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23" r:id="rId27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2A5F-C929-4406-A67E-4E586008196E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7D3B-DDC1-4CEA-8563-D1DC7948418D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124-A542-4E7F-AA0B-039D3B210973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929C-F006-4FEE-BE42-215AC7BDCBDB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92AB-BEC6-4C30-A179-A275E1B14EB6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3EB4-F962-4424-8809-943E76CDBABE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D185-65A5-4CF8-990B-637C010CB41F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B84E-DCC7-4BF6-ABCE-0FBDD174BA58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5F09-1DBC-432E-B4AE-132ACC918422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E3C90-D788-4B64-B148-8CCEA7DEAA3F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E166-A443-4A5E-90C8-243D469D3CEF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226E90-A1FB-4CDC-9262-FACA96BE05BC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Topik 2: Program Pertama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bungaBank.docx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</a:t>
            </a:r>
            <a:r>
              <a:rPr lang="en-US" sz="5300" dirty="0" smtClean="0"/>
              <a:t>PEMROGRAMAN</a:t>
            </a:r>
            <a:br>
              <a:rPr lang="en-US" sz="5300" dirty="0" smtClean="0"/>
            </a:br>
            <a:r>
              <a:rPr lang="en-US" sz="5300" dirty="0" smtClean="0"/>
              <a:t>(ALGO101): </a:t>
            </a:r>
            <a:br>
              <a:rPr lang="en-US" sz="5300" dirty="0" smtClean="0"/>
            </a:br>
            <a:r>
              <a:rPr lang="en-US" sz="6600" dirty="0" err="1" smtClean="0"/>
              <a:t>Pengambilan</a:t>
            </a:r>
            <a:r>
              <a:rPr lang="en-US" sz="6600" dirty="0" smtClean="0"/>
              <a:t> </a:t>
            </a:r>
            <a:r>
              <a:rPr lang="en-US" sz="6600" dirty="0" err="1" smtClean="0"/>
              <a:t>Keputusan</a:t>
            </a:r>
            <a:r>
              <a:rPr lang="en-US" sz="6600" dirty="0" smtClean="0"/>
              <a:t> (</a:t>
            </a:r>
            <a:r>
              <a:rPr lang="en-US" sz="6600" dirty="0" err="1" smtClean="0"/>
              <a:t>Percabangan</a:t>
            </a:r>
            <a:r>
              <a:rPr lang="en-US" sz="6600" dirty="0" smtClean="0"/>
              <a:t>) </a:t>
            </a:r>
            <a:r>
              <a:rPr lang="en-US" sz="6600" dirty="0" err="1" smtClean="0"/>
              <a:t>Sederhana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PROGRAM STUDI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TEKNIK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INFORMATIKA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FAKULTAS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SAINS DAN </a:t>
            </a:r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TEKNOLOGI</a:t>
            </a:r>
          </a:p>
          <a:p>
            <a:pPr algn="ctr"/>
            <a:r>
              <a:rPr lang="en-US" sz="2000" b="1" dirty="0" smtClean="0">
                <a:ea typeface="Constantia" panose="02030602050306030303" pitchFamily="18" charset="0"/>
                <a:cs typeface="Constantia" panose="02030602050306030303" pitchFamily="18" charset="0"/>
              </a:rPr>
              <a:t>UNIVERSITAS </a:t>
            </a:r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24F-3C09-47BA-9996-BC22384F7B0C}" type="datetime1">
              <a:rPr lang="en-US" sz="1400" smtClean="0"/>
              <a:t>9/20/2020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it-IT" sz="2000" smtClean="0"/>
              <a:t>Topik 2: Program Pertama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03759" y="5811714"/>
            <a:ext cx="302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Johanes </a:t>
            </a:r>
            <a:r>
              <a:rPr lang="en-US" sz="2400" dirty="0" err="1" smtClean="0"/>
              <a:t>Eka</a:t>
            </a:r>
            <a:r>
              <a:rPr lang="en-US" sz="2400" dirty="0" smtClean="0"/>
              <a:t> Priyatma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429026" cy="1450757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id-ID" dirty="0" smtClean="0"/>
              <a:t>-</a:t>
            </a:r>
            <a:r>
              <a:rPr lang="en-US" dirty="0" smtClean="0"/>
              <a:t> e</a:t>
            </a:r>
            <a:r>
              <a:rPr lang="id-ID" dirty="0" smtClean="0"/>
              <a:t>lse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379285" cy="4023360"/>
          </a:xfrm>
        </p:spPr>
        <p:txBody>
          <a:bodyPr>
            <a:normAutofit lnSpcReduction="10000"/>
          </a:bodyPr>
          <a:lstStyle/>
          <a:p>
            <a:pPr marL="403225" indent="-403225">
              <a:buFont typeface="Wingdings" panose="05000000000000000000" pitchFamily="2" charset="2"/>
              <a:buChar char="Ø"/>
            </a:pPr>
            <a:r>
              <a:rPr lang="id-ID" sz="3200" dirty="0" smtClean="0"/>
              <a:t>Statement if-else memiliki dua </a:t>
            </a:r>
            <a:r>
              <a:rPr lang="en-US" sz="3200" dirty="0" err="1" smtClean="0"/>
              <a:t>blok</a:t>
            </a:r>
            <a:r>
              <a:rPr lang="id-ID" sz="3200" dirty="0" smtClean="0"/>
              <a:t> per</a:t>
            </a:r>
            <a:r>
              <a:rPr lang="en-US" sz="3200" dirty="0" err="1" smtClean="0"/>
              <a:t>nyataan</a:t>
            </a:r>
            <a:r>
              <a:rPr lang="id-ID" sz="3200" dirty="0" smtClean="0"/>
              <a:t>.</a:t>
            </a:r>
          </a:p>
          <a:p>
            <a:pPr marL="403225" indent="-403225">
              <a:buFont typeface="Wingdings" panose="05000000000000000000" pitchFamily="2" charset="2"/>
              <a:buChar char="Ø"/>
            </a:pPr>
            <a:r>
              <a:rPr lang="id-ID" sz="3200" dirty="0" smtClean="0"/>
              <a:t>Jika ekspresi boolean pada if </a:t>
            </a:r>
            <a:r>
              <a:rPr lang="en-US" sz="3200" dirty="0" err="1" smtClean="0"/>
              <a:t>bernilai</a:t>
            </a:r>
            <a:r>
              <a:rPr lang="en-US" sz="3200" dirty="0" smtClean="0"/>
              <a:t> </a:t>
            </a:r>
            <a:r>
              <a:rPr lang="en-US" sz="3200" dirty="0" err="1" smtClean="0"/>
              <a:t>benar</a:t>
            </a:r>
            <a:r>
              <a:rPr lang="en-US" sz="3200" dirty="0" smtClean="0"/>
              <a:t>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blok</a:t>
            </a:r>
            <a:r>
              <a:rPr lang="en-US" sz="3200" dirty="0" smtClean="0"/>
              <a:t> </a:t>
            </a:r>
            <a:r>
              <a:rPr lang="en-US" sz="3200" dirty="0" err="1" smtClean="0"/>
              <a:t>pernyaan</a:t>
            </a:r>
            <a:r>
              <a:rPr lang="en-US" sz="3200" dirty="0" smtClean="0"/>
              <a:t> </a:t>
            </a:r>
            <a:r>
              <a:rPr lang="en-US" sz="3200" dirty="0" err="1" smtClean="0"/>
              <a:t>pertama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dikerjakan</a:t>
            </a:r>
            <a:r>
              <a:rPr lang="en-US" sz="3200" dirty="0" smtClean="0"/>
              <a:t> </a:t>
            </a:r>
            <a:r>
              <a:rPr lang="en-US" sz="3200" dirty="0" err="1" smtClean="0"/>
              <a:t>sedang</a:t>
            </a:r>
            <a:r>
              <a:rPr lang="en-US" sz="3200" dirty="0" smtClean="0"/>
              <a:t> </a:t>
            </a:r>
            <a:r>
              <a:rPr lang="en-US" sz="3200" dirty="0" err="1" smtClean="0"/>
              <a:t>bila</a:t>
            </a:r>
            <a:r>
              <a:rPr lang="en-US" sz="3200" dirty="0" smtClean="0"/>
              <a:t> </a:t>
            </a:r>
            <a:r>
              <a:rPr lang="en-US" sz="3200" dirty="0" err="1" smtClean="0"/>
              <a:t>ekspresi</a:t>
            </a:r>
            <a:r>
              <a:rPr lang="en-US" sz="3200" dirty="0" smtClean="0"/>
              <a:t> </a:t>
            </a:r>
            <a:r>
              <a:rPr lang="id-ID" sz="3200" dirty="0" smtClean="0"/>
              <a:t>boolean bernilai salah, maka </a:t>
            </a:r>
            <a:r>
              <a:rPr lang="en-US" sz="3200" dirty="0" err="1" smtClean="0"/>
              <a:t>blok</a:t>
            </a:r>
            <a:r>
              <a:rPr lang="en-US" sz="3200" dirty="0" smtClean="0"/>
              <a:t>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</a:t>
            </a:r>
            <a:r>
              <a:rPr lang="en-US" sz="3200" dirty="0" err="1" smtClean="0"/>
              <a:t>kedua</a:t>
            </a:r>
            <a:r>
              <a:rPr lang="en-US" sz="3200" dirty="0" smtClean="0"/>
              <a:t> </a:t>
            </a:r>
            <a:r>
              <a:rPr lang="en-US" sz="3200" dirty="0" err="1" smtClean="0"/>
              <a:t>yakni</a:t>
            </a:r>
            <a:r>
              <a:rPr lang="en-US" sz="3200" dirty="0" smtClean="0"/>
              <a:t> </a:t>
            </a:r>
            <a:r>
              <a:rPr lang="en-US" sz="3200" dirty="0" err="1" smtClean="0"/>
              <a:t>blok</a:t>
            </a:r>
            <a:r>
              <a:rPr lang="en-US" sz="3200" dirty="0" smtClean="0"/>
              <a:t> </a:t>
            </a:r>
            <a:r>
              <a:rPr lang="en-US" sz="3200" dirty="0" err="1" smtClean="0"/>
              <a:t>setelah</a:t>
            </a:r>
            <a:r>
              <a:rPr lang="id-ID" sz="3200" dirty="0" smtClean="0"/>
              <a:t> else yang akan di-eksekusi.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51694" y="2169459"/>
            <a:ext cx="3496235" cy="34163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(</a:t>
            </a:r>
            <a:r>
              <a:rPr lang="en-US" sz="2400" b="1" dirty="0" err="1" smtClean="0"/>
              <a:t>ekspresi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boolen</a:t>
            </a:r>
            <a:r>
              <a:rPr lang="en-US" sz="2400" b="1" dirty="0" smtClean="0"/>
              <a:t>) {</a:t>
            </a:r>
          </a:p>
          <a:p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blok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pertama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}</a:t>
            </a:r>
          </a:p>
          <a:p>
            <a:endParaRPr lang="en-US" sz="2400" b="1" dirty="0" smtClean="0"/>
          </a:p>
          <a:p>
            <a:r>
              <a:rPr lang="en-US" sz="2400" b="1" dirty="0"/>
              <a:t>e</a:t>
            </a:r>
            <a:r>
              <a:rPr lang="en-US" sz="2400" b="1" dirty="0" smtClean="0"/>
              <a:t>lse  {</a:t>
            </a:r>
          </a:p>
          <a:p>
            <a:endParaRPr lang="en-US" sz="2400" b="1" dirty="0"/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blok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kedua</a:t>
            </a:r>
            <a:endParaRPr lang="en-US" sz="2400" b="1" dirty="0" smtClean="0"/>
          </a:p>
          <a:p>
            <a:r>
              <a:rPr lang="en-US" sz="2400" b="1" dirty="0" smtClean="0"/>
              <a:t>	}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480612" y="717176"/>
            <a:ext cx="315557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Bisa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bernilai</a:t>
            </a:r>
            <a:r>
              <a:rPr lang="en-US" sz="2000" b="1" dirty="0" smtClean="0"/>
              <a:t> true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false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175032" y="1095458"/>
            <a:ext cx="735106" cy="110265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Syntax </a:t>
            </a:r>
            <a:r>
              <a:rPr lang="en-US" dirty="0" smtClean="0"/>
              <a:t>if</a:t>
            </a:r>
            <a:r>
              <a:rPr lang="id-ID" dirty="0" smtClean="0"/>
              <a:t>--</a:t>
            </a:r>
            <a:r>
              <a:rPr lang="en-US" dirty="0" smtClean="0"/>
              <a:t>e</a:t>
            </a:r>
            <a:r>
              <a:rPr lang="id-ID" dirty="0" smtClean="0"/>
              <a:t>lse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89892" y="2153017"/>
            <a:ext cx="7215187" cy="2554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if(ekspresi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logika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benar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/* baris ini akan di-eksekusi jika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ekspresi pada if bernilai </a:t>
            </a:r>
            <a:r>
              <a:rPr lang="id-ID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salah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148" y="443624"/>
            <a:ext cx="8477250" cy="1143000"/>
          </a:xfrm>
        </p:spPr>
        <p:txBody>
          <a:bodyPr/>
          <a:lstStyle/>
          <a:p>
            <a:r>
              <a:rPr lang="en-US" dirty="0" smtClean="0"/>
              <a:t>Flow Chart if - else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3136007" y="2752250"/>
            <a:ext cx="2250830" cy="1356528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9626" y="2873828"/>
            <a:ext cx="2341266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Blok </a:t>
            </a:r>
            <a:r>
              <a:rPr lang="en-US" dirty="0" err="1"/>
              <a:t>Pernyataan</a:t>
            </a:r>
            <a:r>
              <a:rPr lang="en-US" dirty="0"/>
              <a:t> 1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69239" y="4791683"/>
            <a:ext cx="2341266" cy="9233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Blok </a:t>
            </a:r>
            <a:r>
              <a:rPr lang="en-US" dirty="0" err="1"/>
              <a:t>Pernyataan</a:t>
            </a:r>
            <a:r>
              <a:rPr lang="en-US" dirty="0"/>
              <a:t> 2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9124" y="2981561"/>
            <a:ext cx="1707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/Boolean</a:t>
            </a:r>
          </a:p>
          <a:p>
            <a:r>
              <a:rPr lang="en-US" dirty="0"/>
              <a:t>      ?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261422" y="1405036"/>
            <a:ext cx="90938" cy="11489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03630" y="3300043"/>
            <a:ext cx="1075174" cy="70899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06892" y="5164854"/>
            <a:ext cx="2371913" cy="8849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216709" y="4129873"/>
            <a:ext cx="150975" cy="103498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69430" y="2943715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benar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52361" y="4347866"/>
            <a:ext cx="94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salah</a:t>
            </a:r>
            <a:endParaRPr lang="en-US" sz="2400" b="1" dirty="0"/>
          </a:p>
        </p:txBody>
      </p:sp>
      <p:sp>
        <p:nvSpPr>
          <p:cNvPr id="22" name="Down Arrow 21"/>
          <p:cNvSpPr/>
          <p:nvPr/>
        </p:nvSpPr>
        <p:spPr>
          <a:xfrm>
            <a:off x="9904325" y="3300042"/>
            <a:ext cx="135652" cy="284368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190893" y="3236391"/>
            <a:ext cx="713433" cy="1702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9150698" y="5115841"/>
            <a:ext cx="793820" cy="1732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>
            <a:off x="4216708" y="6143727"/>
            <a:ext cx="150973" cy="5987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352360" y="6058337"/>
            <a:ext cx="5597182" cy="141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ontoh</a:t>
            </a:r>
            <a:r>
              <a:rPr lang="en-US" dirty="0" smtClean="0"/>
              <a:t> lain if-else</a:t>
            </a:r>
            <a:endParaRPr lang="id-ID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27551" y="2305223"/>
            <a:ext cx="5083420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75;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‘B’;</a:t>
            </a:r>
          </a:p>
          <a:p>
            <a:pPr>
              <a:defRPr/>
            </a:pP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nilai_huruf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id-ID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id-ID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81251" y="2012899"/>
            <a:ext cx="721518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Char nilai_huruf;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nilai = 75;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if(nilai&gt;80) {   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‘A’;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id-ID" sz="2000" b="1" dirty="0">
                <a:latin typeface="Courier New" pitchFamily="49" charset="0"/>
                <a:cs typeface="Courier New" pitchFamily="49" charset="0"/>
              </a:rPr>
              <a:t>	nilai_huruf = ‘B’;</a:t>
            </a:r>
          </a:p>
          <a:p>
            <a:pPr>
              <a:defRPr/>
            </a:pPr>
            <a:r>
              <a:rPr lang="id-ID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nilai_huruf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Oval 4"/>
          <p:cNvSpPr/>
          <p:nvPr/>
        </p:nvSpPr>
        <p:spPr>
          <a:xfrm>
            <a:off x="2381251" y="2643189"/>
            <a:ext cx="1857375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3167064" y="2928939"/>
            <a:ext cx="3286125" cy="357187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24189" y="1222615"/>
            <a:ext cx="2507038" cy="14086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TextBox 9"/>
          <p:cNvSpPr txBox="1">
            <a:spLocks noChangeArrowheads="1"/>
          </p:cNvSpPr>
          <p:nvPr/>
        </p:nvSpPr>
        <p:spPr bwMode="auto">
          <a:xfrm>
            <a:off x="5254784" y="765422"/>
            <a:ext cx="2396810" cy="46166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tatement </a:t>
            </a:r>
            <a:r>
              <a:rPr lang="id-ID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738689" y="3357564"/>
            <a:ext cx="1785937" cy="357187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6238874" y="3714751"/>
            <a:ext cx="5576607" cy="92333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Karena ekspresi bernilai</a:t>
            </a:r>
            <a:r>
              <a:rPr lang="en-US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salah</a:t>
            </a:r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salah</a:t>
            </a:r>
            <a:r>
              <a:rPr lang="id-ID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maka baris perintah ini tidak dijalankan</a:t>
            </a:r>
          </a:p>
        </p:txBody>
      </p:sp>
      <p:sp>
        <p:nvSpPr>
          <p:cNvPr id="18" name="Oval 17"/>
          <p:cNvSpPr/>
          <p:nvPr/>
        </p:nvSpPr>
        <p:spPr>
          <a:xfrm>
            <a:off x="3238500" y="4071938"/>
            <a:ext cx="2928938" cy="500062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667250" y="4643439"/>
            <a:ext cx="928688" cy="71437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53000" y="5357814"/>
            <a:ext cx="4872038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Baris perintah ini akan dijalankan</a:t>
            </a:r>
          </a:p>
        </p:txBody>
      </p:sp>
      <p:sp>
        <p:nvSpPr>
          <p:cNvPr id="21" name="Oval 20"/>
          <p:cNvSpPr/>
          <p:nvPr/>
        </p:nvSpPr>
        <p:spPr>
          <a:xfrm>
            <a:off x="2322514" y="3571875"/>
            <a:ext cx="1857375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81251" y="4000502"/>
            <a:ext cx="642938" cy="17271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7" name="TextBox 9"/>
          <p:cNvSpPr txBox="1">
            <a:spLocks noChangeArrowheads="1"/>
          </p:cNvSpPr>
          <p:nvPr/>
        </p:nvSpPr>
        <p:spPr bwMode="auto">
          <a:xfrm>
            <a:off x="1752601" y="5578634"/>
            <a:ext cx="2114550" cy="36988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 else</a:t>
            </a:r>
          </a:p>
        </p:txBody>
      </p:sp>
    </p:spTree>
    <p:extLst>
      <p:ext uri="{BB962C8B-B14F-4D97-AF65-F5344CB8AC3E}">
        <p14:creationId xmlns:p14="http://schemas.microsoft.com/office/powerpoint/2010/main" val="30697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0"/>
            <a:ext cx="8731624" cy="68507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570" y="7232"/>
            <a:ext cx="2916054" cy="171994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Program:</a:t>
            </a:r>
            <a:br>
              <a:rPr lang="en-US" dirty="0" smtClean="0"/>
            </a:br>
            <a:r>
              <a:rPr lang="en-US" dirty="0" err="1" smtClean="0">
                <a:hlinkClick r:id="rId3" action="ppaction://hlinkfile"/>
              </a:rPr>
              <a:t>Bunga</a:t>
            </a:r>
            <a:r>
              <a:rPr lang="en-US" dirty="0" smtClean="0">
                <a:hlinkClick r:id="rId3" action="ppaction://hlinkfile"/>
              </a:rPr>
              <a:t> 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1" y="4462064"/>
            <a:ext cx="4114800" cy="23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</a:t>
            </a:r>
            <a:r>
              <a:rPr lang="en-US" dirty="0" smtClean="0"/>
              <a:t>k</a:t>
            </a:r>
            <a:r>
              <a:rPr lang="id-ID" dirty="0" smtClean="0"/>
              <a:t>spresi Boolean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81294" cy="4023360"/>
          </a:xfrm>
        </p:spPr>
        <p:txBody>
          <a:bodyPr>
            <a:normAutofit/>
          </a:bodyPr>
          <a:lstStyle/>
          <a:p>
            <a:pPr marL="344488" indent="-344488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Untuk </a:t>
            </a: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menarik</a:t>
            </a:r>
            <a:r>
              <a:rPr lang="en-US" sz="2800" dirty="0"/>
              <a:t> </a:t>
            </a:r>
            <a:r>
              <a:rPr lang="en-US" sz="2800" dirty="0" err="1" smtClean="0"/>
              <a:t>kesimpulan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id-ID" sz="2800" dirty="0" smtClean="0"/>
              <a:t>pernyataan if</a:t>
            </a:r>
            <a:r>
              <a:rPr lang="en-US" sz="2800" dirty="0" smtClean="0"/>
              <a:t>- else </a:t>
            </a:r>
            <a:r>
              <a:rPr lang="id-ID" sz="2800" dirty="0" smtClean="0"/>
              <a:t>di</a:t>
            </a:r>
            <a:r>
              <a:rPr lang="en-US" sz="2800" dirty="0" smtClean="0"/>
              <a:t> </a:t>
            </a:r>
            <a:r>
              <a:rPr lang="id-ID" sz="2800" dirty="0" smtClean="0"/>
              <a:t>atas</a:t>
            </a:r>
            <a:r>
              <a:rPr lang="en-US" sz="2800" dirty="0" smtClean="0"/>
              <a:t>,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pengecekan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id-ID" sz="2800" dirty="0" smtClean="0"/>
              <a:t>ekspresi boolean / logika</a:t>
            </a:r>
            <a:r>
              <a:rPr lang="en-US" sz="2800" dirty="0" smtClean="0"/>
              <a:t>. </a:t>
            </a:r>
            <a:endParaRPr lang="id-ID" sz="2800" dirty="0" smtClean="0"/>
          </a:p>
          <a:p>
            <a:pPr marL="344488" indent="-344488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i="1" dirty="0" err="1" smtClean="0"/>
              <a:t>Apakah</a:t>
            </a:r>
            <a:r>
              <a:rPr lang="en-US" sz="2800" i="1" dirty="0" smtClean="0"/>
              <a:t> yang </a:t>
            </a:r>
            <a:r>
              <a:rPr lang="en-US" sz="2800" i="1" dirty="0" err="1" smtClean="0"/>
              <a:t>dimaksud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dengan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ekspresi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boolean</a:t>
            </a:r>
            <a:r>
              <a:rPr lang="en-US" sz="2800" i="1" dirty="0" smtClean="0"/>
              <a:t> ?  </a:t>
            </a:r>
            <a:r>
              <a:rPr lang="en-US" sz="2800" i="1" dirty="0" err="1" smtClean="0"/>
              <a:t>Ekspresi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boolean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adalah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ekspresi</a:t>
            </a:r>
            <a:r>
              <a:rPr lang="en-US" sz="2800" i="1" dirty="0" smtClean="0"/>
              <a:t> yang </a:t>
            </a:r>
            <a:r>
              <a:rPr lang="en-US" sz="2800" i="1" dirty="0" err="1" smtClean="0"/>
              <a:t>mengandung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nilai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kebenaran</a:t>
            </a:r>
            <a:r>
              <a:rPr lang="en-US" sz="2800" i="1" dirty="0" smtClean="0"/>
              <a:t>.</a:t>
            </a:r>
            <a:r>
              <a:rPr lang="id-ID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1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Relasi</a:t>
            </a:r>
            <a:r>
              <a:rPr lang="en-US" dirty="0" err="1" smtClean="0"/>
              <a:t>onal</a:t>
            </a:r>
            <a:r>
              <a:rPr lang="id-ID" dirty="0" smtClean="0"/>
              <a:t> &amp; Logikal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7428155" cy="4023360"/>
          </a:xfrm>
        </p:spPr>
        <p:txBody>
          <a:bodyPr>
            <a:normAutofit/>
          </a:bodyPr>
          <a:lstStyle/>
          <a:p>
            <a:pPr marL="341313" indent="-341313" algn="just">
              <a:buFont typeface="Wingdings" panose="05000000000000000000" pitchFamily="2" charset="2"/>
              <a:buChar char="Ø"/>
            </a:pPr>
            <a:r>
              <a:rPr lang="en-GB" sz="3200" dirty="0" err="1" smtClean="0"/>
              <a:t>Hasil</a:t>
            </a:r>
            <a:r>
              <a:rPr lang="en-GB" sz="3200" dirty="0" smtClean="0"/>
              <a:t> </a:t>
            </a:r>
            <a:r>
              <a:rPr lang="en-GB" sz="3200" dirty="0" err="1" smtClean="0"/>
              <a:t>dari</a:t>
            </a:r>
            <a:r>
              <a:rPr lang="en-GB" sz="3200" dirty="0" smtClean="0"/>
              <a:t> </a:t>
            </a:r>
            <a:r>
              <a:rPr lang="en-GB" sz="3200" dirty="0" err="1" smtClean="0"/>
              <a:t>setiap</a:t>
            </a:r>
            <a:r>
              <a:rPr lang="en-GB" sz="3200" dirty="0" smtClean="0"/>
              <a:t> </a:t>
            </a:r>
            <a:r>
              <a:rPr lang="en-GB" sz="3200" dirty="0" err="1" smtClean="0"/>
              <a:t>ekspresi</a:t>
            </a:r>
            <a:r>
              <a:rPr lang="en-GB" sz="3200" dirty="0" smtClean="0"/>
              <a:t> </a:t>
            </a:r>
            <a:r>
              <a:rPr lang="en-GB" sz="3200" dirty="0" err="1" smtClean="0"/>
              <a:t>boolean</a:t>
            </a:r>
            <a:r>
              <a:rPr lang="en-GB" sz="3200" dirty="0" smtClean="0"/>
              <a:t> </a:t>
            </a:r>
            <a:r>
              <a:rPr lang="en-GB" sz="3200" dirty="0" err="1" smtClean="0"/>
              <a:t>akan</a:t>
            </a:r>
            <a:r>
              <a:rPr lang="en-GB" sz="3200" dirty="0" smtClean="0"/>
              <a:t> </a:t>
            </a:r>
            <a:r>
              <a:rPr lang="en-GB" sz="3200" dirty="0" err="1" smtClean="0"/>
              <a:t>bernilai</a:t>
            </a:r>
            <a:r>
              <a:rPr lang="en-GB" sz="3200" dirty="0" smtClean="0"/>
              <a:t> </a:t>
            </a:r>
            <a:r>
              <a:rPr lang="en-GB" sz="3200" dirty="0" err="1" smtClean="0"/>
              <a:t>benar</a:t>
            </a:r>
            <a:r>
              <a:rPr lang="en-GB" sz="3200" dirty="0" smtClean="0"/>
              <a:t> </a:t>
            </a:r>
            <a:r>
              <a:rPr lang="en-GB" sz="3200" dirty="0" err="1" smtClean="0"/>
              <a:t>atau</a:t>
            </a:r>
            <a:r>
              <a:rPr lang="en-GB" sz="3200" dirty="0" smtClean="0"/>
              <a:t> </a:t>
            </a:r>
            <a:r>
              <a:rPr lang="en-GB" sz="3200" dirty="0" err="1" smtClean="0"/>
              <a:t>salah</a:t>
            </a:r>
            <a:r>
              <a:rPr lang="en-GB" sz="3200" dirty="0" smtClean="0"/>
              <a:t>.  </a:t>
            </a:r>
            <a:r>
              <a:rPr lang="en-GB" sz="3200" i="1" dirty="0" err="1" smtClean="0"/>
              <a:t>Dalam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bahasa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pemrograman</a:t>
            </a:r>
            <a:r>
              <a:rPr lang="en-GB" sz="3200" i="1" dirty="0" smtClean="0"/>
              <a:t> </a:t>
            </a:r>
            <a:r>
              <a:rPr lang="id-ID" sz="3200" i="1" dirty="0" smtClean="0"/>
              <a:t>Java</a:t>
            </a:r>
            <a:r>
              <a:rPr lang="en-GB" sz="3200" i="1" dirty="0" smtClean="0"/>
              <a:t>, </a:t>
            </a:r>
            <a:r>
              <a:rPr lang="en-GB" sz="3200" i="1" dirty="0" err="1" smtClean="0"/>
              <a:t>nilai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benar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akan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dinyatakan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dengan</a:t>
            </a:r>
            <a:r>
              <a:rPr lang="id-ID" sz="3200" i="1" dirty="0" smtClean="0"/>
              <a:t> true</a:t>
            </a:r>
            <a:r>
              <a:rPr lang="en-GB" sz="3200" i="1" dirty="0" smtClean="0"/>
              <a:t>, </a:t>
            </a:r>
            <a:r>
              <a:rPr lang="en-GB" sz="3200" i="1" dirty="0" err="1" smtClean="0"/>
              <a:t>dan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nilai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salah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akan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dinyatakan</a:t>
            </a:r>
            <a:r>
              <a:rPr lang="en-GB" sz="3200" i="1" dirty="0" smtClean="0"/>
              <a:t> </a:t>
            </a:r>
            <a:r>
              <a:rPr lang="en-GB" sz="3200" i="1" dirty="0" err="1" smtClean="0"/>
              <a:t>dengan</a:t>
            </a:r>
            <a:r>
              <a:rPr lang="id-ID" sz="3200" i="1" dirty="0" smtClean="0"/>
              <a:t> false</a:t>
            </a:r>
            <a:r>
              <a:rPr lang="en-GB" sz="3200" i="1" dirty="0" smtClean="0"/>
              <a:t>. </a:t>
            </a:r>
            <a:endParaRPr lang="id-ID" sz="3200" dirty="0" smtClean="0"/>
          </a:p>
          <a:p>
            <a:pPr marL="341313" indent="-341313" algn="just">
              <a:buFont typeface="Wingdings" panose="05000000000000000000" pitchFamily="2" charset="2"/>
              <a:buChar char="Ø"/>
            </a:pPr>
            <a:r>
              <a:rPr lang="en-GB" sz="3200" dirty="0" err="1" smtClean="0"/>
              <a:t>Untuk</a:t>
            </a:r>
            <a:r>
              <a:rPr lang="en-GB" sz="3200" dirty="0" smtClean="0"/>
              <a:t> </a:t>
            </a:r>
            <a:r>
              <a:rPr lang="en-GB" sz="3200" dirty="0" err="1" smtClean="0"/>
              <a:t>membentuk</a:t>
            </a:r>
            <a:r>
              <a:rPr lang="en-GB" sz="3200" dirty="0" smtClean="0"/>
              <a:t> </a:t>
            </a:r>
            <a:r>
              <a:rPr lang="en-GB" sz="3200" dirty="0" err="1" smtClean="0"/>
              <a:t>ekspresi</a:t>
            </a:r>
            <a:r>
              <a:rPr lang="en-GB" sz="3200" dirty="0" smtClean="0"/>
              <a:t> Boolean, </a:t>
            </a:r>
            <a:r>
              <a:rPr lang="en-GB" sz="3200" dirty="0" err="1" smtClean="0"/>
              <a:t>maka</a:t>
            </a:r>
            <a:r>
              <a:rPr lang="en-GB" sz="3200" dirty="0" smtClean="0"/>
              <a:t> </a:t>
            </a:r>
            <a:r>
              <a:rPr lang="en-GB" sz="3200" dirty="0" err="1" smtClean="0"/>
              <a:t>diperlukan</a:t>
            </a:r>
            <a:r>
              <a:rPr lang="en-GB" sz="3200" dirty="0" smtClean="0"/>
              <a:t> operator </a:t>
            </a:r>
            <a:r>
              <a:rPr lang="en-GB" sz="3200" dirty="0" err="1" smtClean="0"/>
              <a:t>relasi</a:t>
            </a:r>
            <a:r>
              <a:rPr lang="en-GB" sz="3200" dirty="0" smtClean="0"/>
              <a:t> </a:t>
            </a:r>
            <a:r>
              <a:rPr lang="en-GB" sz="3200" dirty="0" err="1" smtClean="0"/>
              <a:t>dan</a:t>
            </a:r>
            <a:r>
              <a:rPr lang="en-GB" sz="3200" dirty="0" smtClean="0"/>
              <a:t> operator </a:t>
            </a:r>
            <a:r>
              <a:rPr lang="en-GB" sz="3200" dirty="0" err="1" smtClean="0"/>
              <a:t>logika</a:t>
            </a:r>
            <a:r>
              <a:rPr lang="en-GB" sz="3200" dirty="0" smtClean="0"/>
              <a:t>.</a:t>
            </a:r>
            <a:r>
              <a:rPr lang="id-ID" sz="3200" dirty="0" smtClean="0"/>
              <a:t>(Lihat modul sebelumnya)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461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Operator </a:t>
            </a:r>
            <a:r>
              <a:rPr lang="en-US" i="1" dirty="0" err="1" smtClean="0"/>
              <a:t>Relasional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66971"/>
              </p:ext>
            </p:extLst>
          </p:nvPr>
        </p:nvGraphicFramePr>
        <p:xfrm>
          <a:off x="1241612" y="1869143"/>
          <a:ext cx="8610600" cy="411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6888480"/>
              </a:tblGrid>
              <a:tr h="454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Ekspresi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Makna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(A ==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(A !=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(A  &lt; 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kecil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48555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(A  &gt; 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8590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(A &lt;= 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kecil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/>
                    </a:p>
                  </a:txBody>
                  <a:tcPr/>
                </a:tc>
              </a:tr>
              <a:tr h="8590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(A  &gt;=  B)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varaibel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477250" cy="1143000"/>
          </a:xfrm>
        </p:spPr>
        <p:txBody>
          <a:bodyPr/>
          <a:lstStyle/>
          <a:p>
            <a:r>
              <a:rPr lang="en-US" i="1" dirty="0" smtClean="0"/>
              <a:t>Operator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23682" y="1863329"/>
            <a:ext cx="8477250" cy="4528505"/>
          </a:xfrm>
        </p:spPr>
        <p:txBody>
          <a:bodyPr>
            <a:normAutofit fontScale="85000" lnSpcReduction="10000"/>
          </a:bodyPr>
          <a:lstStyle/>
          <a:p>
            <a:pPr marL="233363" indent="-233363">
              <a:buFont typeface="Wingdings" panose="05000000000000000000" pitchFamily="2" charset="2"/>
              <a:buChar char="Ø"/>
            </a:pPr>
            <a:r>
              <a:rPr lang="en-US" sz="2400" dirty="0" smtClean="0"/>
              <a:t>Operator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(</a:t>
            </a:r>
            <a:r>
              <a:rPr lang="en-US" sz="2400" dirty="0" err="1" smtClean="0"/>
              <a:t>boolean</a:t>
            </a:r>
            <a:r>
              <a:rPr lang="en-US" sz="2400" dirty="0" smtClean="0"/>
              <a:t>) ‘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’, ‘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’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‘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’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lambang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di Java</a:t>
            </a:r>
          </a:p>
          <a:p>
            <a:r>
              <a:rPr lang="en-US" sz="2400" dirty="0" smtClean="0"/>
              <a:t>	</a:t>
            </a:r>
            <a:r>
              <a:rPr lang="en-US" sz="2400" b="1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smtClean="0"/>
              <a:t>&amp;&amp;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smtClean="0"/>
              <a:t>||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b="1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smtClean="0"/>
              <a:t>!</a:t>
            </a:r>
            <a:endParaRPr lang="en-US" sz="2400" dirty="0" smtClean="0"/>
          </a:p>
          <a:p>
            <a:pPr lvl="1"/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</a:p>
          <a:p>
            <a:pPr lvl="2"/>
            <a:r>
              <a:rPr lang="en-US" sz="2400" dirty="0" smtClean="0"/>
              <a:t>if (( </a:t>
            </a:r>
            <a:r>
              <a:rPr lang="en-US" sz="2400" dirty="0" err="1" smtClean="0"/>
              <a:t>luas</a:t>
            </a:r>
            <a:r>
              <a:rPr lang="en-US" sz="2400" dirty="0" smtClean="0"/>
              <a:t> == 89.54) &amp;&amp; (</a:t>
            </a:r>
            <a:r>
              <a:rPr lang="en-US" sz="2400" dirty="0" err="1" smtClean="0"/>
              <a:t>kelilling</a:t>
            </a:r>
            <a:r>
              <a:rPr lang="en-US" sz="2400" dirty="0" smtClean="0"/>
              <a:t> &lt; 90))</a:t>
            </a:r>
          </a:p>
          <a:p>
            <a:pPr lvl="2"/>
            <a:r>
              <a:rPr lang="en-US" sz="2400" dirty="0" smtClean="0"/>
              <a:t>if (</a:t>
            </a:r>
            <a:r>
              <a:rPr lang="en-US" sz="2400" dirty="0" err="1" smtClean="0"/>
              <a:t>nilai</a:t>
            </a:r>
            <a:r>
              <a:rPr lang="en-US" sz="2400" dirty="0" smtClean="0"/>
              <a:t> &gt;= 80.0  || </a:t>
            </a:r>
            <a:r>
              <a:rPr lang="en-US" sz="2400" dirty="0" err="1" smtClean="0"/>
              <a:t>usia</a:t>
            </a:r>
            <a:r>
              <a:rPr lang="en-US" sz="2400" dirty="0" smtClean="0"/>
              <a:t> &lt; 17 )</a:t>
            </a:r>
          </a:p>
          <a:p>
            <a:pPr lvl="2"/>
            <a:r>
              <a:rPr lang="en-US" sz="2400" dirty="0" smtClean="0"/>
              <a:t>if (! </a:t>
            </a:r>
            <a:r>
              <a:rPr lang="en-US" sz="2400" dirty="0"/>
              <a:t>l</a:t>
            </a:r>
            <a:r>
              <a:rPr lang="en-US" sz="2400" dirty="0" smtClean="0"/>
              <a:t>ulus)   </a:t>
            </a:r>
            <a:endParaRPr lang="en-US" sz="2400" dirty="0"/>
          </a:p>
          <a:p>
            <a:pPr lvl="2"/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 smtClean="0"/>
              <a:t>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operator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untuk </a:t>
            </a:r>
            <a:r>
              <a:rPr lang="en-US" sz="2800" dirty="0" err="1" smtClean="0"/>
              <a:t>merangkai</a:t>
            </a:r>
            <a:r>
              <a:rPr lang="en-US" sz="2800" dirty="0" smtClean="0"/>
              <a:t> (</a:t>
            </a:r>
            <a:r>
              <a:rPr lang="en-US" sz="2800" dirty="0" err="1" smtClean="0"/>
              <a:t>menghubungkan</a:t>
            </a:r>
            <a:r>
              <a:rPr lang="en-US" sz="2800" dirty="0" smtClean="0"/>
              <a:t>) 2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</a:t>
            </a:r>
            <a:r>
              <a:rPr lang="en-US" sz="2800" dirty="0" err="1" smtClean="0"/>
              <a:t>yakni</a:t>
            </a:r>
            <a:r>
              <a:rPr lang="en-US" sz="2800" dirty="0" smtClean="0"/>
              <a:t> </a:t>
            </a:r>
            <a:r>
              <a:rPr lang="en-US" sz="2800" dirty="0" err="1" smtClean="0"/>
              <a:t>rumusan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mempuyai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‘true’ </a:t>
            </a:r>
            <a:r>
              <a:rPr lang="en-US" sz="2800" dirty="0" err="1" smtClean="0"/>
              <a:t>atau</a:t>
            </a:r>
            <a:r>
              <a:rPr lang="en-US" sz="2800" dirty="0" smtClean="0"/>
              <a:t> ‘false’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09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id-ID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938889" cy="4023360"/>
          </a:xfrm>
        </p:spPr>
        <p:txBody>
          <a:bodyPr>
            <a:noAutofit/>
          </a:bodyPr>
          <a:lstStyle/>
          <a:p>
            <a:r>
              <a:rPr lang="id-ID" sz="2800" dirty="0" smtClean="0"/>
              <a:t>Mahasiswa dapat :</a:t>
            </a:r>
          </a:p>
          <a:p>
            <a:pPr marL="571500" lvl="1" indent="-371475">
              <a:buFont typeface="Wingdings" panose="05000000000000000000" pitchFamily="2" charset="2"/>
              <a:buChar char="Ø"/>
            </a:pPr>
            <a:r>
              <a:rPr lang="id-ID" sz="2800" dirty="0" smtClean="0"/>
              <a:t>Memahami konsep </a:t>
            </a:r>
            <a:r>
              <a:rPr lang="en-US" sz="2800" dirty="0" err="1" smtClean="0"/>
              <a:t>blok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endParaRPr lang="id-ID" sz="2800" dirty="0" smtClean="0"/>
          </a:p>
          <a:p>
            <a:pPr marL="571500" lvl="1" indent="-371475">
              <a:buFont typeface="Wingdings" panose="05000000000000000000" pitchFamily="2" charset="2"/>
              <a:buChar char="Ø"/>
            </a:pPr>
            <a:r>
              <a:rPr lang="id-ID" sz="2800" dirty="0" smtClean="0"/>
              <a:t>Memahami struktur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memakai</a:t>
            </a:r>
            <a:r>
              <a:rPr lang="id-ID" sz="2800" dirty="0" smtClean="0"/>
              <a:t> </a:t>
            </a:r>
            <a:r>
              <a:rPr lang="en-US" sz="2800" dirty="0" err="1" smtClean="0"/>
              <a:t>percabangan</a:t>
            </a:r>
            <a:r>
              <a:rPr lang="en-US" sz="2800" dirty="0" smtClean="0"/>
              <a:t> (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r>
              <a:rPr lang="en-US" sz="2800" dirty="0" smtClean="0"/>
              <a:t>) </a:t>
            </a:r>
            <a:r>
              <a:rPr lang="en-US" sz="2800" dirty="0" err="1" smtClean="0"/>
              <a:t>sederhana</a:t>
            </a:r>
            <a:endParaRPr lang="en-US" sz="2800" dirty="0" smtClean="0"/>
          </a:p>
          <a:p>
            <a:pPr marL="571500" lvl="1" indent="-371475">
              <a:buFont typeface="Wingdings" panose="05000000000000000000" pitchFamily="2" charset="2"/>
              <a:buChar char="Ø"/>
            </a:pPr>
            <a:r>
              <a:rPr lang="en-US" sz="2800" dirty="0" err="1" smtClean="0"/>
              <a:t>Mahasiswa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program untuk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menuntut</a:t>
            </a:r>
            <a:r>
              <a:rPr lang="en-US" sz="2800" dirty="0" smtClean="0"/>
              <a:t> </a:t>
            </a:r>
            <a:r>
              <a:rPr lang="en-US" sz="2800" dirty="0" err="1" smtClean="0"/>
              <a:t>percabangan</a:t>
            </a:r>
            <a:r>
              <a:rPr lang="en-US" sz="2800" dirty="0" smtClean="0"/>
              <a:t>/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keputusan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27218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Order/urutan operator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386" y="1845734"/>
            <a:ext cx="3878132" cy="4023360"/>
          </a:xfrm>
        </p:spPr>
        <p:txBody>
          <a:bodyPr/>
          <a:lstStyle/>
          <a:p>
            <a:pPr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89408"/>
              </p:ext>
            </p:extLst>
          </p:nvPr>
        </p:nvGraphicFramePr>
        <p:xfrm>
          <a:off x="884518" y="1737360"/>
          <a:ext cx="61976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870"/>
                <a:gridCol w="1810871"/>
                <a:gridCol w="30838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Urutan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Makna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*, /, %</a:t>
                      </a:r>
                      <a:endParaRPr lang="id-ID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Kali,bagi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sisa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pembagian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+, -</a:t>
                      </a:r>
                      <a:endParaRPr lang="id-ID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Penjumlahan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penguarangan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!</a:t>
                      </a:r>
                      <a:endParaRPr lang="id-ID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Tidak</a:t>
                      </a:r>
                      <a:r>
                        <a:rPr lang="en-US" sz="2400" dirty="0" smtClean="0"/>
                        <a:t> (not)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&gt;, &gt;=, &lt;, &lt;=</a:t>
                      </a:r>
                      <a:endParaRPr lang="id-ID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Relasi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pembandingan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==, !=</a:t>
                      </a:r>
                      <a:endParaRPr lang="id-ID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Relasi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kesamaan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ketidaksamaan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&amp;&amp;</a:t>
                      </a:r>
                      <a:endParaRPr lang="id-ID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Dan (and)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||</a:t>
                      </a:r>
                      <a:endParaRPr lang="id-ID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Atau</a:t>
                      </a:r>
                      <a:r>
                        <a:rPr lang="en-US" sz="2400" dirty="0" smtClean="0"/>
                        <a:t> (or)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0375" y="1963270"/>
            <a:ext cx="4724401" cy="390876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ukses</a:t>
            </a:r>
            <a:r>
              <a:rPr lang="en-US" sz="2400" dirty="0" smtClean="0"/>
              <a:t> = </a:t>
            </a:r>
            <a:r>
              <a:rPr lang="en-US" sz="2400" dirty="0" err="1" smtClean="0"/>
              <a:t>jum</a:t>
            </a:r>
            <a:r>
              <a:rPr lang="en-US" sz="2400" dirty="0" smtClean="0"/>
              <a:t>*10+ </a:t>
            </a:r>
            <a:r>
              <a:rPr lang="en-US" sz="2400" dirty="0" err="1" smtClean="0"/>
              <a:t>pokok</a:t>
            </a:r>
            <a:r>
              <a:rPr lang="en-US" sz="2400" dirty="0" smtClean="0"/>
              <a:t> - </a:t>
            </a:r>
            <a:r>
              <a:rPr lang="en-US" sz="2400" dirty="0" err="1" smtClean="0"/>
              <a:t>gaji</a:t>
            </a:r>
            <a:r>
              <a:rPr lang="en-US" sz="2400" dirty="0" smtClean="0"/>
              <a:t> != total &amp;&amp; lulus;</a:t>
            </a:r>
          </a:p>
          <a:p>
            <a:endParaRPr lang="en-US" sz="2400" dirty="0"/>
          </a:p>
          <a:p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artinya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dirty="0" err="1" smtClean="0"/>
              <a:t>ukses</a:t>
            </a:r>
            <a:r>
              <a:rPr lang="en-US" sz="2400" dirty="0" smtClean="0"/>
              <a:t> = (( (</a:t>
            </a:r>
            <a:r>
              <a:rPr lang="en-US" sz="2400" dirty="0" err="1" smtClean="0"/>
              <a:t>jum</a:t>
            </a:r>
            <a:r>
              <a:rPr lang="en-US" sz="2400" dirty="0" smtClean="0"/>
              <a:t>*10 +</a:t>
            </a:r>
            <a:r>
              <a:rPr lang="en-US" sz="2400" dirty="0" err="1" smtClean="0"/>
              <a:t>pokok</a:t>
            </a:r>
            <a:r>
              <a:rPr lang="en-US" sz="2400" dirty="0" smtClean="0"/>
              <a:t>) - </a:t>
            </a:r>
            <a:r>
              <a:rPr lang="en-US" sz="2400" dirty="0" err="1" smtClean="0"/>
              <a:t>gaji</a:t>
            </a:r>
            <a:r>
              <a:rPr lang="en-US" sz="2400" dirty="0" smtClean="0"/>
              <a:t>) != total) &amp;&amp; lulus;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6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Ekuivalensi tipe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220170" y="1737360"/>
            <a:ext cx="84520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</a:t>
            </a:r>
            <a:r>
              <a:rPr lang="en-GB" sz="2400" dirty="0" err="1"/>
              <a:t>ekspresi</a:t>
            </a:r>
            <a:r>
              <a:rPr lang="en-GB" sz="2400" dirty="0"/>
              <a:t> Boolean,  </a:t>
            </a:r>
            <a:r>
              <a:rPr lang="en-GB" sz="2400" dirty="0" err="1"/>
              <a:t>pernyataan-pernyataan</a:t>
            </a:r>
            <a:r>
              <a:rPr lang="en-GB" sz="2400" dirty="0"/>
              <a:t> yang </a:t>
            </a:r>
            <a:r>
              <a:rPr lang="en-GB" sz="2400" dirty="0" err="1"/>
              <a:t>dibandingkan</a:t>
            </a:r>
            <a:r>
              <a:rPr lang="en-GB" sz="2400" dirty="0"/>
              <a:t> </a:t>
            </a:r>
            <a:r>
              <a:rPr lang="en-GB" sz="2400" dirty="0" err="1"/>
              <a:t>tersebut</a:t>
            </a:r>
            <a:r>
              <a:rPr lang="en-GB" sz="2400" dirty="0"/>
              <a:t> </a:t>
            </a:r>
            <a:r>
              <a:rPr lang="en-GB" sz="2400" dirty="0" err="1"/>
              <a:t>harus</a:t>
            </a:r>
            <a:r>
              <a:rPr lang="en-GB" sz="2400" dirty="0"/>
              <a:t> </a:t>
            </a:r>
            <a:r>
              <a:rPr lang="en-GB" sz="2400" dirty="0" err="1"/>
              <a:t>mempunyai</a:t>
            </a:r>
            <a:r>
              <a:rPr lang="en-GB" sz="2400" dirty="0"/>
              <a:t> </a:t>
            </a:r>
            <a:r>
              <a:rPr lang="en-GB" sz="2400" dirty="0" err="1"/>
              <a:t>tipe</a:t>
            </a:r>
            <a:r>
              <a:rPr lang="en-GB" sz="2400" dirty="0"/>
              <a:t> data yang </a:t>
            </a:r>
            <a:r>
              <a:rPr lang="en-GB" sz="2400" dirty="0" err="1"/>
              <a:t>sama</a:t>
            </a:r>
            <a:r>
              <a:rPr lang="en-GB" sz="2400" dirty="0"/>
              <a:t>.  </a:t>
            </a:r>
            <a:endParaRPr lang="en-GB" sz="2400" dirty="0" smtClean="0"/>
          </a:p>
          <a:p>
            <a:endParaRPr lang="id-ID" sz="2400" dirty="0"/>
          </a:p>
          <a:p>
            <a:r>
              <a:rPr lang="en-GB" sz="2400" dirty="0" err="1"/>
              <a:t>Contoh</a:t>
            </a:r>
            <a:r>
              <a:rPr lang="en-GB" sz="2400" dirty="0"/>
              <a:t> : </a:t>
            </a:r>
            <a:endParaRPr lang="id-ID" sz="2400" dirty="0"/>
          </a:p>
          <a:p>
            <a:r>
              <a:rPr lang="en-GB" sz="2400" dirty="0"/>
              <a:t>1.	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= ‘5’ </a:t>
            </a:r>
            <a:r>
              <a:rPr lang="en-GB" sz="2400" dirty="0" err="1"/>
              <a:t>maka</a:t>
            </a:r>
            <a:r>
              <a:rPr lang="en-GB" sz="2400" dirty="0"/>
              <a:t> :</a:t>
            </a:r>
            <a:endParaRPr lang="id-ID" sz="2400" dirty="0"/>
          </a:p>
          <a:p>
            <a:r>
              <a:rPr lang="en-GB" sz="2400" dirty="0" err="1"/>
              <a:t>Ekspresi</a:t>
            </a:r>
            <a:r>
              <a:rPr lang="en-GB" sz="2400" dirty="0"/>
              <a:t> Boolean (A &gt; 5)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ekspresi</a:t>
            </a:r>
            <a:r>
              <a:rPr lang="en-GB" sz="2400" dirty="0"/>
              <a:t> Boolean yang </a:t>
            </a:r>
            <a:r>
              <a:rPr lang="en-GB" sz="2400" dirty="0" err="1"/>
              <a:t>tidak</a:t>
            </a:r>
            <a:r>
              <a:rPr lang="en-GB" sz="2400" dirty="0"/>
              <a:t> </a:t>
            </a:r>
            <a:r>
              <a:rPr lang="en-GB" sz="2400" dirty="0" err="1"/>
              <a:t>sah</a:t>
            </a:r>
            <a:r>
              <a:rPr lang="en-GB" sz="2400" dirty="0"/>
              <a:t>, </a:t>
            </a:r>
            <a:r>
              <a:rPr lang="en-GB" sz="2400" dirty="0" err="1"/>
              <a:t>karena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</a:t>
            </a:r>
            <a:r>
              <a:rPr lang="en-GB" sz="2400" dirty="0" err="1"/>
              <a:t>bertipe</a:t>
            </a:r>
            <a:r>
              <a:rPr lang="en-GB" sz="2400" dirty="0"/>
              <a:t> character, </a:t>
            </a:r>
            <a:r>
              <a:rPr lang="en-GB" sz="2400" dirty="0" err="1"/>
              <a:t>sedangkan</a:t>
            </a:r>
            <a:r>
              <a:rPr lang="en-GB" sz="2400" dirty="0"/>
              <a:t> 5 </a:t>
            </a:r>
            <a:r>
              <a:rPr lang="en-GB" sz="2400" dirty="0" err="1"/>
              <a:t>bertipe</a:t>
            </a:r>
            <a:r>
              <a:rPr lang="en-GB" sz="2400" dirty="0"/>
              <a:t> integer.</a:t>
            </a:r>
            <a:endParaRPr lang="id-ID" sz="2400" dirty="0"/>
          </a:p>
          <a:p>
            <a:r>
              <a:rPr lang="en-GB" sz="2400" dirty="0"/>
              <a:t>2.	</a:t>
            </a:r>
            <a:r>
              <a:rPr lang="en-GB" sz="2400" dirty="0" err="1"/>
              <a:t>Jika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= ‘5’ </a:t>
            </a:r>
            <a:r>
              <a:rPr lang="en-GB" sz="2400" dirty="0" err="1"/>
              <a:t>maka</a:t>
            </a:r>
            <a:r>
              <a:rPr lang="en-GB" sz="2400" dirty="0"/>
              <a:t> :</a:t>
            </a:r>
            <a:endParaRPr lang="id-ID" sz="2400" dirty="0"/>
          </a:p>
          <a:p>
            <a:r>
              <a:rPr lang="en-GB" sz="2400" dirty="0" err="1"/>
              <a:t>Ekspresi</a:t>
            </a:r>
            <a:r>
              <a:rPr lang="en-GB" sz="2400" dirty="0"/>
              <a:t> Boolean (A == ‘R’)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ekspresi</a:t>
            </a:r>
            <a:r>
              <a:rPr lang="en-GB" sz="2400" dirty="0"/>
              <a:t> Boolean yang </a:t>
            </a:r>
            <a:r>
              <a:rPr lang="en-GB" sz="2400" dirty="0" err="1"/>
              <a:t>sah</a:t>
            </a:r>
            <a:r>
              <a:rPr lang="en-GB" sz="2400" dirty="0"/>
              <a:t>, </a:t>
            </a:r>
            <a:r>
              <a:rPr lang="en-GB" sz="2400" dirty="0" err="1"/>
              <a:t>karena</a:t>
            </a:r>
            <a:r>
              <a:rPr lang="en-GB" sz="2400" dirty="0"/>
              <a:t> </a:t>
            </a:r>
            <a:r>
              <a:rPr lang="en-GB" sz="2400" dirty="0" err="1"/>
              <a:t>variabel</a:t>
            </a:r>
            <a:r>
              <a:rPr lang="en-GB" sz="2400" dirty="0"/>
              <a:t> A </a:t>
            </a:r>
            <a:r>
              <a:rPr lang="en-GB" sz="2400" dirty="0" err="1"/>
              <a:t>bertipe</a:t>
            </a:r>
            <a:r>
              <a:rPr lang="en-GB" sz="2400" dirty="0"/>
              <a:t> character, </a:t>
            </a:r>
            <a:r>
              <a:rPr lang="en-GB" sz="2400" dirty="0" err="1"/>
              <a:t>sedangkan</a:t>
            </a:r>
            <a:r>
              <a:rPr lang="en-GB" sz="2400" dirty="0"/>
              <a:t> ‘R’ </a:t>
            </a:r>
            <a:r>
              <a:rPr lang="en-GB" sz="2400" dirty="0" err="1"/>
              <a:t>juga</a:t>
            </a:r>
            <a:r>
              <a:rPr lang="en-GB" sz="2400" dirty="0"/>
              <a:t> </a:t>
            </a:r>
            <a:r>
              <a:rPr lang="en-GB" sz="2400" dirty="0" err="1"/>
              <a:t>bertipe</a:t>
            </a:r>
            <a:r>
              <a:rPr lang="en-GB" sz="2400" dirty="0"/>
              <a:t> character.</a:t>
            </a:r>
            <a:endParaRPr lang="id-ID" sz="2400" dirty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99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7" y="184991"/>
            <a:ext cx="4979894" cy="58261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</a:t>
            </a: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0317" y="949325"/>
            <a:ext cx="7734300" cy="2411412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public static </a:t>
            </a:r>
            <a:r>
              <a:rPr lang="en-GB" sz="1600" dirty="0">
                <a:latin typeface="Courier New" panose="02070309020205020404" pitchFamily="49" charset="0"/>
              </a:rPr>
              <a:t>void main()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Courier New" panose="02070309020205020404" pitchFamily="49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 err="1">
                <a:latin typeface="Courier New" panose="02070309020205020404" pitchFamily="49" charset="0"/>
              </a:rPr>
              <a:t>int</a:t>
            </a:r>
            <a:r>
              <a:rPr lang="en-GB" sz="1600" dirty="0">
                <a:latin typeface="Courier New" panose="02070309020205020404" pitchFamily="49" charset="0"/>
              </a:rPr>
              <a:t> a= 3, b = 23;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boolean</a:t>
            </a:r>
            <a:r>
              <a:rPr lang="en-GB" sz="1600" dirty="0">
                <a:latin typeface="Courier New" panose="02070309020205020404" pitchFamily="49" charset="0"/>
              </a:rPr>
              <a:t> y, z;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Courier New" panose="02070309020205020404" pitchFamily="49" charset="0"/>
              </a:rPr>
              <a:t>y = </a:t>
            </a:r>
            <a:r>
              <a:rPr lang="en-GB" sz="1600" dirty="0" smtClean="0">
                <a:latin typeface="Courier New" panose="02070309020205020404" pitchFamily="49" charset="0"/>
              </a:rPr>
              <a:t>(b - a) </a:t>
            </a:r>
            <a:r>
              <a:rPr lang="en-GB" sz="1600" dirty="0">
                <a:latin typeface="Courier New" panose="02070309020205020404" pitchFamily="49" charset="0"/>
              </a:rPr>
              <a:t>&gt; 9;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>
                <a:latin typeface="Courier New" panose="02070309020205020404" pitchFamily="49" charset="0"/>
              </a:rPr>
              <a:t>z= ! (a &gt; 9) 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System.out.println(</a:t>
            </a:r>
            <a:r>
              <a:rPr lang="en-GB" sz="1600" dirty="0">
                <a:latin typeface="Courier New" panose="02070309020205020404" pitchFamily="49" charset="0"/>
              </a:rPr>
              <a:t>”</a:t>
            </a:r>
            <a:r>
              <a:rPr lang="en-GB" sz="1600" dirty="0" err="1">
                <a:latin typeface="Courier New" panose="02070309020205020404" pitchFamily="49" charset="0"/>
              </a:rPr>
              <a:t>Hasil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dari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ekspresi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pertama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adalah</a:t>
            </a:r>
            <a:r>
              <a:rPr lang="en-GB" sz="1600" dirty="0">
                <a:latin typeface="Courier New" panose="02070309020205020404" pitchFamily="49" charset="0"/>
              </a:rPr>
              <a:t>  “</a:t>
            </a:r>
            <a:r>
              <a:rPr lang="id-ID" sz="1600" dirty="0">
                <a:latin typeface="Courier New" panose="02070309020205020404" pitchFamily="49" charset="0"/>
              </a:rPr>
              <a:t>+</a:t>
            </a:r>
            <a:r>
              <a:rPr lang="en-GB" sz="1600" dirty="0">
                <a:latin typeface="Courier New" panose="02070309020205020404" pitchFamily="49" charset="0"/>
              </a:rPr>
              <a:t>y</a:t>
            </a:r>
            <a:r>
              <a:rPr lang="id-ID" sz="1600" dirty="0">
                <a:latin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1600" dirty="0">
                <a:latin typeface="Courier New" panose="02070309020205020404" pitchFamily="49" charset="0"/>
              </a:rPr>
              <a:t>System.out.println(“</a:t>
            </a:r>
            <a:r>
              <a:rPr lang="en-GB" sz="1600" dirty="0" err="1">
                <a:latin typeface="Courier New" panose="02070309020205020404" pitchFamily="49" charset="0"/>
              </a:rPr>
              <a:t>Hasil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dari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ekspresi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kedua</a:t>
            </a:r>
            <a:r>
              <a:rPr lang="en-GB" sz="1600" dirty="0">
                <a:latin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</a:rPr>
              <a:t>adalah</a:t>
            </a:r>
            <a:r>
              <a:rPr lang="en-GB" sz="1600" dirty="0">
                <a:latin typeface="Courier New" panose="02070309020205020404" pitchFamily="49" charset="0"/>
              </a:rPr>
              <a:t> “</a:t>
            </a:r>
            <a:r>
              <a:rPr lang="id-ID" sz="1600" dirty="0">
                <a:latin typeface="Courier New" panose="02070309020205020404" pitchFamily="49" charset="0"/>
              </a:rPr>
              <a:t>+</a:t>
            </a:r>
            <a:r>
              <a:rPr lang="en-GB" sz="1600" dirty="0">
                <a:latin typeface="Courier New" panose="02070309020205020404" pitchFamily="49" charset="0"/>
              </a:rPr>
              <a:t>z</a:t>
            </a:r>
            <a:r>
              <a:rPr lang="id-ID" sz="1600" dirty="0">
                <a:latin typeface="Courier New" panose="02070309020205020404" pitchFamily="49" charset="0"/>
              </a:rPr>
              <a:t>)</a:t>
            </a:r>
            <a:r>
              <a:rPr lang="en-GB" sz="1600" dirty="0">
                <a:latin typeface="Courier New" panose="020703090202050204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sz="1600" dirty="0">
                <a:latin typeface="Courier New" panose="02070309020205020404" pitchFamily="49" charset="0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9896"/>
              </p:ext>
            </p:extLst>
          </p:nvPr>
        </p:nvGraphicFramePr>
        <p:xfrm>
          <a:off x="5291107" y="4014790"/>
          <a:ext cx="6327153" cy="9572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2803"/>
                <a:gridCol w="1405484"/>
                <a:gridCol w="1968866"/>
              </a:tblGrid>
              <a:tr h="31908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Ekspresi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Evaluasi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Nilai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  <a:r>
                        <a:rPr lang="en-GB" sz="1800" b="1" dirty="0" err="1">
                          <a:effectLst/>
                        </a:rPr>
                        <a:t>kebenaran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319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b - a</a:t>
                      </a:r>
                      <a:r>
                        <a:rPr lang="en-GB" sz="1800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 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9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(b</a:t>
                      </a:r>
                      <a:r>
                        <a:rPr lang="en-GB" sz="1800" baseline="0" dirty="0" smtClean="0">
                          <a:effectLst/>
                        </a:rPr>
                        <a:t> – a </a:t>
                      </a:r>
                      <a:r>
                        <a:rPr lang="en-GB" sz="1800" dirty="0" smtClean="0">
                          <a:effectLst/>
                        </a:rPr>
                        <a:t>) </a:t>
                      </a:r>
                      <a:r>
                        <a:rPr lang="en-GB" sz="1800" dirty="0">
                          <a:effectLst/>
                        </a:rPr>
                        <a:t>&gt; 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</a:rPr>
                        <a:t>20 &gt; 9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 (true)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05010"/>
              </p:ext>
            </p:extLst>
          </p:nvPr>
        </p:nvGraphicFramePr>
        <p:xfrm>
          <a:off x="5204544" y="5222724"/>
          <a:ext cx="6449573" cy="104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9936"/>
                <a:gridCol w="1432677"/>
                <a:gridCol w="2006960"/>
              </a:tblGrid>
              <a:tr h="410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Ekspresi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Evaluasi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err="1">
                          <a:effectLst/>
                        </a:rPr>
                        <a:t>Nilai</a:t>
                      </a:r>
                      <a:r>
                        <a:rPr lang="en-GB" sz="1800" b="1" dirty="0">
                          <a:effectLst/>
                        </a:rPr>
                        <a:t> </a:t>
                      </a:r>
                      <a:r>
                        <a:rPr lang="en-GB" sz="1800" b="1" dirty="0" err="1">
                          <a:effectLst/>
                        </a:rPr>
                        <a:t>kebenaran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365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</a:t>
                      </a:r>
                      <a:r>
                        <a:rPr lang="en-GB" sz="1800" dirty="0" smtClean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&gt; 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 &gt; 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!(a &gt; 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!(0)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0317" y="3642100"/>
            <a:ext cx="535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- 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 9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00317" y="4991892"/>
            <a:ext cx="4904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!(a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9)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38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Hati-hati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32955" cy="4023360"/>
          </a:xfrm>
        </p:spPr>
        <p:txBody>
          <a:bodyPr>
            <a:normAutofit/>
          </a:bodyPr>
          <a:lstStyle/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 smtClean="0"/>
              <a:t>Operator </a:t>
            </a:r>
            <a:r>
              <a:rPr lang="en-US" sz="2800" dirty="0" err="1" smtClean="0"/>
              <a:t>relasi</a:t>
            </a:r>
            <a:r>
              <a:rPr lang="en-US" sz="2800" dirty="0" smtClean="0"/>
              <a:t> ==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keliru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operator assignment =.</a:t>
            </a:r>
            <a:endParaRPr lang="id-ID" sz="2800" dirty="0" smtClean="0"/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 err="1" smtClean="0"/>
              <a:t>Contoh</a:t>
            </a:r>
            <a:r>
              <a:rPr lang="en-US" sz="2800" dirty="0" smtClean="0"/>
              <a:t> di </a:t>
            </a:r>
            <a:r>
              <a:rPr lang="en-US" sz="2800" dirty="0" err="1" smtClean="0"/>
              <a:t>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ekspresi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mengandung</a:t>
            </a:r>
            <a:r>
              <a:rPr lang="en-US" sz="2800" dirty="0" smtClean="0"/>
              <a:t> </a:t>
            </a:r>
            <a:r>
              <a:rPr lang="en-US" sz="2800" dirty="0" err="1" smtClean="0"/>
              <a:t>arti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:</a:t>
            </a:r>
            <a:endParaRPr lang="id-ID" sz="2800" dirty="0" smtClean="0"/>
          </a:p>
          <a:p>
            <a:pPr marL="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y = 3;</a:t>
            </a:r>
            <a:endParaRPr lang="id-ID" sz="2800" dirty="0" smtClean="0"/>
          </a:p>
          <a:p>
            <a:pPr marL="0" lvl="1" indent="0">
              <a:buNone/>
            </a:pPr>
            <a:r>
              <a:rPr lang="en-US" sz="2800" dirty="0" smtClean="0"/>
              <a:t>	x = ((y &gt; 2) &amp;&amp; (y == 4))=&gt; </a:t>
            </a:r>
            <a:r>
              <a:rPr lang="en-US" sz="2800" dirty="0" err="1" smtClean="0"/>
              <a:t>nilai</a:t>
            </a:r>
            <a:r>
              <a:rPr lang="en-US" sz="2800" dirty="0" smtClean="0"/>
              <a:t> x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id-ID" sz="2800" dirty="0" smtClean="0"/>
              <a:t>false</a:t>
            </a:r>
          </a:p>
          <a:p>
            <a:pPr marL="0" lvl="1" indent="0">
              <a:buNone/>
            </a:pPr>
            <a:r>
              <a:rPr lang="id-ID" sz="2800" dirty="0" smtClean="0"/>
              <a:t>   </a:t>
            </a:r>
            <a:r>
              <a:rPr lang="en-US" sz="2800" dirty="0" smtClean="0"/>
              <a:t>	x = ((y &gt; 2) &amp;&amp; (y != 4))	=&gt; </a:t>
            </a:r>
            <a:r>
              <a:rPr lang="en-US" sz="2800" dirty="0" err="1" smtClean="0"/>
              <a:t>nilai</a:t>
            </a:r>
            <a:r>
              <a:rPr lang="en-US" sz="2800" dirty="0" smtClean="0"/>
              <a:t> x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id-ID" sz="2800" dirty="0" smtClean="0"/>
              <a:t>true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sz="2800" dirty="0" err="1" smtClean="0"/>
              <a:t>Mengapa</a:t>
            </a:r>
            <a:r>
              <a:rPr lang="en-US" sz="2800" dirty="0" smtClean="0"/>
              <a:t> 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8938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</a:t>
            </a:r>
            <a:r>
              <a:rPr lang="en-US" dirty="0" smtClean="0"/>
              <a:t>(1)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979910" y="1737360"/>
            <a:ext cx="7010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int</a:t>
            </a:r>
            <a:r>
              <a:rPr lang="en-GB" sz="2400" dirty="0"/>
              <a:t> x = 3;</a:t>
            </a:r>
            <a:endParaRPr lang="id-ID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y = 5;</a:t>
            </a:r>
            <a:endParaRPr lang="id-ID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z = 2;</a:t>
            </a:r>
            <a:endParaRPr lang="id-ID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u = 3;</a:t>
            </a:r>
            <a:endParaRPr lang="id-ID" sz="2400" dirty="0"/>
          </a:p>
          <a:p>
            <a:r>
              <a:rPr lang="en-GB" sz="2400" dirty="0"/>
              <a:t> </a:t>
            </a:r>
            <a:r>
              <a:rPr lang="en-GB" sz="2400" dirty="0" err="1" smtClean="0"/>
              <a:t>Tentukan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kebenaran</a:t>
            </a:r>
            <a:r>
              <a:rPr lang="en-GB" sz="2400" dirty="0" smtClean="0"/>
              <a:t> </a:t>
            </a:r>
            <a:r>
              <a:rPr lang="en-GB" sz="2400" dirty="0" err="1" smtClean="0"/>
              <a:t>ekspresi</a:t>
            </a:r>
            <a:r>
              <a:rPr lang="en-GB" sz="2400" dirty="0" smtClean="0"/>
              <a:t> </a:t>
            </a:r>
            <a:r>
              <a:rPr lang="en-GB" sz="2400" dirty="0" err="1" smtClean="0"/>
              <a:t>berikut</a:t>
            </a:r>
            <a:r>
              <a:rPr lang="en-GB" sz="2400" dirty="0" smtClean="0"/>
              <a:t> </a:t>
            </a:r>
            <a:r>
              <a:rPr lang="en-GB" sz="2400" dirty="0" err="1" smtClean="0"/>
              <a:t>berdasar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variable di </a:t>
            </a:r>
            <a:r>
              <a:rPr lang="en-GB" sz="2400" dirty="0" err="1" smtClean="0"/>
              <a:t>atas</a:t>
            </a:r>
            <a:r>
              <a:rPr lang="en-GB" sz="2400" dirty="0" smtClean="0"/>
              <a:t>.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(x == u) 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x !=u 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!(x &gt;= u) &amp;&amp; (y != z)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 (y == x) || (u &gt; z)</a:t>
            </a:r>
            <a:endParaRPr lang="id-ID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x + 2 &lt; 10 &amp;&amp; y -2 &lt; 5 || u + 4 &lt; z</a:t>
            </a:r>
            <a:endParaRPr lang="id-ID" sz="24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959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r>
              <a:rPr lang="en-US" dirty="0" smtClean="0"/>
              <a:t> (2)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098935"/>
            <a:ext cx="7850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B</a:t>
            </a:r>
            <a:r>
              <a:rPr lang="id-ID" sz="2800" dirty="0"/>
              <a:t>uatlah program untuk mengecek apakah bilangan </a:t>
            </a:r>
            <a:r>
              <a:rPr lang="en-US" sz="2800" dirty="0" err="1" smtClean="0"/>
              <a:t>buat</a:t>
            </a:r>
            <a:r>
              <a:rPr lang="en-US" sz="2800" dirty="0" smtClean="0"/>
              <a:t> </a:t>
            </a:r>
            <a:r>
              <a:rPr lang="id-ID" sz="2800" dirty="0" smtClean="0"/>
              <a:t>yang di</a:t>
            </a:r>
            <a:r>
              <a:rPr lang="en-US" sz="2800" dirty="0" err="1" smtClean="0"/>
              <a:t>baca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smtClean="0"/>
              <a:t> keyboard</a:t>
            </a:r>
            <a:r>
              <a:rPr lang="id-ID" sz="2800" smtClean="0"/>
              <a:t> </a:t>
            </a:r>
            <a:r>
              <a:rPr lang="id-ID" sz="2800" dirty="0"/>
              <a:t>merupakan bilangan ganjil atau </a:t>
            </a:r>
            <a:r>
              <a:rPr lang="id-ID" sz="2800" dirty="0" smtClean="0"/>
              <a:t>genap</a:t>
            </a:r>
            <a:r>
              <a:rPr lang="en-US" sz="2800" dirty="0" smtClean="0"/>
              <a:t>. </a:t>
            </a:r>
            <a:r>
              <a:rPr lang="en-US" sz="2800" dirty="0" err="1" smtClean="0"/>
              <a:t>Gunakan</a:t>
            </a:r>
            <a:r>
              <a:rPr lang="en-US" sz="2800" dirty="0" smtClean="0"/>
              <a:t> operator %.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314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5F13-034C-4669-AAFC-F1668836CBB3}" type="datetime1">
              <a:rPr lang="en-US" smtClean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Topik 2: Program Pertama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endParaRPr lang="id-ID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60231" y="2000251"/>
            <a:ext cx="5799992" cy="3187211"/>
          </a:xfrm>
        </p:spPr>
        <p:txBody>
          <a:bodyPr/>
          <a:lstStyle/>
          <a:p>
            <a:pPr marL="685800" lvl="1" indent="-485775">
              <a:buFont typeface="Wingdings" panose="05000000000000000000" pitchFamily="2" charset="2"/>
              <a:buChar char="Ø"/>
            </a:pPr>
            <a:r>
              <a:rPr lang="en-US" sz="3600" dirty="0"/>
              <a:t>Blok </a:t>
            </a:r>
            <a:r>
              <a:rPr lang="en-US" sz="3600" dirty="0" err="1"/>
              <a:t>pernyataan</a:t>
            </a:r>
            <a:endParaRPr lang="en-US" sz="3600" dirty="0"/>
          </a:p>
          <a:p>
            <a:pPr marL="685800" lvl="1" indent="-485775">
              <a:buFont typeface="Wingdings" panose="05000000000000000000" pitchFamily="2" charset="2"/>
              <a:buChar char="Ø"/>
            </a:pPr>
            <a:r>
              <a:rPr lang="id-ID" sz="3600" dirty="0" smtClean="0"/>
              <a:t>If-else</a:t>
            </a:r>
            <a:endParaRPr lang="id-ID" sz="3600" dirty="0"/>
          </a:p>
          <a:p>
            <a:pPr marL="685800" lvl="1" indent="-485775">
              <a:buFont typeface="Wingdings" panose="05000000000000000000" pitchFamily="2" charset="2"/>
              <a:buChar char="Ø"/>
            </a:pPr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/>
              <a:t>kasus</a:t>
            </a:r>
            <a:endParaRPr lang="id-ID" sz="3600" dirty="0"/>
          </a:p>
          <a:p>
            <a:pPr lvl="1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46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17735" y="422031"/>
            <a:ext cx="8477250" cy="1143000"/>
          </a:xfrm>
        </p:spPr>
        <p:txBody>
          <a:bodyPr/>
          <a:lstStyle/>
          <a:p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Program</a:t>
            </a:r>
            <a:endParaRPr lang="id-ID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217735" y="2159978"/>
            <a:ext cx="7864719" cy="3757245"/>
          </a:xfrm>
        </p:spPr>
        <p:txBody>
          <a:bodyPr>
            <a:normAutofit fontScale="85000" lnSpcReduction="10000"/>
          </a:bodyPr>
          <a:lstStyle/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3500" dirty="0" smtClean="0"/>
              <a:t>Program </a:t>
            </a:r>
            <a:r>
              <a:rPr lang="en-US" sz="3500" dirty="0" err="1" smtClean="0"/>
              <a:t>tidak</a:t>
            </a:r>
            <a:r>
              <a:rPr lang="en-US" sz="3500" dirty="0" smtClean="0"/>
              <a:t> </a:t>
            </a:r>
            <a:r>
              <a:rPr lang="en-US" sz="3500" dirty="0" err="1" smtClean="0"/>
              <a:t>mungkin</a:t>
            </a:r>
            <a:r>
              <a:rPr lang="en-US" sz="3500" dirty="0" smtClean="0"/>
              <a:t> </a:t>
            </a:r>
            <a:r>
              <a:rPr lang="en-US" sz="3500" dirty="0" err="1" smtClean="0"/>
              <a:t>hanya</a:t>
            </a:r>
            <a:r>
              <a:rPr lang="en-US" sz="3500" dirty="0" smtClean="0"/>
              <a:t> </a:t>
            </a:r>
            <a:r>
              <a:rPr lang="en-US" sz="3500" dirty="0" err="1" smtClean="0"/>
              <a:t>berupa</a:t>
            </a:r>
            <a:r>
              <a:rPr lang="en-US" sz="3500" dirty="0" smtClean="0"/>
              <a:t> </a:t>
            </a:r>
            <a:r>
              <a:rPr lang="en-US" sz="3500" dirty="0" err="1" smtClean="0"/>
              <a:t>alur</a:t>
            </a:r>
            <a:r>
              <a:rPr lang="en-US" sz="3500" dirty="0" smtClean="0"/>
              <a:t> linear </a:t>
            </a:r>
            <a:r>
              <a:rPr lang="en-US" sz="3500" dirty="0" err="1" smtClean="0"/>
              <a:t>tanpa</a:t>
            </a:r>
            <a:r>
              <a:rPr lang="en-US" sz="3500" dirty="0" smtClean="0"/>
              <a:t> </a:t>
            </a:r>
            <a:r>
              <a:rPr lang="en-US" sz="3500" dirty="0" err="1" smtClean="0"/>
              <a:t>berbelok</a:t>
            </a:r>
            <a:r>
              <a:rPr lang="en-US" sz="3500" dirty="0" smtClean="0"/>
              <a:t>/</a:t>
            </a:r>
            <a:r>
              <a:rPr lang="en-US" sz="3500" dirty="0" err="1" smtClean="0"/>
              <a:t>bercabang</a:t>
            </a:r>
            <a:r>
              <a:rPr lang="en-US" sz="3500" dirty="0" smtClean="0"/>
              <a:t>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 smtClean="0"/>
              <a:t>berulang</a:t>
            </a:r>
            <a:endParaRPr lang="en-US" sz="3500" dirty="0" smtClean="0"/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3500" dirty="0" err="1" smtClean="0"/>
              <a:t>Alur</a:t>
            </a:r>
            <a:r>
              <a:rPr lang="en-US" sz="3500" dirty="0" smtClean="0"/>
              <a:t> program </a:t>
            </a:r>
            <a:r>
              <a:rPr lang="en-US" sz="3500" dirty="0" err="1" smtClean="0"/>
              <a:t>tidak</a:t>
            </a:r>
            <a:r>
              <a:rPr lang="en-US" sz="3500" dirty="0" smtClean="0"/>
              <a:t> linear </a:t>
            </a:r>
            <a:r>
              <a:rPr lang="en-US" sz="3500" dirty="0" err="1" smtClean="0"/>
              <a:t>karena</a:t>
            </a:r>
            <a:r>
              <a:rPr lang="id-ID" sz="3500" dirty="0" smtClean="0"/>
              <a:t> pengkondisian (decision making), percabangan (branching), maupun perulangan(looping).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id-ID" sz="3500" dirty="0" smtClean="0"/>
              <a:t>Decision making :</a:t>
            </a:r>
            <a:r>
              <a:rPr lang="id-ID" sz="3500" dirty="0" smtClean="0">
                <a:solidFill>
                  <a:srgbClr val="FF0000"/>
                </a:solidFill>
              </a:rPr>
              <a:t> if</a:t>
            </a:r>
            <a:r>
              <a:rPr lang="en-US" sz="3500" dirty="0" smtClean="0">
                <a:solidFill>
                  <a:srgbClr val="FF0000"/>
                </a:solidFill>
              </a:rPr>
              <a:t> </a:t>
            </a:r>
            <a:r>
              <a:rPr lang="id-ID" sz="3500" dirty="0" smtClean="0">
                <a:solidFill>
                  <a:srgbClr val="FF0000"/>
                </a:solidFill>
              </a:rPr>
              <a:t>, if-else, switch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id-ID" sz="3500" dirty="0" smtClean="0"/>
              <a:t>Looping : </a:t>
            </a:r>
            <a:r>
              <a:rPr lang="id-ID" sz="3500" dirty="0" smtClean="0">
                <a:solidFill>
                  <a:srgbClr val="FF0000"/>
                </a:solidFill>
              </a:rPr>
              <a:t>for, while, do-while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id-ID" sz="3500" dirty="0" smtClean="0"/>
              <a:t>Branching : </a:t>
            </a:r>
            <a:r>
              <a:rPr lang="id-ID" sz="3500" dirty="0" smtClean="0">
                <a:solidFill>
                  <a:srgbClr val="FF0000"/>
                </a:solidFill>
              </a:rPr>
              <a:t>break, continue, return</a:t>
            </a:r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6640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Blok </a:t>
            </a:r>
            <a:r>
              <a:rPr lang="en-US" dirty="0" err="1" smtClean="0"/>
              <a:t>Pernyataan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Kumpulan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kesatuan</a:t>
            </a:r>
            <a:endParaRPr lang="en-US" sz="2800" dirty="0" smtClean="0"/>
          </a:p>
          <a:p>
            <a:r>
              <a:rPr lang="en-US" sz="2800" dirty="0" err="1" smtClean="0"/>
              <a:t>Diletakkan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</a:t>
            </a:r>
            <a:r>
              <a:rPr lang="en-US" sz="2800" dirty="0" err="1" smtClean="0"/>
              <a:t>kurung</a:t>
            </a:r>
            <a:r>
              <a:rPr lang="en-US" sz="2800" dirty="0" smtClean="0"/>
              <a:t> </a:t>
            </a:r>
            <a:r>
              <a:rPr lang="en-US" sz="2800" dirty="0" err="1" smtClean="0"/>
              <a:t>kurawal</a:t>
            </a:r>
            <a:r>
              <a:rPr lang="en-US" sz="2800" dirty="0" smtClean="0"/>
              <a:t> ( {   } )</a:t>
            </a:r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pPr lvl="1">
              <a:buNone/>
            </a:pPr>
            <a:r>
              <a:rPr lang="en-US" sz="2800" dirty="0" smtClean="0"/>
              <a:t>		{ </a:t>
            </a:r>
          </a:p>
          <a:p>
            <a:pPr lvl="1"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bunga</a:t>
            </a:r>
            <a:r>
              <a:rPr lang="en-US" sz="2800" dirty="0" smtClean="0"/>
              <a:t> = 0.05 * </a:t>
            </a:r>
            <a:r>
              <a:rPr lang="en-US" sz="2800" dirty="0" err="1" smtClean="0"/>
              <a:t>simpanan</a:t>
            </a:r>
            <a:r>
              <a:rPr lang="en-US" sz="2800" dirty="0" smtClean="0"/>
              <a:t>;</a:t>
            </a:r>
          </a:p>
          <a:p>
            <a:pPr lvl="1">
              <a:buNone/>
            </a:pPr>
            <a:r>
              <a:rPr lang="en-US" sz="2800" dirty="0" smtClean="0"/>
              <a:t>      	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</a:t>
            </a:r>
            <a:r>
              <a:rPr lang="en-US" sz="2800" dirty="0" err="1" smtClean="0"/>
              <a:t>bunga</a:t>
            </a:r>
            <a:r>
              <a:rPr lang="en-US" sz="2800" dirty="0" smtClean="0"/>
              <a:t> :”+</a:t>
            </a:r>
            <a:r>
              <a:rPr lang="en-US" sz="2800" dirty="0" err="1" smtClean="0"/>
              <a:t>bunga</a:t>
            </a:r>
            <a:r>
              <a:rPr lang="en-US" sz="2800" dirty="0" smtClean="0"/>
              <a:t>);</a:t>
            </a:r>
          </a:p>
          <a:p>
            <a:pPr lvl="1">
              <a:buNone/>
            </a:pPr>
            <a:r>
              <a:rPr lang="en-US" sz="2800" dirty="0" smtClean="0"/>
              <a:t>			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Blok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606605" cy="40233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{</a:t>
            </a:r>
          </a:p>
          <a:p>
            <a:pPr>
              <a:buNone/>
            </a:pPr>
            <a:r>
              <a:rPr lang="en-US" sz="3200" dirty="0" smtClean="0"/>
              <a:t>	   pernyataan1;</a:t>
            </a:r>
          </a:p>
          <a:p>
            <a:pPr>
              <a:buNone/>
            </a:pPr>
            <a:r>
              <a:rPr lang="en-US" sz="3200" dirty="0" smtClean="0"/>
              <a:t>	  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2;</a:t>
            </a:r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dirty="0" smtClean="0"/>
              <a:t>   …………..</a:t>
            </a:r>
          </a:p>
          <a:p>
            <a:pPr>
              <a:buNone/>
            </a:pPr>
            <a:r>
              <a:rPr lang="en-US" sz="3200" dirty="0" smtClean="0"/>
              <a:t>	   </a:t>
            </a:r>
            <a:r>
              <a:rPr lang="en-US" sz="3200" dirty="0" err="1" smtClean="0"/>
              <a:t>pernyataan</a:t>
            </a:r>
            <a:r>
              <a:rPr lang="en-US" sz="3200" dirty="0" smtClean="0"/>
              <a:t> n;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1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Blok </a:t>
            </a:r>
            <a:r>
              <a:rPr lang="en-US" dirty="0" err="1" smtClean="0"/>
              <a:t>Pernyataan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9633473" cy="481171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</a:t>
            </a:r>
            <a:r>
              <a:rPr lang="en-US" sz="2400" dirty="0"/>
              <a:t>("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: ");</a:t>
            </a:r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nama</a:t>
            </a:r>
            <a:r>
              <a:rPr lang="en-US" sz="2400" dirty="0"/>
              <a:t>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{ </a:t>
            </a:r>
            <a:r>
              <a:rPr lang="en-US" sz="2400" dirty="0"/>
              <a:t>// Blok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menukar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x </a:t>
            </a:r>
            <a:r>
              <a:rPr lang="en-US" sz="2400" dirty="0" err="1"/>
              <a:t>dan</a:t>
            </a:r>
            <a:r>
              <a:rPr lang="en-US" sz="2400" dirty="0"/>
              <a:t> y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		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tampunganSementara</a:t>
            </a:r>
            <a:r>
              <a:rPr lang="en-US" sz="2400" dirty="0"/>
              <a:t>; </a:t>
            </a:r>
            <a:r>
              <a:rPr lang="en-US" sz="2400" dirty="0" smtClean="0"/>
              <a:t>	 </a:t>
            </a:r>
            <a:r>
              <a:rPr lang="en-US" sz="2400" dirty="0"/>
              <a:t>//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menampung</a:t>
            </a:r>
            <a:r>
              <a:rPr lang="en-US" sz="2400" dirty="0"/>
              <a:t> </a:t>
            </a:r>
            <a:r>
              <a:rPr lang="en-US" sz="2400" dirty="0" err="1"/>
              <a:t>sementara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 smtClean="0"/>
              <a:t>	</a:t>
            </a:r>
            <a:r>
              <a:rPr lang="en-US" sz="2400" dirty="0" err="1" smtClean="0"/>
              <a:t>tampunganSementara</a:t>
            </a:r>
            <a:r>
              <a:rPr lang="en-US" sz="2400" dirty="0" smtClean="0"/>
              <a:t> </a:t>
            </a:r>
            <a:r>
              <a:rPr lang="en-US" sz="2400" dirty="0"/>
              <a:t>= x;  </a:t>
            </a:r>
            <a:r>
              <a:rPr lang="en-US" sz="2400" dirty="0" smtClean="0"/>
              <a:t>	// </a:t>
            </a:r>
            <a:r>
              <a:rPr lang="en-US" sz="2400" dirty="0" err="1"/>
              <a:t>simpan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x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tampungan</a:t>
            </a:r>
            <a:r>
              <a:rPr lang="en-US" sz="2400" dirty="0"/>
              <a:t> </a:t>
            </a:r>
            <a:r>
              <a:rPr lang="en-US" sz="2400" dirty="0" err="1"/>
              <a:t>sementara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 smtClean="0"/>
              <a:t>	x </a:t>
            </a:r>
            <a:r>
              <a:rPr lang="en-US" sz="2400" dirty="0"/>
              <a:t>= y; 			</a:t>
            </a:r>
            <a:r>
              <a:rPr lang="en-US" sz="2400" dirty="0" smtClean="0"/>
              <a:t>	//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x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 smtClean="0"/>
              <a:t>	y </a:t>
            </a:r>
            <a:r>
              <a:rPr lang="en-US" sz="2400" dirty="0"/>
              <a:t>= </a:t>
            </a:r>
            <a:r>
              <a:rPr lang="en-US" sz="2400" dirty="0" err="1"/>
              <a:t>tampunganSementara</a:t>
            </a:r>
            <a:r>
              <a:rPr lang="en-US" sz="2400" dirty="0"/>
              <a:t>;  </a:t>
            </a:r>
            <a:r>
              <a:rPr lang="en-US" sz="2400" dirty="0" smtClean="0"/>
              <a:t>	// </a:t>
            </a:r>
            <a:r>
              <a:rPr lang="en-US" sz="2400" dirty="0" err="1"/>
              <a:t>isi</a:t>
            </a:r>
            <a:r>
              <a:rPr lang="en-US" sz="2400" dirty="0"/>
              <a:t> y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tampungan</a:t>
            </a:r>
            <a:r>
              <a:rPr lang="en-US" sz="2400" dirty="0"/>
              <a:t> </a:t>
            </a:r>
            <a:r>
              <a:rPr lang="en-US" sz="2400" dirty="0" err="1"/>
              <a:t>sementara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152228" cy="40233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mencetak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r>
              <a:rPr lang="en-US" sz="2400" dirty="0" smtClean="0"/>
              <a:t> “lulus”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65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isi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65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mencetak</a:t>
            </a:r>
            <a:r>
              <a:rPr lang="en-US" sz="2400" dirty="0" smtClean="0"/>
              <a:t> “</a:t>
            </a:r>
            <a:r>
              <a:rPr lang="en-US" sz="2400" dirty="0" err="1" smtClean="0"/>
              <a:t>tidak</a:t>
            </a:r>
            <a:r>
              <a:rPr lang="en-US" sz="2400" dirty="0" smtClean="0"/>
              <a:t> lulus” </a:t>
            </a:r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jika</a:t>
            </a:r>
            <a:r>
              <a:rPr lang="en-US" b="1" dirty="0" smtClean="0"/>
              <a:t> (</a:t>
            </a:r>
            <a:r>
              <a:rPr lang="en-US" b="1" dirty="0" err="1" smtClean="0"/>
              <a:t>nilai</a:t>
            </a:r>
            <a:r>
              <a:rPr lang="en-US" b="1" dirty="0" smtClean="0"/>
              <a:t> &gt;= 65) {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cetak</a:t>
            </a:r>
            <a:r>
              <a:rPr lang="en-US" b="1" dirty="0" smtClean="0"/>
              <a:t> </a:t>
            </a:r>
            <a:r>
              <a:rPr lang="en-US" b="1" dirty="0" err="1" smtClean="0"/>
              <a:t>tulisan</a:t>
            </a:r>
            <a:r>
              <a:rPr lang="en-US" b="1" dirty="0" smtClean="0"/>
              <a:t> “lulus”</a:t>
            </a:r>
          </a:p>
          <a:p>
            <a:pPr>
              <a:buNone/>
            </a:pPr>
            <a:r>
              <a:rPr lang="en-US" b="1" dirty="0" smtClean="0"/>
              <a:t>		}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 {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cetak</a:t>
            </a:r>
            <a:r>
              <a:rPr lang="en-US" b="1" dirty="0" smtClean="0"/>
              <a:t> </a:t>
            </a:r>
            <a:r>
              <a:rPr lang="en-US" b="1" dirty="0" err="1" smtClean="0"/>
              <a:t>tulisan</a:t>
            </a:r>
            <a:r>
              <a:rPr lang="en-US" b="1" dirty="0" smtClean="0"/>
              <a:t> “</a:t>
            </a:r>
            <a:r>
              <a:rPr lang="en-US" b="1" dirty="0" err="1" smtClean="0"/>
              <a:t>tidak</a:t>
            </a:r>
            <a:r>
              <a:rPr lang="en-US" b="1" dirty="0" smtClean="0"/>
              <a:t> lulus”</a:t>
            </a:r>
          </a:p>
          <a:p>
            <a:pPr>
              <a:buNone/>
            </a:pPr>
            <a:r>
              <a:rPr lang="en-US" b="1" dirty="0" smtClean="0"/>
              <a:t>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800" dirty="0"/>
              <a:t>		</a:t>
            </a:r>
            <a:r>
              <a:rPr lang="en-US" sz="2400" b="1" dirty="0"/>
              <a:t>if (</a:t>
            </a:r>
            <a:r>
              <a:rPr lang="en-US" sz="2400" b="1" dirty="0" err="1"/>
              <a:t>nilai</a:t>
            </a:r>
            <a:r>
              <a:rPr lang="en-US" sz="2400" b="1" dirty="0"/>
              <a:t> &gt;= 65 ) { </a:t>
            </a:r>
          </a:p>
          <a:p>
            <a:pPr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System.out.println</a:t>
            </a:r>
            <a:r>
              <a:rPr lang="en-US" sz="2400" b="1" dirty="0"/>
              <a:t>(“</a:t>
            </a:r>
            <a:r>
              <a:rPr lang="en-US" sz="2400" b="1" dirty="0" err="1"/>
              <a:t>Anda</a:t>
            </a:r>
            <a:r>
              <a:rPr lang="en-US" sz="2400" b="1" dirty="0"/>
              <a:t> lulus.”);</a:t>
            </a:r>
          </a:p>
          <a:p>
            <a:pPr>
              <a:buNone/>
            </a:pPr>
            <a:r>
              <a:rPr lang="en-US" sz="2400" b="1" dirty="0"/>
              <a:t>			}</a:t>
            </a:r>
          </a:p>
          <a:p>
            <a:pPr>
              <a:buNone/>
            </a:pPr>
            <a:r>
              <a:rPr lang="en-US" sz="2400" b="1" dirty="0"/>
              <a:t>		else {</a:t>
            </a:r>
          </a:p>
          <a:p>
            <a:pPr>
              <a:buNone/>
            </a:pPr>
            <a:r>
              <a:rPr lang="en-US" sz="2400" b="1" dirty="0"/>
              <a:t>			</a:t>
            </a:r>
            <a:r>
              <a:rPr lang="en-US" sz="2400" b="1" dirty="0" err="1"/>
              <a:t>System.out.println</a:t>
            </a:r>
            <a:r>
              <a:rPr lang="en-US" sz="2400" b="1" dirty="0"/>
              <a:t>(“</a:t>
            </a:r>
            <a:r>
              <a:rPr lang="en-US" sz="2400" b="1" dirty="0" err="1"/>
              <a:t>Anda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lulus.”);</a:t>
            </a:r>
          </a:p>
          <a:p>
            <a:pPr>
              <a:buNone/>
            </a:pPr>
            <a:r>
              <a:rPr lang="en-US" sz="2400" b="1" dirty="0"/>
              <a:t>    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8584</TotalTime>
  <Words>909</Words>
  <Application>Microsoft Office PowerPoint</Application>
  <PresentationFormat>Widescreen</PresentationFormat>
  <Paragraphs>248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Constantia</vt:lpstr>
      <vt:lpstr>Courier New</vt:lpstr>
      <vt:lpstr>Ink Free</vt:lpstr>
      <vt:lpstr>Times New Roman</vt:lpstr>
      <vt:lpstr>Wingdings</vt:lpstr>
      <vt:lpstr>Retrospect</vt:lpstr>
      <vt:lpstr>ALGORITMA DAN PEMROGRAMAN (ALGO101):  Pengambilan Keputusan (Percabangan) Sederhana</vt:lpstr>
      <vt:lpstr>Capaian Pembelajaran</vt:lpstr>
      <vt:lpstr>Pokok Bahasan</vt:lpstr>
      <vt:lpstr>Kendali Alur Program</vt:lpstr>
      <vt:lpstr>Blok Pernyataan</vt:lpstr>
      <vt:lpstr>Bentuk Umum Blok</vt:lpstr>
      <vt:lpstr>Contoh Blok Pernyataan</vt:lpstr>
      <vt:lpstr>Kasus Percabangan</vt:lpstr>
      <vt:lpstr>Implementasi di Java</vt:lpstr>
      <vt:lpstr>if - else</vt:lpstr>
      <vt:lpstr>Syntax if--else </vt:lpstr>
      <vt:lpstr>Flow Chart if - else</vt:lpstr>
      <vt:lpstr>Contoh lain if-else</vt:lpstr>
      <vt:lpstr>Penjelasan</vt:lpstr>
      <vt:lpstr>Contoh Program: Bunga Bank</vt:lpstr>
      <vt:lpstr>Ekspresi Boolean</vt:lpstr>
      <vt:lpstr>Operator Relasional &amp; Logikal</vt:lpstr>
      <vt:lpstr>Operator Relasional</vt:lpstr>
      <vt:lpstr>Operator Boolean</vt:lpstr>
      <vt:lpstr>Order/urutan operator</vt:lpstr>
      <vt:lpstr>Ekuivalensi tipe</vt:lpstr>
      <vt:lpstr>Contoh</vt:lpstr>
      <vt:lpstr>Hati-hati</vt:lpstr>
      <vt:lpstr>Latihan (1)</vt:lpstr>
      <vt:lpstr>Latihan (2)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329</cp:revision>
  <cp:lastPrinted>2018-08-14T07:26:30Z</cp:lastPrinted>
  <dcterms:created xsi:type="dcterms:W3CDTF">2015-12-16T04:56:04Z</dcterms:created>
  <dcterms:modified xsi:type="dcterms:W3CDTF">2020-09-19T21:31:40Z</dcterms:modified>
</cp:coreProperties>
</file>