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23" r:id="rId18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A5F-C929-4406-A67E-4E586008196E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7D3B-DDC1-4CEA-8563-D1DC7948418D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2124-A542-4E7F-AA0B-039D3B210973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92AB-BEC6-4C30-A179-A275E1B14EB6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3EB4-F962-4424-8809-943E76CDBABE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D185-65A5-4CF8-990B-637C010CB41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B84E-DCC7-4BF6-ABCE-0FBDD174BA58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5F09-1DBC-432E-B4AE-132ACC918422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9E3C90-D788-4B64-B148-8CCEA7DEAA3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166-A443-4A5E-90C8-243D469D3CE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226E90-A1FB-4CDC-9262-FACA96BE05BC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ersamaanKuadrat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839843"/>
            <a:ext cx="8825036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</a:t>
            </a:r>
            <a:r>
              <a:rPr lang="en-US" sz="5300" dirty="0" smtClean="0"/>
              <a:t>PEMROGRAMAN</a:t>
            </a:r>
            <a:br>
              <a:rPr lang="en-US" sz="5300" dirty="0" smtClean="0"/>
            </a:br>
            <a:r>
              <a:rPr lang="en-US" sz="5300" dirty="0" smtClean="0"/>
              <a:t>(ALGO101): </a:t>
            </a:r>
            <a:br>
              <a:rPr lang="en-US" sz="5300" dirty="0" smtClean="0"/>
            </a:br>
            <a:r>
              <a:rPr lang="en-US" sz="6600" dirty="0" err="1" smtClean="0"/>
              <a:t>Pengambilan</a:t>
            </a:r>
            <a:r>
              <a:rPr lang="en-US" sz="6600" dirty="0" smtClean="0"/>
              <a:t> </a:t>
            </a:r>
            <a:r>
              <a:rPr lang="en-US" sz="6600" dirty="0" err="1" smtClean="0"/>
              <a:t>Keputusan</a:t>
            </a:r>
            <a:r>
              <a:rPr lang="en-US" sz="6600" dirty="0" smtClean="0"/>
              <a:t> (</a:t>
            </a:r>
            <a:r>
              <a:rPr lang="en-US" sz="6600" dirty="0" err="1" smtClean="0"/>
              <a:t>Percabangan</a:t>
            </a:r>
            <a:r>
              <a:rPr lang="en-US" sz="6600" dirty="0" smtClean="0"/>
              <a:t>) </a:t>
            </a:r>
            <a:r>
              <a:rPr lang="en-US" sz="6600" smtClean="0"/>
              <a:t>Bertingkat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PROGRAM STUDI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TEKNIK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INFORMATIKA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FAKULTAS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SAINS DAN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TEKNOLOGI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UNIVERSITAS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24F-3C09-47BA-9996-BC22384F7B0C}" type="datetime1">
              <a:rPr lang="en-US" sz="1400" smtClean="0"/>
              <a:t>9/25/2020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 smtClean="0"/>
              <a:t>Topik 2: Program Pertama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03759" y="5811714"/>
            <a:ext cx="302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Johanes </a:t>
            </a:r>
            <a:r>
              <a:rPr lang="en-US" sz="2400" dirty="0" err="1" smtClean="0"/>
              <a:t>Eka</a:t>
            </a:r>
            <a:r>
              <a:rPr lang="en-US" sz="2400" dirty="0" smtClean="0"/>
              <a:t> Priyatma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if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endParaRPr lang="en-US" dirty="0"/>
          </a:p>
        </p:txBody>
      </p:sp>
      <p:sp>
        <p:nvSpPr>
          <p:cNvPr id="3" name="Diamond 2"/>
          <p:cNvSpPr/>
          <p:nvPr/>
        </p:nvSpPr>
        <p:spPr>
          <a:xfrm>
            <a:off x="3131738" y="2090057"/>
            <a:ext cx="2371411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4317443" y="3706198"/>
            <a:ext cx="2371411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87992" y="2224092"/>
            <a:ext cx="130628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Diterima</a:t>
            </a:r>
            <a:r>
              <a:rPr lang="en-US" dirty="0"/>
              <a:t> di </a:t>
            </a:r>
            <a:r>
              <a:rPr lang="en-US" dirty="0" err="1"/>
              <a:t>pilihan</a:t>
            </a:r>
            <a:r>
              <a:rPr lang="en-US" dirty="0"/>
              <a:t> I</a:t>
            </a: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5503149" y="2547257"/>
            <a:ext cx="2974311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4" idx="1"/>
          </p:cNvCxnSpPr>
          <p:nvPr/>
        </p:nvCxnSpPr>
        <p:spPr>
          <a:xfrm flipH="1">
            <a:off x="4317443" y="3004458"/>
            <a:ext cx="1" cy="115894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88854" y="4163398"/>
            <a:ext cx="1065125" cy="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74558" y="3840233"/>
            <a:ext cx="1306286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Diterima</a:t>
            </a:r>
            <a:r>
              <a:rPr lang="en-US" dirty="0"/>
              <a:t> di </a:t>
            </a:r>
            <a:r>
              <a:rPr lang="en-US" dirty="0" err="1"/>
              <a:t>pilihan</a:t>
            </a:r>
            <a:r>
              <a:rPr lang="en-US" dirty="0"/>
              <a:t> II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8853" y="4958100"/>
            <a:ext cx="1306286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Diterima</a:t>
            </a:r>
            <a:r>
              <a:rPr lang="en-US" dirty="0"/>
              <a:t> di </a:t>
            </a:r>
            <a:r>
              <a:rPr lang="en-US" dirty="0" err="1"/>
              <a:t>pilihan</a:t>
            </a:r>
            <a:r>
              <a:rPr lang="en-US" dirty="0"/>
              <a:t> III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498124" y="4620599"/>
            <a:ext cx="5025" cy="169813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82784" y="2870423"/>
            <a:ext cx="25120" cy="307151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53391" y="5281262"/>
            <a:ext cx="1065125" cy="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587992" y="4486564"/>
            <a:ext cx="2" cy="149427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532920" y="5571840"/>
            <a:ext cx="3" cy="37009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10743" y="931117"/>
            <a:ext cx="1" cy="115894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483057" y="5980838"/>
            <a:ext cx="4099727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13092" y="2377203"/>
            <a:ext cx="180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Lulus </a:t>
            </a:r>
            <a:r>
              <a:rPr lang="en-US" dirty="0" err="1"/>
              <a:t>Pilihan</a:t>
            </a:r>
            <a:r>
              <a:rPr lang="en-US" dirty="0"/>
              <a:t> I 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8555" y="3989981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Lulus </a:t>
            </a:r>
            <a:r>
              <a:rPr lang="en-US" dirty="0" err="1"/>
              <a:t>Pilihan</a:t>
            </a:r>
            <a:r>
              <a:rPr lang="en-US" dirty="0"/>
              <a:t> II 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18220" y="2177924"/>
            <a:ext cx="11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8804" y="3731285"/>
            <a:ext cx="11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00694" y="3140007"/>
            <a:ext cx="11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3148" y="4671222"/>
            <a:ext cx="11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747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1524000" y="1868191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 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 lulusPilihan1) {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</a:t>
            </a:r>
            <a:r>
              <a:rPr lang="en-US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diterima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pilihan1;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}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else if (lulusPilihan2) {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</a:t>
            </a:r>
            <a:r>
              <a:rPr lang="en-US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diterima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pilihan2;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 	}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else if (lulusPilihan3{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        </a:t>
            </a:r>
            <a:r>
              <a:rPr lang="en-US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diterima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pilihan3;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		else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diterima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=‘ ‘;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776908" cy="807091"/>
          </a:xfrm>
        </p:spPr>
        <p:txBody>
          <a:bodyPr/>
          <a:lstStyle/>
          <a:p>
            <a:r>
              <a:rPr lang="id-ID" dirty="0" smtClean="0"/>
              <a:t>Syntax </a:t>
            </a:r>
            <a:r>
              <a:rPr lang="en-US" dirty="0" smtClean="0"/>
              <a:t>if</a:t>
            </a:r>
            <a:r>
              <a:rPr lang="id-ID" dirty="0" smtClean="0"/>
              <a:t>-</a:t>
            </a:r>
            <a:r>
              <a:rPr lang="en-US" dirty="0" smtClean="0"/>
              <a:t>e</a:t>
            </a:r>
            <a:r>
              <a:rPr lang="id-ID" dirty="0" smtClean="0"/>
              <a:t>lse </a:t>
            </a:r>
            <a:r>
              <a:rPr lang="en-US" dirty="0" err="1" smtClean="0"/>
              <a:t>Bertingkat</a:t>
            </a:r>
            <a:endParaRPr lang="id-ID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1" y="1197162"/>
            <a:ext cx="8878982" cy="5016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if(ekspresi 1)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pada if bernilai benar 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 if(ekspresi 2){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1 bernilai 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salah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ekspresi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benar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id-ID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 if(ekspresi 3){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2 bernilai 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salah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ekspresi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benar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id-ID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hanya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akan 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ekspresi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1, 2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3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bernilai salah*/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2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25" y="300651"/>
            <a:ext cx="847725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Kasus</a:t>
            </a:r>
            <a:r>
              <a:rPr lang="en-US" dirty="0" smtClean="0"/>
              <a:t> : </a:t>
            </a:r>
            <a:r>
              <a:rPr lang="en-US" dirty="0" err="1" smtClean="0">
                <a:hlinkClick r:id="rId2" action="ppaction://hlinkfile"/>
              </a:rPr>
              <a:t>Akar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err="1" smtClean="0">
                <a:hlinkClick r:id="rId2" action="ppaction://hlinkfile"/>
              </a:rPr>
              <a:t>Persamaan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err="1" smtClean="0">
                <a:hlinkClick r:id="rId2" action="ppaction://hlinkfile"/>
              </a:rPr>
              <a:t>Kuadrat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5552" y="1594272"/>
            <a:ext cx="6066799" cy="43396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 err="1">
                <a:latin typeface="Arial" panose="020B0604020202020204" pitchFamily="34" charset="0"/>
              </a:rPr>
              <a:t>P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ersamaan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kuadrat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ax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c = 0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≠ 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kemungkinan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 yang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memenuhi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persamaan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sz="2400" dirty="0" smtClean="0">
                <a:latin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</a:rPr>
              <a:t>yakni</a:t>
            </a:r>
            <a:r>
              <a:rPr lang="en-US" sz="2400" dirty="0" smtClean="0">
                <a:latin typeface="Arial" panose="020B0604020202020204" pitchFamily="34" charset="0"/>
              </a:rPr>
              <a:t> x</a:t>
            </a:r>
            <a:r>
              <a:rPr lang="en-US" sz="2000" dirty="0" smtClean="0">
                <a:latin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</a:rPr>
              <a:t> x</a:t>
            </a:r>
            <a:r>
              <a:rPr lang="en-US" sz="2000" dirty="0" smtClean="0">
                <a:latin typeface="Arial" panose="020B0604020202020204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 err="1" smtClean="0">
                <a:latin typeface="Arial" panose="020B0604020202020204" pitchFamily="34" charset="0"/>
              </a:rPr>
              <a:t>Dua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</a:rPr>
              <a:t>nilai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</a:rPr>
              <a:t>itu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</a:rPr>
              <a:t>dapat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</a:rPr>
              <a:t>dihitung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</a:rPr>
              <a:t>memakai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</a:rPr>
              <a:t>rumus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</a:rPr>
              <a:t>abc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</a:rPr>
              <a:t>ini</a:t>
            </a:r>
            <a:r>
              <a:rPr lang="en-US" sz="2400" dirty="0" smtClean="0">
                <a:latin typeface="Arial" panose="020B0604020202020204" pitchFamily="34" charset="0"/>
              </a:rPr>
              <a:t>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kar-akar persamaan kuadr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81" y="4269659"/>
            <a:ext cx="3747476" cy="90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24917" y="1963604"/>
            <a:ext cx="49754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Selesaikan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x</a:t>
            </a:r>
            <a:r>
              <a:rPr lang="en-US" sz="2400" baseline="30000" dirty="0"/>
              <a:t>2 </a:t>
            </a:r>
            <a:r>
              <a:rPr lang="en-US" sz="2400" dirty="0"/>
              <a:t>+ 4x – 12 = 0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 smtClean="0"/>
              <a:t>rumus</a:t>
            </a:r>
            <a:r>
              <a:rPr lang="en-US" sz="2400" dirty="0" smtClean="0"/>
              <a:t> </a:t>
            </a:r>
            <a:r>
              <a:rPr lang="en-US" sz="2400" dirty="0" err="1" smtClean="0"/>
              <a:t>abc</a:t>
            </a:r>
            <a:endParaRPr lang="en-US" sz="2400" dirty="0"/>
          </a:p>
          <a:p>
            <a:r>
              <a:rPr lang="en-US" sz="2400" b="1" dirty="0" err="1"/>
              <a:t>Penyelesaian</a:t>
            </a:r>
            <a:r>
              <a:rPr lang="en-US" sz="2400" b="1" dirty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x</a:t>
            </a:r>
            <a:r>
              <a:rPr lang="en-US" sz="2400" baseline="30000" dirty="0"/>
              <a:t>2 </a:t>
            </a:r>
            <a:r>
              <a:rPr lang="en-US" sz="2400" dirty="0"/>
              <a:t>+ 4x – 12 = 0 </a:t>
            </a:r>
            <a:br>
              <a:rPr lang="en-US" sz="2400" dirty="0"/>
            </a:br>
            <a:r>
              <a:rPr lang="en-US" sz="2400" dirty="0" err="1"/>
              <a:t>dengan</a:t>
            </a:r>
            <a:r>
              <a:rPr lang="en-US" sz="2400" dirty="0"/>
              <a:t> a=1, b=4, c=-12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282" y="2850777"/>
            <a:ext cx="2223247" cy="3478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4917" y="4108295"/>
            <a:ext cx="3209365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D = b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4</a:t>
            </a:r>
            <a:r>
              <a:rPr lang="en-US" i="1" dirty="0" smtClean="0"/>
              <a:t>ac</a:t>
            </a:r>
          </a:p>
          <a:p>
            <a:r>
              <a:rPr lang="en-US" i="1" dirty="0" err="1" smtClean="0"/>
              <a:t>Disebut</a:t>
            </a:r>
            <a:r>
              <a:rPr lang="en-US" i="1" dirty="0" smtClean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diskriminan</a:t>
            </a:r>
            <a:r>
              <a:rPr lang="en-US" i="1" dirty="0" smtClean="0"/>
              <a:t> (</a:t>
            </a:r>
            <a:r>
              <a:rPr lang="en-US" i="1" dirty="0" err="1" smtClean="0"/>
              <a:t>pembeda</a:t>
            </a:r>
            <a:r>
              <a:rPr lang="en-US" i="1" dirty="0" smtClean="0"/>
              <a:t>) </a:t>
            </a:r>
            <a:r>
              <a:rPr lang="en-US" i="1" dirty="0" err="1" smtClean="0"/>
              <a:t>karena</a:t>
            </a:r>
            <a:r>
              <a:rPr lang="en-US" i="1" dirty="0" smtClean="0"/>
              <a:t> </a:t>
            </a:r>
            <a:r>
              <a:rPr lang="en-US" i="1" dirty="0" err="1" smtClean="0"/>
              <a:t>nilainya</a:t>
            </a:r>
            <a:r>
              <a:rPr lang="en-US" i="1" dirty="0" smtClean="0"/>
              <a:t> yang </a:t>
            </a:r>
            <a:r>
              <a:rPr lang="en-US" i="1" dirty="0" err="1" smtClean="0"/>
              <a:t>bisa</a:t>
            </a:r>
            <a:r>
              <a:rPr lang="en-US" i="1" dirty="0" smtClean="0"/>
              <a:t> negative, </a:t>
            </a:r>
            <a:r>
              <a:rPr lang="en-US" i="1" dirty="0" err="1" smtClean="0"/>
              <a:t>nol</a:t>
            </a:r>
            <a:r>
              <a:rPr lang="en-US" i="1" dirty="0" smtClean="0"/>
              <a:t>, </a:t>
            </a:r>
            <a:r>
              <a:rPr lang="en-US" i="1" dirty="0" err="1" smtClean="0"/>
              <a:t>atau</a:t>
            </a:r>
            <a:r>
              <a:rPr lang="en-US" i="1" dirty="0" smtClean="0"/>
              <a:t> </a:t>
            </a:r>
            <a:r>
              <a:rPr lang="en-US" i="1" dirty="0" err="1" smtClean="0"/>
              <a:t>positif</a:t>
            </a:r>
            <a:r>
              <a:rPr lang="en-US" i="1" dirty="0" smtClean="0"/>
              <a:t> </a:t>
            </a:r>
            <a:r>
              <a:rPr lang="en-US" i="1" dirty="0" err="1" smtClean="0"/>
              <a:t>akan</a:t>
            </a:r>
            <a:r>
              <a:rPr lang="en-US" i="1" dirty="0" smtClean="0"/>
              <a:t> </a:t>
            </a:r>
            <a:r>
              <a:rPr lang="en-US" i="1" dirty="0" err="1" smtClean="0"/>
              <a:t>membedakan</a:t>
            </a:r>
            <a:r>
              <a:rPr lang="en-US" i="1" dirty="0" smtClean="0"/>
              <a:t> </a:t>
            </a:r>
            <a:r>
              <a:rPr lang="en-US" i="1" dirty="0" err="1" smtClean="0"/>
              <a:t>jenis</a:t>
            </a:r>
            <a:r>
              <a:rPr lang="en-US" i="1" dirty="0" smtClean="0"/>
              <a:t> </a:t>
            </a:r>
            <a:r>
              <a:rPr lang="en-US" i="1" dirty="0" err="1" smtClean="0"/>
              <a:t>akarnya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9507"/>
            <a:ext cx="10058400" cy="1450757"/>
          </a:xfrm>
        </p:spPr>
        <p:txBody>
          <a:bodyPr/>
          <a:lstStyle/>
          <a:p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006" y="1845734"/>
            <a:ext cx="10779162" cy="4023360"/>
          </a:xfrm>
        </p:spPr>
        <p:txBody>
          <a:bodyPr>
            <a:normAutofit fontScale="92500"/>
          </a:bodyPr>
          <a:lstStyle/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sz="2400" dirty="0"/>
              <a:t>Untuk </a:t>
            </a:r>
            <a:r>
              <a:rPr lang="en-US" sz="2400" i="1" dirty="0"/>
              <a:t>ax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 err="1"/>
              <a:t>bx</a:t>
            </a:r>
            <a:r>
              <a:rPr lang="en-US" sz="2400" dirty="0"/>
              <a:t> + </a:t>
            </a:r>
            <a:r>
              <a:rPr lang="en-US" sz="2400" i="1" dirty="0"/>
              <a:t>c</a:t>
            </a:r>
            <a:r>
              <a:rPr lang="en-US" sz="2400" dirty="0"/>
              <a:t> = 0,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≠ 0</a:t>
            </a:r>
            <a:r>
              <a:rPr lang="en-US" sz="2400" dirty="0" smtClean="0"/>
              <a:t>,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1313" indent="-341313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smtClean="0"/>
              <a:t>D = </a:t>
            </a:r>
            <a:r>
              <a:rPr lang="en-US" sz="2400" i="1" dirty="0" smtClean="0"/>
              <a:t>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– 4</a:t>
            </a:r>
            <a:r>
              <a:rPr lang="en-US" sz="2400" i="1" dirty="0"/>
              <a:t>ac</a:t>
            </a:r>
            <a:r>
              <a:rPr lang="en-US" sz="2400" dirty="0"/>
              <a:t> = 0,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real </a:t>
            </a:r>
            <a:r>
              <a:rPr lang="en-US" sz="2400" dirty="0" err="1" smtClean="0"/>
              <a:t>yakni</a:t>
            </a:r>
            <a:r>
              <a:rPr lang="en-US" sz="2400" dirty="0" smtClean="0"/>
              <a:t> x1 = x2 = -b / (2 a).</a:t>
            </a:r>
            <a:endParaRPr lang="en-US" sz="2400" dirty="0"/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smtClean="0"/>
              <a:t>D= </a:t>
            </a:r>
            <a:r>
              <a:rPr lang="en-US" sz="2400" i="1" dirty="0" smtClean="0"/>
              <a:t>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– 4</a:t>
            </a:r>
            <a:r>
              <a:rPr lang="en-US" sz="2400" i="1" dirty="0"/>
              <a:t>ac</a:t>
            </a:r>
            <a:r>
              <a:rPr lang="en-US" sz="2400" dirty="0"/>
              <a:t> &gt; 0,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real </a:t>
            </a:r>
            <a:r>
              <a:rPr lang="en-US" sz="2400" dirty="0" err="1" smtClean="0"/>
              <a:t>yakni</a:t>
            </a:r>
            <a:r>
              <a:rPr lang="en-US" sz="2400" dirty="0" smtClean="0"/>
              <a:t> </a:t>
            </a:r>
          </a:p>
          <a:p>
            <a:pPr marL="523875" lvl="2" indent="-182563">
              <a:buFont typeface="Wingdings" panose="05000000000000000000" pitchFamily="2" charset="2"/>
              <a:buChar char="§"/>
            </a:pPr>
            <a:r>
              <a:rPr lang="en-US" sz="2400" dirty="0"/>
              <a:t>x</a:t>
            </a:r>
            <a:r>
              <a:rPr lang="en-US" sz="2400" dirty="0" smtClean="0"/>
              <a:t>1 = (-b + √</a:t>
            </a:r>
            <a:r>
              <a:rPr lang="en-US" sz="2400" dirty="0"/>
              <a:t> </a:t>
            </a:r>
            <a:r>
              <a:rPr lang="en-US" sz="2400" dirty="0" smtClean="0"/>
              <a:t>D) / (2a) </a:t>
            </a:r>
          </a:p>
          <a:p>
            <a:pPr marL="523875" lvl="2" indent="-182563">
              <a:buFont typeface="Wingdings" panose="05000000000000000000" pitchFamily="2" charset="2"/>
              <a:buChar char="§"/>
            </a:pPr>
            <a:r>
              <a:rPr lang="en-US" sz="2400" dirty="0"/>
              <a:t>x</a:t>
            </a:r>
            <a:r>
              <a:rPr lang="en-US" sz="2400" dirty="0" smtClean="0"/>
              <a:t>2 = </a:t>
            </a:r>
            <a:r>
              <a:rPr lang="en-US" sz="2400" dirty="0"/>
              <a:t>(</a:t>
            </a:r>
            <a:r>
              <a:rPr lang="en-US" sz="2400" dirty="0" smtClean="0"/>
              <a:t>-</a:t>
            </a:r>
            <a:r>
              <a:rPr lang="en-US" sz="2400" dirty="0"/>
              <a:t>b </a:t>
            </a:r>
            <a:r>
              <a:rPr lang="en-US" sz="2400" dirty="0" smtClean="0"/>
              <a:t>- √</a:t>
            </a:r>
            <a:r>
              <a:rPr lang="en-US" sz="2400" dirty="0"/>
              <a:t> </a:t>
            </a:r>
            <a:r>
              <a:rPr lang="en-US" sz="2400" dirty="0" smtClean="0"/>
              <a:t>D) </a:t>
            </a:r>
            <a:r>
              <a:rPr lang="en-US" sz="2400" dirty="0"/>
              <a:t>/ (2a</a:t>
            </a:r>
            <a:r>
              <a:rPr lang="en-US" sz="2400" dirty="0" smtClean="0"/>
              <a:t>)</a:t>
            </a:r>
            <a:endParaRPr lang="en-US" sz="2400" dirty="0"/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smtClean="0"/>
              <a:t>D = </a:t>
            </a:r>
            <a:r>
              <a:rPr lang="en-US" sz="2400" i="1" dirty="0" smtClean="0"/>
              <a:t>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– 4</a:t>
            </a:r>
            <a:r>
              <a:rPr lang="en-US" sz="2400" i="1" dirty="0"/>
              <a:t>ac</a:t>
            </a:r>
            <a:r>
              <a:rPr lang="en-US" sz="2400" dirty="0"/>
              <a:t> &lt; 0,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real.</a:t>
            </a:r>
            <a:endParaRPr lang="en-US" sz="2400" dirty="0"/>
          </a:p>
          <a:p>
            <a:pPr marL="341313" indent="-341313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7" y="2296674"/>
            <a:ext cx="3749365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5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09" y="286603"/>
            <a:ext cx="10058400" cy="1450757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08" y="1917450"/>
            <a:ext cx="10798885" cy="440266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3100" dirty="0" err="1" smtClean="0"/>
              <a:t>Rancangan</a:t>
            </a:r>
            <a:endParaRPr lang="en-US" sz="31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 err="1" smtClean="0"/>
              <a:t>Pseudocode</a:t>
            </a:r>
            <a:r>
              <a:rPr lang="en-US" sz="3100" dirty="0" smtClean="0"/>
              <a:t> informal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smtClean="0"/>
              <a:t>Baca </a:t>
            </a:r>
            <a:r>
              <a:rPr lang="en-US" sz="2400" dirty="0" err="1" smtClean="0"/>
              <a:t>nilai</a:t>
            </a:r>
            <a:r>
              <a:rPr lang="en-US" sz="2400" dirty="0" smtClean="0"/>
              <a:t> a, b, </a:t>
            </a:r>
            <a:r>
              <a:rPr lang="en-US" sz="2400" dirty="0" err="1" smtClean="0"/>
              <a:t>dan</a:t>
            </a:r>
            <a:r>
              <a:rPr lang="en-US" sz="2400" dirty="0" smtClean="0"/>
              <a:t> c </a:t>
            </a:r>
            <a:r>
              <a:rPr lang="en-US" sz="2400" dirty="0" err="1" smtClean="0"/>
              <a:t>dari</a:t>
            </a:r>
            <a:r>
              <a:rPr lang="en-US" sz="2400" dirty="0" smtClean="0"/>
              <a:t> keyboard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D = </a:t>
            </a:r>
            <a:r>
              <a:rPr lang="en-US" sz="2400" i="1" dirty="0" smtClean="0"/>
              <a:t>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– 4</a:t>
            </a:r>
            <a:r>
              <a:rPr lang="en-US" sz="2400" i="1" dirty="0"/>
              <a:t>ac</a:t>
            </a:r>
            <a:r>
              <a:rPr lang="en-US" sz="2400" dirty="0"/>
              <a:t> 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err="1"/>
              <a:t>Jika</a:t>
            </a:r>
            <a:r>
              <a:rPr lang="en-US" sz="2400" dirty="0"/>
              <a:t> D &lt; 0 </a:t>
            </a:r>
            <a:r>
              <a:rPr lang="en-US" sz="2400" dirty="0" err="1" smtClean="0"/>
              <a:t>atau</a:t>
            </a:r>
            <a:r>
              <a:rPr lang="en-US" sz="2400" dirty="0" smtClean="0"/>
              <a:t> a  = 0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/>
              <a:t>cetak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real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D = 0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cetak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x1 = - b / (2 </a:t>
            </a:r>
            <a:r>
              <a:rPr lang="en-US" sz="2400" dirty="0" smtClean="0"/>
              <a:t>a)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D &gt; 0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cetak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2 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yakni</a:t>
            </a:r>
            <a:r>
              <a:rPr lang="en-US" sz="2400" dirty="0" smtClean="0"/>
              <a:t> x1 = </a:t>
            </a:r>
            <a:r>
              <a:rPr lang="en-US" sz="2400" dirty="0"/>
              <a:t>(-b + √ D) / (2a)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</a:p>
          <a:p>
            <a:pPr marL="201168" lvl="1" indent="0">
              <a:buNone/>
            </a:pPr>
            <a:r>
              <a:rPr lang="en-US" sz="2400" dirty="0" smtClean="0"/>
              <a:t>         x2 = </a:t>
            </a:r>
            <a:r>
              <a:rPr lang="en-US" sz="2400" dirty="0"/>
              <a:t>(-b </a:t>
            </a:r>
            <a:r>
              <a:rPr lang="en-US" sz="2400" dirty="0" smtClean="0"/>
              <a:t>- </a:t>
            </a:r>
            <a:r>
              <a:rPr lang="en-US" sz="2400" dirty="0"/>
              <a:t>√ D) / (2a</a:t>
            </a:r>
            <a:r>
              <a:rPr lang="en-US" sz="2400" dirty="0" smtClean="0"/>
              <a:t>)</a:t>
            </a:r>
          </a:p>
          <a:p>
            <a:pPr marL="658368" lvl="1" indent="-45720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2807" y="2420288"/>
            <a:ext cx="344244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 </a:t>
            </a:r>
          </a:p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smtClean="0"/>
              <a:t>(x1 </a:t>
            </a:r>
            <a:r>
              <a:rPr lang="en-US" dirty="0" err="1" smtClean="0"/>
              <a:t>dan</a:t>
            </a:r>
            <a:r>
              <a:rPr lang="en-US" dirty="0" smtClean="0"/>
              <a:t> x2) </a:t>
            </a:r>
            <a:r>
              <a:rPr lang="en-US" dirty="0" err="1" smtClean="0"/>
              <a:t>atau</a:t>
            </a:r>
            <a:endParaRPr lang="en-US" dirty="0" smtClean="0"/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(x1 = x2) </a:t>
            </a:r>
            <a:r>
              <a:rPr lang="en-US" dirty="0" err="1" smtClean="0"/>
              <a:t>atau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real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1026" y="2420288"/>
            <a:ext cx="3442448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Proses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D</a:t>
            </a:r>
          </a:p>
          <a:p>
            <a:r>
              <a:rPr lang="en-US" dirty="0" err="1" smtClean="0"/>
              <a:t>Tentukan</a:t>
            </a:r>
            <a:r>
              <a:rPr lang="en-US" dirty="0" smtClean="0"/>
              <a:t> x1 </a:t>
            </a:r>
            <a:r>
              <a:rPr lang="en-US" dirty="0" err="1" smtClean="0"/>
              <a:t>dan</a:t>
            </a:r>
            <a:r>
              <a:rPr lang="en-US" dirty="0" smtClean="0"/>
              <a:t> x2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D &lt; 0 </a:t>
            </a:r>
            <a:r>
              <a:rPr lang="en-US" dirty="0" err="1" smtClean="0"/>
              <a:t>atau</a:t>
            </a:r>
            <a:r>
              <a:rPr lang="en-US" dirty="0" smtClean="0"/>
              <a:t> D = 0 </a:t>
            </a:r>
            <a:r>
              <a:rPr lang="en-US" dirty="0" err="1" smtClean="0"/>
              <a:t>atau</a:t>
            </a:r>
            <a:r>
              <a:rPr lang="en-US" dirty="0" smtClean="0"/>
              <a:t> D &gt; 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9245" y="2365687"/>
            <a:ext cx="3442448" cy="147732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</a:t>
            </a:r>
          </a:p>
          <a:p>
            <a:r>
              <a:rPr lang="en-US" dirty="0" smtClean="0"/>
              <a:t>Baca </a:t>
            </a:r>
            <a:r>
              <a:rPr lang="en-US" dirty="0" err="1" smtClean="0"/>
              <a:t>nilai</a:t>
            </a:r>
            <a:r>
              <a:rPr lang="en-US" dirty="0" smtClean="0"/>
              <a:t> a, b, </a:t>
            </a:r>
            <a:r>
              <a:rPr lang="en-US" dirty="0" err="1" smtClean="0"/>
              <a:t>dan</a:t>
            </a:r>
            <a:r>
              <a:rPr lang="en-US" dirty="0" smtClean="0"/>
              <a:t> c </a:t>
            </a:r>
            <a:r>
              <a:rPr lang="en-US" dirty="0" err="1" smtClean="0"/>
              <a:t>dari</a:t>
            </a:r>
            <a:r>
              <a:rPr lang="en-US" dirty="0" smtClean="0"/>
              <a:t> keyboard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Curved Down Arrow 9"/>
          <p:cNvSpPr/>
          <p:nvPr/>
        </p:nvSpPr>
        <p:spPr>
          <a:xfrm>
            <a:off x="2814918" y="1954306"/>
            <a:ext cx="2151529" cy="4482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6858896" y="1881776"/>
            <a:ext cx="2151529" cy="4482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60033" y="-56614"/>
            <a:ext cx="5931049" cy="71004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200" b="1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PersamaanKuadrat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double a, b, c, D, x1, x2;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Scanner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dataKuadrat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new Scanner(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System,in</a:t>
            </a:r>
            <a:r>
              <a:rPr lang="en-US" sz="1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Baca data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koefisien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persamaan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keyboard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Koefisien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x2 (a) : ");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 =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dataKuadrat.nextDouble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Koefisien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(b)  : ");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b =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dataKuadrat.nextDouble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Konstanta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(c)    : ");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 =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dataKuadrat.nextDouble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Hitung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 = b* b - (4*a*c);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(D &lt;0 || a == 0) {//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punya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nyata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/real");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else if (D == 0 ) {//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akarnya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x1 = -b/(2*a);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Akarnya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tunggal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yakni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"+x1);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else {//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akarnya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x1 = (-b +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(D))/ (2*a);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x2 = (-b -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(D))/ (2*a);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"+x1);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: "+x2);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296035" algn="l"/>
                <a:tab pos="1371600" algn="l"/>
                <a:tab pos="1828800" algn="l"/>
                <a:tab pos="2286000" algn="l"/>
                <a:tab pos="2971800" algn="ctr"/>
              </a:tabLst>
            </a:pPr>
            <a:r>
              <a:rPr lang="en-US" sz="1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0127" y="591501"/>
            <a:ext cx="6840062" cy="1162184"/>
          </a:xfrm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F13-034C-4669-AAFC-F1668836CBB3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(</a:t>
            </a:r>
            <a:r>
              <a:rPr lang="en-US" b="1" dirty="0" err="1" smtClean="0"/>
              <a:t>tanpa</a:t>
            </a:r>
            <a:r>
              <a:rPr lang="en-US" b="1" dirty="0" smtClean="0"/>
              <a:t> else)</a:t>
            </a:r>
            <a:endParaRPr lang="id-ID" b="1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99882" y="2021540"/>
            <a:ext cx="9395012" cy="3966883"/>
          </a:xfrm>
        </p:spPr>
        <p:txBody>
          <a:bodyPr>
            <a:normAutofit fontScale="70000" lnSpcReduction="20000"/>
          </a:bodyPr>
          <a:lstStyle/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sz="3400" dirty="0" err="1" smtClean="0"/>
              <a:t>Meskipun</a:t>
            </a:r>
            <a:r>
              <a:rPr lang="en-US" sz="3400" dirty="0" smtClean="0"/>
              <a:t> </a:t>
            </a:r>
            <a:r>
              <a:rPr lang="en-US" sz="3400" dirty="0" err="1" smtClean="0"/>
              <a:t>kurang</a:t>
            </a:r>
            <a:r>
              <a:rPr lang="en-US" sz="3400" dirty="0" smtClean="0"/>
              <a:t> </a:t>
            </a:r>
            <a:r>
              <a:rPr lang="en-US" sz="3400" dirty="0" err="1" smtClean="0"/>
              <a:t>disarankan</a:t>
            </a:r>
            <a:r>
              <a:rPr lang="en-US" sz="3400" dirty="0" smtClean="0"/>
              <a:t> </a:t>
            </a:r>
            <a:r>
              <a:rPr lang="en-US" sz="3400" dirty="0" err="1" smtClean="0"/>
              <a:t>tetapi</a:t>
            </a:r>
            <a:r>
              <a:rPr lang="en-US" sz="3400" dirty="0" smtClean="0"/>
              <a:t> </a:t>
            </a:r>
            <a:r>
              <a:rPr lang="en-US" sz="3400" dirty="0" err="1" smtClean="0"/>
              <a:t>beberapa</a:t>
            </a:r>
            <a:r>
              <a:rPr lang="en-US" sz="3400" dirty="0" smtClean="0"/>
              <a:t> </a:t>
            </a:r>
            <a:r>
              <a:rPr lang="en-US" sz="3400" dirty="0" err="1" smtClean="0"/>
              <a:t>persolan</a:t>
            </a:r>
            <a:r>
              <a:rPr lang="en-US" sz="3400" dirty="0" smtClean="0"/>
              <a:t> </a:t>
            </a:r>
            <a:r>
              <a:rPr lang="en-US" sz="3400" dirty="0" err="1" smtClean="0"/>
              <a:t>membutuhkan</a:t>
            </a:r>
            <a:r>
              <a:rPr lang="en-US" sz="3400" dirty="0" smtClean="0"/>
              <a:t> </a:t>
            </a:r>
            <a:r>
              <a:rPr lang="en-US" sz="3400" dirty="0" err="1" smtClean="0"/>
              <a:t>bentuk</a:t>
            </a:r>
            <a:r>
              <a:rPr lang="en-US" sz="3400" dirty="0" smtClean="0"/>
              <a:t> </a:t>
            </a:r>
            <a:r>
              <a:rPr lang="en-US" sz="3400" dirty="0" err="1" smtClean="0"/>
              <a:t>pengambilan</a:t>
            </a:r>
            <a:r>
              <a:rPr lang="en-US" sz="3400" dirty="0" smtClean="0"/>
              <a:t> </a:t>
            </a:r>
            <a:r>
              <a:rPr lang="en-US" sz="3400" dirty="0" err="1" smtClean="0"/>
              <a:t>keputusan</a:t>
            </a:r>
            <a:r>
              <a:rPr lang="en-US" sz="3400" dirty="0" smtClean="0"/>
              <a:t> </a:t>
            </a:r>
            <a:r>
              <a:rPr lang="en-US" sz="3400" dirty="0" err="1" smtClean="0"/>
              <a:t>ini</a:t>
            </a:r>
            <a:r>
              <a:rPr lang="en-US" sz="3400" dirty="0"/>
              <a:t> </a:t>
            </a:r>
            <a:r>
              <a:rPr lang="en-US" sz="3400" dirty="0" err="1" smtClean="0"/>
              <a:t>yakni</a:t>
            </a:r>
            <a:r>
              <a:rPr lang="en-US" sz="3400" dirty="0" smtClean="0"/>
              <a:t> if </a:t>
            </a:r>
            <a:r>
              <a:rPr lang="en-US" sz="3400" dirty="0" err="1" smtClean="0"/>
              <a:t>tanpa</a:t>
            </a:r>
            <a:r>
              <a:rPr lang="en-US" sz="3400" dirty="0" smtClean="0"/>
              <a:t> else.</a:t>
            </a:r>
          </a:p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sz="3400" dirty="0" err="1" smtClean="0"/>
              <a:t>Ini</a:t>
            </a:r>
            <a:r>
              <a:rPr lang="en-US" sz="3400" dirty="0" smtClean="0"/>
              <a:t> </a:t>
            </a:r>
            <a:r>
              <a:rPr lang="en-US" sz="3400" dirty="0" err="1" smtClean="0"/>
              <a:t>cocok</a:t>
            </a:r>
            <a:r>
              <a:rPr lang="en-US" sz="3400" dirty="0" smtClean="0"/>
              <a:t> untuk </a:t>
            </a:r>
            <a:r>
              <a:rPr lang="en-US" sz="3400" dirty="0" err="1" smtClean="0"/>
              <a:t>situasi</a:t>
            </a:r>
            <a:r>
              <a:rPr lang="en-US" sz="3400" dirty="0" smtClean="0"/>
              <a:t> di </a:t>
            </a:r>
            <a:r>
              <a:rPr lang="en-US" sz="3400" dirty="0" err="1" smtClean="0"/>
              <a:t>mana</a:t>
            </a:r>
            <a:r>
              <a:rPr lang="en-US" sz="3400" dirty="0" smtClean="0"/>
              <a:t> </a:t>
            </a:r>
            <a:r>
              <a:rPr lang="en-US" sz="3400" dirty="0" err="1" smtClean="0"/>
              <a:t>blok</a:t>
            </a:r>
            <a:r>
              <a:rPr lang="en-US" sz="3400" dirty="0" smtClean="0"/>
              <a:t> </a:t>
            </a:r>
            <a:r>
              <a:rPr lang="en-US" sz="3400" dirty="0" err="1" smtClean="0"/>
              <a:t>perintah</a:t>
            </a:r>
            <a:r>
              <a:rPr lang="en-US" sz="3400" dirty="0" smtClean="0"/>
              <a:t> </a:t>
            </a:r>
            <a:r>
              <a:rPr lang="en-US" sz="3400" dirty="0" err="1" smtClean="0"/>
              <a:t>dijalankan</a:t>
            </a:r>
            <a:r>
              <a:rPr lang="en-US" sz="3400" dirty="0" smtClean="0"/>
              <a:t> </a:t>
            </a:r>
            <a:r>
              <a:rPr lang="en-US" sz="3400" dirty="0" err="1" smtClean="0"/>
              <a:t>bila</a:t>
            </a:r>
            <a:r>
              <a:rPr lang="en-US" sz="3400" dirty="0" smtClean="0"/>
              <a:t> </a:t>
            </a:r>
            <a:r>
              <a:rPr lang="en-US" sz="3400" dirty="0" err="1" smtClean="0"/>
              <a:t>syarat</a:t>
            </a:r>
            <a:r>
              <a:rPr lang="en-US" sz="3400" dirty="0" smtClean="0"/>
              <a:t> </a:t>
            </a:r>
            <a:r>
              <a:rPr lang="en-US" sz="3400" dirty="0" err="1" smtClean="0"/>
              <a:t>dipenuhi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bila</a:t>
            </a:r>
            <a:r>
              <a:rPr lang="en-US" sz="3400" dirty="0" smtClean="0"/>
              <a:t> </a:t>
            </a:r>
            <a:r>
              <a:rPr lang="en-US" sz="3400" dirty="0" err="1" smtClean="0"/>
              <a:t>tidak</a:t>
            </a:r>
            <a:r>
              <a:rPr lang="en-US" sz="3400" dirty="0" smtClean="0"/>
              <a:t> </a:t>
            </a:r>
            <a:r>
              <a:rPr lang="en-US" sz="3400" dirty="0" err="1" smtClean="0"/>
              <a:t>dipenuhi</a:t>
            </a:r>
            <a:r>
              <a:rPr lang="en-US" sz="3400" dirty="0" smtClean="0"/>
              <a:t> </a:t>
            </a:r>
            <a:r>
              <a:rPr lang="en-US" sz="3400" dirty="0" err="1" smtClean="0"/>
              <a:t>tidak</a:t>
            </a:r>
            <a:r>
              <a:rPr lang="en-US" sz="3400" dirty="0" smtClean="0"/>
              <a:t> </a:t>
            </a:r>
            <a:r>
              <a:rPr lang="en-US" sz="3400" dirty="0" err="1" smtClean="0"/>
              <a:t>ada</a:t>
            </a:r>
            <a:r>
              <a:rPr lang="en-US" sz="3400" dirty="0" smtClean="0"/>
              <a:t> </a:t>
            </a:r>
            <a:r>
              <a:rPr lang="en-US" sz="3400" dirty="0" err="1" smtClean="0"/>
              <a:t>blok</a:t>
            </a:r>
            <a:r>
              <a:rPr lang="en-US" sz="3400" dirty="0" smtClean="0"/>
              <a:t> lain yang </a:t>
            </a:r>
            <a:r>
              <a:rPr lang="en-US" sz="3400" dirty="0" err="1" smtClean="0"/>
              <a:t>harus</a:t>
            </a:r>
            <a:r>
              <a:rPr lang="en-US" sz="3400" dirty="0" smtClean="0"/>
              <a:t> </a:t>
            </a:r>
            <a:r>
              <a:rPr lang="en-US" sz="3400" dirty="0" err="1" smtClean="0"/>
              <a:t>dijalankan</a:t>
            </a:r>
            <a:r>
              <a:rPr lang="en-US" sz="3400" dirty="0" smtClean="0"/>
              <a:t>.</a:t>
            </a:r>
          </a:p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sz="3400" dirty="0" err="1" smtClean="0"/>
              <a:t>Dengan</a:t>
            </a:r>
            <a:r>
              <a:rPr lang="en-US" sz="3400" dirty="0" smtClean="0"/>
              <a:t> kata lain :</a:t>
            </a:r>
          </a:p>
          <a:p>
            <a:pPr marL="823912" indent="-457200">
              <a:buFont typeface="Wingdings" panose="05000000000000000000" pitchFamily="2" charset="2"/>
              <a:buChar char="§"/>
            </a:pPr>
            <a:r>
              <a:rPr lang="id-ID" sz="3400" dirty="0" smtClean="0"/>
              <a:t>Baris perintah yang ada didalam blok if akan </a:t>
            </a:r>
            <a:r>
              <a:rPr lang="id-ID" sz="3400" dirty="0" smtClean="0"/>
              <a:t>dieksekusi </a:t>
            </a:r>
            <a:r>
              <a:rPr lang="id-ID" sz="3400" dirty="0" smtClean="0"/>
              <a:t>jika ekspresi bernilai benar (true).</a:t>
            </a:r>
          </a:p>
          <a:p>
            <a:pPr marL="823912" indent="-457200">
              <a:buFont typeface="Wingdings" panose="05000000000000000000" pitchFamily="2" charset="2"/>
              <a:buChar char="§"/>
            </a:pPr>
            <a:r>
              <a:rPr lang="id-ID" sz="3400" dirty="0" smtClean="0"/>
              <a:t>Jika ekspresi bernilai salah maka program akan loncat </a:t>
            </a:r>
            <a:r>
              <a:rPr lang="en-US" sz="3400" dirty="0" smtClean="0"/>
              <a:t>(</a:t>
            </a:r>
            <a:r>
              <a:rPr lang="en-US" sz="3400" dirty="0" err="1" smtClean="0"/>
              <a:t>menuju</a:t>
            </a:r>
            <a:r>
              <a:rPr lang="en-US" sz="3400" dirty="0" smtClean="0"/>
              <a:t>) </a:t>
            </a:r>
            <a:r>
              <a:rPr lang="id-ID" sz="3400" dirty="0" smtClean="0"/>
              <a:t>ke </a:t>
            </a:r>
            <a:r>
              <a:rPr lang="en-US" sz="3400" dirty="0" err="1" smtClean="0"/>
              <a:t>pernyataan</a:t>
            </a:r>
            <a:r>
              <a:rPr lang="en-US" sz="3400" dirty="0" smtClean="0"/>
              <a:t> (</a:t>
            </a:r>
            <a:r>
              <a:rPr lang="en-US" sz="3400" dirty="0" err="1" smtClean="0"/>
              <a:t>perintah</a:t>
            </a:r>
            <a:r>
              <a:rPr lang="en-US" sz="3400" dirty="0" smtClean="0"/>
              <a:t>)</a:t>
            </a:r>
            <a:r>
              <a:rPr lang="id-ID" sz="3400" dirty="0" smtClean="0"/>
              <a:t> yang ada dibawah blok if</a:t>
            </a:r>
            <a:r>
              <a:rPr lang="en-US" sz="3400" dirty="0"/>
              <a:t> </a:t>
            </a:r>
            <a:r>
              <a:rPr lang="en-US" sz="3400" dirty="0" smtClean="0"/>
              <a:t>yang </a:t>
            </a:r>
            <a:r>
              <a:rPr lang="en-US" sz="3400" dirty="0" err="1" smtClean="0"/>
              <a:t>sebenarnya</a:t>
            </a:r>
            <a:r>
              <a:rPr lang="en-US" sz="3400" dirty="0" smtClean="0"/>
              <a:t> </a:t>
            </a:r>
            <a:r>
              <a:rPr lang="en-US" sz="3400" dirty="0" err="1" smtClean="0"/>
              <a:t>bisa</a:t>
            </a:r>
            <a:r>
              <a:rPr lang="en-US" sz="3400" dirty="0" smtClean="0"/>
              <a:t> </a:t>
            </a:r>
            <a:r>
              <a:rPr lang="en-US" sz="3400" dirty="0" err="1" smtClean="0"/>
              <a:t>juga</a:t>
            </a:r>
            <a:r>
              <a:rPr lang="en-US" sz="3400" dirty="0" smtClean="0"/>
              <a:t> </a:t>
            </a:r>
            <a:r>
              <a:rPr lang="en-US" sz="3400" dirty="0" err="1" smtClean="0"/>
              <a:t>diperlakukan</a:t>
            </a:r>
            <a:r>
              <a:rPr lang="en-US" sz="3400" dirty="0" smtClean="0"/>
              <a:t> </a:t>
            </a:r>
            <a:r>
              <a:rPr lang="en-US" sz="3400" dirty="0" err="1" smtClean="0"/>
              <a:t>sebagai</a:t>
            </a:r>
            <a:r>
              <a:rPr lang="en-US" sz="3400" dirty="0" smtClean="0"/>
              <a:t> </a:t>
            </a:r>
            <a:r>
              <a:rPr lang="en-US" sz="3400" dirty="0" err="1" smtClean="0"/>
              <a:t>bagian</a:t>
            </a:r>
            <a:r>
              <a:rPr lang="en-US" sz="3400" dirty="0" smtClean="0"/>
              <a:t> </a:t>
            </a:r>
            <a:r>
              <a:rPr lang="en-US" sz="3400" dirty="0" err="1" smtClean="0"/>
              <a:t>dari</a:t>
            </a:r>
            <a:r>
              <a:rPr lang="en-US" sz="3400" dirty="0" smtClean="0"/>
              <a:t> </a:t>
            </a:r>
            <a:r>
              <a:rPr lang="en-US" sz="3400" dirty="0" err="1" smtClean="0"/>
              <a:t>blok</a:t>
            </a:r>
            <a:r>
              <a:rPr lang="en-US" sz="3400" dirty="0" smtClean="0"/>
              <a:t> else </a:t>
            </a:r>
            <a:r>
              <a:rPr lang="en-US" sz="3400" dirty="0" err="1" smtClean="0"/>
              <a:t>tetapi</a:t>
            </a:r>
            <a:r>
              <a:rPr lang="en-US" sz="3400" dirty="0" smtClean="0"/>
              <a:t> </a:t>
            </a:r>
            <a:r>
              <a:rPr lang="en-US" sz="3400" dirty="0" err="1" smtClean="0"/>
              <a:t>mungkin</a:t>
            </a:r>
            <a:r>
              <a:rPr lang="en-US" sz="3400" dirty="0" smtClean="0"/>
              <a:t> </a:t>
            </a:r>
            <a:r>
              <a:rPr lang="en-US" sz="3400" dirty="0" err="1" smtClean="0"/>
              <a:t>sangat</a:t>
            </a:r>
            <a:r>
              <a:rPr lang="en-US" sz="3400" dirty="0" smtClean="0"/>
              <a:t> </a:t>
            </a:r>
            <a:r>
              <a:rPr lang="en-US" sz="3400" dirty="0" err="1" smtClean="0"/>
              <a:t>panjang</a:t>
            </a:r>
            <a:r>
              <a:rPr lang="en-US" sz="3400" dirty="0" smtClean="0"/>
              <a:t> </a:t>
            </a:r>
            <a:r>
              <a:rPr lang="en-US" sz="3400" dirty="0" err="1" smtClean="0"/>
              <a:t>perintahnya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sesudahnya</a:t>
            </a:r>
            <a:r>
              <a:rPr lang="en-US" sz="3400" dirty="0" smtClean="0"/>
              <a:t> </a:t>
            </a:r>
            <a:r>
              <a:rPr lang="en-US" sz="3400" dirty="0" err="1" smtClean="0"/>
              <a:t>tidak</a:t>
            </a:r>
            <a:r>
              <a:rPr lang="en-US" sz="3400" dirty="0" smtClean="0"/>
              <a:t> </a:t>
            </a:r>
            <a:r>
              <a:rPr lang="en-US" sz="3400" dirty="0" err="1" smtClean="0"/>
              <a:t>ada</a:t>
            </a:r>
            <a:r>
              <a:rPr lang="en-US" sz="3400" dirty="0" smtClean="0"/>
              <a:t> </a:t>
            </a:r>
            <a:r>
              <a:rPr lang="en-US" sz="3400" dirty="0" err="1" smtClean="0"/>
              <a:t>perintah</a:t>
            </a:r>
            <a:r>
              <a:rPr lang="en-US" sz="3400" dirty="0" smtClean="0"/>
              <a:t> lain.</a:t>
            </a:r>
          </a:p>
          <a:p>
            <a:pPr marL="457200" indent="-90488"/>
            <a:endParaRPr lang="id-ID" sz="3200" dirty="0" smtClean="0"/>
          </a:p>
        </p:txBody>
      </p:sp>
    </p:spTree>
    <p:extLst>
      <p:ext uri="{BB962C8B-B14F-4D97-AF65-F5344CB8AC3E}">
        <p14:creationId xmlns:p14="http://schemas.microsoft.com/office/powerpoint/2010/main" val="16066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Syntax </a:t>
            </a:r>
            <a:r>
              <a:rPr lang="en-US" b="1" dirty="0" smtClean="0"/>
              <a:t>if</a:t>
            </a:r>
            <a:r>
              <a:rPr lang="en-US" b="1" dirty="0"/>
              <a:t> </a:t>
            </a:r>
            <a:r>
              <a:rPr lang="en-US" b="1" dirty="0" smtClean="0"/>
              <a:t>(…)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b="1" dirty="0" smtClean="0"/>
              <a:t>else</a:t>
            </a:r>
            <a:endParaRPr lang="id-ID" b="1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94854" y="2166835"/>
            <a:ext cx="721518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if(ekspresi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logika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id-ID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	ekspresi pada if bernilai benar */</a:t>
            </a:r>
          </a:p>
          <a:p>
            <a:pPr>
              <a:defRPr/>
            </a:pPr>
            <a:endParaRPr lang="id-ID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400" b="1" dirty="0">
                <a:latin typeface="Courier New" pitchFamily="49" charset="0"/>
                <a:cs typeface="Courier New" pitchFamily="49" charset="0"/>
              </a:rPr>
              <a:t>....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672689" cy="1143000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if- (</a:t>
            </a:r>
            <a:r>
              <a:rPr lang="en-US" dirty="0" err="1" smtClean="0"/>
              <a:t>tanpa</a:t>
            </a:r>
            <a:r>
              <a:rPr lang="en-US" dirty="0" smtClean="0"/>
              <a:t> else)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3181979" y="2657229"/>
            <a:ext cx="2250830" cy="1356528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49626" y="2873828"/>
            <a:ext cx="2341266" cy="92333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Block Statement 1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1980" y="2983407"/>
            <a:ext cx="1331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Boolean expression</a:t>
            </a:r>
          </a:p>
          <a:p>
            <a:r>
              <a:rPr lang="en-US" dirty="0"/>
              <a:t>      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97829" y="1577591"/>
            <a:ext cx="20096" cy="733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4261422" y="1405036"/>
            <a:ext cx="90938" cy="11489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603630" y="3300043"/>
            <a:ext cx="1075174" cy="70899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160813" y="4129873"/>
            <a:ext cx="166426" cy="127661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56992" y="2925059"/>
            <a:ext cx="94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2361" y="4347866"/>
            <a:ext cx="94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false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914497" y="3300043"/>
            <a:ext cx="125480" cy="186481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190893" y="3236391"/>
            <a:ext cx="713433" cy="17026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flipH="1">
            <a:off x="4168540" y="5406486"/>
            <a:ext cx="150973" cy="59871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4261423" y="5063029"/>
            <a:ext cx="5627953" cy="19031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if</a:t>
            </a:r>
            <a:endParaRPr lang="id-ID" dirty="0" smtClean="0"/>
          </a:p>
        </p:txBody>
      </p:sp>
      <p:sp>
        <p:nvSpPr>
          <p:cNvPr id="10243" name="Content Placeholder 13"/>
          <p:cNvSpPr>
            <a:spLocks noGrp="1"/>
          </p:cNvSpPr>
          <p:nvPr>
            <p:ph idx="1"/>
          </p:nvPr>
        </p:nvSpPr>
        <p:spPr>
          <a:xfrm>
            <a:off x="546847" y="1737360"/>
            <a:ext cx="11232777" cy="4525963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id-ID" sz="2800" dirty="0" smtClean="0"/>
              <a:t>Menggunakan </a:t>
            </a:r>
            <a:r>
              <a:rPr lang="id-ID" sz="2800" dirty="0"/>
              <a:t>{}</a:t>
            </a:r>
          </a:p>
          <a:p>
            <a:endParaRPr lang="id-ID" sz="2400" dirty="0"/>
          </a:p>
          <a:p>
            <a:endParaRPr lang="id-ID" sz="2400" dirty="0"/>
          </a:p>
          <a:p>
            <a:endParaRPr lang="id-ID" sz="2400" dirty="0"/>
          </a:p>
          <a:p>
            <a:endParaRPr lang="id-ID" sz="2400" dirty="0"/>
          </a:p>
          <a:p>
            <a:endParaRPr lang="id-ID" sz="2400" dirty="0"/>
          </a:p>
          <a:p>
            <a:r>
              <a:rPr lang="id-ID" sz="2800" dirty="0"/>
              <a:t>Tidak menggunakan {}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40474" y="2648815"/>
            <a:ext cx="7215188" cy="19383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85;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‘A’;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id-ID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335554" y="4753004"/>
            <a:ext cx="7215188" cy="1630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85;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nilai_huruf = ‘A’;</a:t>
            </a:r>
          </a:p>
          <a:p>
            <a:pPr>
              <a:defRPr/>
            </a:pPr>
            <a:endParaRPr lang="id-ID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id-ID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907" y="1801528"/>
            <a:ext cx="11125200" cy="9624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600" dirty="0" smtClean="0"/>
              <a:t>Jika hanya ada satu </a:t>
            </a:r>
            <a:r>
              <a:rPr lang="en-US" sz="2600" dirty="0" err="1" smtClean="0"/>
              <a:t>pernyataan</a:t>
            </a:r>
            <a:r>
              <a:rPr lang="id-ID" sz="2600" dirty="0" smtClean="0"/>
              <a:t> di</a:t>
            </a:r>
            <a:r>
              <a:rPr lang="en-US" sz="2600" dirty="0" smtClean="0"/>
              <a:t> </a:t>
            </a:r>
            <a:r>
              <a:rPr lang="id-ID" sz="2600" dirty="0" smtClean="0"/>
              <a:t>dalam blok if, maka kurung kurawal { dan } </a:t>
            </a:r>
            <a:r>
              <a:rPr lang="id-ID" sz="2600" b="1" dirty="0" smtClean="0">
                <a:solidFill>
                  <a:srgbClr val="002060"/>
                </a:solidFill>
              </a:rPr>
              <a:t>dapat</a:t>
            </a:r>
            <a:r>
              <a:rPr lang="id-ID" sz="2600" dirty="0" smtClean="0"/>
              <a:t> tidak disertakan/ditulis.</a:t>
            </a:r>
          </a:p>
        </p:txBody>
      </p:sp>
    </p:spTree>
    <p:extLst>
      <p:ext uri="{BB962C8B-B14F-4D97-AF65-F5344CB8AC3E}">
        <p14:creationId xmlns:p14="http://schemas.microsoft.com/office/powerpoint/2010/main" val="13735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Implementasi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81250" y="2428875"/>
            <a:ext cx="7215188" cy="19383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85;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System.out.println(“A”);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System.out.println(“B”);;</a:t>
            </a:r>
          </a:p>
        </p:txBody>
      </p:sp>
      <p:sp>
        <p:nvSpPr>
          <p:cNvPr id="5" name="Oval 4"/>
          <p:cNvSpPr/>
          <p:nvPr/>
        </p:nvSpPr>
        <p:spPr>
          <a:xfrm>
            <a:off x="2809875" y="3000375"/>
            <a:ext cx="1428750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3167063" y="3357564"/>
            <a:ext cx="4000500" cy="357187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702719" y="2107406"/>
            <a:ext cx="914400" cy="700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TextBox 9"/>
          <p:cNvSpPr txBox="1">
            <a:spLocks noChangeArrowheads="1"/>
          </p:cNvSpPr>
          <p:nvPr/>
        </p:nvSpPr>
        <p:spPr bwMode="auto">
          <a:xfrm>
            <a:off x="2095500" y="1714500"/>
            <a:ext cx="1701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Ekspresi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id-ID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endParaRPr lang="id-ID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4881564" y="3786189"/>
            <a:ext cx="1500187" cy="928687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TextBox 11"/>
          <p:cNvSpPr txBox="1">
            <a:spLocks noChangeArrowheads="1"/>
          </p:cNvSpPr>
          <p:nvPr/>
        </p:nvSpPr>
        <p:spPr bwMode="auto">
          <a:xfrm>
            <a:off x="5567363" y="4643439"/>
            <a:ext cx="4457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Karena ekspresi bernilai benar </a:t>
            </a:r>
          </a:p>
          <a:p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maka baris perintah ini akan </a:t>
            </a:r>
          </a:p>
          <a:p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dijalankan</a:t>
            </a:r>
          </a:p>
        </p:txBody>
      </p:sp>
      <p:sp>
        <p:nvSpPr>
          <p:cNvPr id="18" name="Oval 17"/>
          <p:cNvSpPr/>
          <p:nvPr/>
        </p:nvSpPr>
        <p:spPr>
          <a:xfrm>
            <a:off x="2309813" y="3929064"/>
            <a:ext cx="3929062" cy="428625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631282" y="4679157"/>
            <a:ext cx="1143000" cy="64293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24063" y="5572125"/>
            <a:ext cx="5698996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Perintah ini akan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tetap</a:t>
            </a:r>
            <a:endParaRPr lang="id-ID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dijalankan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peduli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apakah</a:t>
            </a: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ekspresi </a:t>
            </a:r>
          </a:p>
          <a:p>
            <a:pPr>
              <a:defRPr/>
            </a:pP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bernilai salah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benar</a:t>
            </a:r>
            <a:endParaRPr lang="id-ID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899139" y="1922584"/>
            <a:ext cx="8235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toko</a:t>
            </a:r>
            <a:r>
              <a:rPr lang="en-US" sz="2800" dirty="0"/>
              <a:t> </a:t>
            </a:r>
            <a:r>
              <a:rPr lang="en-US" sz="2800" dirty="0" err="1"/>
              <a:t>swalayan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pembeli</a:t>
            </a:r>
            <a:r>
              <a:rPr lang="en-US" sz="2800" dirty="0"/>
              <a:t> </a:t>
            </a:r>
            <a:r>
              <a:rPr lang="en-US" sz="2800" dirty="0" err="1"/>
              <a:t>berbelanja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Rp</a:t>
            </a:r>
            <a:r>
              <a:rPr lang="en-US" sz="2800" dirty="0"/>
              <a:t>. 100.000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dia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mendapat</a:t>
            </a:r>
            <a:r>
              <a:rPr lang="en-US" sz="2800" dirty="0"/>
              <a:t> discount 10 %.  </a:t>
            </a:r>
            <a:r>
              <a:rPr lang="en-US" sz="2800" dirty="0" err="1"/>
              <a:t>Buatlah</a:t>
            </a:r>
            <a:r>
              <a:rPr lang="en-US" sz="2800" dirty="0"/>
              <a:t> program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dibayarkan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pembeli</a:t>
            </a:r>
            <a:r>
              <a:rPr lang="en-US" sz="2800" dirty="0"/>
              <a:t>.</a:t>
            </a:r>
            <a:endParaRPr lang="id-ID" sz="2800" dirty="0"/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9416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Gabungan </a:t>
            </a:r>
            <a:r>
              <a:rPr lang="en-US" dirty="0" smtClean="0">
                <a:latin typeface="+mn-lt"/>
              </a:rPr>
              <a:t>if</a:t>
            </a:r>
            <a:endParaRPr lang="id-ID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2254019"/>
            <a:ext cx="8369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mempelajari</a:t>
            </a:r>
            <a:r>
              <a:rPr lang="en-US" sz="2800" dirty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if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if-else,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bijaksana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menggunakannya</a:t>
            </a:r>
            <a:r>
              <a:rPr lang="en-US" sz="2800" dirty="0"/>
              <a:t>.  </a:t>
            </a:r>
            <a:r>
              <a:rPr lang="en-US" sz="2800" dirty="0" err="1"/>
              <a:t>Gunakanlah</a:t>
            </a:r>
            <a:r>
              <a:rPr lang="en-US" sz="2800" dirty="0"/>
              <a:t> </a:t>
            </a:r>
            <a:r>
              <a:rPr lang="en-US" sz="2800" dirty="0" err="1"/>
              <a:t>statemen</a:t>
            </a:r>
            <a:r>
              <a:rPr lang="en-US" sz="2800" dirty="0"/>
              <a:t> </a:t>
            </a:r>
            <a:r>
              <a:rPr lang="en-US" sz="2800" dirty="0" smtClean="0"/>
              <a:t>if </a:t>
            </a:r>
            <a:r>
              <a:rPr lang="en-US" sz="2800" dirty="0"/>
              <a:t>untuk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yang </a:t>
            </a:r>
            <a:r>
              <a:rPr lang="en-US" sz="2800" dirty="0" err="1"/>
              <a:t>sederhana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gunakanlah</a:t>
            </a:r>
            <a:r>
              <a:rPr lang="en-US" sz="2800" dirty="0"/>
              <a:t> </a:t>
            </a:r>
            <a:r>
              <a:rPr lang="en-US" sz="2800" dirty="0" err="1"/>
              <a:t>statemen</a:t>
            </a:r>
            <a:r>
              <a:rPr lang="en-US" sz="2800" dirty="0"/>
              <a:t> </a:t>
            </a:r>
            <a:r>
              <a:rPr lang="en-US" sz="2800" dirty="0" smtClean="0"/>
              <a:t>if-else </a:t>
            </a:r>
            <a:r>
              <a:rPr lang="en-US" sz="2800" dirty="0"/>
              <a:t>untuk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kemungkinan</a:t>
            </a:r>
            <a:endParaRPr lang="id-ID" sz="2800" dirty="0"/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531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Bertingkat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8164" y="2147415"/>
            <a:ext cx="87729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+mj-lt"/>
              </a:rPr>
              <a:t>Kasus</a:t>
            </a:r>
            <a:r>
              <a:rPr lang="en-US" sz="3200" dirty="0">
                <a:latin typeface="+mj-lt"/>
              </a:rPr>
              <a:t>:</a:t>
            </a:r>
          </a:p>
          <a:p>
            <a:pPr marL="233363" indent="53975" algn="just"/>
            <a:r>
              <a:rPr lang="en-US" sz="3200" dirty="0" err="1">
                <a:latin typeface="+mj-lt"/>
              </a:rPr>
              <a:t>Calon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mahasiswa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mempunyai</a:t>
            </a:r>
            <a:r>
              <a:rPr lang="en-US" sz="3200" dirty="0">
                <a:latin typeface="+mj-lt"/>
              </a:rPr>
              <a:t> 3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program </a:t>
            </a:r>
            <a:r>
              <a:rPr lang="en-US" sz="3200" dirty="0" err="1">
                <a:latin typeface="+mj-lt"/>
              </a:rPr>
              <a:t>studi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yakni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1,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2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3. </a:t>
            </a:r>
            <a:r>
              <a:rPr lang="en-US" sz="3200" dirty="0" err="1">
                <a:latin typeface="+mj-lt"/>
              </a:rPr>
              <a:t>Seorang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calon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mahasiswa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bisa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1 (</a:t>
            </a:r>
            <a:r>
              <a:rPr lang="en-US" sz="3200" dirty="0" err="1">
                <a:latin typeface="+mj-lt"/>
              </a:rPr>
              <a:t>tentu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saja</a:t>
            </a:r>
            <a:r>
              <a:rPr lang="en-US" sz="3200" dirty="0">
                <a:latin typeface="+mj-lt"/>
              </a:rPr>
              <a:t> !) </a:t>
            </a:r>
            <a:r>
              <a:rPr lang="en-US" sz="3200" dirty="0" err="1">
                <a:latin typeface="+mj-lt"/>
              </a:rPr>
              <a:t>tetapi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hanya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bisa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2 </a:t>
            </a:r>
            <a:r>
              <a:rPr lang="en-US" sz="3200" dirty="0" err="1">
                <a:latin typeface="+mj-lt"/>
              </a:rPr>
              <a:t>kalau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tidak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1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baru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bisa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3 </a:t>
            </a:r>
            <a:r>
              <a:rPr lang="en-US" sz="3200" dirty="0" err="1">
                <a:latin typeface="+mj-lt"/>
              </a:rPr>
              <a:t>kalau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tidak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diterima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1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pilihan</a:t>
            </a:r>
            <a:r>
              <a:rPr lang="en-US" sz="3200" dirty="0">
                <a:latin typeface="+mj-lt"/>
              </a:rPr>
              <a:t> 2. </a:t>
            </a:r>
          </a:p>
        </p:txBody>
      </p:sp>
    </p:spTree>
    <p:extLst>
      <p:ext uri="{BB962C8B-B14F-4D97-AF65-F5344CB8AC3E}">
        <p14:creationId xmlns:p14="http://schemas.microsoft.com/office/powerpoint/2010/main" val="25942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8666</TotalTime>
  <Words>879</Words>
  <Application>Microsoft Office PowerPoint</Application>
  <PresentationFormat>Widescreen</PresentationFormat>
  <Paragraphs>195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Constantia</vt:lpstr>
      <vt:lpstr>Courier New</vt:lpstr>
      <vt:lpstr>Ink Free</vt:lpstr>
      <vt:lpstr>Times New Roman</vt:lpstr>
      <vt:lpstr>Wingdings</vt:lpstr>
      <vt:lpstr>Retrospect</vt:lpstr>
      <vt:lpstr>ALGORITMA DAN PEMROGRAMAN (ALGO101):  Pengambilan Keputusan (Percabangan) Bertingkat</vt:lpstr>
      <vt:lpstr>if (tanpa else)</vt:lpstr>
      <vt:lpstr>Syntax if (…) tanpa else</vt:lpstr>
      <vt:lpstr>Struktur if- (tanpa else)</vt:lpstr>
      <vt:lpstr>Penulisan blok pernyataan pada if</vt:lpstr>
      <vt:lpstr>Implementasi</vt:lpstr>
      <vt:lpstr>Latihan</vt:lpstr>
      <vt:lpstr>Gabungan if</vt:lpstr>
      <vt:lpstr>Percabangan Bertingkat</vt:lpstr>
      <vt:lpstr>Struktur if untuk kasus di atas</vt:lpstr>
      <vt:lpstr>Implementasi</vt:lpstr>
      <vt:lpstr>Syntax if-else Bertingkat</vt:lpstr>
      <vt:lpstr>Kasus : Akar Persamaan Kuadrat</vt:lpstr>
      <vt:lpstr>Akar Persamaan Kuadrat</vt:lpstr>
      <vt:lpstr>Program Menghitung Akar</vt:lpstr>
      <vt:lpstr>Program Menghitung Akar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Asus</cp:lastModifiedBy>
  <cp:revision>343</cp:revision>
  <cp:lastPrinted>2018-08-14T07:26:30Z</cp:lastPrinted>
  <dcterms:created xsi:type="dcterms:W3CDTF">2015-12-16T04:56:04Z</dcterms:created>
  <dcterms:modified xsi:type="dcterms:W3CDTF">2020-09-24T21:59:23Z</dcterms:modified>
</cp:coreProperties>
</file>