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36" r:id="rId3"/>
    <p:sldId id="326" r:id="rId4"/>
    <p:sldId id="327" r:id="rId5"/>
    <p:sldId id="329" r:id="rId6"/>
    <p:sldId id="332" r:id="rId7"/>
    <p:sldId id="333" r:id="rId8"/>
    <p:sldId id="334" r:id="rId9"/>
    <p:sldId id="335" r:id="rId10"/>
    <p:sldId id="323" r:id="rId11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3F6F375D-CB1E-4E46-924A-EDD52BCE34C2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DC1BEBF-F366-4522-9EB1-18653CE17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6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05F6AA-2570-4607-9BD4-7E9FAB49A4D6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F6318333-A03C-4670-A3A0-C927B943CD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5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8333-A03C-4670-A3A0-C927B943CD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9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8333-A03C-4670-A3A0-C927B943CD1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1C7D-735B-4619-AEB4-AC3DC2016C57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5: Percabangan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0CA-7138-46A2-9C21-EE644DB7FF1D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5: Percabangan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B1F4-BBEC-4A43-BC43-4DA69ED14FF9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5: Percabangan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CA65-7348-44DE-9E4A-6487E06A89F0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5: Percabangan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6954-6783-49A5-AFB7-547F28A43315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5: Percabangan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2D5F-A208-417E-B800-760BC0B93FD8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5: Percabangan Switch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6A16-BFDF-4FD6-875D-795C821458AA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5: Percabangan Switch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907B-1725-496B-BE9C-B106517EA931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5: Percabangan Switch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AEF0-4E92-4EE1-A26D-2CD9F9BB48F8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Topik 5: Percabangan Switch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C2BD9A-D1B2-425C-8753-37E8A09DAA4D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Topik 5: Percabangan Switch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55B5-70D8-4B73-8E90-7D0B6033A23E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5: Percabangan Switch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F5CB7D-F9C4-4F29-8D1A-1EA5181284B0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Topik 5: Percabangan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415" y="1839843"/>
            <a:ext cx="8825036" cy="24749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ALGORITMA DAN </a:t>
            </a:r>
            <a:r>
              <a:rPr lang="en-US" sz="5300" dirty="0" smtClean="0"/>
              <a:t>PEMROGRAMAN</a:t>
            </a:r>
            <a:br>
              <a:rPr lang="en-US" sz="5300" dirty="0" smtClean="0"/>
            </a:br>
            <a:r>
              <a:rPr lang="en-US" sz="5300" dirty="0" smtClean="0"/>
              <a:t>(ALGO101): </a:t>
            </a:r>
            <a:br>
              <a:rPr lang="en-US" sz="5300" dirty="0" smtClean="0"/>
            </a:br>
            <a:r>
              <a:rPr lang="en-US" sz="6600" dirty="0" err="1" smtClean="0"/>
              <a:t>Pengambilan</a:t>
            </a:r>
            <a:r>
              <a:rPr lang="en-US" sz="6600" dirty="0" smtClean="0"/>
              <a:t> </a:t>
            </a:r>
            <a:r>
              <a:rPr lang="en-US" sz="6600" dirty="0" err="1" smtClean="0"/>
              <a:t>Keputusan</a:t>
            </a:r>
            <a:r>
              <a:rPr lang="en-US" sz="6600" dirty="0" smtClean="0"/>
              <a:t> (</a:t>
            </a:r>
            <a:r>
              <a:rPr lang="en-US" sz="6600" dirty="0" err="1" smtClean="0"/>
              <a:t>Percabangan</a:t>
            </a:r>
            <a:r>
              <a:rPr lang="en-US" sz="6600" dirty="0" smtClean="0"/>
              <a:t>) </a:t>
            </a:r>
            <a:r>
              <a:rPr lang="en-US" sz="6600" dirty="0" smtClean="0"/>
              <a:t>switch-case</a:t>
            </a:r>
            <a:endParaRPr lang="en-US" sz="7200" dirty="0">
              <a:latin typeface="Ink Free" panose="03080402000500000000" pitchFamily="66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35609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PROGRAM STUDI </a:t>
            </a:r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TEKNIK </a:t>
            </a:r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INFORMATIKA</a:t>
            </a:r>
          </a:p>
          <a:p>
            <a:pPr algn="ctr"/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FAKULTAS </a:t>
            </a:r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SAINS DAN </a:t>
            </a:r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TEKNOLOGI</a:t>
            </a:r>
          </a:p>
          <a:p>
            <a:pPr algn="ctr"/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UNIVERSITAS </a:t>
            </a:r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SANATA DHARMA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https://www.usd.ac.id/fakultas/pascasarjana/s2inggris/f1l3/Logo%20US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05" y="181125"/>
            <a:ext cx="1753473" cy="174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A41E-E98D-42A8-BAC4-2AD4E29D1E47}" type="datetime1">
              <a:rPr lang="en-US" sz="1400" smtClean="0"/>
              <a:t>10/4/2020</a:t>
            </a:fld>
            <a:endParaRPr lang="en-US" sz="1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5808" y="6459785"/>
            <a:ext cx="8124091" cy="365125"/>
          </a:xfrm>
        </p:spPr>
        <p:txBody>
          <a:bodyPr/>
          <a:lstStyle/>
          <a:p>
            <a:r>
              <a:rPr lang="it-IT" sz="2000" smtClean="0"/>
              <a:t>Topik 5: Percabangan Switch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703759" y="5811714"/>
            <a:ext cx="3024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Johanes </a:t>
            </a:r>
            <a:r>
              <a:rPr lang="en-US" sz="2400" dirty="0" err="1" smtClean="0"/>
              <a:t>Eka</a:t>
            </a:r>
            <a:r>
              <a:rPr lang="en-US" sz="2400" dirty="0" smtClean="0"/>
              <a:t> Priyatma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58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http://40.media.tumblr.com/f807a8bacbc95e6fcb6e52ed91bd7557/tumblr_n9iwljrN3w1tat8a4o1_40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4" y="2743200"/>
            <a:ext cx="7925705" cy="150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EEF2-FD4C-4907-9FC6-38F4D2172E7B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5: Percabangan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Capaian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3225" indent="-403225"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Mahasiswa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memutuskan</a:t>
            </a:r>
            <a:r>
              <a:rPr lang="en-US" sz="2800" dirty="0" smtClean="0"/>
              <a:t> </a:t>
            </a:r>
            <a:r>
              <a:rPr lang="en-US" sz="2800" dirty="0" err="1" smtClean="0"/>
              <a:t>kapan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memilih</a:t>
            </a:r>
            <a:r>
              <a:rPr lang="en-US" sz="2800" dirty="0" smtClean="0"/>
              <a:t> </a:t>
            </a:r>
            <a:r>
              <a:rPr lang="en-US" sz="2800" dirty="0" err="1" smtClean="0"/>
              <a:t>memakai</a:t>
            </a:r>
            <a:r>
              <a:rPr lang="en-US" sz="2800" dirty="0" smtClean="0"/>
              <a:t> switch-case </a:t>
            </a:r>
            <a:r>
              <a:rPr lang="en-US" sz="2800" dirty="0" err="1" smtClean="0"/>
              <a:t>daripada</a:t>
            </a:r>
            <a:r>
              <a:rPr lang="en-US" sz="2800" dirty="0" smtClean="0"/>
              <a:t> </a:t>
            </a:r>
            <a:r>
              <a:rPr lang="en-US" sz="2800" dirty="0" err="1" smtClean="0"/>
              <a:t>memakai</a:t>
            </a:r>
            <a:r>
              <a:rPr lang="en-US" sz="2800" dirty="0" smtClean="0"/>
              <a:t> if-else untuk proses </a:t>
            </a:r>
            <a:r>
              <a:rPr lang="en-US" sz="2800" dirty="0" err="1" smtClean="0"/>
              <a:t>pengambilan</a:t>
            </a:r>
            <a:r>
              <a:rPr lang="en-US" sz="2800" dirty="0" smtClean="0"/>
              <a:t> </a:t>
            </a:r>
            <a:r>
              <a:rPr lang="en-US" sz="2800" dirty="0" err="1" smtClean="0"/>
              <a:t>keputusan</a:t>
            </a:r>
            <a:r>
              <a:rPr lang="en-US" sz="2800" dirty="0" smtClean="0"/>
              <a:t> di </a:t>
            </a:r>
            <a:r>
              <a:rPr lang="en-US" sz="2800" dirty="0" err="1" smtClean="0"/>
              <a:t>dalam</a:t>
            </a:r>
            <a:r>
              <a:rPr lang="en-US" sz="2800" dirty="0" smtClean="0"/>
              <a:t> program</a:t>
            </a:r>
          </a:p>
          <a:p>
            <a:pPr marL="403225" indent="-403225">
              <a:buFont typeface="Wingdings" panose="05000000000000000000" pitchFamily="2" charset="2"/>
              <a:buChar char="Ø"/>
            </a:pPr>
            <a:r>
              <a:rPr lang="en-US" sz="2800" dirty="0" err="1" smtClean="0"/>
              <a:t>Mahasiswa</a:t>
            </a:r>
            <a:r>
              <a:rPr lang="en-US" sz="2800" dirty="0" smtClean="0"/>
              <a:t> </a:t>
            </a:r>
            <a:r>
              <a:rPr lang="en-US" sz="2800" dirty="0" err="1" smtClean="0"/>
              <a:t>mampu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switch-case untuk </a:t>
            </a:r>
            <a:r>
              <a:rPr lang="en-US" sz="2800" dirty="0" err="1" smtClean="0"/>
              <a:t>menyelesaikan</a:t>
            </a:r>
            <a:r>
              <a:rPr lang="en-US" sz="2800" dirty="0" smtClean="0"/>
              <a:t> </a:t>
            </a:r>
            <a:r>
              <a:rPr lang="en-US" sz="2800" dirty="0" err="1" smtClean="0"/>
              <a:t>persoalan</a:t>
            </a:r>
            <a:r>
              <a:rPr lang="en-US" sz="2800" dirty="0"/>
              <a:t> </a:t>
            </a:r>
            <a:r>
              <a:rPr lang="en-US" sz="2800" dirty="0" err="1" smtClean="0"/>
              <a:t>konkrit</a:t>
            </a:r>
            <a:r>
              <a:rPr lang="en-US" sz="2800" dirty="0" smtClean="0"/>
              <a:t> </a:t>
            </a:r>
            <a:r>
              <a:rPr lang="en-US" sz="2800" dirty="0" err="1" smtClean="0"/>
              <a:t>sederhana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CA65-7348-44DE-9E4A-6487E06A89F0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5: Percabangan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7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Percabangan</a:t>
            </a:r>
            <a:r>
              <a:rPr lang="en-US" dirty="0" smtClean="0"/>
              <a:t> </a:t>
            </a:r>
            <a:r>
              <a:rPr lang="en-US" dirty="0" smtClean="0"/>
              <a:t>switch-case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547873" cy="4474384"/>
          </a:xfrm>
        </p:spPr>
        <p:txBody>
          <a:bodyPr>
            <a:normAutofit fontScale="85000" lnSpcReduction="20000"/>
          </a:bodyPr>
          <a:lstStyle/>
          <a:p>
            <a:pPr marL="341313" indent="-341313">
              <a:buFont typeface="Wingdings" panose="05000000000000000000" pitchFamily="2" charset="2"/>
              <a:buChar char="Ø"/>
            </a:pPr>
            <a:r>
              <a:rPr lang="sv-SE" sz="2800" dirty="0" smtClean="0"/>
              <a:t>Proses pengambilan keputusan di program bisa sangat kompleks dan panjang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r>
              <a:rPr lang="sv-SE" sz="2800" dirty="0" smtClean="0"/>
              <a:t>Hal tersebut menjadikan perintah if-else menjadi sangat bertingkat dan panjang sehingga sulit menjamin kebenaran semantiknya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r>
              <a:rPr lang="sv-SE" sz="2800" dirty="0" smtClean="0"/>
              <a:t>Ada cara ain mengatasi persoalan ini yakni memakai switch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r>
              <a:rPr lang="sv-SE" sz="2800" dirty="0" smtClean="0"/>
              <a:t>Struktur perintah switch-case mempunayi readability yang lebih tinggi dibanding if-else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r>
              <a:rPr lang="sv-SE" sz="2800" dirty="0" smtClean="0"/>
              <a:t>Meskipun demikian, ada beberapa sifat if-else yang memaksa pemrogram harus hati-hati menggunakannya.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r>
              <a:rPr lang="sv-SE" sz="2800" dirty="0" smtClean="0"/>
              <a:t>Perintah switch-case tepat digunakan bila ada banyak pilihan dalam sebuah keputusan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r>
              <a:rPr lang="sv-SE" sz="2800" dirty="0" smtClean="0"/>
              <a:t>Perintah switch-case dapat digabung dengan if-else dan akan meningkatkan fleksibilitas penulisan program</a:t>
            </a:r>
            <a:endParaRPr lang="sv-SE" sz="2800" dirty="0" smtClean="0"/>
          </a:p>
          <a:p>
            <a:pPr marL="341313" indent="-341313">
              <a:buFont typeface="Wingdings" panose="05000000000000000000" pitchFamily="2" charset="2"/>
              <a:buChar char="Ø"/>
            </a:pPr>
            <a:endParaRPr lang="sv-SE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3BCA-58D8-456C-BF23-8274E195546F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5: Percabangan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4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540" y="537882"/>
            <a:ext cx="5755341" cy="995083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3600" dirty="0" err="1" smtClean="0"/>
              <a:t>Bentuk</a:t>
            </a:r>
            <a:r>
              <a:rPr lang="en-US" sz="3600" dirty="0" smtClean="0"/>
              <a:t>  </a:t>
            </a:r>
            <a:r>
              <a:rPr lang="en-US" sz="3600" dirty="0" err="1" smtClean="0"/>
              <a:t>umum</a:t>
            </a:r>
            <a:r>
              <a:rPr lang="en-US" sz="3600" dirty="0" smtClean="0"/>
              <a:t> </a:t>
            </a:r>
            <a:r>
              <a:rPr lang="en-US" sz="3600" dirty="0" err="1" smtClean="0"/>
              <a:t>perin</a:t>
            </a:r>
            <a:r>
              <a:rPr lang="id-ID" sz="3600" dirty="0" smtClean="0"/>
              <a:t>t</a:t>
            </a:r>
            <a:r>
              <a:rPr lang="en-US" sz="3600" dirty="0" smtClean="0"/>
              <a:t>ah switch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9295"/>
            <a:ext cx="4846320" cy="6069106"/>
          </a:xfrm>
          <a:solidFill>
            <a:srgbClr val="00B050"/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200" dirty="0" smtClean="0"/>
              <a:t>switch </a:t>
            </a:r>
            <a:r>
              <a:rPr lang="en-US" sz="2200" dirty="0"/>
              <a:t>(&lt;</a:t>
            </a:r>
            <a:r>
              <a:rPr lang="en-US" sz="2200" dirty="0" err="1"/>
              <a:t>ekspresi</a:t>
            </a:r>
            <a:r>
              <a:rPr lang="en-US" sz="2200" dirty="0"/>
              <a:t>&gt;) {</a:t>
            </a:r>
          </a:p>
          <a:p>
            <a:pPr>
              <a:buNone/>
            </a:pPr>
            <a:r>
              <a:rPr lang="en-US" sz="2200" dirty="0"/>
              <a:t>case konstanta-1 :</a:t>
            </a:r>
          </a:p>
          <a:p>
            <a:pPr>
              <a:buNone/>
            </a:pPr>
            <a:r>
              <a:rPr lang="en-US" sz="2200" dirty="0"/>
              <a:t>     pernyataan_1</a:t>
            </a:r>
          </a:p>
          <a:p>
            <a:pPr>
              <a:buNone/>
            </a:pPr>
            <a:r>
              <a:rPr lang="en-US" sz="2200" dirty="0"/>
              <a:t>     break;</a:t>
            </a:r>
          </a:p>
          <a:p>
            <a:pPr>
              <a:buNone/>
            </a:pPr>
            <a:r>
              <a:rPr lang="en-US" sz="2200" dirty="0"/>
              <a:t>case konstanta-2 :</a:t>
            </a:r>
          </a:p>
          <a:p>
            <a:pPr>
              <a:buNone/>
            </a:pPr>
            <a:r>
              <a:rPr lang="en-US" sz="2200" dirty="0"/>
              <a:t>    pernyataan_2</a:t>
            </a:r>
          </a:p>
          <a:p>
            <a:pPr>
              <a:buNone/>
            </a:pPr>
            <a:r>
              <a:rPr lang="en-US" sz="2200" dirty="0"/>
              <a:t>    break</a:t>
            </a:r>
            <a:r>
              <a:rPr lang="en-US" sz="2200" dirty="0" smtClean="0"/>
              <a:t>;</a:t>
            </a:r>
            <a:endParaRPr lang="en-US" sz="2200" dirty="0"/>
          </a:p>
          <a:p>
            <a:pPr>
              <a:buNone/>
            </a:pPr>
            <a:r>
              <a:rPr lang="en-US" sz="2200" dirty="0"/>
              <a:t>. // (case-case yang lain)</a:t>
            </a:r>
          </a:p>
          <a:p>
            <a:pPr>
              <a:buNone/>
            </a:pPr>
            <a:r>
              <a:rPr lang="en-US" sz="2200" dirty="0"/>
              <a:t>.</a:t>
            </a:r>
          </a:p>
          <a:p>
            <a:pPr>
              <a:buNone/>
            </a:pPr>
            <a:r>
              <a:rPr lang="en-US" sz="2200" dirty="0"/>
              <a:t>case </a:t>
            </a:r>
            <a:r>
              <a:rPr lang="en-US" sz="2200" dirty="0" err="1"/>
              <a:t>konstanta</a:t>
            </a:r>
            <a:r>
              <a:rPr lang="en-US" sz="2200" dirty="0"/>
              <a:t>-N:</a:t>
            </a:r>
          </a:p>
          <a:p>
            <a:pPr>
              <a:buNone/>
            </a:pPr>
            <a:r>
              <a:rPr lang="en-US" sz="2200" dirty="0"/>
              <a:t>     </a:t>
            </a:r>
            <a:r>
              <a:rPr lang="en-US" sz="2200" dirty="0" err="1"/>
              <a:t>pernyataan_N</a:t>
            </a:r>
            <a:endParaRPr lang="en-US" sz="2200" dirty="0"/>
          </a:p>
          <a:p>
            <a:pPr>
              <a:buNone/>
            </a:pPr>
            <a:r>
              <a:rPr lang="en-US" sz="2200" dirty="0"/>
              <a:t>     break;</a:t>
            </a:r>
          </a:p>
          <a:p>
            <a:pPr>
              <a:buNone/>
            </a:pPr>
            <a:r>
              <a:rPr lang="en-US" sz="2200" dirty="0"/>
              <a:t>default: // </a:t>
            </a:r>
            <a:r>
              <a:rPr lang="en-US" sz="2200" dirty="0" err="1"/>
              <a:t>pilihan</a:t>
            </a:r>
            <a:r>
              <a:rPr lang="en-US" sz="2200" dirty="0"/>
              <a:t> default (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)</a:t>
            </a:r>
          </a:p>
          <a:p>
            <a:pPr>
              <a:buNone/>
            </a:pPr>
            <a:r>
              <a:rPr lang="en-US" sz="2200" dirty="0"/>
              <a:t>     pernyataan_N+1</a:t>
            </a:r>
          </a:p>
          <a:p>
            <a:pPr>
              <a:buNone/>
            </a:pPr>
            <a:r>
              <a:rPr lang="en-US" sz="2200" dirty="0"/>
              <a:t>} // </a:t>
            </a:r>
            <a:r>
              <a:rPr lang="en-US" sz="2200" dirty="0" err="1"/>
              <a:t>akhir</a:t>
            </a:r>
            <a:r>
              <a:rPr lang="en-US" sz="2200" dirty="0"/>
              <a:t> </a:t>
            </a:r>
            <a:r>
              <a:rPr lang="en-US" sz="2200" dirty="0" err="1"/>
              <a:t>perintah</a:t>
            </a:r>
            <a:r>
              <a:rPr lang="en-US" sz="2200" dirty="0"/>
              <a:t> switch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EDB5-C045-4FC4-95B2-1DDD71AA40C0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5: Percabangan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864" y="1534168"/>
            <a:ext cx="4553148" cy="45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0893" y="313498"/>
            <a:ext cx="5522259" cy="6367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Percabangan</a:t>
            </a:r>
            <a:r>
              <a:rPr lang="en-US" dirty="0" smtClean="0"/>
              <a:t> switch-case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507" y="1135017"/>
            <a:ext cx="7494494" cy="5247853"/>
          </a:xfrm>
          <a:solidFill>
            <a:srgbClr val="00B0F0"/>
          </a:solidFill>
        </p:spPr>
        <p:txBody>
          <a:bodyPr>
            <a:normAutofit fontScale="85000" lnSpcReduction="20000"/>
          </a:bodyPr>
          <a:lstStyle/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sz="2400" dirty="0" err="1" smtClean="0"/>
              <a:t>N</a:t>
            </a:r>
            <a:r>
              <a:rPr lang="en-US" sz="2400" dirty="0" err="1" smtClean="0"/>
              <a:t>ilai</a:t>
            </a:r>
            <a:r>
              <a:rPr lang="en-US" sz="2400" dirty="0" smtClean="0"/>
              <a:t> &lt;</a:t>
            </a:r>
            <a:r>
              <a:rPr lang="en-US" sz="2400" dirty="0" err="1" smtClean="0"/>
              <a:t>ekpresi</a:t>
            </a:r>
            <a:r>
              <a:rPr lang="en-US" sz="2400" dirty="0" smtClean="0"/>
              <a:t>&gt; </a:t>
            </a:r>
            <a:r>
              <a:rPr lang="en-US" sz="2400" dirty="0" err="1" smtClean="0"/>
              <a:t>dibandingkan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pernyataan</a:t>
            </a:r>
            <a:r>
              <a:rPr lang="en-US" sz="2400" dirty="0" smtClean="0"/>
              <a:t> </a:t>
            </a:r>
            <a:r>
              <a:rPr lang="en-US" sz="2400" b="1" i="1" dirty="0" smtClean="0"/>
              <a:t>case. </a:t>
            </a:r>
            <a:endParaRPr lang="en-US" sz="2400" b="1" i="1" dirty="0" smtClean="0"/>
          </a:p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yang  </a:t>
            </a:r>
            <a:r>
              <a:rPr lang="en-US" sz="2400" dirty="0" err="1" smtClean="0"/>
              <a:t>cocok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perintah</a:t>
            </a:r>
            <a:r>
              <a:rPr lang="en-US" sz="2400" dirty="0" smtClean="0"/>
              <a:t> </a:t>
            </a:r>
            <a:r>
              <a:rPr lang="en-US" sz="2400" dirty="0" smtClean="0"/>
              <a:t>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 di </a:t>
            </a:r>
            <a:r>
              <a:rPr lang="en-US" sz="2400" dirty="0" err="1" smtClean="0"/>
              <a:t>belakang</a:t>
            </a:r>
            <a:r>
              <a:rPr lang="en-US" sz="2400" dirty="0" smtClean="0"/>
              <a:t> </a:t>
            </a:r>
            <a:r>
              <a:rPr lang="en-US" sz="2400" dirty="0" err="1" smtClean="0"/>
              <a:t>penyataan</a:t>
            </a:r>
            <a:r>
              <a:rPr lang="en-US" sz="2400" dirty="0" smtClean="0"/>
              <a:t> case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dijalankan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yang </a:t>
            </a:r>
            <a:r>
              <a:rPr lang="en-US" sz="2400" dirty="0" err="1" smtClean="0"/>
              <a:t>cocok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pernyataan</a:t>
            </a:r>
            <a:r>
              <a:rPr lang="en-US" sz="2400" dirty="0" smtClean="0"/>
              <a:t> default yang </a:t>
            </a:r>
            <a:r>
              <a:rPr lang="en-US" sz="2400" dirty="0" err="1" smtClean="0"/>
              <a:t>dijalankan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sz="2400" dirty="0" err="1" smtClean="0"/>
              <a:t>Pernyataan</a:t>
            </a:r>
            <a:r>
              <a:rPr lang="en-US" sz="2400" dirty="0" smtClean="0"/>
              <a:t> </a:t>
            </a:r>
            <a:r>
              <a:rPr lang="en-US" sz="2400" b="1" i="1" dirty="0" smtClean="0"/>
              <a:t>defaul</a:t>
            </a:r>
            <a:r>
              <a:rPr lang="en-US" sz="2400" i="1" dirty="0" smtClean="0"/>
              <a:t>t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pilihan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.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yang </a:t>
            </a:r>
            <a:r>
              <a:rPr lang="en-US" sz="2400" dirty="0" err="1" smtClean="0"/>
              <a:t>cocok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default,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dikerjakan</a:t>
            </a:r>
            <a:r>
              <a:rPr lang="en-US" sz="2400" dirty="0" smtClean="0"/>
              <a:t>.</a:t>
            </a:r>
          </a:p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sz="2400" dirty="0"/>
              <a:t>Kata </a:t>
            </a:r>
            <a:r>
              <a:rPr lang="en-US" sz="2400" dirty="0" smtClean="0"/>
              <a:t> </a:t>
            </a:r>
            <a:r>
              <a:rPr lang="en-US" sz="2400" b="1" dirty="0"/>
              <a:t>break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 switch </a:t>
            </a:r>
            <a:r>
              <a:rPr lang="en-US" sz="2400" dirty="0" err="1"/>
              <a:t>tanpa</a:t>
            </a:r>
            <a:r>
              <a:rPr lang="en-US" sz="2400" dirty="0"/>
              <a:t> label. </a:t>
            </a:r>
            <a:endParaRPr lang="en-US" sz="2400" dirty="0" smtClean="0"/>
          </a:p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sz="2400" dirty="0" err="1" smtClean="0"/>
              <a:t>Perintah</a:t>
            </a:r>
            <a:r>
              <a:rPr lang="en-US" sz="2400" dirty="0" smtClean="0"/>
              <a:t> </a:t>
            </a:r>
            <a:r>
              <a:rPr lang="en-US" sz="2400" dirty="0"/>
              <a:t>break </a:t>
            </a:r>
            <a:r>
              <a:rPr lang="en-US" sz="2400" dirty="0" err="1"/>
              <a:t>tanpa</a:t>
            </a:r>
            <a:r>
              <a:rPr lang="en-US" sz="2400" dirty="0"/>
              <a:t> label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menyebabkan</a:t>
            </a:r>
            <a:r>
              <a:rPr lang="en-US" sz="2400" dirty="0" smtClean="0"/>
              <a:t> </a:t>
            </a:r>
            <a:r>
              <a:rPr lang="en-US" sz="2400" dirty="0" err="1"/>
              <a:t>eksekusi</a:t>
            </a:r>
            <a:r>
              <a:rPr lang="en-US" sz="2400" dirty="0"/>
              <a:t> </a:t>
            </a:r>
            <a:r>
              <a:rPr lang="en-US" sz="2400" dirty="0" err="1"/>
              <a:t>percabangan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menuju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 switch. </a:t>
            </a:r>
            <a:endParaRPr lang="en-US" sz="2400" dirty="0" smtClean="0"/>
          </a:p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menuliskan</a:t>
            </a:r>
            <a:r>
              <a:rPr lang="en-US" sz="2400" dirty="0"/>
              <a:t> break,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smtClean="0"/>
              <a:t>case </a:t>
            </a:r>
            <a:r>
              <a:rPr lang="en-US" sz="2400" dirty="0" err="1" smtClean="0"/>
              <a:t>berikutnya</a:t>
            </a:r>
            <a:r>
              <a:rPr lang="en-US" sz="2400" dirty="0" smtClean="0"/>
              <a:t> 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b="1" dirty="0" err="1" smtClean="0"/>
              <a:t>dievaluasi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kesesuaiannya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kebenarannya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juga</a:t>
            </a:r>
            <a:r>
              <a:rPr lang="en-US" sz="2400" b="1" dirty="0" smtClean="0"/>
              <a:t>.</a:t>
            </a:r>
          </a:p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sz="2400" dirty="0" err="1" smtClean="0">
                <a:cs typeface="Courier New" pitchFamily="49" charset="0"/>
              </a:rPr>
              <a:t>Oleh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karena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itu</a:t>
            </a:r>
            <a:r>
              <a:rPr lang="en-US" sz="2400" dirty="0" smtClean="0">
                <a:cs typeface="Courier New" pitchFamily="49" charset="0"/>
              </a:rPr>
              <a:t>, </a:t>
            </a:r>
            <a:r>
              <a:rPr lang="en-US" sz="2400" dirty="0" err="1" smtClean="0">
                <a:cs typeface="Courier New" pitchFamily="49" charset="0"/>
              </a:rPr>
              <a:t>kita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harus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hati-hati</a:t>
            </a:r>
            <a:r>
              <a:rPr lang="en-US" sz="2400" dirty="0" smtClean="0">
                <a:cs typeface="Courier New" pitchFamily="49" charset="0"/>
              </a:rPr>
              <a:t> untuk </a:t>
            </a:r>
            <a:r>
              <a:rPr lang="en-US" sz="2400" dirty="0" err="1" smtClean="0">
                <a:cs typeface="Courier New" pitchFamily="49" charset="0"/>
              </a:rPr>
              <a:t>tidak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melupakan</a:t>
            </a:r>
            <a:r>
              <a:rPr lang="en-US" sz="2400" dirty="0" smtClean="0">
                <a:cs typeface="Courier New" pitchFamily="49" charset="0"/>
              </a:rPr>
              <a:t> break </a:t>
            </a:r>
            <a:r>
              <a:rPr lang="en-US" sz="2400" dirty="0" err="1" smtClean="0">
                <a:cs typeface="Courier New" pitchFamily="49" charset="0"/>
              </a:rPr>
              <a:t>bila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memang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pilihan</a:t>
            </a:r>
            <a:r>
              <a:rPr lang="en-US" sz="2400" dirty="0" smtClean="0">
                <a:cs typeface="Courier New" pitchFamily="49" charset="0"/>
              </a:rPr>
              <a:t> yang </a:t>
            </a:r>
            <a:r>
              <a:rPr lang="en-US" sz="2400" dirty="0" err="1" smtClean="0">
                <a:cs typeface="Courier New" pitchFamily="49" charset="0"/>
              </a:rPr>
              <a:t>kita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buat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hanya</a:t>
            </a:r>
            <a:r>
              <a:rPr lang="en-US" sz="2400" dirty="0" smtClean="0">
                <a:cs typeface="Courier New" pitchFamily="49" charset="0"/>
              </a:rPr>
              <a:t> untuk </a:t>
            </a:r>
            <a:r>
              <a:rPr lang="en-US" sz="2400" dirty="0" err="1" smtClean="0">
                <a:cs typeface="Courier New" pitchFamily="49" charset="0"/>
              </a:rPr>
              <a:t>satu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kasus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saja</a:t>
            </a:r>
            <a:r>
              <a:rPr lang="en-US" sz="2400" dirty="0" smtClean="0">
                <a:cs typeface="Courier New" pitchFamily="49" charset="0"/>
              </a:rPr>
              <a:t>.</a:t>
            </a:r>
            <a:endParaRPr lang="en-US" sz="2400" dirty="0">
              <a:cs typeface="Courier New" pitchFamily="49" charset="0"/>
            </a:endParaRPr>
          </a:p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b="1" dirty="0" err="1"/>
              <a:t>Catatan</a:t>
            </a:r>
            <a:r>
              <a:rPr lang="en-US" dirty="0"/>
              <a:t> 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, short,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sejenisnya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switch untuk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yang </a:t>
            </a:r>
            <a:r>
              <a:rPr lang="en-US" dirty="0" err="1"/>
              <a:t>berbentuk</a:t>
            </a:r>
            <a:r>
              <a:rPr lang="en-US" dirty="0"/>
              <a:t> String.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87338" indent="-287338">
              <a:buFont typeface="Wingdings" panose="05000000000000000000" pitchFamily="2" charset="2"/>
              <a:buChar char="Ø"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55AD-08C1-4994-931E-81E3F49B9433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5: Percabangan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207" y="152132"/>
            <a:ext cx="4568415" cy="6069106"/>
          </a:xfrm>
          <a:prstGeom prst="rect">
            <a:avLst/>
          </a:prstGeom>
          <a:solidFill>
            <a:srgbClr val="00B050"/>
          </a:solidFill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sz="2200" smtClean="0"/>
              <a:t>switch (&lt;ekspresi&gt;) {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2200" smtClean="0"/>
              <a:t>case konstanta-1 :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2200" smtClean="0"/>
              <a:t>     pernyataan_1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2200" smtClean="0"/>
              <a:t>     break;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2200" smtClean="0"/>
              <a:t>case konstanta-2 :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2200" smtClean="0"/>
              <a:t>    pernyataan_2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2200" smtClean="0"/>
              <a:t>    break;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2200" smtClean="0"/>
              <a:t>. // (case-case yang lain)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2200" smtClean="0"/>
              <a:t>.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2200" smtClean="0"/>
              <a:t>case konstanta-N: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2200" smtClean="0"/>
              <a:t>     pernyataan_N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2200" smtClean="0"/>
              <a:t>     break;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2200" smtClean="0"/>
              <a:t>default: // pilihan default (tidak harus ada)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2200" smtClean="0"/>
              <a:t>     pernyataan_N+1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2200" smtClean="0"/>
              <a:t>} // akhir perintah switch</a:t>
            </a:r>
          </a:p>
          <a:p>
            <a:pPr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1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0589" y="3238501"/>
            <a:ext cx="3263153" cy="71596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764" y="98613"/>
            <a:ext cx="7404847" cy="5988422"/>
          </a:xfrm>
          <a:solidFill>
            <a:schemeClr val="bg2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1" dirty="0" smtClean="0"/>
              <a:t>switch </a:t>
            </a:r>
            <a:r>
              <a:rPr lang="en-US" sz="1800" b="1" dirty="0"/>
              <a:t>( N ) { // (</a:t>
            </a:r>
            <a:r>
              <a:rPr lang="en-US" sz="1800" b="1" dirty="0" err="1"/>
              <a:t>Andaikan</a:t>
            </a:r>
            <a:r>
              <a:rPr lang="en-US" sz="1800" b="1" dirty="0"/>
              <a:t> N </a:t>
            </a:r>
            <a:r>
              <a:rPr lang="en-US" sz="1800" b="1" dirty="0" err="1"/>
              <a:t>adalah</a:t>
            </a:r>
            <a:r>
              <a:rPr lang="en-US" sz="1800" b="1" dirty="0"/>
              <a:t> </a:t>
            </a:r>
            <a:r>
              <a:rPr lang="en-US" sz="1800" b="1" dirty="0" err="1"/>
              <a:t>bilangan</a:t>
            </a:r>
            <a:r>
              <a:rPr lang="en-US" sz="1800" b="1" dirty="0"/>
              <a:t> </a:t>
            </a:r>
            <a:r>
              <a:rPr lang="en-US" sz="1800" b="1" dirty="0" err="1"/>
              <a:t>bulat</a:t>
            </a:r>
            <a:r>
              <a:rPr lang="en-US" sz="1800" b="1" dirty="0"/>
              <a:t> </a:t>
            </a:r>
            <a:r>
              <a:rPr lang="en-US" sz="1800" b="1" dirty="0" err="1"/>
              <a:t>positif</a:t>
            </a:r>
            <a:r>
              <a:rPr lang="en-US" sz="1800" b="1" dirty="0"/>
              <a:t> (</a:t>
            </a:r>
            <a:r>
              <a:rPr lang="en-US" sz="1800" b="1" dirty="0" err="1"/>
              <a:t>int</a:t>
            </a:r>
            <a:r>
              <a:rPr lang="en-US" sz="1800" b="1" dirty="0"/>
              <a:t>).)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case 1: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</a:t>
            </a:r>
            <a:r>
              <a:rPr lang="en-US" sz="1800" b="1" dirty="0" err="1"/>
              <a:t>Bilangan</a:t>
            </a:r>
            <a:r>
              <a:rPr lang="en-US" sz="1800" b="1" dirty="0"/>
              <a:t> </a:t>
            </a:r>
            <a:r>
              <a:rPr lang="en-US" sz="1800" b="1" dirty="0" err="1"/>
              <a:t>tersebut</a:t>
            </a:r>
            <a:r>
              <a:rPr lang="en-US" sz="1800" b="1" dirty="0"/>
              <a:t> </a:t>
            </a:r>
            <a:r>
              <a:rPr lang="en-US" sz="1800" b="1" dirty="0" err="1"/>
              <a:t>adalah</a:t>
            </a:r>
            <a:r>
              <a:rPr lang="en-US" sz="1800" b="1" dirty="0"/>
              <a:t> 1.");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break;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case 2: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case 4: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case 8: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</a:t>
            </a:r>
            <a:r>
              <a:rPr lang="en-US" sz="1800" b="1" dirty="0" err="1"/>
              <a:t>Bilangan</a:t>
            </a:r>
            <a:r>
              <a:rPr lang="en-US" sz="1800" b="1" dirty="0"/>
              <a:t> </a:t>
            </a:r>
            <a:r>
              <a:rPr lang="en-US" sz="1800" b="1" dirty="0" err="1"/>
              <a:t>tersebut</a:t>
            </a:r>
            <a:r>
              <a:rPr lang="en-US" sz="1800" b="1" dirty="0"/>
              <a:t>  </a:t>
            </a:r>
            <a:r>
              <a:rPr lang="en-US" sz="1800" b="1" dirty="0" err="1"/>
              <a:t>adalah</a:t>
            </a:r>
            <a:r>
              <a:rPr lang="en-US" sz="1800" b="1" dirty="0"/>
              <a:t> 2, 4, </a:t>
            </a:r>
            <a:r>
              <a:rPr lang="en-US" sz="1800" b="1" dirty="0" err="1"/>
              <a:t>atau</a:t>
            </a:r>
            <a:r>
              <a:rPr lang="en-US" sz="1800" b="1" dirty="0"/>
              <a:t> 8.");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</a:t>
            </a:r>
            <a:r>
              <a:rPr lang="en-US" sz="1800" b="1" dirty="0" err="1"/>
              <a:t>yakni</a:t>
            </a:r>
            <a:r>
              <a:rPr lang="en-US" sz="1800" b="1" dirty="0"/>
              <a:t> </a:t>
            </a:r>
            <a:r>
              <a:rPr lang="en-US" sz="1800" b="1" dirty="0" err="1"/>
              <a:t>bilangan</a:t>
            </a:r>
            <a:r>
              <a:rPr lang="en-US" sz="1800" b="1" dirty="0"/>
              <a:t> </a:t>
            </a:r>
            <a:r>
              <a:rPr lang="en-US" sz="1800" b="1" dirty="0" err="1"/>
              <a:t>kelipatan</a:t>
            </a:r>
            <a:r>
              <a:rPr lang="en-US" sz="1800" b="1" dirty="0"/>
              <a:t> 2");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break;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case 3: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case 6: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case 9: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</a:t>
            </a:r>
            <a:r>
              <a:rPr lang="en-US" sz="1800" b="1" dirty="0" err="1"/>
              <a:t>Bilangan</a:t>
            </a:r>
            <a:r>
              <a:rPr lang="en-US" sz="1800" b="1" dirty="0"/>
              <a:t> </a:t>
            </a:r>
            <a:r>
              <a:rPr lang="en-US" sz="1800" b="1" dirty="0" err="1"/>
              <a:t>tersebut</a:t>
            </a:r>
            <a:r>
              <a:rPr lang="en-US" sz="1800" b="1" dirty="0"/>
              <a:t> </a:t>
            </a:r>
            <a:r>
              <a:rPr lang="en-US" sz="1800" b="1" dirty="0" err="1"/>
              <a:t>adalah</a:t>
            </a:r>
            <a:r>
              <a:rPr lang="en-US" sz="1800" b="1" dirty="0"/>
              <a:t>  3, 6, or 9.");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("(</a:t>
            </a:r>
            <a:r>
              <a:rPr lang="en-US" sz="1800" b="1" dirty="0" err="1"/>
              <a:t>yakni</a:t>
            </a:r>
            <a:r>
              <a:rPr lang="en-US" sz="1800" b="1" dirty="0"/>
              <a:t> </a:t>
            </a:r>
            <a:r>
              <a:rPr lang="en-US" sz="1800" b="1" dirty="0" err="1"/>
              <a:t>bilangan</a:t>
            </a:r>
            <a:r>
              <a:rPr lang="en-US" sz="1800" b="1" dirty="0"/>
              <a:t> </a:t>
            </a:r>
            <a:r>
              <a:rPr lang="en-US" sz="1800" b="1" dirty="0" err="1"/>
              <a:t>kelipatan</a:t>
            </a:r>
            <a:r>
              <a:rPr lang="en-US" sz="1800" b="1" dirty="0"/>
              <a:t> 3");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break;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case 5: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</a:t>
            </a:r>
            <a:r>
              <a:rPr lang="en-US" sz="1800" b="1" dirty="0" err="1"/>
              <a:t>Bilangan</a:t>
            </a:r>
            <a:r>
              <a:rPr lang="en-US" sz="1800" b="1" dirty="0"/>
              <a:t> </a:t>
            </a:r>
            <a:r>
              <a:rPr lang="en-US" sz="1800" b="1" dirty="0" err="1"/>
              <a:t>tersebut</a:t>
            </a:r>
            <a:r>
              <a:rPr lang="en-US" sz="1800" b="1" dirty="0"/>
              <a:t> </a:t>
            </a:r>
            <a:r>
              <a:rPr lang="en-US" sz="1800" b="1" dirty="0" err="1"/>
              <a:t>adalah</a:t>
            </a:r>
            <a:r>
              <a:rPr lang="en-US" sz="1800" b="1" dirty="0"/>
              <a:t> 5.");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break;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default: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</a:t>
            </a:r>
            <a:r>
              <a:rPr lang="en-US" sz="1800" b="1" dirty="0" err="1"/>
              <a:t>Bilangan</a:t>
            </a:r>
            <a:r>
              <a:rPr lang="en-US" sz="1800" b="1" dirty="0"/>
              <a:t> </a:t>
            </a:r>
            <a:r>
              <a:rPr lang="en-US" sz="1800" b="1" dirty="0" err="1"/>
              <a:t>tersebut</a:t>
            </a:r>
            <a:r>
              <a:rPr lang="en-US" sz="1800" b="1" dirty="0"/>
              <a:t> </a:t>
            </a:r>
            <a:r>
              <a:rPr lang="en-US" sz="1800" b="1" dirty="0" err="1"/>
              <a:t>adalah</a:t>
            </a:r>
            <a:r>
              <a:rPr lang="en-US" sz="1800" b="1" dirty="0"/>
              <a:t> 7 </a:t>
            </a:r>
            <a:r>
              <a:rPr lang="en-US" sz="1800" b="1" dirty="0" err="1"/>
              <a:t>atau</a:t>
            </a:r>
            <a:r>
              <a:rPr lang="en-US" sz="1800" b="1" dirty="0"/>
              <a:t> </a:t>
            </a:r>
            <a:r>
              <a:rPr lang="en-US" sz="1800" b="1" dirty="0" err="1"/>
              <a:t>lebih</a:t>
            </a:r>
            <a:r>
              <a:rPr lang="en-US" sz="1800" b="1" dirty="0"/>
              <a:t> </a:t>
            </a:r>
            <a:r>
              <a:rPr lang="en-US" sz="1800" b="1" dirty="0" err="1"/>
              <a:t>dari</a:t>
            </a:r>
            <a:r>
              <a:rPr lang="en-US" sz="1800" b="1" dirty="0"/>
              <a:t> 9.");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}</a:t>
            </a:r>
          </a:p>
          <a:p>
            <a:pPr>
              <a:spcBef>
                <a:spcPts val="0"/>
              </a:spcBef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623A-0972-45A2-932A-7BA6A00C3B8C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5: Percabangan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0329" y="3352801"/>
            <a:ext cx="3693459" cy="639762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847" y="197224"/>
            <a:ext cx="6965577" cy="6015317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1" dirty="0"/>
              <a:t>switch ( </a:t>
            </a:r>
            <a:r>
              <a:rPr lang="en-US" sz="1800" b="1" dirty="0" err="1"/>
              <a:t>NilaiHuruf</a:t>
            </a:r>
            <a:r>
              <a:rPr lang="en-US" sz="1800" b="1" dirty="0"/>
              <a:t> ) { // (</a:t>
            </a:r>
            <a:r>
              <a:rPr lang="en-US" sz="1800" b="1" dirty="0" err="1"/>
              <a:t>Andaikan</a:t>
            </a:r>
            <a:r>
              <a:rPr lang="en-US" sz="1800" b="1" dirty="0"/>
              <a:t> </a:t>
            </a:r>
            <a:r>
              <a:rPr lang="en-US" sz="1800" b="1" dirty="0" err="1"/>
              <a:t>NilaiHuruf</a:t>
            </a:r>
            <a:r>
              <a:rPr lang="en-US" sz="1800" b="1" dirty="0"/>
              <a:t> </a:t>
            </a:r>
            <a:r>
              <a:rPr lang="en-US" sz="1800" b="1" dirty="0" err="1"/>
              <a:t>bertipe</a:t>
            </a:r>
            <a:r>
              <a:rPr lang="en-US" sz="1800" b="1" dirty="0"/>
              <a:t> char)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case ‘ A’: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("Excellent !.");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break;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case ‘B’: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</a:t>
            </a:r>
            <a:r>
              <a:rPr lang="en-US" sz="1800" b="1" dirty="0" err="1"/>
              <a:t>Bagus</a:t>
            </a:r>
            <a:r>
              <a:rPr lang="en-US" sz="1800" b="1" dirty="0"/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break;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case ‘C’: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</a:t>
            </a:r>
            <a:r>
              <a:rPr lang="en-US" sz="1800" b="1" dirty="0" err="1"/>
              <a:t>Lumayan</a:t>
            </a:r>
            <a:r>
              <a:rPr lang="en-US" sz="1800" b="1" dirty="0"/>
              <a:t>.");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break;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case ‘D’: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</a:t>
            </a:r>
            <a:r>
              <a:rPr lang="en-US" sz="1800" b="1" dirty="0" err="1"/>
              <a:t>Kurang</a:t>
            </a:r>
            <a:r>
              <a:rPr lang="en-US" sz="1800" b="1" dirty="0"/>
              <a:t> </a:t>
            </a:r>
            <a:r>
              <a:rPr lang="en-US" sz="1800" b="1" dirty="0" err="1"/>
              <a:t>bagus</a:t>
            </a:r>
            <a:r>
              <a:rPr lang="en-US" sz="1800" b="1" dirty="0"/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break;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case ‘E’: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</a:t>
            </a:r>
            <a:r>
              <a:rPr lang="en-US" sz="1800" b="1" dirty="0" err="1"/>
              <a:t>Gagal</a:t>
            </a:r>
            <a:r>
              <a:rPr lang="en-US" sz="1800" b="1" dirty="0"/>
              <a:t> alias </a:t>
            </a:r>
            <a:r>
              <a:rPr lang="en-US" sz="1800" b="1" dirty="0" err="1"/>
              <a:t>tidak</a:t>
            </a:r>
            <a:r>
              <a:rPr lang="en-US" sz="1800" b="1" dirty="0"/>
              <a:t> lulus");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break;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case ‘F’: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</a:t>
            </a:r>
            <a:r>
              <a:rPr lang="en-US" sz="1800" b="1" dirty="0" err="1"/>
              <a:t>Tidak</a:t>
            </a:r>
            <a:r>
              <a:rPr lang="en-US" sz="1800" b="1" dirty="0"/>
              <a:t> </a:t>
            </a:r>
            <a:r>
              <a:rPr lang="en-US" sz="1800" b="1" dirty="0" err="1"/>
              <a:t>lengkap</a:t>
            </a:r>
            <a:r>
              <a:rPr lang="en-US" sz="1800" b="1" dirty="0"/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break;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98D5-604D-47C0-A79C-EF9DD00DE732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5: Percabangan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8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Tipe</a:t>
            </a:r>
            <a:r>
              <a:rPr lang="en-US" b="1" dirty="0" smtClean="0"/>
              <a:t> </a:t>
            </a:r>
            <a:r>
              <a:rPr lang="en-US" b="1" dirty="0"/>
              <a:t>Data </a:t>
            </a:r>
            <a:r>
              <a:rPr lang="en-US" b="1" dirty="0" err="1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/>
              <a:t>Tipe</a:t>
            </a:r>
            <a:r>
              <a:rPr lang="en-US" sz="2400" dirty="0"/>
              <a:t> data </a:t>
            </a:r>
            <a:r>
              <a:rPr lang="en-US" sz="2400" dirty="0" err="1"/>
              <a:t>enum</a:t>
            </a:r>
            <a:r>
              <a:rPr lang="en-US" sz="2400" dirty="0"/>
              <a:t> </a:t>
            </a:r>
            <a:r>
              <a:rPr lang="en-US" sz="2400" dirty="0" err="1"/>
              <a:t>dideklarasikan</a:t>
            </a:r>
            <a:r>
              <a:rPr lang="en-US" sz="2400" dirty="0"/>
              <a:t> </a:t>
            </a:r>
            <a:r>
              <a:rPr lang="en-US" sz="2400" dirty="0" err="1"/>
              <a:t>memakai</a:t>
            </a:r>
            <a:r>
              <a:rPr lang="en-US" sz="2400" dirty="0"/>
              <a:t> format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enum</a:t>
            </a:r>
            <a:r>
              <a:rPr lang="en-US" sz="2400" dirty="0"/>
              <a:t> &lt;</a:t>
            </a:r>
            <a:r>
              <a:rPr lang="en-US" sz="2400" dirty="0" err="1"/>
              <a:t>nama-tipe-enum</a:t>
            </a:r>
            <a:r>
              <a:rPr lang="en-US" sz="2400" dirty="0"/>
              <a:t>&gt; { </a:t>
            </a:r>
            <a:r>
              <a:rPr lang="en-US" sz="2400" dirty="0" err="1"/>
              <a:t>daftar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err="1"/>
              <a:t>C</a:t>
            </a:r>
            <a:r>
              <a:rPr lang="en-US" sz="2400" dirty="0" err="1" smtClean="0"/>
              <a:t>ontoh</a:t>
            </a:r>
            <a:r>
              <a:rPr lang="en-US" sz="2400" dirty="0" smtClean="0"/>
              <a:t> 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enum</a:t>
            </a:r>
            <a:r>
              <a:rPr lang="en-US" sz="2400" dirty="0"/>
              <a:t> </a:t>
            </a:r>
            <a:r>
              <a:rPr lang="en-US" sz="2400" dirty="0" err="1"/>
              <a:t>Musim</a:t>
            </a:r>
            <a:r>
              <a:rPr lang="en-US" sz="2400" dirty="0"/>
              <a:t> {SEMI, PANAS, GUGUR, DINGIN}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enum</a:t>
            </a:r>
            <a:r>
              <a:rPr lang="en-US" sz="2400" dirty="0"/>
              <a:t> </a:t>
            </a:r>
            <a:r>
              <a:rPr lang="en-US" sz="2400" dirty="0" err="1"/>
              <a:t>Hari</a:t>
            </a:r>
            <a:r>
              <a:rPr lang="en-US" sz="2400" dirty="0"/>
              <a:t> {SENIN, SELASA, RABU, KAMIS, JUMAT,SABTU,MINGGU}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7C2E-B9E8-47C2-AEEE-610EFAB8B51C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5: Percabangan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82589"/>
            <a:ext cx="4828391" cy="840889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/>
              <a:t>SWITCH MEMAKAI ENUM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4149" y="383688"/>
            <a:ext cx="6908203" cy="5900569"/>
          </a:xfrm>
          <a:solidFill>
            <a:srgbClr val="FFC000"/>
          </a:solidFill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sz="62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1" dirty="0" err="1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200" b="1" dirty="0" err="1">
                <a:latin typeface="Times New Roman" pitchFamily="18" charset="0"/>
                <a:cs typeface="Times New Roman" pitchFamily="18" charset="0"/>
              </a:rPr>
              <a:t>Musim</a:t>
            </a: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 {SEMI, PANAS, GUGUR, DINGIN};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1" dirty="0" err="1">
                <a:latin typeface="Times New Roman" pitchFamily="18" charset="0"/>
                <a:cs typeface="Times New Roman" pitchFamily="18" charset="0"/>
              </a:rPr>
              <a:t>Musim</a:t>
            </a: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200" b="1" dirty="0" err="1">
                <a:latin typeface="Times New Roman" pitchFamily="18" charset="0"/>
                <a:cs typeface="Times New Roman" pitchFamily="18" charset="0"/>
              </a:rPr>
              <a:t>musimEropa</a:t>
            </a:r>
            <a:endParaRPr lang="en-US" sz="62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switch ( </a:t>
            </a:r>
            <a:r>
              <a:rPr lang="en-US" sz="6200" b="1" dirty="0" err="1">
                <a:latin typeface="Times New Roman" pitchFamily="18" charset="0"/>
                <a:cs typeface="Times New Roman" pitchFamily="18" charset="0"/>
              </a:rPr>
              <a:t>musimEropa</a:t>
            </a: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 ) 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	case DINGIN: // ( </a:t>
            </a:r>
            <a:r>
              <a:rPr lang="en-US" sz="6200" b="1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200" b="1" dirty="0" err="1">
                <a:latin typeface="Times New Roman" pitchFamily="18" charset="0"/>
                <a:cs typeface="Times New Roman" pitchFamily="18" charset="0"/>
              </a:rPr>
              <a:t>perlu</a:t>
            </a: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200" b="1" dirty="0" err="1">
                <a:latin typeface="Times New Roman" pitchFamily="18" charset="0"/>
                <a:cs typeface="Times New Roman" pitchFamily="18" charset="0"/>
              </a:rPr>
              <a:t>ditulis</a:t>
            </a: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200" b="1" dirty="0" err="1">
                <a:latin typeface="Times New Roman" pitchFamily="18" charset="0"/>
                <a:cs typeface="Times New Roman" pitchFamily="18" charset="0"/>
              </a:rPr>
              <a:t>musimEropa.DINGIN</a:t>
            </a: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 ! 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62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("December, January, February");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		break;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	case SEMI: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62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("March, April, May");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		break;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	case PANAS: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62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("June, July, August");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		break;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	case GUGUR: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62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("September, October, November");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		break;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47C9-E9B0-4429-AEF8-61882FE948CE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5: Percabangan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8631</TotalTime>
  <Words>502</Words>
  <Application>Microsoft Office PowerPoint</Application>
  <PresentationFormat>Widescreen</PresentationFormat>
  <Paragraphs>158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Calibri Light</vt:lpstr>
      <vt:lpstr>Constantia</vt:lpstr>
      <vt:lpstr>Courier New</vt:lpstr>
      <vt:lpstr>Ink Free</vt:lpstr>
      <vt:lpstr>Times New Roman</vt:lpstr>
      <vt:lpstr>Wingdings</vt:lpstr>
      <vt:lpstr>Retrospect</vt:lpstr>
      <vt:lpstr>ALGORITMA DAN PEMROGRAMAN (ALGO101):  Pengambilan Keputusan (Percabangan) switch-case</vt:lpstr>
      <vt:lpstr>Capaian Pembelajaran</vt:lpstr>
      <vt:lpstr> Percabangan switch-case</vt:lpstr>
      <vt:lpstr>Bentuk  umum perintah switch </vt:lpstr>
      <vt:lpstr>Percabangan switch-case</vt:lpstr>
      <vt:lpstr>Contoh</vt:lpstr>
      <vt:lpstr>Contoh Lain</vt:lpstr>
      <vt:lpstr>Tipe Data enum</vt:lpstr>
      <vt:lpstr>SWITCH MEMAKAI ENUM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REKTOR 2015</dc:title>
  <dc:creator>Win8.1</dc:creator>
  <cp:lastModifiedBy>Asus</cp:lastModifiedBy>
  <cp:revision>336</cp:revision>
  <cp:lastPrinted>2018-08-14T07:26:30Z</cp:lastPrinted>
  <dcterms:created xsi:type="dcterms:W3CDTF">2015-12-16T04:56:04Z</dcterms:created>
  <dcterms:modified xsi:type="dcterms:W3CDTF">2020-10-03T21:33:01Z</dcterms:modified>
</cp:coreProperties>
</file>