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83" r:id="rId9"/>
    <p:sldId id="370" r:id="rId10"/>
    <p:sldId id="372" r:id="rId11"/>
    <p:sldId id="373" r:id="rId12"/>
    <p:sldId id="374" r:id="rId13"/>
    <p:sldId id="376" r:id="rId14"/>
    <p:sldId id="377" r:id="rId15"/>
    <p:sldId id="378" r:id="rId16"/>
    <p:sldId id="380" r:id="rId17"/>
    <p:sldId id="381" r:id="rId18"/>
    <p:sldId id="382" r:id="rId19"/>
    <p:sldId id="323" r:id="rId20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F6F375D-CB1E-4E46-924A-EDD52BCE34C2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C1BEBF-F366-4522-9EB1-18653CE17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05F6AA-2570-4607-9BD4-7E9FAB49A4D6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6318333-A03C-4670-A3A0-C927B943CD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8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1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505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405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57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5248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059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122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52563" y="3367088"/>
            <a:ext cx="6486525" cy="2720975"/>
          </a:xfrm>
          <a:noFill/>
          <a:ln/>
        </p:spPr>
        <p:txBody>
          <a:bodyPr wrap="none" anchor="ctr"/>
          <a:lstStyle/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225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8333-A03C-4670-A3A0-C927B943CD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02C2-726A-4A91-8B87-5EC0BDFE975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1C55-A75B-4B98-BDD5-7EA3D91A610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64D4-9BE8-45F3-8813-C3306729C6C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641" y="275070"/>
            <a:ext cx="1041024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75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223-9CF1-483F-8AB9-A2D51C1F307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096E-761B-41B3-939D-ADE26DF47D9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5363C-1C95-4E8F-A56E-F5ECD4E26A8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2C45-1599-4F4B-B113-B882246A122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F39B-04B5-420B-B8A1-79771427E9DD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CBF0-336F-462F-BC83-AA74C09E5C4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FF6523-45B7-495E-99F0-3132052C0159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91A94-1362-4FCA-B8BD-8B9305B99C7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09D8D52-5710-47B6-A1EE-F9399545B790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3415" y="1839843"/>
            <a:ext cx="8825036" cy="2474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/>
              <a:t>ALGORITMA DAN PEMROGRAMAN</a:t>
            </a:r>
            <a:br>
              <a:rPr lang="en-US" sz="5300" dirty="0"/>
            </a:br>
            <a:r>
              <a:rPr lang="en-US" sz="5300" dirty="0"/>
              <a:t>(ALGO101): </a:t>
            </a:r>
            <a:br>
              <a:rPr lang="en-US" sz="5300" dirty="0"/>
            </a:br>
            <a:r>
              <a:rPr lang="en-US" sz="6600" dirty="0" smtClean="0"/>
              <a:t>Array </a:t>
            </a:r>
            <a:r>
              <a:rPr lang="en-US" sz="6600" dirty="0" err="1" smtClean="0"/>
              <a:t>Dimensi</a:t>
            </a:r>
            <a:r>
              <a:rPr lang="en-US" sz="6600" dirty="0" smtClean="0"/>
              <a:t> </a:t>
            </a:r>
            <a:r>
              <a:rPr lang="en-US" sz="6600" dirty="0" err="1" smtClean="0"/>
              <a:t>Satu</a:t>
            </a:r>
            <a:endParaRPr lang="en-US" sz="7200" dirty="0">
              <a:latin typeface="Ink Free" panose="03080402000500000000" pitchFamily="66" charset="0"/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35609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PROGRAM STUDI TEKNIK INFORMATIKA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FAKULTAS SAINS DAN TEKNOLOGI</a:t>
            </a:r>
          </a:p>
          <a:p>
            <a:pPr algn="ctr"/>
            <a:r>
              <a:rPr lang="en-US" sz="2000" b="1" dirty="0">
                <a:ea typeface="Constantia" panose="02030602050306030303" pitchFamily="18" charset="0"/>
                <a:cs typeface="Constantia" panose="02030602050306030303" pitchFamily="18" charset="0"/>
              </a:rPr>
              <a:t>UNIVERSITAS SANATA DHARMA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s://www.usd.ac.id/fakultas/pascasarjana/s2inggris/f1l3/Logo%20U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05" y="181125"/>
            <a:ext cx="1753473" cy="174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5C69-CB08-4148-93F4-B46AD7197624}" type="datetime1">
              <a:rPr lang="en-US" sz="1400" smtClean="0"/>
              <a:t>11/19/2020</a:t>
            </a:fld>
            <a:endParaRPr lang="en-US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05808" y="6459785"/>
            <a:ext cx="8124091" cy="365125"/>
          </a:xfrm>
        </p:spPr>
        <p:txBody>
          <a:bodyPr/>
          <a:lstStyle/>
          <a:p>
            <a:r>
              <a:rPr lang="fi-FI" sz="2000" smtClean="0"/>
              <a:t>Topik 11: Array Dimensi Satu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1686153" y="1748770"/>
            <a:ext cx="5957293" cy="4004211"/>
          </a:xfrm>
        </p:spPr>
        <p:txBody>
          <a:bodyPr anchor="t">
            <a:noAutofit/>
          </a:bodyPr>
          <a:lstStyle/>
          <a:p>
            <a:pPr marL="460375" lvl="4" indent="-395288">
              <a:lnSpc>
                <a:spcPct val="120000"/>
              </a:lnSpc>
              <a:spcAft>
                <a:spcPts val="600"/>
              </a:spcAft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sz="2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GB" sz="2000" dirty="0">
                <a:solidFill>
                  <a:srgbClr val="003399"/>
                </a:solidFill>
                <a:latin typeface="+mj-lt"/>
              </a:rPr>
              <a:t>[] </a:t>
            </a:r>
            <a:r>
              <a:rPr lang="en-GB" sz="2000" dirty="0" err="1" smtClean="0">
                <a:solidFill>
                  <a:srgbClr val="003399"/>
                </a:solidFill>
                <a:latin typeface="+mj-lt"/>
              </a:rPr>
              <a:t>nilai</a:t>
            </a:r>
            <a:r>
              <a:rPr lang="en-GB" sz="2000" dirty="0" smtClean="0">
                <a:solidFill>
                  <a:srgbClr val="003399"/>
                </a:solidFill>
                <a:latin typeface="+mj-lt"/>
              </a:rPr>
              <a:t>    </a:t>
            </a:r>
            <a:r>
              <a:rPr lang="en-GB" sz="2000" dirty="0">
                <a:solidFill>
                  <a:srgbClr val="003399"/>
                </a:solidFill>
                <a:latin typeface="+mj-lt"/>
              </a:rPr>
              <a:t>= new </a:t>
            </a:r>
            <a:r>
              <a:rPr lang="en-GB" sz="20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GB" sz="2000" dirty="0" smtClean="0">
                <a:solidFill>
                  <a:srgbClr val="003399"/>
                </a:solidFill>
                <a:latin typeface="+mj-lt"/>
              </a:rPr>
              <a:t>[5];</a:t>
            </a:r>
            <a:endParaRPr lang="en-GB" sz="2000" dirty="0" smtClean="0">
              <a:solidFill>
                <a:srgbClr val="003399"/>
              </a:solidFill>
            </a:endParaRPr>
          </a:p>
          <a:p>
            <a:pPr marL="460375" indent="-395288">
              <a:lnSpc>
                <a:spcPct val="120000"/>
              </a:lnSpc>
              <a:spcAft>
                <a:spcPts val="600"/>
              </a:spcAft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dirty="0" err="1" smtClean="0">
                <a:solidFill>
                  <a:srgbClr val="003399"/>
                </a:solidFill>
              </a:rPr>
              <a:t>Nilai</a:t>
            </a:r>
            <a:r>
              <a:rPr lang="en-GB" sz="2000" dirty="0" smtClean="0">
                <a:solidFill>
                  <a:srgbClr val="003399"/>
                </a:solidFill>
              </a:rPr>
              <a:t> </a:t>
            </a:r>
            <a:r>
              <a:rPr lang="en-GB" sz="2000" dirty="0">
                <a:solidFill>
                  <a:srgbClr val="003399"/>
                </a:solidFill>
              </a:rPr>
              <a:t>index </a:t>
            </a:r>
            <a:r>
              <a:rPr lang="en-GB" sz="2000" dirty="0" err="1">
                <a:solidFill>
                  <a:srgbClr val="003399"/>
                </a:solidFill>
              </a:rPr>
              <a:t>atau</a:t>
            </a:r>
            <a:r>
              <a:rPr lang="en-GB" sz="2000" dirty="0">
                <a:solidFill>
                  <a:srgbClr val="003399"/>
                </a:solidFill>
              </a:rPr>
              <a:t> subscript </a:t>
            </a:r>
            <a:r>
              <a:rPr lang="en-GB" sz="2000" dirty="0" err="1">
                <a:solidFill>
                  <a:srgbClr val="003399"/>
                </a:solidFill>
              </a:rPr>
              <a:t>dalam</a:t>
            </a:r>
            <a:r>
              <a:rPr lang="en-GB" sz="2000" dirty="0">
                <a:solidFill>
                  <a:srgbClr val="003399"/>
                </a:solidFill>
              </a:rPr>
              <a:t> array </a:t>
            </a:r>
            <a:r>
              <a:rPr lang="en-GB" sz="2000" dirty="0" err="1">
                <a:solidFill>
                  <a:srgbClr val="003399"/>
                </a:solidFill>
              </a:rPr>
              <a:t>ini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selalu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dimulai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dari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nol</a:t>
            </a:r>
            <a:r>
              <a:rPr lang="en-GB" sz="2000" dirty="0">
                <a:solidFill>
                  <a:srgbClr val="003399"/>
                </a:solidFill>
              </a:rPr>
              <a:t> (0).</a:t>
            </a:r>
          </a:p>
          <a:p>
            <a:pPr marL="460375" indent="-395288">
              <a:lnSpc>
                <a:spcPct val="120000"/>
              </a:lnSpc>
              <a:spcAft>
                <a:spcPts val="600"/>
              </a:spcAft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dirty="0" err="1">
                <a:solidFill>
                  <a:srgbClr val="003399"/>
                </a:solidFill>
              </a:rPr>
              <a:t>Seperti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contoh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tadi</a:t>
            </a:r>
            <a:r>
              <a:rPr lang="en-GB" sz="2000" dirty="0">
                <a:solidFill>
                  <a:srgbClr val="003399"/>
                </a:solidFill>
              </a:rPr>
              <a:t>, array </a:t>
            </a:r>
            <a:r>
              <a:rPr lang="en-GB" sz="2000" dirty="0" err="1" smtClean="0">
                <a:solidFill>
                  <a:srgbClr val="003399"/>
                </a:solidFill>
              </a:rPr>
              <a:t>nilai</a:t>
            </a:r>
            <a:r>
              <a:rPr lang="en-GB" sz="2000" dirty="0" smtClean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mempunyai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smtClean="0">
                <a:solidFill>
                  <a:srgbClr val="003399"/>
                </a:solidFill>
              </a:rPr>
              <a:t>5 </a:t>
            </a:r>
            <a:r>
              <a:rPr lang="en-GB" sz="2000" dirty="0" err="1" smtClean="0">
                <a:solidFill>
                  <a:srgbClr val="003399"/>
                </a:solidFill>
              </a:rPr>
              <a:t>elemen</a:t>
            </a:r>
            <a:r>
              <a:rPr lang="en-GB" sz="2000" dirty="0" smtClean="0">
                <a:solidFill>
                  <a:srgbClr val="003399"/>
                </a:solidFill>
              </a:rPr>
              <a:t> </a:t>
            </a:r>
            <a:r>
              <a:rPr lang="en-GB" sz="2000" dirty="0">
                <a:solidFill>
                  <a:srgbClr val="003399"/>
                </a:solidFill>
              </a:rPr>
              <a:t>yang </a:t>
            </a:r>
            <a:r>
              <a:rPr lang="en-GB" sz="2000" dirty="0" err="1">
                <a:solidFill>
                  <a:srgbClr val="003399"/>
                </a:solidFill>
              </a:rPr>
              <a:t>berarti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mempunyai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nomor</a:t>
            </a:r>
            <a:r>
              <a:rPr lang="en-GB" sz="2000" dirty="0">
                <a:solidFill>
                  <a:srgbClr val="003399"/>
                </a:solidFill>
              </a:rPr>
              <a:t> index </a:t>
            </a:r>
            <a:r>
              <a:rPr lang="en-GB" sz="2000" dirty="0" err="1">
                <a:solidFill>
                  <a:srgbClr val="003399"/>
                </a:solidFill>
              </a:rPr>
              <a:t>dari</a:t>
            </a:r>
            <a:r>
              <a:rPr lang="en-GB" sz="2000" dirty="0">
                <a:solidFill>
                  <a:srgbClr val="003399"/>
                </a:solidFill>
              </a:rPr>
              <a:t> 0 </a:t>
            </a:r>
            <a:r>
              <a:rPr lang="en-GB" sz="2000" dirty="0" err="1">
                <a:solidFill>
                  <a:srgbClr val="003399"/>
                </a:solidFill>
              </a:rPr>
              <a:t>sampai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smtClean="0">
                <a:solidFill>
                  <a:srgbClr val="003399"/>
                </a:solidFill>
              </a:rPr>
              <a:t>4, </a:t>
            </a:r>
            <a:r>
              <a:rPr lang="en-GB" sz="2000" dirty="0">
                <a:solidFill>
                  <a:srgbClr val="003399"/>
                </a:solidFill>
              </a:rPr>
              <a:t>BUKAN </a:t>
            </a:r>
            <a:r>
              <a:rPr lang="en-GB" sz="2000" dirty="0" err="1">
                <a:solidFill>
                  <a:srgbClr val="003399"/>
                </a:solidFill>
              </a:rPr>
              <a:t>dari</a:t>
            </a:r>
            <a:r>
              <a:rPr lang="en-GB" sz="2000" dirty="0">
                <a:solidFill>
                  <a:srgbClr val="003399"/>
                </a:solidFill>
              </a:rPr>
              <a:t> 1 </a:t>
            </a:r>
            <a:r>
              <a:rPr lang="en-GB" sz="2000" dirty="0" err="1">
                <a:solidFill>
                  <a:srgbClr val="003399"/>
                </a:solidFill>
              </a:rPr>
              <a:t>sampai</a:t>
            </a:r>
            <a:r>
              <a:rPr lang="en-GB" sz="2000" dirty="0">
                <a:solidFill>
                  <a:srgbClr val="003399"/>
                </a:solidFill>
              </a:rPr>
              <a:t> 5</a:t>
            </a:r>
            <a:r>
              <a:rPr lang="en-GB" sz="2000" dirty="0" smtClean="0">
                <a:solidFill>
                  <a:srgbClr val="003399"/>
                </a:solidFill>
              </a:rPr>
              <a:t>.</a:t>
            </a:r>
            <a:endParaRPr lang="en-GB" sz="2000" dirty="0">
              <a:solidFill>
                <a:srgbClr val="003399"/>
              </a:solidFill>
            </a:endParaRPr>
          </a:p>
          <a:p>
            <a:pPr marL="460375" indent="-395288">
              <a:lnSpc>
                <a:spcPct val="120000"/>
              </a:lnSpc>
              <a:spcAft>
                <a:spcPts val="600"/>
              </a:spcAft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000" dirty="0" err="1">
                <a:solidFill>
                  <a:srgbClr val="003399"/>
                </a:solidFill>
              </a:rPr>
              <a:t>Jika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kita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menunjuk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pada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elemen</a:t>
            </a:r>
            <a:r>
              <a:rPr lang="en-GB" sz="2000" dirty="0">
                <a:solidFill>
                  <a:srgbClr val="003399"/>
                </a:solidFill>
              </a:rPr>
              <a:t> array yang </a:t>
            </a:r>
            <a:r>
              <a:rPr lang="en-GB" sz="2000" dirty="0" err="1">
                <a:solidFill>
                  <a:srgbClr val="003399"/>
                </a:solidFill>
              </a:rPr>
              <a:t>tidak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ada</a:t>
            </a:r>
            <a:r>
              <a:rPr lang="en-GB" sz="2000" dirty="0">
                <a:solidFill>
                  <a:srgbClr val="003399"/>
                </a:solidFill>
              </a:rPr>
              <a:t>, </a:t>
            </a:r>
            <a:r>
              <a:rPr lang="en-GB" sz="2000" dirty="0" err="1">
                <a:solidFill>
                  <a:srgbClr val="003399"/>
                </a:solidFill>
              </a:rPr>
              <a:t>maka</a:t>
            </a:r>
            <a:r>
              <a:rPr lang="en-GB" sz="2000" dirty="0">
                <a:solidFill>
                  <a:srgbClr val="003399"/>
                </a:solidFill>
              </a:rPr>
              <a:t> Java </a:t>
            </a:r>
            <a:r>
              <a:rPr lang="en-GB" sz="2000" dirty="0" err="1">
                <a:solidFill>
                  <a:srgbClr val="003399"/>
                </a:solidFill>
              </a:rPr>
              <a:t>akan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memberikan</a:t>
            </a:r>
            <a:r>
              <a:rPr lang="en-GB" sz="2000" dirty="0">
                <a:solidFill>
                  <a:srgbClr val="003399"/>
                </a:solidFill>
              </a:rPr>
              <a:t> /</a:t>
            </a:r>
            <a:r>
              <a:rPr lang="en-GB" sz="2000" dirty="0" err="1">
                <a:solidFill>
                  <a:srgbClr val="003399"/>
                </a:solidFill>
              </a:rPr>
              <a:t>menampilkan</a:t>
            </a:r>
            <a:r>
              <a:rPr lang="en-GB" sz="2000" dirty="0">
                <a:solidFill>
                  <a:srgbClr val="003399"/>
                </a:solidFill>
              </a:rPr>
              <a:t>  </a:t>
            </a:r>
            <a:r>
              <a:rPr lang="en-GB" sz="2000" dirty="0" err="1">
                <a:solidFill>
                  <a:srgbClr val="003399"/>
                </a:solidFill>
              </a:rPr>
              <a:t>pesan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err="1">
                <a:solidFill>
                  <a:srgbClr val="003399"/>
                </a:solidFill>
              </a:rPr>
              <a:t>kesalahan</a:t>
            </a:r>
            <a:r>
              <a:rPr lang="en-GB" sz="2000" dirty="0">
                <a:solidFill>
                  <a:srgbClr val="003399"/>
                </a:solidFill>
              </a:rPr>
              <a:t> </a:t>
            </a:r>
            <a:r>
              <a:rPr lang="en-GB" sz="2000" dirty="0" smtClean="0">
                <a:solidFill>
                  <a:srgbClr val="003399"/>
                </a:solidFill>
              </a:rPr>
              <a:t>: </a:t>
            </a:r>
            <a:r>
              <a:rPr lang="en-GB" sz="2000" b="1" dirty="0" err="1" smtClean="0">
                <a:solidFill>
                  <a:srgbClr val="002060"/>
                </a:solidFill>
                <a:latin typeface="+mj-lt"/>
              </a:rPr>
              <a:t>ArrayIndexOutOfBoundsException</a:t>
            </a:r>
            <a:endParaRPr lang="en-GB" sz="20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Rectangle 1"/>
          <p:cNvSpPr txBox="1">
            <a:spLocks noChangeArrowheads="1"/>
          </p:cNvSpPr>
          <p:nvPr/>
        </p:nvSpPr>
        <p:spPr>
          <a:xfrm>
            <a:off x="2197101" y="274639"/>
            <a:ext cx="7808913" cy="1146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5263" indent="-195263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err="1" smtClean="0">
                <a:solidFill>
                  <a:srgbClr val="C00000"/>
                </a:solidFill>
              </a:rPr>
              <a:t>Implementasi</a:t>
            </a:r>
            <a:r>
              <a:rPr lang="en-GB" dirty="0" smtClean="0">
                <a:solidFill>
                  <a:srgbClr val="C00000"/>
                </a:solidFill>
              </a:rPr>
              <a:t> Array (2)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209611"/>
              </p:ext>
            </p:extLst>
          </p:nvPr>
        </p:nvGraphicFramePr>
        <p:xfrm>
          <a:off x="8965948" y="2595309"/>
          <a:ext cx="2642839" cy="273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518"/>
                <a:gridCol w="662693"/>
                <a:gridCol w="909628"/>
              </a:tblGrid>
              <a:tr h="41777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Pertama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[0]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781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Kedua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[1]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781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Ketiga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[2]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7818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Kempat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[3]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61230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kelima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2060"/>
                          </a:solidFill>
                        </a:rPr>
                        <a:t>nilai</a:t>
                      </a:r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[4]</a:t>
                      </a:r>
                    </a:p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3781" y="2037939"/>
            <a:ext cx="632665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nilai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Curved Connector 11"/>
          <p:cNvCxnSpPr>
            <a:endCxn id="9" idx="0"/>
          </p:cNvCxnSpPr>
          <p:nvPr/>
        </p:nvCxnSpPr>
        <p:spPr>
          <a:xfrm>
            <a:off x="8486446" y="2219233"/>
            <a:ext cx="1800921" cy="3760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27966" y="5372736"/>
            <a:ext cx="18287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Urutan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006014" y="1716357"/>
            <a:ext cx="17756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rujukan</a:t>
            </a:r>
            <a:endParaRPr lang="en-US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H="1">
            <a:off x="11152554" y="1901023"/>
            <a:ext cx="629140" cy="694286"/>
          </a:xfrm>
          <a:prstGeom prst="curvedConnector4">
            <a:avLst>
              <a:gd name="adj1" fmla="val -36335"/>
              <a:gd name="adj2" fmla="val 63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4" idx="0"/>
          </p:cNvCxnSpPr>
          <p:nvPr/>
        </p:nvCxnSpPr>
        <p:spPr>
          <a:xfrm rot="5400000" flipH="1" flipV="1">
            <a:off x="8093194" y="4593092"/>
            <a:ext cx="528817" cy="10304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89659" y="5892459"/>
            <a:ext cx="103200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Isi array</a:t>
            </a:r>
            <a:endParaRPr lang="en-US" dirty="0"/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10425723" y="5372737"/>
            <a:ext cx="663936" cy="7043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86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body"/>
          </p:nvPr>
        </p:nvSpPr>
        <p:spPr>
          <a:xfrm>
            <a:off x="1141048" y="1735016"/>
            <a:ext cx="6682152" cy="4579815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rmAutofit lnSpcReduction="10000"/>
          </a:bodyPr>
          <a:lstStyle/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class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cobaArray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{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public static void main (String[]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args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) {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   </a:t>
            </a:r>
            <a:r>
              <a:rPr lang="en-GB" sz="2000" b="1" spc="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b="1" spc="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int</a:t>
            </a: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[] </a:t>
            </a:r>
            <a:r>
              <a:rPr lang="en-GB" sz="2000" b="1" spc="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nilai</a:t>
            </a:r>
            <a:r>
              <a:rPr lang="en-GB" sz="2000" b="1" spc="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= new </a:t>
            </a:r>
            <a:r>
              <a:rPr lang="en-GB" sz="2000" b="1" spc="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int</a:t>
            </a: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[5</a:t>
            </a:r>
            <a:r>
              <a:rPr lang="en-GB" sz="2000" b="1" spc="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];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b="1" spc="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  Scanner </a:t>
            </a:r>
            <a:r>
              <a:rPr lang="en-GB" sz="2000" b="1" spc="0" dirty="0">
                <a:solidFill>
                  <a:schemeClr val="tx1"/>
                </a:solidFill>
                <a:latin typeface="Candara Light" panose="020E0502030303020204" pitchFamily="34" charset="0"/>
              </a:rPr>
              <a:t>Keyboard = new Scanner(System.in</a:t>
            </a:r>
            <a:r>
              <a:rPr lang="en-GB" sz="2000" b="1" spc="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000" b="1" spc="0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System.out.println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("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Masukkan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5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angka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bulat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: 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");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000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 for 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=0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;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&lt;5;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++)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nilai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[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] =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Keyboard.nextInt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000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System.out.println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000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System.out.println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(“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Cetak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isi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array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dari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AKHIR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ke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AWAL: 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");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000" dirty="0">
              <a:solidFill>
                <a:schemeClr val="tx1"/>
              </a:solidFill>
              <a:latin typeface="Candara Light" panose="020E050203030302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 for 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int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=0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;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&lt;5; </a:t>
            </a:r>
            <a:r>
              <a:rPr lang="en-GB" sz="2000" dirty="0" err="1">
                <a:solidFill>
                  <a:schemeClr val="tx1"/>
                </a:solidFill>
                <a:latin typeface="Candara Light" panose="020E0502030303020204" pitchFamily="34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++) 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System.out.println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latin typeface="Candara Light" panose="020E0502030303020204" pitchFamily="34" charset="0"/>
              </a:rPr>
              <a:t>nilai</a:t>
            </a:r>
            <a:r>
              <a:rPr lang="en-GB" sz="2000" dirty="0" smtClean="0">
                <a:solidFill>
                  <a:schemeClr val="tx1"/>
                </a:solidFill>
                <a:latin typeface="Candara Light" panose="020E0502030303020204" pitchFamily="34" charset="0"/>
              </a:rPr>
              <a:t>[4-i</a:t>
            </a: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]);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   }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000" dirty="0">
                <a:solidFill>
                  <a:schemeClr val="tx1"/>
                </a:solidFill>
                <a:latin typeface="Candara Light" panose="020E0502030303020204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1047" y="1150241"/>
            <a:ext cx="10292861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+mj-lt"/>
              </a:rPr>
              <a:t>Contoh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Pengisian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dan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dirty="0" err="1" smtClean="0">
                <a:latin typeface="+mj-lt"/>
              </a:rPr>
              <a:t>Pencetakan</a:t>
            </a:r>
            <a:r>
              <a:rPr lang="en-US" sz="3200" dirty="0" smtClean="0">
                <a:latin typeface="+mj-lt"/>
              </a:rPr>
              <a:t> Array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23200" y="1735016"/>
            <a:ext cx="3610708" cy="466499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run:</a:t>
            </a:r>
          </a:p>
          <a:p>
            <a:r>
              <a:rPr lang="en-US" dirty="0" err="1"/>
              <a:t>Masukkan</a:t>
            </a:r>
            <a:r>
              <a:rPr lang="en-US" dirty="0"/>
              <a:t> 5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: </a:t>
            </a:r>
          </a:p>
          <a:p>
            <a:r>
              <a:rPr lang="en-US" dirty="0"/>
              <a:t>60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90</a:t>
            </a:r>
          </a:p>
          <a:p>
            <a:r>
              <a:rPr lang="en-US" dirty="0"/>
              <a:t>65</a:t>
            </a:r>
          </a:p>
          <a:p>
            <a:endParaRPr lang="en-US" dirty="0"/>
          </a:p>
          <a:p>
            <a:r>
              <a:rPr lang="en-US" dirty="0"/>
              <a:t>Isi array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: </a:t>
            </a:r>
          </a:p>
          <a:p>
            <a:r>
              <a:rPr lang="en-US" dirty="0"/>
              <a:t>65</a:t>
            </a:r>
          </a:p>
          <a:p>
            <a:r>
              <a:rPr lang="en-US" dirty="0"/>
              <a:t>90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60</a:t>
            </a:r>
          </a:p>
          <a:p>
            <a:r>
              <a:rPr lang="en-US" dirty="0"/>
              <a:t>BUILD SUCCESSFUL (total time: 23 seconds)</a:t>
            </a:r>
          </a:p>
        </p:txBody>
      </p:sp>
    </p:spTree>
    <p:extLst>
      <p:ext uri="{BB962C8B-B14F-4D97-AF65-F5344CB8AC3E}">
        <p14:creationId xmlns:p14="http://schemas.microsoft.com/office/powerpoint/2010/main" val="1330223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1F83D-9F0C-4231-8CC1-2678121850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593969"/>
            <a:ext cx="10058400" cy="901114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 err="1"/>
              <a:t>Mengisi</a:t>
            </a:r>
            <a:r>
              <a:rPr lang="en-US" altLang="en-US" dirty="0"/>
              <a:t> Array di </a:t>
            </a:r>
            <a:r>
              <a:rPr lang="en-US" altLang="en-US" dirty="0" err="1"/>
              <a:t>Teks</a:t>
            </a:r>
            <a:r>
              <a:rPr lang="en-US" altLang="en-US" dirty="0"/>
              <a:t> Program (1)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1" y="1845734"/>
            <a:ext cx="6952566" cy="4023360"/>
          </a:xfrm>
          <a:noFill/>
          <a:ln/>
        </p:spPr>
        <p:txBody>
          <a:bodyPr vert="horz" lIns="92075" tIns="46038" rIns="92075" bIns="46038" rtlCol="0">
            <a:normAutofit lnSpcReduction="10000"/>
          </a:bodyPr>
          <a:lstStyle/>
          <a:p>
            <a:pPr marL="288925" indent="-288925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+mj-lt"/>
              </a:rPr>
              <a:t>Notasi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himpunan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dapat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digunakan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untuk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mengisi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suatu</a:t>
            </a:r>
            <a:r>
              <a:rPr lang="en-US" altLang="en-US" dirty="0">
                <a:latin typeface="+mj-lt"/>
              </a:rPr>
              <a:t> array.</a:t>
            </a:r>
          </a:p>
          <a:p>
            <a:pPr marL="288925" indent="-288925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en-US" dirty="0" err="1">
                <a:latin typeface="+mj-lt"/>
              </a:rPr>
              <a:t>Nilai</a:t>
            </a:r>
            <a:r>
              <a:rPr lang="en-US" altLang="en-US" dirty="0">
                <a:latin typeface="+mj-lt"/>
              </a:rPr>
              <a:t> yang </a:t>
            </a:r>
            <a:r>
              <a:rPr lang="en-US" altLang="en-US" dirty="0" err="1">
                <a:latin typeface="+mj-lt"/>
              </a:rPr>
              <a:t>akan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dimasukkan</a:t>
            </a:r>
            <a:r>
              <a:rPr lang="en-US" altLang="en-US" dirty="0">
                <a:latin typeface="+mj-lt"/>
              </a:rPr>
              <a:t> array </a:t>
            </a:r>
            <a:r>
              <a:rPr lang="en-US" altLang="en-US" dirty="0" err="1">
                <a:latin typeface="+mj-lt"/>
              </a:rPr>
              <a:t>secara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urut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didaftar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dipisahkan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memakai</a:t>
            </a:r>
            <a:r>
              <a:rPr lang="en-US" altLang="en-US" dirty="0">
                <a:latin typeface="+mj-lt"/>
              </a:rPr>
              <a:t> </a:t>
            </a:r>
            <a:r>
              <a:rPr lang="en-US" altLang="en-US" dirty="0" err="1">
                <a:latin typeface="+mj-lt"/>
              </a:rPr>
              <a:t>koma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288925" indent="-288925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en-US" dirty="0" err="1" smtClean="0">
                <a:latin typeface="+mj-lt"/>
              </a:rPr>
              <a:t>Tidak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err="1" smtClean="0">
                <a:latin typeface="+mj-lt"/>
              </a:rPr>
              <a:t>membutuhkan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dirty="0" err="1" smtClean="0">
                <a:latin typeface="+mj-lt"/>
              </a:rPr>
              <a:t>perintah</a:t>
            </a:r>
            <a:r>
              <a:rPr lang="en-US" altLang="en-US" dirty="0" smtClean="0">
                <a:latin typeface="+mj-lt"/>
              </a:rPr>
              <a:t> </a:t>
            </a:r>
            <a:r>
              <a:rPr lang="en-US" altLang="en-US" b="1" dirty="0" smtClean="0">
                <a:latin typeface="+mj-lt"/>
              </a:rPr>
              <a:t>new</a:t>
            </a:r>
          </a:p>
          <a:p>
            <a:pPr marL="288925" lvl="1" indent="-288925">
              <a:spcBef>
                <a:spcPct val="700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perlu</a:t>
            </a:r>
            <a:r>
              <a:rPr lang="en-US" altLang="en-US" dirty="0"/>
              <a:t> </a:t>
            </a:r>
            <a:r>
              <a:rPr lang="en-US" altLang="en-US" dirty="0" err="1"/>
              <a:t>menentukan</a:t>
            </a:r>
            <a:r>
              <a:rPr lang="en-US" altLang="en-US" dirty="0"/>
              <a:t> </a:t>
            </a:r>
            <a:r>
              <a:rPr lang="en-US" altLang="en-US" dirty="0" err="1"/>
              <a:t>ukuran</a:t>
            </a:r>
            <a:r>
              <a:rPr lang="en-US" altLang="en-US" dirty="0"/>
              <a:t>/</a:t>
            </a:r>
            <a:r>
              <a:rPr lang="en-US" altLang="en-US" dirty="0" err="1"/>
              <a:t>dimensi</a:t>
            </a:r>
            <a:r>
              <a:rPr lang="en-US" altLang="en-US" dirty="0"/>
              <a:t> </a:t>
            </a:r>
            <a:r>
              <a:rPr lang="en-US" altLang="en-US" dirty="0" smtClean="0"/>
              <a:t>array</a:t>
            </a:r>
            <a:endParaRPr lang="en-US" altLang="en-US" b="1" dirty="0" smtClean="0">
              <a:latin typeface="+mj-lt"/>
            </a:endParaRPr>
          </a:p>
          <a:p>
            <a:pPr marL="288925" indent="-288925">
              <a:spcBef>
                <a:spcPct val="70000"/>
              </a:spcBef>
              <a:buFont typeface="Wingdings" panose="05000000000000000000" pitchFamily="2" charset="2"/>
              <a:buChar char="Ø"/>
            </a:pPr>
            <a:r>
              <a:rPr lang="en-US" altLang="en-US" dirty="0" err="1" smtClean="0">
                <a:latin typeface="+mj-lt"/>
              </a:rPr>
              <a:t>Contoh</a:t>
            </a:r>
            <a:r>
              <a:rPr lang="en-US" altLang="en-US" dirty="0">
                <a:latin typeface="+mj-lt"/>
              </a:rPr>
              <a:t>: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berat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= {147, 323, 89, 933, 540, 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               269, 97, 114, 298, 476};</a:t>
            </a:r>
          </a:p>
          <a:p>
            <a:pPr>
              <a:spcBef>
                <a:spcPct val="80000"/>
              </a:spcBef>
              <a:buFont typeface="Wingding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	char[] </a:t>
            </a:r>
            <a:r>
              <a:rPr lang="en-US" altLang="en-US" b="1" dirty="0" err="1">
                <a:solidFill>
                  <a:schemeClr val="tx1"/>
                </a:solidFill>
                <a:latin typeface="Courier New" pitchFamily="49" charset="0"/>
              </a:rPr>
              <a:t>nilai</a:t>
            </a:r>
            <a:r>
              <a:rPr lang="en-US" altLang="en-US" b="1" dirty="0">
                <a:solidFill>
                  <a:schemeClr val="tx1"/>
                </a:solidFill>
                <a:latin typeface="Courier New" pitchFamily="49" charset="0"/>
              </a:rPr>
              <a:t> = {'A', 'B', 'C', 'D', ’E'};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824" y="2158056"/>
            <a:ext cx="3248025" cy="16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/>
          </p:nvPr>
        </p:nvSpPr>
        <p:spPr>
          <a:xfrm>
            <a:off x="1257181" y="1860060"/>
            <a:ext cx="6640554" cy="4071083"/>
          </a:xfrm>
        </p:spPr>
        <p:txBody>
          <a:bodyPr anchor="t">
            <a:noAutofit/>
          </a:bodyPr>
          <a:lstStyle/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 err="1">
                <a:solidFill>
                  <a:srgbClr val="003399"/>
                </a:solidFill>
              </a:rPr>
              <a:t>Karena</a:t>
            </a:r>
            <a:r>
              <a:rPr lang="en-GB" sz="2400" dirty="0">
                <a:solidFill>
                  <a:srgbClr val="003399"/>
                </a:solidFill>
              </a:rPr>
              <a:t> array </a:t>
            </a:r>
            <a:r>
              <a:rPr lang="en-GB" sz="2400" dirty="0" err="1">
                <a:solidFill>
                  <a:srgbClr val="003399"/>
                </a:solidFill>
              </a:rPr>
              <a:t>merupakan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suatu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jenis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objek</a:t>
            </a:r>
            <a:r>
              <a:rPr lang="en-GB" sz="2400" dirty="0">
                <a:solidFill>
                  <a:srgbClr val="003399"/>
                </a:solidFill>
              </a:rPr>
              <a:t>, </a:t>
            </a:r>
            <a:r>
              <a:rPr lang="en-GB" sz="2400" dirty="0" err="1">
                <a:solidFill>
                  <a:srgbClr val="003399"/>
                </a:solidFill>
              </a:rPr>
              <a:t>maka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variabel</a:t>
            </a:r>
            <a:r>
              <a:rPr lang="en-GB" sz="2400" dirty="0">
                <a:solidFill>
                  <a:srgbClr val="003399"/>
                </a:solidFill>
              </a:rPr>
              <a:t> yang </a:t>
            </a:r>
            <a:r>
              <a:rPr lang="en-GB" sz="2400" dirty="0" err="1">
                <a:solidFill>
                  <a:srgbClr val="003399"/>
                </a:solidFill>
              </a:rPr>
              <a:t>dideklarasikan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sebagai</a:t>
            </a:r>
            <a:r>
              <a:rPr lang="en-GB" sz="2400" dirty="0">
                <a:solidFill>
                  <a:srgbClr val="003399"/>
                </a:solidFill>
              </a:rPr>
              <a:t> array </a:t>
            </a:r>
            <a:r>
              <a:rPr lang="en-GB" sz="2400" dirty="0" err="1">
                <a:solidFill>
                  <a:srgbClr val="003399"/>
                </a:solidFill>
              </a:rPr>
              <a:t>benar-benar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menunjuk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ke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suatu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objek</a:t>
            </a:r>
            <a:r>
              <a:rPr lang="en-GB" sz="2400" dirty="0">
                <a:solidFill>
                  <a:srgbClr val="003399"/>
                </a:solidFill>
              </a:rPr>
              <a:t>. </a:t>
            </a:r>
            <a:r>
              <a:rPr lang="en-GB" sz="2400" dirty="0" err="1">
                <a:solidFill>
                  <a:srgbClr val="003399"/>
                </a:solidFill>
              </a:rPr>
              <a:t>Misal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kita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dapat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membuat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dua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variabel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untuk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menunjuk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pada</a:t>
            </a:r>
            <a:r>
              <a:rPr lang="en-GB" sz="2400" dirty="0">
                <a:solidFill>
                  <a:srgbClr val="003399"/>
                </a:solidFill>
              </a:rPr>
              <a:t> array yang </a:t>
            </a:r>
            <a:r>
              <a:rPr lang="en-GB" sz="2400" dirty="0" err="1">
                <a:solidFill>
                  <a:srgbClr val="003399"/>
                </a:solidFill>
              </a:rPr>
              <a:t>sama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dengan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cara</a:t>
            </a:r>
            <a:r>
              <a:rPr lang="en-GB" sz="2400" dirty="0">
                <a:solidFill>
                  <a:srgbClr val="003399"/>
                </a:solidFill>
              </a:rPr>
              <a:t>:</a:t>
            </a:r>
          </a:p>
          <a:p>
            <a:pPr marL="979214" lvl="2" indent="-391686" algn="l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400" dirty="0">
              <a:solidFill>
                <a:srgbClr val="003399"/>
              </a:solidFill>
              <a:latin typeface="+mj-lt"/>
            </a:endParaRPr>
          </a:p>
          <a:p>
            <a:pPr marL="848173" lvl="3" algn="l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+mj-lt"/>
              </a:rPr>
              <a:t>[] A, B;</a:t>
            </a:r>
          </a:p>
          <a:p>
            <a:pPr marL="848173" lvl="3" algn="l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+mj-lt"/>
              </a:rPr>
              <a:t>. . .</a:t>
            </a:r>
          </a:p>
          <a:p>
            <a:pPr marL="848173" lvl="3" algn="l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+mj-lt"/>
              </a:rPr>
              <a:t>B = new </a:t>
            </a:r>
            <a:r>
              <a:rPr lang="en-GB" sz="24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GB" sz="2400" dirty="0">
                <a:solidFill>
                  <a:srgbClr val="003399"/>
                </a:solidFill>
                <a:latin typeface="+mj-lt"/>
              </a:rPr>
              <a:t>[5];</a:t>
            </a:r>
          </a:p>
          <a:p>
            <a:pPr marL="848173" lvl="3" algn="l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  <a:latin typeface="+mj-lt"/>
              </a:rPr>
              <a:t>A = B;</a:t>
            </a:r>
          </a:p>
          <a:p>
            <a:pPr marL="979214" lvl="2" indent="-391686" algn="l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2400" dirty="0">
              <a:solidFill>
                <a:srgbClr val="003399"/>
              </a:solidFill>
              <a:latin typeface="+mj-lt"/>
            </a:endParaRP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2400" dirty="0">
                <a:solidFill>
                  <a:srgbClr val="003399"/>
                </a:solidFill>
              </a:rPr>
              <a:t>Hal  </a:t>
            </a:r>
            <a:r>
              <a:rPr lang="en-GB" sz="2400" dirty="0" err="1">
                <a:solidFill>
                  <a:srgbClr val="003399"/>
                </a:solidFill>
              </a:rPr>
              <a:t>di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atas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berarti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membuat</a:t>
            </a:r>
            <a:r>
              <a:rPr lang="en-GB" sz="2400" dirty="0">
                <a:solidFill>
                  <a:srgbClr val="003399"/>
                </a:solidFill>
              </a:rPr>
              <a:t> A </a:t>
            </a:r>
            <a:r>
              <a:rPr lang="en-GB" sz="2400" dirty="0" err="1">
                <a:solidFill>
                  <a:srgbClr val="003399"/>
                </a:solidFill>
              </a:rPr>
              <a:t>menjadi</a:t>
            </a:r>
            <a:r>
              <a:rPr lang="en-GB" sz="2400" dirty="0">
                <a:solidFill>
                  <a:srgbClr val="003399"/>
                </a:solidFill>
              </a:rPr>
              <a:t> array yang </a:t>
            </a:r>
            <a:r>
              <a:rPr lang="en-GB" sz="2400" dirty="0" err="1">
                <a:solidFill>
                  <a:srgbClr val="003399"/>
                </a:solidFill>
              </a:rPr>
              <a:t>sama</a:t>
            </a:r>
            <a:r>
              <a:rPr lang="en-GB" sz="2400" dirty="0">
                <a:solidFill>
                  <a:srgbClr val="003399"/>
                </a:solidFill>
              </a:rPr>
              <a:t> </a:t>
            </a:r>
            <a:r>
              <a:rPr lang="en-GB" sz="2400" dirty="0" err="1">
                <a:solidFill>
                  <a:srgbClr val="003399"/>
                </a:solidFill>
              </a:rPr>
              <a:t>dengan</a:t>
            </a:r>
            <a:r>
              <a:rPr lang="en-GB" sz="2400" dirty="0">
                <a:solidFill>
                  <a:srgbClr val="003399"/>
                </a:solidFill>
              </a:rPr>
              <a:t> B.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8523" y="1086339"/>
            <a:ext cx="5337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Nama</a:t>
            </a:r>
            <a:r>
              <a:rPr lang="en-US" sz="3200" dirty="0" smtClean="0"/>
              <a:t> Array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Referensi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79286"/>
              </p:ext>
            </p:extLst>
          </p:nvPr>
        </p:nvGraphicFramePr>
        <p:xfrm>
          <a:off x="8393889" y="2461197"/>
          <a:ext cx="9933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0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21430" y="793951"/>
            <a:ext cx="66148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505621" y="829145"/>
            <a:ext cx="528536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cxnSp>
        <p:nvCxnSpPr>
          <p:cNvPr id="8" name="Curved Connector 7"/>
          <p:cNvCxnSpPr>
            <a:stCxn id="6" idx="1"/>
            <a:endCxn id="3" idx="0"/>
          </p:cNvCxnSpPr>
          <p:nvPr/>
        </p:nvCxnSpPr>
        <p:spPr>
          <a:xfrm rot="10800000" flipH="1" flipV="1">
            <a:off x="8521430" y="1086339"/>
            <a:ext cx="369110" cy="1374858"/>
          </a:xfrm>
          <a:prstGeom prst="curvedConnector4">
            <a:avLst>
              <a:gd name="adj1" fmla="val -61933"/>
              <a:gd name="adj2" fmla="val 60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3" idx="0"/>
          </p:cNvCxnSpPr>
          <p:nvPr/>
        </p:nvCxnSpPr>
        <p:spPr>
          <a:xfrm rot="10800000" flipV="1">
            <a:off x="8890540" y="1086337"/>
            <a:ext cx="1634790" cy="1374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514235" y="793951"/>
            <a:ext cx="856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5278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/>
          </p:nvPr>
        </p:nvSpPr>
        <p:spPr>
          <a:xfrm>
            <a:off x="136187" y="902440"/>
            <a:ext cx="8365787" cy="53913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cobaArray1 {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 (String[]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lama,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lama 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GB" sz="1800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 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 = new Scanner(System.in);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Masukkan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");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lama[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Keyboard.nextInt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lama;</a:t>
            </a:r>
            <a:endParaRPr lang="en-GB" sz="1800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(“Isi array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lama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AWAL: ");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(lama[4-i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1800" dirty="0">
              <a:solidFill>
                <a:srgbClr val="00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(“Isi array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dari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AKHIR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AWAL: ");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GB" sz="1800" dirty="0" err="1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baru</a:t>
            </a:r>
            <a:r>
              <a:rPr lang="en-GB" sz="1800" dirty="0" smtClean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[4-i</a:t>
            </a: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456487" indent="-391686">
              <a:lnSpc>
                <a:spcPct val="100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1800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187" y="145914"/>
            <a:ext cx="12055813" cy="7078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latin typeface="+mj-lt"/>
              </a:rPr>
              <a:t>Simulasi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Kesamaan</a:t>
            </a:r>
            <a:r>
              <a:rPr lang="en-US" sz="4000" dirty="0" smtClean="0">
                <a:latin typeface="+mj-lt"/>
              </a:rPr>
              <a:t> Array</a:t>
            </a:r>
            <a:endParaRPr lang="en-US" sz="40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01974" y="145914"/>
            <a:ext cx="3690026" cy="618630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un:</a:t>
            </a:r>
          </a:p>
          <a:p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/>
              <a:t>5 </a:t>
            </a:r>
            <a:r>
              <a:rPr lang="en-US" dirty="0" err="1"/>
              <a:t>nomor</a:t>
            </a:r>
            <a:r>
              <a:rPr lang="en-US" dirty="0"/>
              <a:t> : 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95</a:t>
            </a:r>
          </a:p>
          <a:p>
            <a:r>
              <a:rPr lang="en-US" dirty="0"/>
              <a:t>85</a:t>
            </a:r>
          </a:p>
          <a:p>
            <a:r>
              <a:rPr lang="en-US" dirty="0"/>
              <a:t>77</a:t>
            </a:r>
          </a:p>
          <a:p>
            <a:endParaRPr lang="en-US" dirty="0"/>
          </a:p>
          <a:p>
            <a:r>
              <a:rPr lang="en-US" dirty="0"/>
              <a:t>Isi array lama </a:t>
            </a:r>
            <a:r>
              <a:rPr lang="en-US" dirty="0" err="1"/>
              <a:t>dari</a:t>
            </a:r>
            <a:r>
              <a:rPr lang="en-US" dirty="0"/>
              <a:t> AKHIR </a:t>
            </a:r>
            <a:r>
              <a:rPr lang="en-US" dirty="0" err="1"/>
              <a:t>ke</a:t>
            </a:r>
            <a:r>
              <a:rPr lang="en-US" dirty="0"/>
              <a:t> AWAL: </a:t>
            </a:r>
          </a:p>
          <a:p>
            <a:r>
              <a:rPr lang="en-US" dirty="0"/>
              <a:t>77</a:t>
            </a:r>
          </a:p>
          <a:p>
            <a:r>
              <a:rPr lang="en-US" dirty="0"/>
              <a:t>85</a:t>
            </a:r>
          </a:p>
          <a:p>
            <a:r>
              <a:rPr lang="en-US" dirty="0"/>
              <a:t>95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Isi array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AKHIR </a:t>
            </a:r>
            <a:r>
              <a:rPr lang="en-US" dirty="0" err="1"/>
              <a:t>ke</a:t>
            </a:r>
            <a:r>
              <a:rPr lang="en-US" dirty="0"/>
              <a:t> AWAL: </a:t>
            </a:r>
          </a:p>
          <a:p>
            <a:r>
              <a:rPr lang="en-US" dirty="0"/>
              <a:t>77</a:t>
            </a:r>
          </a:p>
          <a:p>
            <a:r>
              <a:rPr lang="en-US" dirty="0"/>
              <a:t>85</a:t>
            </a:r>
          </a:p>
          <a:p>
            <a:r>
              <a:rPr lang="en-US" dirty="0"/>
              <a:t>95</a:t>
            </a:r>
          </a:p>
          <a:p>
            <a:r>
              <a:rPr lang="en-US" dirty="0"/>
              <a:t>86</a:t>
            </a:r>
          </a:p>
          <a:p>
            <a:r>
              <a:rPr lang="en-US" dirty="0"/>
              <a:t>70</a:t>
            </a:r>
          </a:p>
          <a:p>
            <a:r>
              <a:rPr lang="en-US" dirty="0"/>
              <a:t>BUILD SUCCESSFUL (total time: 29 seconds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6387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06" y="1773415"/>
            <a:ext cx="4100866" cy="4143807"/>
          </a:xfrm>
          <a:prstGeom prst="rect">
            <a:avLst/>
          </a:prstGeom>
        </p:spPr>
      </p:pic>
      <p:sp>
        <p:nvSpPr>
          <p:cNvPr id="9217" name="Rectangle 1"/>
          <p:cNvSpPr>
            <a:spLocks noGrp="1" noChangeArrowheads="1"/>
          </p:cNvSpPr>
          <p:nvPr>
            <p:ph type="body"/>
          </p:nvPr>
        </p:nvSpPr>
        <p:spPr>
          <a:xfrm>
            <a:off x="768485" y="1852546"/>
            <a:ext cx="7311646" cy="4433953"/>
          </a:xfrm>
        </p:spPr>
        <p:txBody>
          <a:bodyPr anchor="t">
            <a:normAutofit fontScale="85000" lnSpcReduction="20000"/>
          </a:bodyPr>
          <a:lstStyle/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err="1" smtClean="0">
                <a:solidFill>
                  <a:srgbClr val="003399"/>
                </a:solidFill>
              </a:rPr>
              <a:t>Sebagai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Pemrograman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Berbasis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Obyek</a:t>
            </a:r>
            <a:r>
              <a:rPr lang="en-GB" sz="2800" dirty="0" smtClean="0">
                <a:solidFill>
                  <a:srgbClr val="003399"/>
                </a:solidFill>
              </a:rPr>
              <a:t>, Java </a:t>
            </a:r>
            <a:r>
              <a:rPr lang="en-GB" sz="2800" dirty="0" err="1" smtClean="0">
                <a:solidFill>
                  <a:srgbClr val="003399"/>
                </a:solidFill>
              </a:rPr>
              <a:t>menempatkan</a:t>
            </a:r>
            <a:r>
              <a:rPr lang="en-GB" sz="2800" dirty="0" smtClean="0">
                <a:solidFill>
                  <a:srgbClr val="003399"/>
                </a:solidFill>
              </a:rPr>
              <a:t> array </a:t>
            </a:r>
            <a:r>
              <a:rPr lang="en-GB" sz="2800" dirty="0" err="1" smtClean="0">
                <a:solidFill>
                  <a:srgbClr val="003399"/>
                </a:solidFill>
              </a:rPr>
              <a:t>sebagai</a:t>
            </a:r>
            <a:r>
              <a:rPr lang="en-GB" sz="2800" dirty="0" smtClean="0">
                <a:solidFill>
                  <a:srgbClr val="003399"/>
                </a:solidFill>
              </a:rPr>
              <a:t> class </a:t>
            </a:r>
            <a:r>
              <a:rPr lang="en-GB" sz="2800" dirty="0" err="1" smtClean="0">
                <a:solidFill>
                  <a:srgbClr val="003399"/>
                </a:solidFill>
              </a:rPr>
              <a:t>untuk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membentuk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obyek</a:t>
            </a:r>
            <a:endParaRPr lang="en-GB" sz="2800" dirty="0" smtClean="0">
              <a:solidFill>
                <a:srgbClr val="003399"/>
              </a:solidFill>
            </a:endParaRP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800" dirty="0" smtClean="0">
              <a:solidFill>
                <a:srgbClr val="003399"/>
              </a:solidFill>
            </a:endParaRP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err="1">
                <a:solidFill>
                  <a:srgbClr val="003399"/>
                </a:solidFill>
              </a:rPr>
              <a:t>i</a:t>
            </a:r>
            <a:r>
              <a:rPr lang="en-GB" sz="2800" dirty="0" err="1" smtClean="0">
                <a:solidFill>
                  <a:srgbClr val="003399"/>
                </a:solidFill>
              </a:rPr>
              <a:t>nt</a:t>
            </a:r>
            <a:r>
              <a:rPr lang="en-GB" sz="2800" dirty="0" smtClean="0">
                <a:solidFill>
                  <a:srgbClr val="003399"/>
                </a:solidFill>
              </a:rPr>
              <a:t>[] </a:t>
            </a:r>
            <a:r>
              <a:rPr lang="en-GB" sz="2800" dirty="0" err="1" smtClean="0">
                <a:solidFill>
                  <a:srgbClr val="003399"/>
                </a:solidFill>
              </a:rPr>
              <a:t>nilai</a:t>
            </a:r>
            <a:r>
              <a:rPr lang="en-GB" sz="2800" dirty="0" smtClean="0">
                <a:solidFill>
                  <a:srgbClr val="003399"/>
                </a:solidFill>
              </a:rPr>
              <a:t> = new </a:t>
            </a:r>
            <a:r>
              <a:rPr lang="en-GB" sz="2800" dirty="0" err="1" smtClean="0">
                <a:solidFill>
                  <a:srgbClr val="003399"/>
                </a:solidFill>
              </a:rPr>
              <a:t>int</a:t>
            </a:r>
            <a:r>
              <a:rPr lang="en-GB" sz="2800" dirty="0" smtClean="0">
                <a:solidFill>
                  <a:srgbClr val="003399"/>
                </a:solidFill>
              </a:rPr>
              <a:t>[5];  // </a:t>
            </a:r>
            <a:r>
              <a:rPr lang="en-GB" sz="2800" dirty="0" err="1" smtClean="0">
                <a:solidFill>
                  <a:srgbClr val="003399"/>
                </a:solidFill>
              </a:rPr>
              <a:t>perintah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membentuk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obyek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nilai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sebagai</a:t>
            </a:r>
            <a:r>
              <a:rPr lang="en-GB" sz="2800" dirty="0" smtClean="0">
                <a:solidFill>
                  <a:srgbClr val="003399"/>
                </a:solidFill>
              </a:rPr>
              <a:t> array integer yang </a:t>
            </a:r>
            <a:r>
              <a:rPr lang="en-GB" sz="2800" dirty="0" err="1" smtClean="0">
                <a:solidFill>
                  <a:srgbClr val="003399"/>
                </a:solidFill>
              </a:rPr>
              <a:t>punya</a:t>
            </a:r>
            <a:r>
              <a:rPr lang="en-GB" sz="2800" dirty="0" smtClean="0">
                <a:solidFill>
                  <a:srgbClr val="003399"/>
                </a:solidFill>
              </a:rPr>
              <a:t> 5 </a:t>
            </a:r>
            <a:r>
              <a:rPr lang="en-GB" sz="2800" dirty="0" err="1" smtClean="0">
                <a:solidFill>
                  <a:srgbClr val="003399"/>
                </a:solidFill>
              </a:rPr>
              <a:t>elemen</a:t>
            </a:r>
            <a:endParaRPr lang="en-GB" sz="2800" dirty="0" smtClean="0">
              <a:solidFill>
                <a:srgbClr val="003399"/>
              </a:solidFill>
            </a:endParaRP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err="1" smtClean="0">
                <a:solidFill>
                  <a:srgbClr val="003399"/>
                </a:solidFill>
              </a:rPr>
              <a:t>Setiap</a:t>
            </a:r>
            <a:r>
              <a:rPr lang="en-GB" sz="2800" dirty="0" smtClean="0">
                <a:solidFill>
                  <a:srgbClr val="003399"/>
                </a:solidFill>
              </a:rPr>
              <a:t> class </a:t>
            </a:r>
            <a:r>
              <a:rPr lang="en-GB" sz="2800" dirty="0" err="1" smtClean="0">
                <a:solidFill>
                  <a:srgbClr val="003399"/>
                </a:solidFill>
              </a:rPr>
              <a:t>dan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obyek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punya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serangkaian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atribut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atau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penjelas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identitas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seperti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mahasiswa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punya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 smtClean="0">
                <a:solidFill>
                  <a:srgbClr val="003399"/>
                </a:solidFill>
              </a:rPr>
              <a:t>Nim</a:t>
            </a:r>
            <a:r>
              <a:rPr lang="en-GB" sz="2800" dirty="0" smtClean="0">
                <a:solidFill>
                  <a:srgbClr val="003399"/>
                </a:solidFill>
              </a:rPr>
              <a:t>, </a:t>
            </a:r>
            <a:r>
              <a:rPr lang="en-GB" sz="2800" dirty="0" err="1" smtClean="0">
                <a:solidFill>
                  <a:srgbClr val="003399"/>
                </a:solidFill>
              </a:rPr>
              <a:t>Nama</a:t>
            </a:r>
            <a:r>
              <a:rPr lang="en-GB" sz="2800" dirty="0" smtClean="0">
                <a:solidFill>
                  <a:srgbClr val="003399"/>
                </a:solidFill>
              </a:rPr>
              <a:t>, </a:t>
            </a:r>
            <a:r>
              <a:rPr lang="en-GB" sz="2800" dirty="0" err="1" smtClean="0">
                <a:solidFill>
                  <a:srgbClr val="003399"/>
                </a:solidFill>
              </a:rPr>
              <a:t>dll</a:t>
            </a:r>
            <a:r>
              <a:rPr lang="en-GB" sz="2800" dirty="0" smtClean="0">
                <a:solidFill>
                  <a:srgbClr val="003399"/>
                </a:solidFill>
              </a:rPr>
              <a:t> yang </a:t>
            </a:r>
            <a:r>
              <a:rPr lang="en-GB" sz="2800" dirty="0" err="1" smtClean="0">
                <a:solidFill>
                  <a:srgbClr val="003399"/>
                </a:solidFill>
              </a:rPr>
              <a:t>disebut</a:t>
            </a:r>
            <a:r>
              <a:rPr lang="en-GB" sz="2800" dirty="0" smtClean="0">
                <a:solidFill>
                  <a:srgbClr val="003399"/>
                </a:solidFill>
              </a:rPr>
              <a:t> variable instance.</a:t>
            </a: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800" dirty="0">
              <a:solidFill>
                <a:srgbClr val="003399"/>
              </a:solidFill>
            </a:endParaRP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 err="1" smtClean="0">
                <a:solidFill>
                  <a:srgbClr val="003399"/>
                </a:solidFill>
              </a:rPr>
              <a:t>Seperti</a:t>
            </a:r>
            <a:r>
              <a:rPr lang="en-GB" sz="2800" dirty="0" smtClean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objek-objek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pada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umumnya</a:t>
            </a:r>
            <a:r>
              <a:rPr lang="en-GB" sz="2800" dirty="0">
                <a:solidFill>
                  <a:srgbClr val="003399"/>
                </a:solidFill>
              </a:rPr>
              <a:t> yang </a:t>
            </a:r>
            <a:r>
              <a:rPr lang="en-GB" sz="2800" dirty="0" err="1">
                <a:solidFill>
                  <a:srgbClr val="003399"/>
                </a:solidFill>
              </a:rPr>
              <a:t>mempunyai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variabel</a:t>
            </a:r>
            <a:r>
              <a:rPr lang="en-GB" sz="2800" dirty="0">
                <a:solidFill>
                  <a:srgbClr val="003399"/>
                </a:solidFill>
              </a:rPr>
              <a:t> instance, </a:t>
            </a:r>
            <a:r>
              <a:rPr lang="en-GB" sz="2800" dirty="0" err="1">
                <a:solidFill>
                  <a:srgbClr val="003399"/>
                </a:solidFill>
              </a:rPr>
              <a:t>maka</a:t>
            </a:r>
            <a:r>
              <a:rPr lang="en-GB" sz="2800" dirty="0">
                <a:solidFill>
                  <a:srgbClr val="003399"/>
                </a:solidFill>
              </a:rPr>
              <a:t> array </a:t>
            </a:r>
            <a:r>
              <a:rPr lang="en-GB" sz="2800" dirty="0" err="1">
                <a:solidFill>
                  <a:srgbClr val="003399"/>
                </a:solidFill>
              </a:rPr>
              <a:t>juga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mempunyai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variabel</a:t>
            </a:r>
            <a:r>
              <a:rPr lang="en-GB" sz="2800" dirty="0">
                <a:solidFill>
                  <a:srgbClr val="003399"/>
                </a:solidFill>
              </a:rPr>
              <a:t> instance yang </a:t>
            </a:r>
            <a:r>
              <a:rPr lang="en-GB" sz="2800" dirty="0" err="1">
                <a:solidFill>
                  <a:srgbClr val="003399"/>
                </a:solidFill>
              </a:rPr>
              <a:t>penting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yaitu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b="1" i="1" dirty="0">
                <a:solidFill>
                  <a:srgbClr val="003399"/>
                </a:solidFill>
              </a:rPr>
              <a:t>length.</a:t>
            </a:r>
          </a:p>
          <a:p>
            <a:pPr marL="522001" indent="-45720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>
                <a:solidFill>
                  <a:srgbClr val="003399"/>
                </a:solidFill>
              </a:rPr>
              <a:t>length </a:t>
            </a:r>
            <a:r>
              <a:rPr lang="en-GB" sz="2800" dirty="0" err="1">
                <a:solidFill>
                  <a:srgbClr val="003399"/>
                </a:solidFill>
              </a:rPr>
              <a:t>berfungsi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untuk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menghitung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jumlah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elemen</a:t>
            </a:r>
            <a:r>
              <a:rPr lang="en-GB" sz="2800" dirty="0">
                <a:solidFill>
                  <a:srgbClr val="003399"/>
                </a:solidFill>
              </a:rPr>
              <a:t> yang </a:t>
            </a:r>
            <a:r>
              <a:rPr lang="en-GB" sz="2800" dirty="0" err="1">
                <a:solidFill>
                  <a:srgbClr val="003399"/>
                </a:solidFill>
              </a:rPr>
              <a:t>ada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dalam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suatu</a:t>
            </a:r>
            <a:r>
              <a:rPr lang="en-GB" sz="2800" dirty="0">
                <a:solidFill>
                  <a:srgbClr val="003399"/>
                </a:solidFill>
              </a:rPr>
              <a:t> array.</a:t>
            </a:r>
          </a:p>
          <a:p>
            <a:pPr marL="522001" indent="-457200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dirty="0">
                <a:solidFill>
                  <a:srgbClr val="003399"/>
                </a:solidFill>
              </a:rPr>
              <a:t>Cara </a:t>
            </a:r>
            <a:r>
              <a:rPr lang="en-GB" sz="2800" dirty="0" err="1">
                <a:solidFill>
                  <a:srgbClr val="003399"/>
                </a:solidFill>
              </a:rPr>
              <a:t>penggunaannya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adalah</a:t>
            </a:r>
            <a:r>
              <a:rPr lang="en-GB" sz="2800" dirty="0">
                <a:solidFill>
                  <a:srgbClr val="003399"/>
                </a:solidFill>
              </a:rPr>
              <a:t> </a:t>
            </a:r>
            <a:r>
              <a:rPr lang="en-GB" sz="2800" dirty="0" err="1">
                <a:solidFill>
                  <a:srgbClr val="003399"/>
                </a:solidFill>
              </a:rPr>
              <a:t>sbb</a:t>
            </a:r>
            <a:r>
              <a:rPr lang="en-GB" sz="2800" dirty="0">
                <a:solidFill>
                  <a:srgbClr val="003399"/>
                </a:solidFill>
              </a:rPr>
              <a:t>:</a:t>
            </a:r>
          </a:p>
          <a:p>
            <a:pPr marL="848173" lvl="3" algn="l">
              <a:lnSpc>
                <a:spcPct val="97000"/>
              </a:lnSpc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800" b="1" i="1" dirty="0" err="1" smtClean="0">
                <a:solidFill>
                  <a:srgbClr val="003399"/>
                </a:solidFill>
                <a:latin typeface="+mj-lt"/>
              </a:rPr>
              <a:t>namaArray.length</a:t>
            </a:r>
            <a:endParaRPr lang="en-GB" sz="2800" b="1" i="1" dirty="0">
              <a:solidFill>
                <a:srgbClr val="003399"/>
              </a:solidFill>
              <a:latin typeface="+mj-lt"/>
            </a:endParaRPr>
          </a:p>
          <a:p>
            <a:pPr marL="456487" indent="-391686">
              <a:buClr>
                <a:srgbClr val="99284C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900" dirty="0">
              <a:solidFill>
                <a:srgbClr val="00339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771" y="914400"/>
            <a:ext cx="624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j-lt"/>
              </a:rPr>
              <a:t>Array </a:t>
            </a:r>
            <a:r>
              <a:rPr lang="en-US" sz="4000" dirty="0" err="1" smtClean="0">
                <a:latin typeface="+mj-lt"/>
              </a:rPr>
              <a:t>Sebagai</a:t>
            </a:r>
            <a:r>
              <a:rPr lang="en-US" sz="4000" dirty="0" smtClean="0">
                <a:latin typeface="+mj-lt"/>
              </a:rPr>
              <a:t> </a:t>
            </a:r>
            <a:r>
              <a:rPr lang="en-US" sz="4000" dirty="0" err="1" smtClean="0">
                <a:latin typeface="+mj-lt"/>
              </a:rPr>
              <a:t>Obyek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8716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/>
          </p:nvPr>
        </p:nvSpPr>
        <p:spPr>
          <a:xfrm>
            <a:off x="0" y="226733"/>
            <a:ext cx="7642468" cy="611252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/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ourier" pitchFamily="49" charset="0"/>
              </a:rPr>
              <a:t>class cobaArray1 {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ourier" pitchFamily="49" charset="0"/>
              </a:rPr>
              <a:t>  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static void main (String[]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args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{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[]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Scanner Keyboard = new Scanner(System.in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Masukkan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jumlah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array: “);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 =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Keyboard.nextInt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(); //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jumlah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elemen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array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disimpan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di n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[n];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System.out.println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("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Masukkan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“+ n + “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");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for (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=0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nilai.length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++) //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nilai.length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akan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sama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dengan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] =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Keyboard.nextInt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System.out.println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 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System.out.println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(“Isi array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dari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AKHIR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AWAL: ");</a:t>
            </a: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=0;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&lt;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nilai.length</a:t>
            </a: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 </a:t>
            </a:r>
            <a:r>
              <a:rPr lang="en-GB" sz="2200" b="1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++)//hati2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thd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index array 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System.out.println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2200" b="1" dirty="0" err="1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nilai</a:t>
            </a: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[nilai.length-i+1]);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 smtClean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}</a:t>
            </a:r>
            <a:endParaRPr lang="en-GB" sz="2200" b="1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6487" indent="-391686">
              <a:lnSpc>
                <a:spcPct val="97000"/>
              </a:lnSpc>
              <a:buClr>
                <a:srgbClr val="99284C"/>
              </a:buClr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en-GB" sz="22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63208" y="227666"/>
            <a:ext cx="762879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Pemakaian</a:t>
            </a:r>
            <a:r>
              <a:rPr lang="en-US" sz="3600" dirty="0" smtClean="0"/>
              <a:t> length </a:t>
            </a:r>
            <a:r>
              <a:rPr lang="en-US" sz="3600" dirty="0" err="1" smtClean="0"/>
              <a:t>Dalam</a:t>
            </a:r>
            <a:r>
              <a:rPr lang="en-US" sz="3600" dirty="0" smtClean="0"/>
              <a:t> Array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7642468" y="873997"/>
            <a:ext cx="4549532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run</a:t>
            </a:r>
            <a:r>
              <a:rPr lang="en-US" dirty="0"/>
              <a:t>:</a:t>
            </a:r>
          </a:p>
          <a:p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:6</a:t>
            </a:r>
          </a:p>
          <a:p>
            <a:r>
              <a:rPr lang="en-US" dirty="0" err="1"/>
              <a:t>Masukkan</a:t>
            </a:r>
            <a:r>
              <a:rPr lang="en-US" dirty="0"/>
              <a:t> 6  </a:t>
            </a:r>
            <a:r>
              <a:rPr lang="en-US" dirty="0" err="1"/>
              <a:t>nilai</a:t>
            </a:r>
            <a:r>
              <a:rPr lang="en-US" dirty="0"/>
              <a:t> : </a:t>
            </a:r>
          </a:p>
          <a:p>
            <a:r>
              <a:rPr lang="en-US" dirty="0"/>
              <a:t>45</a:t>
            </a:r>
          </a:p>
          <a:p>
            <a:r>
              <a:rPr lang="en-US" dirty="0"/>
              <a:t>67</a:t>
            </a:r>
          </a:p>
          <a:p>
            <a:r>
              <a:rPr lang="en-US" dirty="0"/>
              <a:t>89</a:t>
            </a:r>
          </a:p>
          <a:p>
            <a:r>
              <a:rPr lang="en-US" dirty="0"/>
              <a:t>98</a:t>
            </a:r>
          </a:p>
          <a:p>
            <a:r>
              <a:rPr lang="en-US" dirty="0"/>
              <a:t>87</a:t>
            </a:r>
          </a:p>
          <a:p>
            <a:r>
              <a:rPr lang="en-US" dirty="0"/>
              <a:t>76</a:t>
            </a:r>
          </a:p>
          <a:p>
            <a:endParaRPr lang="en-US" dirty="0"/>
          </a:p>
          <a:p>
            <a:r>
              <a:rPr lang="en-US" dirty="0"/>
              <a:t>Isi array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: </a:t>
            </a:r>
          </a:p>
          <a:p>
            <a:r>
              <a:rPr lang="en-US" dirty="0"/>
              <a:t>76</a:t>
            </a:r>
          </a:p>
          <a:p>
            <a:r>
              <a:rPr lang="en-US" dirty="0"/>
              <a:t>87</a:t>
            </a:r>
          </a:p>
          <a:p>
            <a:r>
              <a:rPr lang="en-US" dirty="0"/>
              <a:t>98</a:t>
            </a:r>
          </a:p>
          <a:p>
            <a:r>
              <a:rPr lang="en-US" dirty="0"/>
              <a:t>89</a:t>
            </a:r>
          </a:p>
          <a:p>
            <a:r>
              <a:rPr lang="en-US" dirty="0"/>
              <a:t>67</a:t>
            </a:r>
          </a:p>
          <a:p>
            <a:r>
              <a:rPr lang="en-US" dirty="0"/>
              <a:t>45</a:t>
            </a:r>
          </a:p>
          <a:p>
            <a:r>
              <a:rPr lang="en-US" dirty="0"/>
              <a:t>BUILD SUCCESSFUL (total time: 27 seconds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1543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2774"/>
          </a:xfrm>
          <a:solidFill>
            <a:srgbClr val="FFC000"/>
          </a:solidFill>
        </p:spPr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Array – </a:t>
            </a:r>
            <a:r>
              <a:rPr lang="en-US" dirty="0" err="1"/>
              <a:t>Pengurutan</a:t>
            </a:r>
            <a:r>
              <a:rPr lang="en-US" dirty="0"/>
              <a:t>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08C85EA-B5E4-4486-8B66-B6CA83C88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028" name="Picture 4" descr="Image result for bubble sort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05" y="1871910"/>
            <a:ext cx="1005375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9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©The McGraw-Hill Companies, Inc. Permission required for reproduction or display.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Chapter 10</a:t>
            </a:r>
            <a:r>
              <a:rPr lang="en-US" sz="1200">
                <a:latin typeface="Times New Roman" pitchFamily="18" charset="0"/>
              </a:rPr>
              <a:t> - </a:t>
            </a:r>
            <a:fld id="{008C85EA-B5E4-4486-8B66-B6CA83C881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2050" name="Picture 2" descr="Image result for bubble sort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5" y="107148"/>
            <a:ext cx="8760541" cy="657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6158210"/>
            <a:ext cx="8458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0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http://40.media.tumblr.com/f807a8bacbc95e6fcb6e52ed91bd7557/tumblr_n9iwljrN3w1tat8a4o1_400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4" y="2743200"/>
            <a:ext cx="7925705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8D0-3A21-44C5-9C29-766413AED52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1" cy="17584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 smtClean="0"/>
              <a:t>Pembelajaran</a:t>
            </a:r>
            <a:r>
              <a:rPr lang="en-US" b="1" dirty="0" smtClean="0"/>
              <a:t> Array </a:t>
            </a:r>
            <a:r>
              <a:rPr lang="en-US" b="1" dirty="0" err="1" smtClean="0"/>
              <a:t>Dimensi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09957" y="1758461"/>
            <a:ext cx="6382044" cy="460057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Mahasiswa</a:t>
            </a:r>
            <a:r>
              <a:rPr lang="en-US" sz="3200" dirty="0"/>
              <a:t> </a:t>
            </a:r>
            <a:r>
              <a:rPr lang="en-US" sz="3200" dirty="0" err="1" smtClean="0"/>
              <a:t>memahami</a:t>
            </a:r>
            <a:r>
              <a:rPr lang="en-US" sz="3200" dirty="0" smtClean="0"/>
              <a:t> </a:t>
            </a:r>
            <a:r>
              <a:rPr lang="en-US" sz="3200" dirty="0" err="1" smtClean="0"/>
              <a:t>konsep</a:t>
            </a:r>
            <a:r>
              <a:rPr lang="en-US" sz="3200" dirty="0" smtClean="0"/>
              <a:t> </a:t>
            </a:r>
            <a:r>
              <a:rPr lang="en-US" sz="3200" dirty="0" err="1" smtClean="0"/>
              <a:t>penyimpanan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memakai</a:t>
            </a:r>
            <a:r>
              <a:rPr lang="en-US" sz="3200" dirty="0" smtClean="0"/>
              <a:t> </a:t>
            </a:r>
            <a:r>
              <a:rPr lang="en-US" sz="3200" i="1" dirty="0" smtClean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 smtClean="0"/>
              <a:t>mampu</a:t>
            </a:r>
            <a:r>
              <a:rPr lang="en-US" sz="3200" dirty="0" smtClean="0"/>
              <a:t> </a:t>
            </a:r>
            <a:r>
              <a:rPr lang="en-US" sz="3200" dirty="0" err="1" smtClean="0"/>
              <a:t>mengelola</a:t>
            </a:r>
            <a:r>
              <a:rPr lang="en-US" sz="3200" dirty="0" smtClean="0"/>
              <a:t> data </a:t>
            </a:r>
            <a:r>
              <a:rPr lang="en-US" sz="3200" dirty="0" err="1" smtClean="0"/>
              <a:t>memakai</a:t>
            </a:r>
            <a:r>
              <a:rPr lang="en-US" sz="3200" dirty="0" smtClean="0"/>
              <a:t> </a:t>
            </a:r>
            <a:r>
              <a:rPr lang="en-US" sz="3200" i="1" dirty="0" smtClean="0"/>
              <a:t>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/>
              <a:t>Mahasiswa</a:t>
            </a:r>
            <a:r>
              <a:rPr lang="en-US" sz="3200" dirty="0" smtClean="0"/>
              <a:t> </a:t>
            </a:r>
            <a:r>
              <a:rPr lang="en-US" sz="3200" dirty="0" err="1"/>
              <a:t>mampu</a:t>
            </a:r>
            <a:r>
              <a:rPr lang="en-US" sz="3200" dirty="0"/>
              <a:t> </a:t>
            </a:r>
            <a:r>
              <a:rPr lang="en-US" sz="3200" dirty="0" err="1"/>
              <a:t>menyelesaikan</a:t>
            </a:r>
            <a:r>
              <a:rPr lang="en-US" sz="3200" dirty="0"/>
              <a:t> </a:t>
            </a:r>
            <a:r>
              <a:rPr lang="en-US" sz="3200" dirty="0" err="1"/>
              <a:t>persoalan</a:t>
            </a:r>
            <a:r>
              <a:rPr lang="en-US" sz="3200" dirty="0"/>
              <a:t> </a:t>
            </a:r>
            <a:r>
              <a:rPr lang="en-US" sz="3200" dirty="0" err="1"/>
              <a:t>sederhana</a:t>
            </a:r>
            <a:r>
              <a:rPr lang="en-US" sz="3200" dirty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menggunakan</a:t>
            </a:r>
            <a:r>
              <a:rPr lang="en-US" sz="3200" dirty="0" smtClean="0"/>
              <a:t> array</a:t>
            </a:r>
            <a:endParaRPr lang="en-US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1C568F-9347-4894-AF69-6670272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C116-85DC-46D6-9D10-63736E5BFCD7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E0CCC5-145F-425D-8D5A-85AA77D6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837ABE-ACFF-4DED-AC8F-E7821FEC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" y="1758462"/>
            <a:ext cx="5737787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661" y="144966"/>
            <a:ext cx="10058400" cy="1135194"/>
          </a:xfrm>
        </p:spPr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(1)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08677" y="2334673"/>
            <a:ext cx="11526646" cy="4222244"/>
          </a:xfrm>
        </p:spPr>
        <p:txBody>
          <a:bodyPr>
            <a:normAutofit fontScale="62500" lnSpcReduction="20000"/>
          </a:bodyPr>
          <a:lstStyle/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smtClean="0"/>
              <a:t>Array </a:t>
            </a: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 smtClean="0"/>
              <a:t>tempat</a:t>
            </a:r>
            <a:r>
              <a:rPr lang="en-US" sz="4000" dirty="0" smtClean="0"/>
              <a:t> di </a:t>
            </a:r>
            <a:r>
              <a:rPr lang="en-US" sz="4000" dirty="0" err="1" smtClean="0"/>
              <a:t>memori</a:t>
            </a:r>
            <a:r>
              <a:rPr lang="en-US" sz="4000" dirty="0" smtClean="0"/>
              <a:t> </a:t>
            </a:r>
            <a:r>
              <a:rPr lang="en-US" sz="4000" dirty="0" err="1" smtClean="0"/>
              <a:t>seperti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tetapi</a:t>
            </a:r>
            <a:r>
              <a:rPr lang="en-US" sz="4000" dirty="0" smtClean="0"/>
              <a:t> </a:t>
            </a:r>
            <a:r>
              <a:rPr lang="en-US" sz="4000" dirty="0" err="1" smtClean="0"/>
              <a:t>dapat</a:t>
            </a:r>
            <a:r>
              <a:rPr lang="en-US" sz="4000" dirty="0" smtClean="0"/>
              <a:t> </a:t>
            </a:r>
            <a:r>
              <a:rPr lang="en-US" sz="4000" dirty="0" err="1" smtClean="0"/>
              <a:t>menyimpan</a:t>
            </a:r>
            <a:r>
              <a:rPr lang="en-US" sz="4000" dirty="0" smtClean="0"/>
              <a:t> data </a:t>
            </a:r>
            <a:r>
              <a:rPr lang="en-US" sz="4000" dirty="0" err="1" smtClean="0"/>
              <a:t>sejenis</a:t>
            </a:r>
            <a:r>
              <a:rPr lang="en-US" sz="4000" dirty="0" smtClean="0"/>
              <a:t> yang </a:t>
            </a:r>
            <a:r>
              <a:rPr lang="en-US" sz="4000" dirty="0" err="1" smtClean="0"/>
              <a:t>banyak</a:t>
            </a:r>
            <a:r>
              <a:rPr lang="en-US" sz="4000" dirty="0" smtClean="0"/>
              <a:t> </a:t>
            </a:r>
            <a:r>
              <a:rPr lang="en-US" sz="4000" dirty="0" err="1" smtClean="0"/>
              <a:t>meskipun</a:t>
            </a:r>
            <a:r>
              <a:rPr lang="en-US" sz="4000" dirty="0" smtClean="0"/>
              <a:t> </a:t>
            </a:r>
            <a:r>
              <a:rPr lang="en-US" sz="4000" dirty="0" err="1" smtClean="0"/>
              <a:t>memakai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 </a:t>
            </a:r>
            <a:r>
              <a:rPr lang="en-US" sz="4000" dirty="0" err="1" smtClean="0"/>
              <a:t>nama</a:t>
            </a:r>
            <a:endParaRPr lang="en-US" sz="4000" dirty="0" smtClean="0"/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err="1" smtClean="0"/>
              <a:t>Satu</a:t>
            </a:r>
            <a:r>
              <a:rPr lang="en-US" sz="4000" dirty="0" smtClean="0"/>
              <a:t> </a:t>
            </a:r>
            <a:r>
              <a:rPr lang="en-US" sz="4000" dirty="0" err="1" smtClean="0"/>
              <a:t>nama</a:t>
            </a:r>
            <a:r>
              <a:rPr lang="en-US" sz="4000" dirty="0" smtClean="0"/>
              <a:t> </a:t>
            </a:r>
            <a:r>
              <a:rPr lang="en-US" sz="4000" dirty="0" err="1"/>
              <a:t>v</a:t>
            </a:r>
            <a:r>
              <a:rPr lang="en-US" sz="4000" dirty="0" err="1" smtClean="0"/>
              <a:t>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biasa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dapat</a:t>
            </a:r>
            <a:r>
              <a:rPr lang="en-US" sz="4000" dirty="0" smtClean="0"/>
              <a:t> </a:t>
            </a:r>
            <a:r>
              <a:rPr lang="en-US" sz="4000" dirty="0" err="1" smtClean="0"/>
              <a:t>digunakan</a:t>
            </a:r>
            <a:r>
              <a:rPr lang="en-US" sz="4000" dirty="0" smtClean="0"/>
              <a:t> untuk </a:t>
            </a:r>
            <a:r>
              <a:rPr lang="en-US" sz="4000" dirty="0" err="1" smtClean="0"/>
              <a:t>menyimpan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 data</a:t>
            </a:r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smtClean="0"/>
              <a:t>Di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, </a:t>
            </a:r>
            <a:r>
              <a:rPr lang="en-US" sz="4000" dirty="0" err="1" smtClean="0"/>
              <a:t>kita</a:t>
            </a:r>
            <a:r>
              <a:rPr lang="en-US" sz="4000" dirty="0" smtClean="0"/>
              <a:t> </a:t>
            </a:r>
            <a:r>
              <a:rPr lang="en-US" sz="4000" dirty="0" err="1" smtClean="0"/>
              <a:t>mengenal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 </a:t>
            </a:r>
            <a:r>
              <a:rPr lang="en-US" sz="4000" dirty="0" smtClean="0"/>
              <a:t>yang </a:t>
            </a:r>
            <a:r>
              <a:rPr lang="en-US" sz="4000" dirty="0" err="1" smtClean="0"/>
              <a:t>ditulis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xi, </a:t>
            </a:r>
            <a:r>
              <a:rPr lang="en-US" sz="4000" dirty="0" err="1" smtClean="0"/>
              <a:t>misalnya</a:t>
            </a:r>
            <a:r>
              <a:rPr lang="en-US" sz="4000" dirty="0" smtClean="0"/>
              <a:t> x1, x2,….</a:t>
            </a:r>
            <a:r>
              <a:rPr lang="en-US" sz="4000" dirty="0" err="1" smtClean="0"/>
              <a:t>xn</a:t>
            </a:r>
            <a:endParaRPr lang="en-US" sz="4000" dirty="0" smtClean="0"/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err="1" smtClean="0"/>
              <a:t>Sebagaimana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 di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 </a:t>
            </a:r>
            <a:r>
              <a:rPr lang="en-US" sz="4000" dirty="0" err="1" smtClean="0"/>
              <a:t>sangat</a:t>
            </a:r>
            <a:r>
              <a:rPr lang="en-US" sz="4000" dirty="0" smtClean="0"/>
              <a:t> </a:t>
            </a:r>
            <a:r>
              <a:rPr lang="en-US" sz="4000" dirty="0" err="1" smtClean="0"/>
              <a:t>memudahkan</a:t>
            </a:r>
            <a:r>
              <a:rPr lang="en-US" sz="4000" dirty="0" smtClean="0"/>
              <a:t> </a:t>
            </a:r>
            <a:r>
              <a:rPr lang="en-US" sz="4000" dirty="0" err="1" smtClean="0"/>
              <a:t>perumusan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pengolahan</a:t>
            </a:r>
            <a:r>
              <a:rPr lang="en-US" sz="4000" dirty="0" smtClean="0"/>
              <a:t> data, </a:t>
            </a:r>
            <a:r>
              <a:rPr lang="en-US" sz="4000" dirty="0" err="1" smtClean="0"/>
              <a:t>demikian</a:t>
            </a:r>
            <a:r>
              <a:rPr lang="en-US" sz="4000" dirty="0" smtClean="0"/>
              <a:t> pula array </a:t>
            </a:r>
            <a:r>
              <a:rPr lang="en-US" sz="4000" dirty="0" err="1" smtClean="0"/>
              <a:t>juga</a:t>
            </a:r>
            <a:r>
              <a:rPr lang="en-US" sz="4000" dirty="0" smtClean="0"/>
              <a:t> </a:t>
            </a:r>
            <a:r>
              <a:rPr lang="en-US" sz="4000" dirty="0" err="1" smtClean="0"/>
              <a:t>sangat</a:t>
            </a:r>
            <a:r>
              <a:rPr lang="en-US" sz="4000" dirty="0" smtClean="0"/>
              <a:t> </a:t>
            </a:r>
            <a:r>
              <a:rPr lang="en-US" sz="4000" dirty="0" err="1" smtClean="0"/>
              <a:t>memudahkan</a:t>
            </a:r>
            <a:r>
              <a:rPr lang="en-US" sz="4000" dirty="0" smtClean="0"/>
              <a:t> </a:t>
            </a:r>
            <a:r>
              <a:rPr lang="en-US" sz="4000" dirty="0" err="1" smtClean="0"/>
              <a:t>pengolahan</a:t>
            </a:r>
            <a:r>
              <a:rPr lang="en-US" sz="4000" dirty="0" smtClean="0"/>
              <a:t> </a:t>
            </a:r>
            <a:r>
              <a:rPr lang="en-US" sz="4000" dirty="0" smtClean="0"/>
              <a:t>data yang </a:t>
            </a:r>
            <a:r>
              <a:rPr lang="en-US" sz="4000" dirty="0" err="1" smtClean="0"/>
              <a:t>banyak</a:t>
            </a:r>
            <a:r>
              <a:rPr lang="en-US" sz="4000" dirty="0" smtClean="0"/>
              <a:t>.</a:t>
            </a:r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err="1" smtClean="0"/>
              <a:t>Konsep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 </a:t>
            </a:r>
            <a:r>
              <a:rPr lang="en-US" sz="4000" dirty="0" err="1" smtClean="0"/>
              <a:t>ini</a:t>
            </a:r>
            <a:r>
              <a:rPr lang="en-US" sz="4000" dirty="0" smtClean="0"/>
              <a:t> </a:t>
            </a:r>
            <a:r>
              <a:rPr lang="en-US" sz="4000" dirty="0" err="1" smtClean="0"/>
              <a:t>diadopsi</a:t>
            </a:r>
            <a:r>
              <a:rPr lang="en-US" sz="4000" dirty="0" smtClean="0"/>
              <a:t> </a:t>
            </a:r>
            <a:r>
              <a:rPr lang="en-US" sz="4000" dirty="0" err="1" smtClean="0"/>
              <a:t>ke</a:t>
            </a:r>
            <a:r>
              <a:rPr lang="en-US" sz="4000" dirty="0" smtClean="0"/>
              <a:t>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pemrograman</a:t>
            </a:r>
            <a:r>
              <a:rPr lang="en-US" sz="4000" dirty="0" smtClean="0"/>
              <a:t> </a:t>
            </a:r>
            <a:r>
              <a:rPr lang="en-US" sz="4000" dirty="0" err="1" smtClean="0"/>
              <a:t>memakai</a:t>
            </a:r>
            <a:r>
              <a:rPr lang="en-US" sz="4000" dirty="0" smtClean="0"/>
              <a:t> </a:t>
            </a:r>
            <a:r>
              <a:rPr lang="en-US" sz="4000" dirty="0" err="1" smtClean="0"/>
              <a:t>konsep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disebut</a:t>
            </a:r>
            <a:r>
              <a:rPr lang="en-US" sz="4000" dirty="0" smtClean="0"/>
              <a:t> array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.</a:t>
            </a:r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err="1" smtClean="0"/>
              <a:t>Kalau</a:t>
            </a:r>
            <a:r>
              <a:rPr lang="en-US" sz="4000" dirty="0" smtClean="0"/>
              <a:t> di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 </a:t>
            </a:r>
            <a:r>
              <a:rPr lang="en-US" sz="4000" dirty="0" err="1" smtClean="0"/>
              <a:t>penulisan</a:t>
            </a:r>
            <a:r>
              <a:rPr lang="en-US" sz="4000" dirty="0" smtClean="0"/>
              <a:t> </a:t>
            </a:r>
            <a:r>
              <a:rPr lang="en-US" sz="4000" dirty="0" err="1" smtClean="0"/>
              <a:t>indeks</a:t>
            </a:r>
            <a:r>
              <a:rPr lang="en-US" sz="4000" dirty="0" smtClean="0"/>
              <a:t> </a:t>
            </a:r>
            <a:r>
              <a:rPr lang="en-US" sz="4000" dirty="0" err="1" smtClean="0"/>
              <a:t>memakai</a:t>
            </a:r>
            <a:r>
              <a:rPr lang="en-US" sz="4000" dirty="0" smtClean="0"/>
              <a:t> </a:t>
            </a:r>
            <a:r>
              <a:rPr lang="en-US" sz="4000" dirty="0" err="1" smtClean="0"/>
              <a:t>huruf</a:t>
            </a:r>
            <a:r>
              <a:rPr lang="en-US" sz="4000" dirty="0" smtClean="0"/>
              <a:t> </a:t>
            </a:r>
            <a:r>
              <a:rPr lang="en-US" sz="4000" dirty="0" err="1" smtClean="0"/>
              <a:t>kecil</a:t>
            </a:r>
            <a:r>
              <a:rPr lang="en-US" sz="4000" dirty="0" smtClean="0"/>
              <a:t> </a:t>
            </a:r>
            <a:r>
              <a:rPr lang="en-US" sz="4000" dirty="0" err="1" smtClean="0"/>
              <a:t>bawah</a:t>
            </a:r>
            <a:r>
              <a:rPr lang="en-US" sz="4000" dirty="0" smtClean="0"/>
              <a:t> (subscript) </a:t>
            </a:r>
            <a:r>
              <a:rPr lang="en-US" sz="4000" dirty="0" err="1" smtClean="0"/>
              <a:t>tetapi</a:t>
            </a:r>
            <a:r>
              <a:rPr lang="en-US" sz="4000" dirty="0" smtClean="0"/>
              <a:t> di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bahasa</a:t>
            </a:r>
            <a:r>
              <a:rPr lang="en-US" sz="4000" dirty="0" smtClean="0"/>
              <a:t> Java (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bahasa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lain) </a:t>
            </a:r>
            <a:r>
              <a:rPr lang="en-US" sz="4000" dirty="0" err="1" smtClean="0"/>
              <a:t>ditulis</a:t>
            </a:r>
            <a:r>
              <a:rPr lang="en-US" sz="4000" dirty="0" smtClean="0"/>
              <a:t> </a:t>
            </a:r>
            <a:r>
              <a:rPr lang="en-US" sz="4000" dirty="0" err="1" smtClean="0"/>
              <a:t>memakai</a:t>
            </a:r>
            <a:r>
              <a:rPr lang="en-US" sz="4000" dirty="0" smtClean="0"/>
              <a:t> </a:t>
            </a:r>
            <a:r>
              <a:rPr lang="en-US" sz="4000" dirty="0" err="1" smtClean="0"/>
              <a:t>kurung</a:t>
            </a:r>
            <a:r>
              <a:rPr lang="en-US" sz="4000" dirty="0" smtClean="0"/>
              <a:t> </a:t>
            </a:r>
            <a:r>
              <a:rPr lang="en-US" sz="4000" dirty="0" err="1" smtClean="0"/>
              <a:t>siku</a:t>
            </a:r>
            <a:r>
              <a:rPr lang="en-US" sz="4000" dirty="0" smtClean="0"/>
              <a:t>.</a:t>
            </a:r>
          </a:p>
          <a:p>
            <a:pPr marL="623888" lvl="1" indent="-512763">
              <a:buFont typeface="Wingdings" panose="05000000000000000000" pitchFamily="2" charset="2"/>
              <a:buChar char="Ø"/>
            </a:pPr>
            <a:r>
              <a:rPr lang="en-US" sz="4000" dirty="0" err="1" smtClean="0"/>
              <a:t>Misal</a:t>
            </a:r>
            <a:r>
              <a:rPr lang="en-US" sz="4000" dirty="0" smtClean="0"/>
              <a:t>, test[7] </a:t>
            </a:r>
            <a:r>
              <a:rPr lang="en-US" sz="4000" dirty="0" err="1" smtClean="0"/>
              <a:t>adalah</a:t>
            </a:r>
            <a:r>
              <a:rPr lang="en-US" sz="4000" dirty="0" smtClean="0"/>
              <a:t> </a:t>
            </a:r>
            <a:r>
              <a:rPr lang="en-US" sz="4000" dirty="0" err="1" smtClean="0"/>
              <a:t>variabel</a:t>
            </a:r>
            <a:r>
              <a:rPr lang="en-US" sz="4000" dirty="0" smtClean="0"/>
              <a:t>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 </a:t>
            </a:r>
            <a:r>
              <a:rPr lang="en-US" sz="4000" dirty="0" err="1" smtClean="0"/>
              <a:t>dengan</a:t>
            </a:r>
            <a:r>
              <a:rPr lang="en-US" sz="4000" dirty="0" smtClean="0"/>
              <a:t> </a:t>
            </a:r>
            <a:r>
              <a:rPr lang="en-US" sz="4000" dirty="0" err="1" smtClean="0"/>
              <a:t>nama</a:t>
            </a:r>
            <a:r>
              <a:rPr lang="en-US" sz="4000" dirty="0" smtClean="0"/>
              <a:t> test yang </a:t>
            </a:r>
            <a:r>
              <a:rPr lang="en-US" sz="4000" dirty="0" err="1" smtClean="0"/>
              <a:t>berindeks</a:t>
            </a:r>
            <a:r>
              <a:rPr lang="en-US" sz="4000" dirty="0" smtClean="0"/>
              <a:t> </a:t>
            </a:r>
            <a:r>
              <a:rPr lang="en-US" sz="4000" dirty="0" err="1" smtClean="0"/>
              <a:t>ke</a:t>
            </a:r>
            <a:r>
              <a:rPr lang="en-US" sz="4000" dirty="0" smtClean="0"/>
              <a:t> - 7</a:t>
            </a:r>
            <a:endParaRPr lang="en-US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40" y="-1"/>
            <a:ext cx="6114862" cy="23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/>
              <a:t>Konsep Dasar (2)</a:t>
            </a:r>
          </a:p>
        </p:txBody>
      </p:sp>
      <p:sp>
        <p:nvSpPr>
          <p:cNvPr id="17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en-US" sz="2800" dirty="0" err="1"/>
              <a:t>Tanpa</a:t>
            </a:r>
            <a:r>
              <a:rPr lang="en-US" sz="2800" dirty="0"/>
              <a:t> Array, program yang </a:t>
            </a:r>
            <a:r>
              <a:rPr lang="en-US" sz="2800" dirty="0" err="1"/>
              <a:t>mengelola</a:t>
            </a:r>
            <a:r>
              <a:rPr lang="en-US" sz="2800" dirty="0"/>
              <a:t> 20 </a:t>
            </a:r>
            <a:r>
              <a:rPr lang="en-US" sz="2800" dirty="0" err="1"/>
              <a:t>nilai</a:t>
            </a:r>
            <a:r>
              <a:rPr lang="en-US" sz="2800" dirty="0"/>
              <a:t> test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: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09800" y="2795955"/>
            <a:ext cx="8490438" cy="1938992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String name;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test1,  test2,  test3,  test4,  test5,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test6,  test7,  test8,  test9,  test10,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test11, test12, test13, test14, test15,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test16, test17, test18, test19, test20;  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6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(3)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en-US" sz="3200" dirty="0" err="1"/>
              <a:t>Ketika</a:t>
            </a:r>
            <a:r>
              <a:rPr lang="en-US" sz="3200" dirty="0"/>
              <a:t> </a:t>
            </a:r>
            <a:r>
              <a:rPr lang="en-US" sz="3200" dirty="0" err="1" smtClean="0"/>
              <a:t>mencari</a:t>
            </a:r>
            <a:r>
              <a:rPr lang="en-US" sz="3200" dirty="0" smtClean="0"/>
              <a:t> </a:t>
            </a:r>
            <a:r>
              <a:rPr lang="en-US" sz="3200" dirty="0"/>
              <a:t>rata-rata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programnya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begini</a:t>
            </a:r>
            <a:r>
              <a:rPr lang="en-US" sz="3200" dirty="0"/>
              <a:t>:</a:t>
            </a:r>
          </a:p>
          <a:p>
            <a:pPr marL="990600" lvl="1" indent="-533400">
              <a:buNone/>
            </a:pPr>
            <a:endParaRPr lang="en-US" sz="32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162907" y="2825261"/>
            <a:ext cx="8077200" cy="2959100"/>
          </a:xfrm>
          <a:prstGeom prst="rect">
            <a:avLst/>
          </a:prstGeom>
          <a:solidFill>
            <a:srgbClr val="DFDFD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Hitung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rata-rata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nilai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test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double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getRataRata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(test1 + test2  + test3  + test4  + test5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test6  + test7  + test8  + test9  + test10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test11 + test12 + test13 + test14 + test15 +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test16 + test17 + test18 + test19 + test20) / 20;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rataRata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55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(4)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34107" y="1752600"/>
            <a:ext cx="11359661" cy="2731477"/>
          </a:xfrm>
        </p:spPr>
        <p:txBody>
          <a:bodyPr>
            <a:normAutofit lnSpcReduction="10000"/>
          </a:bodyPr>
          <a:lstStyle/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en-US" sz="2800" dirty="0"/>
              <a:t>Isi </a:t>
            </a:r>
            <a:r>
              <a:rPr lang="en-US" sz="2800" dirty="0" err="1"/>
              <a:t>dalam</a:t>
            </a:r>
            <a:r>
              <a:rPr lang="en-US" sz="2800" dirty="0"/>
              <a:t> Array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 smtClean="0"/>
              <a:t>elemen</a:t>
            </a:r>
            <a:endParaRPr lang="en-US" sz="2800" dirty="0"/>
          </a:p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en-US" sz="2800" dirty="0"/>
              <a:t>Di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Array, </a:t>
            </a:r>
            <a:r>
              <a:rPr lang="en-US" sz="2800" dirty="0" err="1"/>
              <a:t>semua</a:t>
            </a:r>
            <a:r>
              <a:rPr lang="en-US" sz="2800" dirty="0"/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yang </a:t>
            </a:r>
            <a:r>
              <a:rPr lang="en-US" sz="2800" dirty="0" err="1" smtClean="0"/>
              <a:t>sama</a:t>
            </a:r>
            <a:endParaRPr lang="en-US" sz="2800" dirty="0"/>
          </a:p>
          <a:p>
            <a:pPr marL="990600" lvl="1" indent="-53340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Tipe</a:t>
            </a:r>
            <a:r>
              <a:rPr lang="en-US" sz="2800" dirty="0" smtClean="0"/>
              <a:t> </a:t>
            </a:r>
            <a:r>
              <a:rPr lang="en-US" sz="2800" dirty="0"/>
              <a:t>Array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berupa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primitif</a:t>
            </a:r>
            <a:r>
              <a:rPr lang="en-US" sz="2800" dirty="0"/>
              <a:t>/</a:t>
            </a:r>
            <a:r>
              <a:rPr lang="en-US" sz="2800" dirty="0" err="1"/>
              <a:t>dasar</a:t>
            </a:r>
            <a:r>
              <a:rPr lang="en-US" sz="2800" dirty="0"/>
              <a:t> </a:t>
            </a:r>
            <a:r>
              <a:rPr lang="en-US" sz="2800" dirty="0" err="1"/>
              <a:t>ataupun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 smtClean="0"/>
              <a:t>referensi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/>
              <a:t>Kita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mendefinisikan</a:t>
            </a:r>
            <a:r>
              <a:rPr lang="en-US" sz="2800" dirty="0"/>
              <a:t> array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String, double, char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obyek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dirty="0"/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dirty="0" err="1"/>
              <a:t>Indeks</a:t>
            </a:r>
            <a:r>
              <a:rPr lang="en-US" sz="2800" dirty="0"/>
              <a:t> array </a:t>
            </a:r>
            <a:r>
              <a:rPr lang="en-US" sz="2800" dirty="0" err="1"/>
              <a:t>dimulai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0 (</a:t>
            </a:r>
            <a:r>
              <a:rPr lang="en-US" sz="2800" dirty="0" err="1"/>
              <a:t>nol</a:t>
            </a:r>
            <a:r>
              <a:rPr lang="en-US" sz="2800" dirty="0"/>
              <a:t>) </a:t>
            </a:r>
            <a:r>
              <a:rPr lang="en-US" sz="2800" dirty="0" err="1"/>
              <a:t>bukan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1 (</a:t>
            </a:r>
            <a:r>
              <a:rPr lang="en-US" sz="2800" dirty="0" err="1"/>
              <a:t>satu</a:t>
            </a:r>
            <a:r>
              <a:rPr lang="en-US" sz="2800" dirty="0" smtClean="0"/>
              <a:t>)</a:t>
            </a:r>
          </a:p>
          <a:p>
            <a:pPr marL="914400" lvl="2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30" y="4499317"/>
            <a:ext cx="6895001" cy="18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7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/>
              <a:t>Konsep</a:t>
            </a:r>
            <a:r>
              <a:rPr lang="en-US" sz="4000" b="1" dirty="0"/>
              <a:t> </a:t>
            </a:r>
            <a:r>
              <a:rPr lang="en-US" sz="4000" b="1" dirty="0" err="1"/>
              <a:t>Dasar</a:t>
            </a:r>
            <a:r>
              <a:rPr lang="en-US" sz="4000" b="1" dirty="0"/>
              <a:t> (5)</a:t>
            </a: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39715" y="1872762"/>
            <a:ext cx="10243039" cy="4147038"/>
          </a:xfrm>
        </p:spPr>
        <p:txBody>
          <a:bodyPr>
            <a:normAutofit/>
          </a:bodyPr>
          <a:lstStyle/>
          <a:p>
            <a:pPr marL="571500" lvl="2" indent="-509588">
              <a:buFont typeface="Wingdings" panose="05000000000000000000" pitchFamily="2" charset="2"/>
              <a:buChar char="Ø"/>
            </a:pP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array test </a:t>
            </a:r>
            <a:r>
              <a:rPr lang="en-US" sz="2400" dirty="0" err="1"/>
              <a:t>dirujuk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test[0], yang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test[1],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sebagainya</a:t>
            </a:r>
            <a:r>
              <a:rPr lang="en-US" sz="2400" dirty="0"/>
              <a:t>. </a:t>
            </a:r>
          </a:p>
          <a:p>
            <a:pPr marL="571500" lvl="2" indent="-509588">
              <a:buFont typeface="Wingdings" panose="05000000000000000000" pitchFamily="2" charset="2"/>
              <a:buChar char="Ø"/>
            </a:pPr>
            <a:r>
              <a:rPr lang="en-US" sz="2400" dirty="0" err="1"/>
              <a:t>Posisi</a:t>
            </a:r>
            <a:r>
              <a:rPr lang="en-US" sz="2400" dirty="0"/>
              <a:t> (</a:t>
            </a:r>
            <a:r>
              <a:rPr lang="en-US" sz="2400" dirty="0" err="1"/>
              <a:t>letak</a:t>
            </a:r>
            <a:r>
              <a:rPr lang="en-US" sz="2400" dirty="0"/>
              <a:t>) </a:t>
            </a:r>
            <a:r>
              <a:rPr lang="en-US" sz="2400" dirty="0" err="1"/>
              <a:t>elemen</a:t>
            </a:r>
            <a:r>
              <a:rPr lang="en-US" sz="2400" dirty="0"/>
              <a:t> di </a:t>
            </a:r>
            <a:r>
              <a:rPr lang="en-US" sz="2400" dirty="0" err="1"/>
              <a:t>suatu</a:t>
            </a:r>
            <a:r>
              <a:rPr lang="en-US" sz="2400" dirty="0"/>
              <a:t> array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index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 smtClean="0"/>
              <a:t>subskrip</a:t>
            </a:r>
            <a:r>
              <a:rPr lang="en-US" sz="2400" dirty="0"/>
              <a:t>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1780" y="3045069"/>
            <a:ext cx="6629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242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62" y="914400"/>
            <a:ext cx="11747446" cy="82296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dirty="0" err="1" smtClean="0"/>
              <a:t>Dimensi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7A223-9CF1-483F-8AB9-A2D51C1F3073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Topik 11: Array Dimensi Satu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811" y="2980591"/>
            <a:ext cx="3663744" cy="25145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64" y="2949924"/>
            <a:ext cx="4643544" cy="2514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26" y="3050932"/>
            <a:ext cx="3438525" cy="24442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2562" y="2242038"/>
            <a:ext cx="11614638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Dimensi</a:t>
            </a:r>
            <a:r>
              <a:rPr lang="en-US" sz="4000" dirty="0" smtClean="0"/>
              <a:t> </a:t>
            </a:r>
            <a:r>
              <a:rPr lang="en-US" sz="4000" dirty="0" err="1" smtClean="0"/>
              <a:t>satu</a:t>
            </a:r>
            <a:r>
              <a:rPr lang="en-US" sz="4000" dirty="0" smtClean="0"/>
              <a:t>,     </a:t>
            </a:r>
            <a:r>
              <a:rPr lang="en-US" sz="4000" dirty="0" err="1" smtClean="0"/>
              <a:t>dimensi</a:t>
            </a:r>
            <a:r>
              <a:rPr lang="en-US" sz="4000" dirty="0" smtClean="0"/>
              <a:t> </a:t>
            </a:r>
            <a:r>
              <a:rPr lang="en-US" sz="4000" dirty="0" err="1" smtClean="0"/>
              <a:t>dua</a:t>
            </a:r>
            <a:r>
              <a:rPr lang="en-US" sz="4000" dirty="0" smtClean="0"/>
              <a:t>,          </a:t>
            </a:r>
            <a:r>
              <a:rPr lang="en-US" sz="4000" dirty="0" err="1" smtClean="0"/>
              <a:t>dimensi</a:t>
            </a:r>
            <a:r>
              <a:rPr lang="en-US" sz="4000" dirty="0" smtClean="0"/>
              <a:t> </a:t>
            </a:r>
            <a:r>
              <a:rPr lang="en-US" sz="4000" dirty="0" err="1" smtClean="0"/>
              <a:t>banyak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923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Callout 4"/>
          <p:cNvSpPr/>
          <p:nvPr/>
        </p:nvSpPr>
        <p:spPr>
          <a:xfrm rot="4445716">
            <a:off x="9143886" y="1376711"/>
            <a:ext cx="1921404" cy="2592498"/>
          </a:xfrm>
          <a:prstGeom prst="wedgeEllipseCallout">
            <a:avLst>
              <a:gd name="adj1" fmla="val -32014"/>
              <a:gd name="adj2" fmla="val 1025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197101" y="274639"/>
            <a:ext cx="7808913" cy="1146175"/>
          </a:xfrm>
        </p:spPr>
        <p:txBody>
          <a:bodyPr/>
          <a:lstStyle/>
          <a:p>
            <a:pPr marL="195263" indent="-195263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err="1" smtClean="0">
                <a:solidFill>
                  <a:srgbClr val="C00000"/>
                </a:solidFill>
              </a:rPr>
              <a:t>Implementasi</a:t>
            </a:r>
            <a:r>
              <a:rPr lang="en-GB" dirty="0" smtClean="0">
                <a:solidFill>
                  <a:srgbClr val="C00000"/>
                </a:solidFill>
              </a:rPr>
              <a:t> Array (1)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1645" y="1420814"/>
            <a:ext cx="7733046" cy="5773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0513" indent="-290513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>
                <a:latin typeface="+mj-lt"/>
              </a:rPr>
              <a:t>Array </a:t>
            </a:r>
            <a:r>
              <a:rPr lang="en-GB" dirty="0" err="1">
                <a:latin typeface="+mj-lt"/>
              </a:rPr>
              <a:t>harus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dideklarasikan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dulu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baru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kemudian</a:t>
            </a:r>
            <a:r>
              <a:rPr lang="en-GB" dirty="0">
                <a:latin typeface="+mj-lt"/>
              </a:rPr>
              <a:t> di </a:t>
            </a:r>
            <a:r>
              <a:rPr lang="en-GB" dirty="0" err="1">
                <a:latin typeface="+mj-lt"/>
              </a:rPr>
              <a:t>alokasikan</a:t>
            </a:r>
            <a:r>
              <a:rPr lang="en-GB" dirty="0">
                <a:latin typeface="+mj-lt"/>
              </a:rPr>
              <a:t> (</a:t>
            </a:r>
            <a:r>
              <a:rPr lang="en-GB" dirty="0" err="1">
                <a:latin typeface="+mj-lt"/>
              </a:rPr>
              <a:t>ditentukan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ukuran</a:t>
            </a:r>
            <a:r>
              <a:rPr lang="en-GB" dirty="0">
                <a:latin typeface="+mj-lt"/>
              </a:rPr>
              <a:t>/</a:t>
            </a:r>
            <a:r>
              <a:rPr lang="en-GB" dirty="0" err="1">
                <a:latin typeface="+mj-lt"/>
              </a:rPr>
              <a:t>jumlah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elemennya</a:t>
            </a:r>
            <a:r>
              <a:rPr lang="en-GB" dirty="0">
                <a:latin typeface="+mj-lt"/>
              </a:rPr>
              <a:t>) </a:t>
            </a:r>
            <a:r>
              <a:rPr lang="en-GB" dirty="0" err="1">
                <a:latin typeface="+mj-lt"/>
              </a:rPr>
              <a:t>meskipun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bisa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dilakukan</a:t>
            </a:r>
            <a:r>
              <a:rPr lang="en-GB" dirty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bersamaan</a:t>
            </a:r>
            <a:endParaRPr lang="en-GB" dirty="0">
              <a:latin typeface="+mj-lt"/>
            </a:endParaRPr>
          </a:p>
          <a:p>
            <a:pPr marL="290513" indent="-290513"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>
                <a:latin typeface="+mj-lt"/>
              </a:rPr>
              <a:t>  </a:t>
            </a:r>
            <a:r>
              <a:rPr lang="en-GB" dirty="0" err="1">
                <a:latin typeface="+mj-lt"/>
              </a:rPr>
              <a:t>Contoh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deklarasi</a:t>
            </a:r>
            <a:r>
              <a:rPr lang="en-GB" dirty="0">
                <a:latin typeface="+mj-lt"/>
              </a:rPr>
              <a:t> Array  </a:t>
            </a:r>
            <a:endParaRPr lang="en-GB" dirty="0">
              <a:solidFill>
                <a:srgbClr val="99284C"/>
              </a:solidFill>
              <a:latin typeface="+mj-lt"/>
            </a:endParaRPr>
          </a:p>
          <a:p>
            <a:pPr marL="742950" indent="-285750"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GB" dirty="0">
                <a:solidFill>
                  <a:srgbClr val="0000FF"/>
                </a:solidFill>
                <a:latin typeface="+mj-lt"/>
              </a:rPr>
              <a:t>[]    </a:t>
            </a:r>
            <a:r>
              <a:rPr lang="en-GB" dirty="0" err="1">
                <a:solidFill>
                  <a:srgbClr val="0000FF"/>
                </a:solidFill>
                <a:latin typeface="+mj-lt"/>
              </a:rPr>
              <a:t>hitung</a:t>
            </a:r>
            <a:r>
              <a:rPr lang="en-GB" dirty="0">
                <a:solidFill>
                  <a:srgbClr val="0000FF"/>
                </a:solidFill>
                <a:latin typeface="+mj-lt"/>
              </a:rPr>
              <a:t>;//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array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hitung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dng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tipe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int</a:t>
            </a:r>
            <a:endParaRPr lang="en-GB" dirty="0">
              <a:solidFill>
                <a:srgbClr val="FF0000"/>
              </a:solidFill>
              <a:latin typeface="+mj-lt"/>
            </a:endParaRPr>
          </a:p>
          <a:p>
            <a:pPr marL="742950" indent="-285750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>
                <a:solidFill>
                  <a:srgbClr val="0000FF"/>
                </a:solidFill>
                <a:latin typeface="+mj-lt"/>
              </a:rPr>
              <a:t>double[] counter;//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array counter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bertipe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double</a:t>
            </a:r>
          </a:p>
          <a:p>
            <a:pPr marL="742950" indent="-285750">
              <a:lnSpc>
                <a:spcPct val="97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dirty="0">
                <a:solidFill>
                  <a:srgbClr val="0000FF"/>
                </a:solidFill>
                <a:latin typeface="+mj-lt"/>
              </a:rPr>
              <a:t>String[] </a:t>
            </a:r>
            <a:r>
              <a:rPr lang="en-GB" dirty="0" err="1">
                <a:solidFill>
                  <a:srgbClr val="0000FF"/>
                </a:solidFill>
                <a:latin typeface="+mj-lt"/>
              </a:rPr>
              <a:t>jenisBuku</a:t>
            </a:r>
            <a:r>
              <a:rPr lang="en-GB" dirty="0">
                <a:solidFill>
                  <a:srgbClr val="0000FF"/>
                </a:solidFill>
                <a:latin typeface="+mj-lt"/>
              </a:rPr>
              <a:t>;//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array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jenisBuku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j-lt"/>
              </a:rPr>
              <a:t>bertipe</a:t>
            </a:r>
            <a:r>
              <a:rPr lang="en-GB" dirty="0">
                <a:solidFill>
                  <a:srgbClr val="FF0000"/>
                </a:solidFill>
                <a:latin typeface="+mj-lt"/>
              </a:rPr>
              <a:t> String</a:t>
            </a: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 err="1" smtClean="0">
                <a:solidFill>
                  <a:srgbClr val="003399"/>
                </a:solidFill>
                <a:latin typeface="+mj-lt"/>
              </a:rPr>
              <a:t>Pemesanan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jumlah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(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alokasi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)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elemen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 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Array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menggunakan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keyword  new 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.</a:t>
            </a:r>
            <a:endParaRPr lang="en-GB" dirty="0">
              <a:solidFill>
                <a:srgbClr val="003399"/>
              </a:solidFill>
              <a:latin typeface="+mj-lt"/>
            </a:endParaRP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 err="1">
                <a:solidFill>
                  <a:srgbClr val="003399"/>
                </a:solidFill>
                <a:latin typeface="+mj-lt"/>
              </a:rPr>
              <a:t>Contohnya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adalah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sbb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:</a:t>
            </a: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 err="1">
                <a:solidFill>
                  <a:srgbClr val="003399"/>
                </a:solidFill>
                <a:latin typeface="+mj-lt"/>
              </a:rPr>
              <a:t>hitung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   = new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[10];</a:t>
            </a: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>
                <a:solidFill>
                  <a:srgbClr val="003399"/>
                </a:solidFill>
                <a:latin typeface="+mj-lt"/>
              </a:rPr>
              <a:t>counter   = new double[5];</a:t>
            </a: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 err="1">
                <a:solidFill>
                  <a:srgbClr val="003399"/>
                </a:solidFill>
                <a:latin typeface="+mj-lt"/>
              </a:rPr>
              <a:t>jenisBuku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= new String[10];</a:t>
            </a: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 err="1">
                <a:solidFill>
                  <a:srgbClr val="003399"/>
                </a:solidFill>
                <a:latin typeface="+mj-lt"/>
              </a:rPr>
              <a:t>Contoh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di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atas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berarti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memesan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array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hitung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yang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dapat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memuat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10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bilangan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bulat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array counter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untuk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merekam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5 data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tipe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double, array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jenisBuku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sebanyak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10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elemen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003399"/>
                </a:solidFill>
                <a:latin typeface="+mj-lt"/>
              </a:rPr>
              <a:t>bertipe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String</a:t>
            </a:r>
            <a:r>
              <a:rPr lang="en-GB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dan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endParaRPr lang="en-GB" dirty="0" smtClean="0">
              <a:solidFill>
                <a:srgbClr val="003399"/>
              </a:solidFill>
              <a:latin typeface="+mj-lt"/>
            </a:endParaRP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Dua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tahap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deklarasi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dan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alokasi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array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dapat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digabung</a:t>
            </a:r>
            <a:r>
              <a:rPr lang="en-GB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dirty="0" err="1" smtClean="0">
                <a:solidFill>
                  <a:srgbClr val="003399"/>
                </a:solidFill>
                <a:latin typeface="+mj-lt"/>
              </a:rPr>
              <a:t>menjadi</a:t>
            </a:r>
            <a:endParaRPr lang="en-GB" dirty="0" smtClean="0">
              <a:solidFill>
                <a:srgbClr val="003399"/>
              </a:solidFill>
              <a:latin typeface="+mj-lt"/>
            </a:endParaRP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 err="1">
                <a:solidFill>
                  <a:srgbClr val="003399"/>
                </a:solidFill>
              </a:rPr>
              <a:t>i</a:t>
            </a:r>
            <a:r>
              <a:rPr lang="en-GB" dirty="0" err="1" smtClean="0">
                <a:solidFill>
                  <a:srgbClr val="003399"/>
                </a:solidFill>
              </a:rPr>
              <a:t>nt</a:t>
            </a:r>
            <a:r>
              <a:rPr lang="en-GB" dirty="0" smtClean="0">
                <a:solidFill>
                  <a:srgbClr val="003399"/>
                </a:solidFill>
              </a:rPr>
              <a:t>[] </a:t>
            </a:r>
            <a:r>
              <a:rPr lang="en-GB" dirty="0" err="1" smtClean="0">
                <a:solidFill>
                  <a:srgbClr val="003399"/>
                </a:solidFill>
              </a:rPr>
              <a:t>hitung</a:t>
            </a:r>
            <a:r>
              <a:rPr lang="en-GB" dirty="0" smtClean="0">
                <a:solidFill>
                  <a:srgbClr val="003399"/>
                </a:solidFill>
              </a:rPr>
              <a:t>    </a:t>
            </a:r>
            <a:r>
              <a:rPr lang="en-GB" dirty="0">
                <a:solidFill>
                  <a:srgbClr val="003399"/>
                </a:solidFill>
              </a:rPr>
              <a:t>= new </a:t>
            </a:r>
            <a:r>
              <a:rPr lang="en-GB" dirty="0" err="1">
                <a:solidFill>
                  <a:srgbClr val="003399"/>
                </a:solidFill>
              </a:rPr>
              <a:t>int</a:t>
            </a:r>
            <a:r>
              <a:rPr lang="en-GB" dirty="0">
                <a:solidFill>
                  <a:srgbClr val="003399"/>
                </a:solidFill>
              </a:rPr>
              <a:t>[10];</a:t>
            </a: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>
                <a:solidFill>
                  <a:srgbClr val="003399"/>
                </a:solidFill>
              </a:rPr>
              <a:t>d</a:t>
            </a:r>
            <a:r>
              <a:rPr lang="en-GB" dirty="0" smtClean="0">
                <a:solidFill>
                  <a:srgbClr val="003399"/>
                </a:solidFill>
              </a:rPr>
              <a:t>ouble[] counter   </a:t>
            </a:r>
            <a:r>
              <a:rPr lang="en-GB" dirty="0">
                <a:solidFill>
                  <a:srgbClr val="003399"/>
                </a:solidFill>
              </a:rPr>
              <a:t>= new double[5];</a:t>
            </a:r>
          </a:p>
          <a:p>
            <a:pPr marL="742950" lvl="4" indent="-285750">
              <a:lnSpc>
                <a:spcPct val="97000"/>
              </a:lnSpc>
              <a:buClr>
                <a:srgbClr val="99284C"/>
              </a:buClr>
              <a:buFont typeface="Wingdings" panose="05000000000000000000" pitchFamily="2" charset="2"/>
              <a:buChar char="§"/>
              <a:tabLst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n-GB" dirty="0" smtClean="0">
                <a:solidFill>
                  <a:srgbClr val="003399"/>
                </a:solidFill>
              </a:rPr>
              <a:t>String[] </a:t>
            </a:r>
            <a:r>
              <a:rPr lang="en-GB" dirty="0" err="1" smtClean="0">
                <a:solidFill>
                  <a:srgbClr val="003399"/>
                </a:solidFill>
              </a:rPr>
              <a:t>jenisBuku</a:t>
            </a:r>
            <a:r>
              <a:rPr lang="en-GB" dirty="0" smtClean="0">
                <a:solidFill>
                  <a:srgbClr val="003399"/>
                </a:solidFill>
              </a:rPr>
              <a:t> </a:t>
            </a:r>
            <a:r>
              <a:rPr lang="en-GB" dirty="0">
                <a:solidFill>
                  <a:srgbClr val="003399"/>
                </a:solidFill>
              </a:rPr>
              <a:t>= new String[10];</a:t>
            </a:r>
          </a:p>
          <a:p>
            <a:pPr marL="456487" indent="-391686">
              <a:buClr>
                <a:srgbClr val="99284C"/>
              </a:buClr>
              <a:buFont typeface="Wingdings" panose="05000000000000000000" pitchFamily="2" charset="2"/>
              <a:buChar char="Ø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dirty="0" smtClean="0">
              <a:solidFill>
                <a:srgbClr val="003399"/>
              </a:solidFill>
              <a:latin typeface="+mj-lt"/>
            </a:endParaRPr>
          </a:p>
          <a:p>
            <a:pPr marL="456487" indent="-391686">
              <a:buClr>
                <a:srgbClr val="99284C"/>
              </a:buClr>
              <a:buFont typeface="StarSymbol" charset="0"/>
              <a:buChar char="●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1600" dirty="0">
              <a:solidFill>
                <a:srgbClr val="003399"/>
              </a:solidFill>
            </a:endParaRPr>
          </a:p>
          <a:p>
            <a:pPr marL="457200" indent="0">
              <a:lnSpc>
                <a:spcPct val="97000"/>
              </a:lnSpc>
              <a:buClr>
                <a:srgbClr val="000000"/>
              </a:buClr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n-GB" sz="1600" dirty="0">
              <a:solidFill>
                <a:srgbClr val="FF0000"/>
              </a:solidFill>
              <a:latin typeface="Courier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76945" y="2189285"/>
            <a:ext cx="248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Deklarasi</a:t>
            </a:r>
            <a:r>
              <a:rPr lang="en-US" dirty="0" smtClean="0"/>
              <a:t> array </a:t>
            </a:r>
            <a:r>
              <a:rPr lang="en-US" dirty="0" err="1" smtClean="0"/>
              <a:t>mirip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 rot="4445716">
            <a:off x="8496185" y="4342116"/>
            <a:ext cx="1921404" cy="2592498"/>
          </a:xfrm>
          <a:prstGeom prst="wedgeEllipseCallout">
            <a:avLst>
              <a:gd name="adj1" fmla="val -32014"/>
              <a:gd name="adj2" fmla="val 1025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28939" y="5071281"/>
            <a:ext cx="2488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Perhatikan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</a:t>
            </a:r>
            <a:r>
              <a:rPr lang="en-US" dirty="0" err="1" smtClean="0"/>
              <a:t>deklarasi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alokasi</a:t>
            </a:r>
            <a:r>
              <a:rPr lang="en-US" dirty="0" smtClean="0"/>
              <a:t> yang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rumit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42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7785</TotalTime>
  <Words>1401</Words>
  <Application>Microsoft Office PowerPoint</Application>
  <PresentationFormat>Widescreen</PresentationFormat>
  <Paragraphs>253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Calibri</vt:lpstr>
      <vt:lpstr>Calibri Light</vt:lpstr>
      <vt:lpstr>Candara Light</vt:lpstr>
      <vt:lpstr>Constantia</vt:lpstr>
      <vt:lpstr>Courier</vt:lpstr>
      <vt:lpstr>Courier New</vt:lpstr>
      <vt:lpstr>Ink Free</vt:lpstr>
      <vt:lpstr>StarSymbol</vt:lpstr>
      <vt:lpstr>Times New Roman</vt:lpstr>
      <vt:lpstr>Wingdings</vt:lpstr>
      <vt:lpstr>Retrospect</vt:lpstr>
      <vt:lpstr>ALGORITMA DAN PEMROGRAMAN (ALGO101):  Array Dimensi Satu</vt:lpstr>
      <vt:lpstr>Capaian Pembelajaran Array Dimensi Satu </vt:lpstr>
      <vt:lpstr>Konsep Dasar (1)</vt:lpstr>
      <vt:lpstr>Konsep Dasar (2)</vt:lpstr>
      <vt:lpstr>Konsep Dasar (3)</vt:lpstr>
      <vt:lpstr>Konsep Dasar (4)</vt:lpstr>
      <vt:lpstr>Konsep Dasar (5)</vt:lpstr>
      <vt:lpstr>Dimensi Array</vt:lpstr>
      <vt:lpstr>Implementasi Array (1)</vt:lpstr>
      <vt:lpstr>PowerPoint Presentation</vt:lpstr>
      <vt:lpstr>PowerPoint Presentation</vt:lpstr>
      <vt:lpstr>Mengisi Array di Teks Program (1)</vt:lpstr>
      <vt:lpstr>PowerPoint Presentation</vt:lpstr>
      <vt:lpstr>PowerPoint Presentation</vt:lpstr>
      <vt:lpstr>PowerPoint Presentation</vt:lpstr>
      <vt:lpstr>PowerPoint Presentation</vt:lpstr>
      <vt:lpstr>Penggunaan Array – Pengurutan data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REKTOR 2015</dc:title>
  <dc:creator>Win8.1</dc:creator>
  <cp:lastModifiedBy>Asus</cp:lastModifiedBy>
  <cp:revision>348</cp:revision>
  <cp:lastPrinted>2018-08-14T07:26:30Z</cp:lastPrinted>
  <dcterms:created xsi:type="dcterms:W3CDTF">2015-12-16T04:56:04Z</dcterms:created>
  <dcterms:modified xsi:type="dcterms:W3CDTF">2020-11-19T13:47:19Z</dcterms:modified>
</cp:coreProperties>
</file>