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0" r:id="rId4"/>
    <p:sldId id="272" r:id="rId5"/>
    <p:sldId id="271" r:id="rId6"/>
    <p:sldId id="268" r:id="rId7"/>
    <p:sldId id="265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8AF37-93AA-4932-A705-F1ED9F7BB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860BD-00F7-4628-B4C9-9E1178B6A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FE192-BD95-43FD-8325-B386E89B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67C4-8A7D-424F-860F-DFEA2EAFEFCC}" type="datetimeFigureOut">
              <a:rPr lang="en-ID" smtClean="0"/>
              <a:t>18/08/2021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8B23F-001F-4BFE-9F97-6EA286F8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8FE47-3669-44B3-9E02-AF5C2AA4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AB5F-6A27-4782-9E03-4BDE88200E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472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BB97A-9303-4EB4-95B0-C42F501F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EDD66-A3A8-4226-8E28-47537BF41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3BEF5-486E-43BD-A81A-8D4D561A9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67C4-8A7D-424F-860F-DFEA2EAFEFCC}" type="datetimeFigureOut">
              <a:rPr lang="en-ID" smtClean="0"/>
              <a:t>18/08/2021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B27E3-8000-404D-8217-44AED72C4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B4EC3-19C2-429F-A575-A6797C4DA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AB5F-6A27-4782-9E03-4BDE88200E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6328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3F93CA-C1BB-47B7-A11F-A99FBAFB0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FC414-2476-4C74-9A45-7BFF1C91C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47BBB-AD91-49F9-AD61-E0C2D93D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67C4-8A7D-424F-860F-DFEA2EAFEFCC}" type="datetimeFigureOut">
              <a:rPr lang="en-ID" smtClean="0"/>
              <a:t>18/08/2021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A96A2-B71A-4ED8-8ADC-12FCB0B1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C7F41-AFD6-4A2A-97F6-498761B9E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AB5F-6A27-4782-9E03-4BDE88200E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6723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A62CB-E6F4-4638-81A6-E4B5EB951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0E956-B03A-41BE-9196-5FADCF8CC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6219F-7522-4F5C-83C3-37F721D55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67C4-8A7D-424F-860F-DFEA2EAFEFCC}" type="datetimeFigureOut">
              <a:rPr lang="en-ID" smtClean="0"/>
              <a:t>18/08/2021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A2B96-DCDB-4DA1-A428-929739062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82E5D-8D76-4F98-B3DE-C9B40E3A6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AB5F-6A27-4782-9E03-4BDE88200E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317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96282-4D83-4553-83AE-0037EB0DE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957A6-7B1F-4CD2-896E-BB9898F28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5D238-680A-430D-84D7-D12FBB309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67C4-8A7D-424F-860F-DFEA2EAFEFCC}" type="datetimeFigureOut">
              <a:rPr lang="en-ID" smtClean="0"/>
              <a:t>18/08/2021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929F9-B84B-45AE-B2D9-03844DE24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8A2A0-EE8F-46A0-8A40-E0EC909D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AB5F-6A27-4782-9E03-4BDE88200E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089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A9D6D-939E-4D0E-9503-D8DF83C15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0E090-5DFC-4302-A828-2D357820C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E3E9D-E538-4528-9354-BFFE68579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F0AAD-75E7-4018-900F-2447178CA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67C4-8A7D-424F-860F-DFEA2EAFEFCC}" type="datetimeFigureOut">
              <a:rPr lang="en-ID" smtClean="0"/>
              <a:t>18/08/2021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23606-AAC2-49BC-B194-2C0F12467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5C934-CE0B-4B16-977A-6C0CF4FAB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AB5F-6A27-4782-9E03-4BDE88200E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267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B692E-2DAD-4A5C-A44B-C94ED48C9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2DCE7-D889-4910-B3D1-AC4283B9A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BF59F-4E81-4B88-A378-82F2D5719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00C7BE-B998-4EAB-9845-A5958F88A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1490B7-17EC-4B41-BA99-845DE6BBD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948AD2-AD8A-44D2-A0B4-6A2FCC053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67C4-8A7D-424F-860F-DFEA2EAFEFCC}" type="datetimeFigureOut">
              <a:rPr lang="en-ID" smtClean="0"/>
              <a:t>18/08/2021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C13611-D8EE-414B-B5CC-ECE632FC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AF8C24-8104-4375-A043-E0A0D688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AB5F-6A27-4782-9E03-4BDE88200E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0269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0265A-A414-41D1-BD4E-0F1B44D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E7C7A9-818A-4584-B3AB-C324C1F3E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67C4-8A7D-424F-860F-DFEA2EAFEFCC}" type="datetimeFigureOut">
              <a:rPr lang="en-ID" smtClean="0"/>
              <a:t>18/08/2021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250DB1-72FC-4DAA-B965-96C3F794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11FF1-DA68-4758-9599-4B203D79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AB5F-6A27-4782-9E03-4BDE88200E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21676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55B5F6-41E5-4098-8934-A50ECD689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67C4-8A7D-424F-860F-DFEA2EAFEFCC}" type="datetimeFigureOut">
              <a:rPr lang="en-ID" smtClean="0"/>
              <a:t>18/08/2021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BFFF0E-7805-4809-B7CE-3EB1C6610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640B0-FD27-4557-A090-2196C9B6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AB5F-6A27-4782-9E03-4BDE88200E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1871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1E2AE-458B-4D85-8D61-D3672D24E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D989C-81AB-47CF-BD5B-9B0B1B419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9B539-0C58-46D4-9325-BA06D0B4F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A7B60-8618-4382-8915-7D5A74E1C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67C4-8A7D-424F-860F-DFEA2EAFEFCC}" type="datetimeFigureOut">
              <a:rPr lang="en-ID" smtClean="0"/>
              <a:t>18/08/2021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CC9AE-0FF4-4CEA-B0DD-1FCAA337A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E9DAC-C852-40A4-A5F4-9B7E2D799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AB5F-6A27-4782-9E03-4BDE88200E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985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86C0-373E-45B4-9F55-85D3C410E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2EAEBA-333E-40BD-B84C-67595299B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0089F-9ABB-4AFE-AA43-A3EA3994A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A0DF5-3480-41A1-BE83-CEB6187D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67C4-8A7D-424F-860F-DFEA2EAFEFCC}" type="datetimeFigureOut">
              <a:rPr lang="en-ID" smtClean="0"/>
              <a:t>18/08/2021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89578-1C6C-48AD-9FB0-0C62105B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1FAFD-7B30-4DAA-8ED1-A92A04359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AB5F-6A27-4782-9E03-4BDE88200E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2134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FA2496-CB9A-41ED-91EE-EE6B9C35D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675C2-2B97-4ADC-A593-407778099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841FC-E29E-4518-BD79-70AA059DB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067C4-8A7D-424F-860F-DFEA2EAFEFCC}" type="datetimeFigureOut">
              <a:rPr lang="en-ID" smtClean="0"/>
              <a:t>18/08/2021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DB483-F0A7-45AD-8D0B-E1DCB2EA46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C643-9CAB-442E-8F64-7F4B0B9CB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FAB5F-6A27-4782-9E03-4BDE88200E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829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oughtco.com/sound-scripting-word-stress-and-intonation-1212069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oughtco.com/sound-scripting-word-stress-and-intonation-1212069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oughtco.com/intonation-and-stress-in-english-1212070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8244-D43B-4D7C-B24D-0FC1F46B2C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MEETING 1</a:t>
            </a:r>
            <a:endParaRPr lang="en-ID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F882E-619C-4152-99FF-77B1A6247B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INTONATION &amp; STRESSED WORDS</a:t>
            </a:r>
            <a:endParaRPr lang="en-ID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787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E6EB429-3AFD-4890-8F62-492D2852BE73}"/>
              </a:ext>
            </a:extLst>
          </p:cNvPr>
          <p:cNvSpPr txBox="1"/>
          <p:nvPr/>
        </p:nvSpPr>
        <p:spPr>
          <a:xfrm>
            <a:off x="623455" y="2104054"/>
            <a:ext cx="10723418" cy="4431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Paragraph 1 With Sound Scripting Markup</a:t>
            </a:r>
            <a:endParaRPr lang="en-ID" sz="2400" dirty="0">
              <a:effectLst/>
              <a:latin typeface="Rockwell" panose="020606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 </a:t>
            </a:r>
            <a:r>
              <a:rPr lang="en-ID" sz="2400" b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school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is the </a:t>
            </a:r>
            <a:r>
              <a:rPr lang="en-ID" sz="2400" b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in </a:t>
            </a:r>
            <a:r>
              <a:rPr lang="en-ID" sz="2400" b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town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The </a:t>
            </a:r>
            <a:r>
              <a:rPr lang="en-ID" sz="2400" b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teachers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are </a:t>
            </a:r>
            <a:r>
              <a:rPr lang="en-ID" sz="2400" b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friendly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ID" sz="2400" b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VERY KNOWLEDGEABLE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about </a:t>
            </a:r>
            <a:r>
              <a:rPr lang="en-ID" sz="2400" b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English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I've </a:t>
            </a:r>
            <a:r>
              <a:rPr lang="en-ID" sz="2400" b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studied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at the </a:t>
            </a:r>
            <a:r>
              <a:rPr lang="en-ID" sz="2400" b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school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for </a:t>
            </a:r>
            <a:r>
              <a:rPr lang="en-ID" sz="2400" b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years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and my </a:t>
            </a:r>
            <a:r>
              <a:rPr lang="en-ID" sz="2400" b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English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is </a:t>
            </a:r>
            <a:r>
              <a:rPr lang="en-ID" sz="2400" b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becoming VERY GOOD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I </a:t>
            </a:r>
            <a:r>
              <a:rPr lang="en-ID" sz="2400" b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hope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you will </a:t>
            </a:r>
            <a:r>
              <a:rPr lang="en-ID" sz="2400" b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visit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our </a:t>
            </a:r>
            <a:r>
              <a:rPr lang="en-ID" sz="2400" b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school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ID" sz="2400" b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an </a:t>
            </a:r>
            <a:r>
              <a:rPr lang="en-ID" sz="2400" b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English class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ID" sz="2400" b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MAYBE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we can </a:t>
            </a:r>
            <a:r>
              <a:rPr lang="en-ID" sz="2400" b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become FRIENDS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endParaRPr lang="en-ID" sz="2400" dirty="0">
              <a:solidFill>
                <a:srgbClr val="282828"/>
              </a:solidFill>
              <a:latin typeface="Rockwell" panose="020606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ID" sz="12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Source: </a:t>
            </a:r>
            <a:r>
              <a:rPr lang="en-ID" sz="12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Sound Scripting - Word Stress and Intonation (thoughtco.c</a:t>
            </a:r>
            <a:r>
              <a:rPr lang="en-ID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om)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endParaRPr lang="en-ID" sz="2400" dirty="0">
              <a:effectLst/>
              <a:latin typeface="Rockwell" panose="020606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20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614F2-D0BD-48A7-A4D2-4D5B5E2C4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TO STRESS</a:t>
            </a:r>
            <a:endParaRPr lang="en-ID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5F856-A1B4-48EC-8C0E-912E28731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US" sz="24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words: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Nouns, Verbs, Adjectives, and Adverbs. 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Negative words such as </a:t>
            </a:r>
            <a:r>
              <a:rPr lang="en-US" sz="2400" i="1" dirty="0"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isn’t, aren’t, don’t, didn’t, haven’t</a:t>
            </a:r>
            <a:r>
              <a:rPr lang="en-US" sz="24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i="1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never</a:t>
            </a:r>
            <a:r>
              <a:rPr lang="en-US" sz="24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also get stressed because they can affect the sentence’s meaning. 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Modals (can, should, must, may)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dirty="0"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They are stressed because they can change the meaning of the sentence.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D" sz="2400" dirty="0">
              <a:effectLst/>
              <a:latin typeface="Rockwell" panose="020606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id-ID" sz="1200" kern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Source: https://esllibrary.com/blog/sentence-stress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383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E3DDE-EA77-428C-AE73-4EFFF5396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673"/>
            <a:ext cx="10785764" cy="6271201"/>
          </a:xfrm>
        </p:spPr>
        <p:txBody>
          <a:bodyPr>
            <a:normAutofit fontScale="85000" lnSpcReduction="20000"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21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 TO STRESS: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2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articles (</a:t>
            </a:r>
            <a:r>
              <a:rPr lang="en-US" sz="2200" i="1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1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2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200" i="1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2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D" sz="2200" dirty="0">
              <a:effectLst/>
              <a:latin typeface="Rockwell" panose="020606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2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prepositions (</a:t>
            </a:r>
            <a:r>
              <a:rPr lang="en-US" sz="2200" i="1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2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1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2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1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sz="22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1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2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1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2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1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2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etc.)</a:t>
            </a:r>
            <a:endParaRPr lang="en-ID" sz="2200" dirty="0">
              <a:effectLst/>
              <a:latin typeface="Rockwell" panose="020606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2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conjunctions (</a:t>
            </a:r>
            <a:r>
              <a:rPr lang="en-US" sz="2200" i="1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2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1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2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1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22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1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sz="22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etc.)</a:t>
            </a:r>
            <a:endParaRPr lang="en-ID" sz="2200" dirty="0">
              <a:effectLst/>
              <a:latin typeface="Rockwell" panose="020606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2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personal pronouns (</a:t>
            </a:r>
            <a:r>
              <a:rPr lang="en-US" sz="2200" i="1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1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22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1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sz="22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1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she</a:t>
            </a:r>
            <a:r>
              <a:rPr lang="en-US" sz="22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etc.)</a:t>
            </a:r>
            <a:endParaRPr lang="en-ID" sz="2200" dirty="0">
              <a:effectLst/>
              <a:latin typeface="Rockwell" panose="020606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2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possessive adjectives (</a:t>
            </a:r>
            <a:r>
              <a:rPr lang="en-US" sz="2200" i="1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22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1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US" sz="22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1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his</a:t>
            </a:r>
            <a:r>
              <a:rPr lang="en-US" sz="22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1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</a:t>
            </a:r>
            <a:r>
              <a:rPr lang="en-US" sz="22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etc.)</a:t>
            </a:r>
            <a:endParaRPr lang="en-ID" sz="2200" dirty="0">
              <a:effectLst/>
              <a:latin typeface="Rockwell" panose="020606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2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 verb (</a:t>
            </a:r>
            <a:r>
              <a:rPr lang="en-US" sz="2200" i="1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</a:t>
            </a:r>
            <a:r>
              <a:rPr lang="en-US" sz="22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1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2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1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22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1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lang="en-US" sz="22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1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were</a:t>
            </a:r>
            <a:r>
              <a:rPr lang="en-US" sz="22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etc.)</a:t>
            </a:r>
            <a:endParaRPr lang="en-ID" sz="2200" dirty="0">
              <a:effectLst/>
              <a:latin typeface="Rockwell" panose="020606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2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auxiliary verbs (</a:t>
            </a:r>
            <a:r>
              <a:rPr lang="en-US" sz="2200" i="1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22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1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US" sz="22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1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sz="22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two-part verbs or questions)</a:t>
            </a:r>
            <a:endParaRPr lang="en-ID" sz="2200" dirty="0">
              <a:effectLst/>
              <a:latin typeface="Rockwell" panose="020606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2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modals </a:t>
            </a:r>
            <a:r>
              <a:rPr lang="en-US" sz="2200" i="1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US" sz="22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200" i="1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 going to </a:t>
            </a:r>
            <a:r>
              <a:rPr lang="en-US" sz="22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(because they’re common, and the future tense is often clear from context)</a:t>
            </a:r>
            <a:endParaRPr lang="en-ID" sz="2200" dirty="0">
              <a:effectLst/>
              <a:latin typeface="Rockwell" panose="020606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2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modal </a:t>
            </a:r>
            <a:r>
              <a:rPr lang="en-US" sz="2200" i="1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 </a:t>
            </a:r>
            <a:r>
              <a:rPr lang="en-US" sz="22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(because it’s so common)</a:t>
            </a:r>
          </a:p>
          <a:p>
            <a:pPr marL="0" indent="0" algn="r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US" sz="1800" kern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US" sz="1300" kern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id-ID" sz="1300" kern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Source: https://esllibrary.com/blog/sentence-stress</a:t>
            </a:r>
            <a:endParaRPr lang="en-ID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17164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5D2B8-D5F8-4CDF-9909-ACBE942D7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LET’S PRACTICE: </a:t>
            </a:r>
            <a:endParaRPr lang="en-ID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22AAF-3C06-4593-954C-E91CF78DB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Rockwell" panose="02060603020205020403" pitchFamily="18" charset="0"/>
              </a:rPr>
              <a:t>I </a:t>
            </a:r>
            <a:r>
              <a:rPr lang="en-US" sz="2400" b="1" dirty="0">
                <a:latin typeface="Rockwell" panose="02060603020205020403" pitchFamily="18" charset="0"/>
              </a:rPr>
              <a:t>don’t</a:t>
            </a:r>
            <a:r>
              <a:rPr lang="en-US" sz="2400" dirty="0">
                <a:latin typeface="Rockwell" panose="02060603020205020403" pitchFamily="18" charset="0"/>
              </a:rPr>
              <a:t> </a:t>
            </a:r>
            <a:r>
              <a:rPr lang="en-US" sz="2400" b="1" dirty="0">
                <a:latin typeface="Rockwell" panose="02060603020205020403" pitchFamily="18" charset="0"/>
              </a:rPr>
              <a:t>understand</a:t>
            </a:r>
            <a:r>
              <a:rPr lang="en-US" sz="2400" dirty="0">
                <a:latin typeface="Rockwell" panose="02060603020205020403" pitchFamily="18" charset="0"/>
              </a:rPr>
              <a:t> what that </a:t>
            </a:r>
            <a:r>
              <a:rPr lang="en-US" sz="2400" b="1" dirty="0">
                <a:latin typeface="Rockwell" panose="02060603020205020403" pitchFamily="18" charset="0"/>
              </a:rPr>
              <a:t>means.</a:t>
            </a:r>
            <a:r>
              <a:rPr lang="en-US" sz="2400" dirty="0">
                <a:latin typeface="Rockwell" panose="02060603020205020403" pitchFamily="18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Rockwell" panose="02060603020205020403" pitchFamily="18" charset="0"/>
              </a:rPr>
              <a:t>They </a:t>
            </a:r>
            <a:r>
              <a:rPr lang="en-US" sz="2400" b="1" dirty="0">
                <a:latin typeface="Rockwell" panose="02060603020205020403" pitchFamily="18" charset="0"/>
              </a:rPr>
              <a:t>must learn </a:t>
            </a:r>
            <a:r>
              <a:rPr lang="en-US" sz="2400" dirty="0">
                <a:latin typeface="Rockwell" panose="02060603020205020403" pitchFamily="18" charset="0"/>
              </a:rPr>
              <a:t>to </a:t>
            </a:r>
            <a:r>
              <a:rPr lang="en-US" sz="2400" b="1" dirty="0">
                <a:latin typeface="Rockwell" panose="02060603020205020403" pitchFamily="18" charset="0"/>
              </a:rPr>
              <a:t>improve</a:t>
            </a:r>
            <a:r>
              <a:rPr lang="en-US" sz="2400" dirty="0">
                <a:latin typeface="Rockwell" panose="02060603020205020403" pitchFamily="18" charset="0"/>
              </a:rPr>
              <a:t> their </a:t>
            </a:r>
            <a:r>
              <a:rPr lang="en-US" sz="2400" b="1" dirty="0">
                <a:latin typeface="Rockwell" panose="02060603020205020403" pitchFamily="18" charset="0"/>
              </a:rPr>
              <a:t>speaking</a:t>
            </a:r>
            <a:r>
              <a:rPr lang="en-US" sz="2400" dirty="0">
                <a:latin typeface="Rockwell" panose="02060603020205020403" pitchFamily="18" charset="0"/>
              </a:rPr>
              <a:t> skill.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Rockwell" panose="02060603020205020403" pitchFamily="18" charset="0"/>
              </a:rPr>
              <a:t>What are you </a:t>
            </a:r>
            <a:r>
              <a:rPr lang="en-US" sz="2400" b="1" dirty="0">
                <a:latin typeface="Rockwell" panose="02060603020205020403" pitchFamily="18" charset="0"/>
              </a:rPr>
              <a:t>doing</a:t>
            </a:r>
            <a:r>
              <a:rPr lang="en-US" sz="2400" dirty="0">
                <a:latin typeface="Rockwell" panose="02060603020205020403" pitchFamily="18" charset="0"/>
              </a:rPr>
              <a:t> </a:t>
            </a:r>
            <a:r>
              <a:rPr lang="en-US" sz="2400" b="1" dirty="0">
                <a:latin typeface="Rockwell" panose="02060603020205020403" pitchFamily="18" charset="0"/>
              </a:rPr>
              <a:t>tonight</a:t>
            </a:r>
            <a:r>
              <a:rPr lang="en-US" sz="2400" dirty="0">
                <a:latin typeface="Rockwell" panose="02060603020205020403" pitchFamily="18" charset="0"/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Rockwell" panose="02060603020205020403" pitchFamily="18" charset="0"/>
              </a:rPr>
              <a:t>I am </a:t>
            </a:r>
            <a:r>
              <a:rPr lang="en-US" sz="2400" b="1" dirty="0">
                <a:latin typeface="Rockwell" panose="02060603020205020403" pitchFamily="18" charset="0"/>
              </a:rPr>
              <a:t>presenting</a:t>
            </a:r>
            <a:r>
              <a:rPr lang="en-US" sz="2400" dirty="0">
                <a:latin typeface="Rockwell" panose="02060603020205020403" pitchFamily="18" charset="0"/>
              </a:rPr>
              <a:t> about </a:t>
            </a:r>
            <a:r>
              <a:rPr lang="en-US" sz="2400" b="1" dirty="0">
                <a:latin typeface="Rockwell" panose="02060603020205020403" pitchFamily="18" charset="0"/>
              </a:rPr>
              <a:t>Disaster</a:t>
            </a:r>
            <a:r>
              <a:rPr lang="en-US" sz="2400" dirty="0">
                <a:latin typeface="Rockwell" panose="02060603020205020403" pitchFamily="18" charset="0"/>
              </a:rPr>
              <a:t> </a:t>
            </a:r>
            <a:r>
              <a:rPr lang="en-US" sz="2400" b="1" dirty="0">
                <a:latin typeface="Rockwell" panose="02060603020205020403" pitchFamily="18" charset="0"/>
              </a:rPr>
              <a:t>Management</a:t>
            </a:r>
            <a:r>
              <a:rPr lang="en-US" sz="2400" dirty="0">
                <a:latin typeface="Rockwell" panose="02060603020205020403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Rockwell" panose="02060603020205020403" pitchFamily="18" charset="0"/>
              </a:rPr>
              <a:t>English class </a:t>
            </a:r>
            <a:r>
              <a:rPr lang="en-US" sz="2400" dirty="0">
                <a:latin typeface="Rockwell" panose="02060603020205020403" pitchFamily="18" charset="0"/>
              </a:rPr>
              <a:t>is </a:t>
            </a:r>
            <a:r>
              <a:rPr lang="en-US" sz="2400" b="1" dirty="0">
                <a:latin typeface="Rockwell" panose="02060603020205020403" pitchFamily="18" charset="0"/>
              </a:rPr>
              <a:t>fun</a:t>
            </a:r>
            <a:r>
              <a:rPr lang="en-US" sz="2400" dirty="0">
                <a:latin typeface="Rockwell" panose="02060603020205020403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Rockwell" panose="02060603020205020403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ID" sz="2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421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BFB5-600B-4BE0-86ED-0A5FACF85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INTONATION AND STRESSED WORDS PRACTICE</a:t>
            </a:r>
            <a:endParaRPr lang="en-ID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ADF6-7DD0-4D2F-BADD-37E6859CA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Rockwell" panose="02060603020205020403" pitchFamily="18" charset="0"/>
              </a:rPr>
              <a:t>Please introduce yourself in a minute presentation. Make sure to use proper intonation and stressed words. </a:t>
            </a:r>
            <a:endParaRPr lang="en-ID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09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43CB62-80CB-4011-A774-2354B3A476CE}"/>
              </a:ext>
            </a:extLst>
          </p:cNvPr>
          <p:cNvSpPr txBox="1"/>
          <p:nvPr/>
        </p:nvSpPr>
        <p:spPr>
          <a:xfrm>
            <a:off x="498764" y="108187"/>
            <a:ext cx="11194472" cy="6516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Paragraph 2 With Sound Scripting Markup</a:t>
            </a: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 </a:t>
            </a:r>
            <a:r>
              <a:rPr lang="en-ID" sz="2400" b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 and age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D" sz="2400" b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facts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D" sz="2400" b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and other </a:t>
            </a:r>
            <a:r>
              <a:rPr lang="en-ID" sz="2400" b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are used to </a:t>
            </a:r>
            <a:r>
              <a:rPr lang="en-ID" sz="2400" b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prove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2400" b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EVERYTHING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ID" sz="2400" b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Intuition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D" sz="2400" b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gut feelings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ID" sz="2400" b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personal preferences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are all </a:t>
            </a:r>
            <a:r>
              <a:rPr lang="en-ID" sz="2400" b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 THE DOOR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Of course, there </a:t>
            </a:r>
            <a:r>
              <a:rPr lang="en-ID" sz="2400" b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2400" b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who are </a:t>
            </a:r>
            <a:r>
              <a:rPr lang="en-ID" sz="2400" b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trying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to </a:t>
            </a:r>
            <a:r>
              <a:rPr lang="en-ID" sz="2400" b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battle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this </a:t>
            </a:r>
            <a:r>
              <a:rPr lang="en-ID" sz="2400" b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trend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ID" sz="2400" b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Recently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D" sz="2400" b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Malcolm Gladwell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wrote </a:t>
            </a:r>
            <a:r>
              <a:rPr lang="en-ID" sz="2400" b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BLINK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 </a:t>
            </a:r>
            <a:r>
              <a:rPr lang="en-ID" sz="2400" b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best-seller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which </a:t>
            </a:r>
            <a:r>
              <a:rPr lang="en-ID" sz="2400" b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explores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the </a:t>
            </a:r>
            <a:r>
              <a:rPr lang="en-ID" sz="2400" b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USEFULNESS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of </a:t>
            </a:r>
            <a:r>
              <a:rPr lang="en-ID" sz="2400" b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making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2400" b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SPLIT-SECOND DECISIONS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based on </a:t>
            </a:r>
            <a:r>
              <a:rPr lang="en-ID" sz="2400" b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INTUITION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rather than </a:t>
            </a:r>
            <a:r>
              <a:rPr lang="en-ID" sz="2400" b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careful consideration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of all the </a:t>
            </a:r>
            <a:r>
              <a:rPr lang="en-ID" sz="2400" b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facts and figures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400" dirty="0">
              <a:effectLst/>
              <a:latin typeface="Rockwell" panose="020606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his </a:t>
            </a:r>
            <a:r>
              <a:rPr lang="en-ID" sz="2400" b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D" sz="2400" b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Gladwell argues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that </a:t>
            </a:r>
            <a:r>
              <a:rPr lang="en-ID" sz="2400" b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 IMPRESSIONS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— or </a:t>
            </a:r>
            <a:r>
              <a:rPr lang="en-ID" sz="2400" b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GUT-FEELINGS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— are quite </a:t>
            </a:r>
            <a:r>
              <a:rPr lang="en-ID" sz="2400" b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rational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However, that this </a:t>
            </a:r>
            <a:r>
              <a:rPr lang="en-ID" sz="2400" b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"split-second" thinking process moves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2400" b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FASTER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than what we usually </a:t>
            </a:r>
            <a:r>
              <a:rPr lang="en-ID" sz="2400" b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associate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with </a:t>
            </a:r>
            <a:r>
              <a:rPr lang="en-ID" sz="2400" b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thinking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If </a:t>
            </a:r>
            <a:r>
              <a:rPr lang="en-ID" sz="2400" b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are one of these </a:t>
            </a:r>
            <a:r>
              <a:rPr lang="en-ID" sz="2400" b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people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— and there are </a:t>
            </a:r>
            <a:r>
              <a:rPr lang="en-ID" sz="2400" b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of us — </a:t>
            </a:r>
            <a:r>
              <a:rPr lang="en-ID" sz="2400" b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Blink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provides "</a:t>
            </a:r>
            <a:r>
              <a:rPr lang="en-ID" sz="2400" b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PROOF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that you're actually quite a </a:t>
            </a:r>
            <a:r>
              <a:rPr lang="en-ID" sz="2400" b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RATIONAL HUMAN BEING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400" dirty="0">
              <a:effectLst/>
              <a:latin typeface="Rockwell" panose="020606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sz="1400" u="sng" dirty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2"/>
            </a:endParaRPr>
          </a:p>
          <a:p>
            <a:endParaRPr lang="en-ID" sz="1400" u="sng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2"/>
            </a:endParaRPr>
          </a:p>
          <a:p>
            <a:r>
              <a:rPr lang="en-ID" sz="14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Sound Scripting - Word Stress and Intonation (thoughtco.com)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96657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D29AA3-BDAD-4D55-8774-EB2235D115AD}"/>
              </a:ext>
            </a:extLst>
          </p:cNvPr>
          <p:cNvSpPr txBox="1"/>
          <p:nvPr/>
        </p:nvSpPr>
        <p:spPr>
          <a:xfrm>
            <a:off x="581890" y="511969"/>
            <a:ext cx="10945091" cy="5680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 in </a:t>
            </a:r>
            <a:r>
              <a:rPr lang="en-ID" sz="2400" i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italics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are stressed content words while unstressed function words are in lower case.</a:t>
            </a: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endParaRPr lang="en-ID" sz="2400" dirty="0">
              <a:effectLst/>
              <a:latin typeface="Rockwell" panose="020606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fontAlgn="base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They've been </a:t>
            </a:r>
            <a:r>
              <a:rPr lang="en-ID" sz="2400" b="1" i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learning English</a:t>
            </a:r>
            <a:r>
              <a:rPr lang="en-ID" sz="2400" b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 </a:t>
            </a:r>
            <a:r>
              <a:rPr lang="en-ID" sz="2400" b="1" i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months</a:t>
            </a:r>
            <a:r>
              <a:rPr lang="en-ID" sz="2400" b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400" b="1" dirty="0">
              <a:effectLst/>
              <a:latin typeface="Rockwell" panose="020606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fontAlgn="base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 </a:t>
            </a:r>
            <a:r>
              <a:rPr lang="en-ID" sz="2400" b="1" i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friends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have </a:t>
            </a:r>
            <a:r>
              <a:rPr lang="en-ID" sz="2400" b="1" i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nothing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to </a:t>
            </a:r>
            <a:r>
              <a:rPr lang="en-ID" sz="2400" b="1" i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this </a:t>
            </a:r>
            <a:r>
              <a:rPr lang="en-ID" sz="2400" b="1" i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weekend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400" dirty="0">
              <a:effectLst/>
              <a:latin typeface="Rockwell" panose="020606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fontAlgn="base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would have </a:t>
            </a:r>
            <a:r>
              <a:rPr lang="en-ID" sz="2400" b="1" i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visited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in April if </a:t>
            </a:r>
            <a:r>
              <a:rPr lang="en-ID" sz="2400" dirty="0" err="1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had </a:t>
            </a:r>
            <a:r>
              <a:rPr lang="en-ID" sz="2400" b="1" i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known Peter</a:t>
            </a:r>
            <a:r>
              <a:rPr lang="en-ID" sz="2400" b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was in </a:t>
            </a:r>
            <a:r>
              <a:rPr lang="en-ID" sz="2400" b="1" i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town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400" dirty="0">
              <a:effectLst/>
              <a:latin typeface="Rockwell" panose="020606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fontAlgn="base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D" sz="2400" b="1" i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Natalie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will have been </a:t>
            </a:r>
            <a:r>
              <a:rPr lang="en-ID" sz="2400" b="1" i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studying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for </a:t>
            </a:r>
            <a:r>
              <a:rPr lang="en-ID" sz="2400" b="1" i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four hours</a:t>
            </a:r>
            <a:r>
              <a:rPr lang="en-ID" sz="2400" b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 </a:t>
            </a:r>
            <a:r>
              <a:rPr lang="en-ID" sz="2400" b="1" i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six o'clock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400" dirty="0">
              <a:effectLst/>
              <a:latin typeface="Rockwell" panose="020606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fontAlgn="base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ID" sz="2400" b="1" i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boys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and </a:t>
            </a:r>
            <a:r>
              <a:rPr lang="en-ID" sz="2400" dirty="0" err="1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will </a:t>
            </a:r>
            <a:r>
              <a:rPr lang="en-ID" sz="2400" b="1" i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spend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the </a:t>
            </a:r>
            <a:r>
              <a:rPr lang="en-ID" sz="2400" b="1" i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weekend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next to the </a:t>
            </a:r>
            <a:r>
              <a:rPr lang="en-ID" sz="2400" b="1" i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lake</a:t>
            </a:r>
            <a:r>
              <a:rPr lang="en-ID" sz="2400" i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i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fishing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for </a:t>
            </a:r>
            <a:r>
              <a:rPr lang="en-ID" sz="2400" b="1" i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trout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400" dirty="0">
              <a:effectLst/>
              <a:latin typeface="Rockwell" panose="020606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fontAlgn="base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D" sz="2400" i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Jennifer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ID" sz="2400" i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Alice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had </a:t>
            </a:r>
            <a:r>
              <a:rPr lang="en-ID" sz="2400" i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finished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the </a:t>
            </a:r>
            <a:r>
              <a:rPr lang="en-ID" sz="2400" i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before it was </a:t>
            </a:r>
            <a:r>
              <a:rPr lang="en-ID" sz="2400" i="1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 last week</a:t>
            </a:r>
            <a:r>
              <a:rPr lang="en-ID" sz="2400" dirty="0">
                <a:solidFill>
                  <a:srgbClr val="282828"/>
                </a:solidFill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fontAlgn="base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n-ID" sz="2400" dirty="0">
              <a:solidFill>
                <a:srgbClr val="282828"/>
              </a:solidFill>
              <a:latin typeface="Rockwell" panose="020606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fontAlgn="base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n-ID" sz="2400" dirty="0">
              <a:effectLst/>
              <a:latin typeface="Rockwell" panose="020606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ID" sz="1400" u="sng" dirty="0">
                <a:solidFill>
                  <a:srgbClr val="0000FF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Intonation and Stress in English (thoughtco.com)</a:t>
            </a:r>
            <a:endParaRPr lang="en-ID" sz="1400" dirty="0">
              <a:effectLst/>
              <a:latin typeface="Rockwell" panose="020606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705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611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Rockwell</vt:lpstr>
      <vt:lpstr>Times New Roman</vt:lpstr>
      <vt:lpstr>Wingdings</vt:lpstr>
      <vt:lpstr>Office Theme</vt:lpstr>
      <vt:lpstr>MEETING 1</vt:lpstr>
      <vt:lpstr>PowerPoint Presentation</vt:lpstr>
      <vt:lpstr>TO STRESS</vt:lpstr>
      <vt:lpstr>PowerPoint Presentation</vt:lpstr>
      <vt:lpstr>LET’S PRACTICE: </vt:lpstr>
      <vt:lpstr>INTONATION AND STRESSED WORDS PRACTICE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1</dc:title>
  <dc:creator>Ciciclia Dwi Setyorini</dc:creator>
  <cp:lastModifiedBy>Ciciclia Dwi Setyorini</cp:lastModifiedBy>
  <cp:revision>4</cp:revision>
  <dcterms:created xsi:type="dcterms:W3CDTF">2021-08-17T13:32:53Z</dcterms:created>
  <dcterms:modified xsi:type="dcterms:W3CDTF">2021-08-17T22:56:31Z</dcterms:modified>
</cp:coreProperties>
</file>