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62" r:id="rId4"/>
    <p:sldId id="266" r:id="rId5"/>
    <p:sldId id="267" r:id="rId6"/>
    <p:sldId id="268" r:id="rId7"/>
    <p:sldId id="269" r:id="rId8"/>
    <p:sldId id="270" r:id="rId9"/>
    <p:sldId id="371" r:id="rId10"/>
    <p:sldId id="358" r:id="rId11"/>
    <p:sldId id="361" r:id="rId12"/>
    <p:sldId id="360" r:id="rId13"/>
    <p:sldId id="365" r:id="rId14"/>
    <p:sldId id="367" r:id="rId15"/>
    <p:sldId id="359" r:id="rId16"/>
    <p:sldId id="272" r:id="rId17"/>
    <p:sldId id="369" r:id="rId18"/>
    <p:sldId id="353" r:id="rId19"/>
    <p:sldId id="341" r:id="rId20"/>
    <p:sldId id="352" r:id="rId21"/>
    <p:sldId id="349" r:id="rId22"/>
    <p:sldId id="363" r:id="rId23"/>
    <p:sldId id="37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3"/>
            <a:ext cx="1188410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20456" y="2057400"/>
            <a:ext cx="9954207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468EF3C-B493-454A-86FC-4FD9DFE3A8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Ohio University - Avionics Engineering Center</a:t>
            </a:r>
          </a:p>
        </p:txBody>
      </p:sp>
    </p:spTree>
    <p:extLst>
      <p:ext uri="{BB962C8B-B14F-4D97-AF65-F5344CB8AC3E}">
        <p14:creationId xmlns:p14="http://schemas.microsoft.com/office/powerpoint/2010/main" val="121871524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intcareers.com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167" y="685800"/>
            <a:ext cx="8964489" cy="3094112"/>
          </a:xfrm>
        </p:spPr>
        <p:txBody>
          <a:bodyPr/>
          <a:lstStyle/>
          <a:p>
            <a:br>
              <a:rPr lang="en-US" sz="3600" dirty="0"/>
            </a:br>
            <a:r>
              <a:rPr lang="en-US" sz="2800" dirty="0"/>
              <a:t>DEALING WITH JOB INTERVIEW QUESTIONS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Cicilia</a:t>
            </a:r>
            <a:r>
              <a:rPr lang="en-US" sz="2800" dirty="0"/>
              <a:t> Dwi Setyorini, S.Pd.,</a:t>
            </a:r>
            <a:r>
              <a:rPr lang="en-US" sz="2800" dirty="0" err="1"/>
              <a:t>M.Hum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F4CF-4BB2-4337-8128-708794BF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interested in the job?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1182-5D08-4652-B643-EA60DA4C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1916832"/>
            <a:ext cx="7727715" cy="38171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399" dirty="0">
                <a:latin typeface="Rockwell" panose="02060603020205020403" pitchFamily="18" charset="0"/>
              </a:rPr>
              <a:t>I was </a:t>
            </a:r>
            <a:r>
              <a:rPr lang="en-US" sz="2399" u="sng" dirty="0">
                <a:latin typeface="Rockwell" panose="02060603020205020403" pitchFamily="18" charset="0"/>
              </a:rPr>
              <a:t>impressed</a:t>
            </a:r>
            <a:r>
              <a:rPr lang="en-US" sz="2399" dirty="0">
                <a:latin typeface="Rockwell" panose="02060603020205020403" pitchFamily="18" charset="0"/>
              </a:rPr>
              <a:t> by the design of Merah </a:t>
            </a:r>
            <a:r>
              <a:rPr lang="en-US" sz="2399" dirty="0" err="1">
                <a:latin typeface="Rockwell" panose="02060603020205020403" pitchFamily="18" charset="0"/>
              </a:rPr>
              <a:t>Putih</a:t>
            </a:r>
            <a:r>
              <a:rPr lang="en-US" sz="2399" dirty="0">
                <a:latin typeface="Rockwell" panose="02060603020205020403" pitchFamily="18" charset="0"/>
              </a:rPr>
              <a:t> restaurant that your company made. It was amazing that </a:t>
            </a:r>
            <a:r>
              <a:rPr lang="en-US" sz="2399" u="sng" dirty="0">
                <a:latin typeface="Rockwell" panose="02060603020205020403" pitchFamily="18" charset="0"/>
              </a:rPr>
              <a:t>the light is well designed</a:t>
            </a:r>
            <a:r>
              <a:rPr lang="en-US" sz="2399" dirty="0">
                <a:latin typeface="Rockwell" panose="02060603020205020403" pitchFamily="18" charset="0"/>
              </a:rPr>
              <a:t>, </a:t>
            </a:r>
            <a:r>
              <a:rPr lang="en-US" sz="2399" u="sng" dirty="0">
                <a:latin typeface="Rockwell" panose="02060603020205020403" pitchFamily="18" charset="0"/>
              </a:rPr>
              <a:t>the combination of colors shows exquisiteness</a:t>
            </a:r>
            <a:r>
              <a:rPr lang="en-US" sz="2399" dirty="0">
                <a:latin typeface="Rockwell" panose="02060603020205020403" pitchFamily="18" charset="0"/>
              </a:rPr>
              <a:t>. My amazement leads my interest to be part of your team because it does </a:t>
            </a:r>
            <a:r>
              <a:rPr lang="en-US" sz="2399" u="sng" dirty="0">
                <a:latin typeface="Rockwell" panose="02060603020205020403" pitchFamily="18" charset="0"/>
              </a:rPr>
              <a:t>suit my passion in architecture.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999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23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3681-BB63-4996-B5DF-278C5179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hire you?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2506-BFDC-4E8B-B8F8-BDE771AE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1772816"/>
            <a:ext cx="8856984" cy="481054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99" dirty="0">
                <a:latin typeface="Rockwell" panose="02060603020205020403" pitchFamily="18" charset="0"/>
              </a:rPr>
              <a:t>There are four main reasons why you should put me in your team. First, I have </a:t>
            </a:r>
            <a:r>
              <a:rPr lang="en-US" sz="2199" u="sng" dirty="0">
                <a:latin typeface="Rockwell" panose="02060603020205020403" pitchFamily="18" charset="0"/>
              </a:rPr>
              <a:t>a strong passion in the design architecture</a:t>
            </a:r>
            <a:r>
              <a:rPr lang="en-US" sz="2199" dirty="0">
                <a:latin typeface="Rockwell" panose="02060603020205020403" pitchFamily="18" charset="0"/>
              </a:rPr>
              <a:t>. Second, I </a:t>
            </a:r>
            <a:r>
              <a:rPr lang="en-US" sz="2199" u="sng" dirty="0">
                <a:latin typeface="Rockwell" panose="02060603020205020403" pitchFamily="18" charset="0"/>
              </a:rPr>
              <a:t>have the skills required by the position</a:t>
            </a:r>
            <a:r>
              <a:rPr lang="en-US" sz="2199" dirty="0">
                <a:latin typeface="Rockwell" panose="02060603020205020403" pitchFamily="18" charset="0"/>
              </a:rPr>
              <a:t>. Third, I have the </a:t>
            </a:r>
            <a:r>
              <a:rPr lang="en-US" sz="2199" u="sng" dirty="0">
                <a:latin typeface="Rockwell" panose="02060603020205020403" pitchFamily="18" charset="0"/>
              </a:rPr>
              <a:t>experiences working with design architecture </a:t>
            </a:r>
            <a:r>
              <a:rPr lang="en-US" sz="2199" dirty="0">
                <a:latin typeface="Rockwell" panose="02060603020205020403" pitchFamily="18" charset="0"/>
              </a:rPr>
              <a:t>so that I am good at meeting deadlines and the last I am </a:t>
            </a:r>
            <a:r>
              <a:rPr lang="en-US" sz="2199" u="sng" dirty="0">
                <a:latin typeface="Rockwell" panose="02060603020205020403" pitchFamily="18" charset="0"/>
              </a:rPr>
              <a:t>impressed with your company products.</a:t>
            </a:r>
            <a:r>
              <a:rPr lang="en-US" sz="2199" dirty="0">
                <a:latin typeface="Rockwell" panose="02060603020205020403" pitchFamily="18" charset="0"/>
              </a:rPr>
              <a:t> Therefore, I think I will make the best candidate for the position</a:t>
            </a:r>
            <a:r>
              <a:rPr lang="en-US" sz="2199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Always focus on your selling points and be prepared if the interviewer asks further questions related to the earlier answers you gave)</a:t>
            </a:r>
            <a:endParaRPr lang="en-ID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6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D391-4090-4472-A0F9-32A5B77E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your weakness?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C0B3-E781-4BD6-993B-A2D48582C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5" y="1772816"/>
            <a:ext cx="8435856" cy="45856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Rockwell" panose="02060603020205020403" pitchFamily="18" charset="0"/>
              </a:rPr>
              <a:t>Well…I </a:t>
            </a:r>
            <a:r>
              <a:rPr lang="en-US" u="sng" dirty="0">
                <a:latin typeface="Rockwell" panose="02060603020205020403" pitchFamily="18" charset="0"/>
              </a:rPr>
              <a:t>like to work in teams and I like to finish things on time</a:t>
            </a:r>
            <a:r>
              <a:rPr lang="en-US" dirty="0">
                <a:latin typeface="Rockwell" panose="02060603020205020403" pitchFamily="18" charset="0"/>
              </a:rPr>
              <a:t>. I </a:t>
            </a:r>
            <a:r>
              <a:rPr lang="en-US" u="sng" dirty="0">
                <a:latin typeface="Rockwell" panose="02060603020205020403" pitchFamily="18" charset="0"/>
              </a:rPr>
              <a:t>don’t feel comfortable </a:t>
            </a:r>
            <a:r>
              <a:rPr lang="en-US" dirty="0">
                <a:latin typeface="Rockwell" panose="02060603020205020403" pitchFamily="18" charset="0"/>
              </a:rPr>
              <a:t>seeing friends who like postponing their works and I want them to work in the same pace with me. </a:t>
            </a:r>
            <a:r>
              <a:rPr lang="en-US" u="sng" dirty="0">
                <a:latin typeface="Rockwell" panose="02060603020205020403" pitchFamily="18" charset="0"/>
              </a:rPr>
              <a:t>Consequently, some friends like to depend on me </a:t>
            </a:r>
            <a:r>
              <a:rPr lang="en-US" dirty="0">
                <a:latin typeface="Rockwell" panose="02060603020205020403" pitchFamily="18" charset="0"/>
              </a:rPr>
              <a:t>on the project we are supposed to work in teams. </a:t>
            </a:r>
            <a:r>
              <a:rPr lang="en-US" u="sng" dirty="0">
                <a:latin typeface="Rockwell" panose="02060603020205020403" pitchFamily="18" charset="0"/>
              </a:rPr>
              <a:t>I couldn’t say no </a:t>
            </a:r>
            <a:r>
              <a:rPr lang="en-US" dirty="0">
                <a:latin typeface="Rockwell" panose="02060603020205020403" pitchFamily="18" charset="0"/>
              </a:rPr>
              <a:t>because I always want to finish what I have started.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Although it is your weakness, you should make sure that you are someone with potentials. Change the weakness into strength.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9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3B3A-7DCD-4D06-90CF-6D508F64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 of your last boss?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6DC2-2DD8-49D6-B797-3528B31C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Rockwell" panose="02060603020205020403" pitchFamily="18" charset="0"/>
              </a:rPr>
              <a:t>I think he is a strict man. He always demands all of the employees to work hard. I think it is good and very common that a boss wants his inferiors to be maximal in their work. However, he sometimes takes too many projects. As a result, the employees cannot work too maximal either because the number of workers and the projects are not in line.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Never say something bad about your previous company or Boss. Your answers will tell people how your personalities are.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82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3681-BB63-4996-B5DF-278C5179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hire you?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2506-BFDC-4E8B-B8F8-BDE771AE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28800"/>
            <a:ext cx="7727715" cy="48245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Rockwell" panose="02060603020205020403" pitchFamily="18" charset="0"/>
              </a:rPr>
              <a:t>There are four main reasons why you should put me in your team. First, I have </a:t>
            </a:r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a strong passion in the design architecture</a:t>
            </a:r>
            <a:r>
              <a:rPr lang="en-US" dirty="0">
                <a:latin typeface="Rockwell" panose="02060603020205020403" pitchFamily="18" charset="0"/>
              </a:rPr>
              <a:t>. Second, </a:t>
            </a:r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I have the skills </a:t>
            </a:r>
            <a:r>
              <a:rPr lang="en-US" dirty="0">
                <a:latin typeface="Rockwell" panose="02060603020205020403" pitchFamily="18" charset="0"/>
              </a:rPr>
              <a:t>required by the position. Third, I </a:t>
            </a:r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have the experiences </a:t>
            </a:r>
            <a:r>
              <a:rPr lang="en-US" dirty="0">
                <a:latin typeface="Rockwell" panose="02060603020205020403" pitchFamily="18" charset="0"/>
              </a:rPr>
              <a:t>working with design architecture so that I am </a:t>
            </a:r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good at meeting deadlines</a:t>
            </a:r>
            <a:r>
              <a:rPr lang="en-US" dirty="0">
                <a:latin typeface="Rockwell" panose="02060603020205020403" pitchFamily="18" charset="0"/>
              </a:rPr>
              <a:t> and the last I am impressed with your company products. Therefore, I think I will make the best candidate for the position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971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D9DDE-5952-433A-903F-353E30F1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Interview: New Trend?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73AD1-0622-4898-8D58-66A1D847F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00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7B33-F3AD-43C0-BF7C-A3ECB31E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37" y="764704"/>
            <a:ext cx="9044663" cy="1188410"/>
          </a:xfrm>
        </p:spPr>
        <p:txBody>
          <a:bodyPr/>
          <a:lstStyle/>
          <a:p>
            <a:r>
              <a:rPr lang="en-US" dirty="0"/>
              <a:t>SAMPLE OF QUESTIONS FROM </a:t>
            </a:r>
            <a:br>
              <a:rPr lang="en-US" dirty="0"/>
            </a:br>
            <a:r>
              <a:rPr lang="en-US" i="1" dirty="0"/>
              <a:t>Bank Indonesia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5C45-1FA2-4EDB-B990-29E2C434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37" y="2638251"/>
            <a:ext cx="9404233" cy="3101175"/>
          </a:xfrm>
        </p:spPr>
        <p:txBody>
          <a:bodyPr>
            <a:normAutofit/>
          </a:bodyPr>
          <a:lstStyle/>
          <a:p>
            <a:pPr marL="342797" indent="-342797">
              <a:buFont typeface="+mj-lt"/>
              <a:buAutoNum type="arabicPeriod"/>
            </a:pPr>
            <a:r>
              <a:rPr lang="en-ID" sz="2799" dirty="0" err="1">
                <a:latin typeface="Rockwell" panose="02060603020205020403" pitchFamily="18" charset="0"/>
              </a:rPr>
              <a:t>Apa</a:t>
            </a:r>
            <a:r>
              <a:rPr lang="en-ID" sz="2799" dirty="0">
                <a:latin typeface="Rockwell" panose="02060603020205020403" pitchFamily="18" charset="0"/>
              </a:rPr>
              <a:t> </a:t>
            </a:r>
            <a:r>
              <a:rPr lang="en-ID" sz="2799" dirty="0" err="1">
                <a:latin typeface="Rockwell" panose="02060603020205020403" pitchFamily="18" charset="0"/>
              </a:rPr>
              <a:t>kekurangan</a:t>
            </a:r>
            <a:r>
              <a:rPr lang="en-ID" sz="2799" dirty="0">
                <a:latin typeface="Rockwell" panose="02060603020205020403" pitchFamily="18" charset="0"/>
              </a:rPr>
              <a:t> </a:t>
            </a:r>
            <a:r>
              <a:rPr lang="en-ID" sz="2799" dirty="0" err="1">
                <a:latin typeface="Rockwell" panose="02060603020205020403" pitchFamily="18" charset="0"/>
              </a:rPr>
              <a:t>yg</a:t>
            </a:r>
            <a:r>
              <a:rPr lang="en-ID" sz="2799" dirty="0">
                <a:latin typeface="Rockwell" panose="02060603020205020403" pitchFamily="18" charset="0"/>
              </a:rPr>
              <a:t> paling </a:t>
            </a:r>
            <a:r>
              <a:rPr lang="en-ID" sz="2799" dirty="0" err="1">
                <a:latin typeface="Rockwell" panose="02060603020205020403" pitchFamily="18" charset="0"/>
              </a:rPr>
              <a:t>menghambat</a:t>
            </a:r>
            <a:r>
              <a:rPr lang="en-ID" sz="2799" dirty="0">
                <a:latin typeface="Rockwell" panose="02060603020205020403" pitchFamily="18" charset="0"/>
              </a:rPr>
              <a:t> </a:t>
            </a:r>
            <a:r>
              <a:rPr lang="en-ID" sz="2799" dirty="0" err="1">
                <a:latin typeface="Rockwell" panose="02060603020205020403" pitchFamily="18" charset="0"/>
              </a:rPr>
              <a:t>prestasi</a:t>
            </a:r>
            <a:r>
              <a:rPr lang="en-ID" sz="2799" dirty="0">
                <a:latin typeface="Rockwell" panose="02060603020205020403" pitchFamily="18" charset="0"/>
              </a:rPr>
              <a:t> </a:t>
            </a:r>
            <a:r>
              <a:rPr lang="en-ID" sz="2799" dirty="0" err="1">
                <a:latin typeface="Rockwell" panose="02060603020205020403" pitchFamily="18" charset="0"/>
              </a:rPr>
              <a:t>selama</a:t>
            </a:r>
            <a:r>
              <a:rPr lang="en-ID" sz="2799" dirty="0">
                <a:latin typeface="Rockwell" panose="02060603020205020403" pitchFamily="18" charset="0"/>
              </a:rPr>
              <a:t> </a:t>
            </a:r>
            <a:r>
              <a:rPr lang="en-ID" sz="2799" dirty="0" err="1">
                <a:latin typeface="Rockwell" panose="02060603020205020403" pitchFamily="18" charset="0"/>
              </a:rPr>
              <a:t>anda</a:t>
            </a:r>
            <a:r>
              <a:rPr lang="en-ID" sz="2799" dirty="0">
                <a:latin typeface="Rockwell" panose="02060603020205020403" pitchFamily="18" charset="0"/>
              </a:rPr>
              <a:t> </a:t>
            </a:r>
            <a:r>
              <a:rPr lang="en-ID" sz="2799" dirty="0" err="1">
                <a:latin typeface="Rockwell" panose="02060603020205020403" pitchFamily="18" charset="0"/>
              </a:rPr>
              <a:t>selama</a:t>
            </a:r>
            <a:r>
              <a:rPr lang="en-ID" sz="2799" dirty="0">
                <a:latin typeface="Rockwell" panose="02060603020205020403" pitchFamily="18" charset="0"/>
              </a:rPr>
              <a:t> </a:t>
            </a:r>
            <a:r>
              <a:rPr lang="en-ID" sz="2799" dirty="0" err="1">
                <a:latin typeface="Rockwell" panose="02060603020205020403" pitchFamily="18" charset="0"/>
              </a:rPr>
              <a:t>ini</a:t>
            </a:r>
            <a:r>
              <a:rPr lang="en-ID" sz="2799" dirty="0">
                <a:latin typeface="Rockwell" panose="02060603020205020403" pitchFamily="18" charset="0"/>
              </a:rPr>
              <a:t>?</a:t>
            </a:r>
          </a:p>
          <a:p>
            <a:pPr marL="342797" indent="-342797">
              <a:buFont typeface="+mj-lt"/>
              <a:buAutoNum type="arabicPeriod"/>
            </a:pPr>
            <a:r>
              <a:rPr lang="en-ID" sz="2799" dirty="0" err="1">
                <a:latin typeface="Rockwell" panose="02060603020205020403" pitchFamily="18" charset="0"/>
              </a:rPr>
              <a:t>Apa</a:t>
            </a:r>
            <a:r>
              <a:rPr lang="en-ID" sz="2799" dirty="0">
                <a:latin typeface="Rockwell" panose="02060603020205020403" pitchFamily="18" charset="0"/>
              </a:rPr>
              <a:t> yang </a:t>
            </a:r>
            <a:r>
              <a:rPr lang="en-ID" sz="2799" dirty="0" err="1">
                <a:latin typeface="Rockwell" panose="02060603020205020403" pitchFamily="18" charset="0"/>
              </a:rPr>
              <a:t>anda</a:t>
            </a:r>
            <a:r>
              <a:rPr lang="en-ID" sz="2799" dirty="0">
                <a:latin typeface="Rockwell" panose="02060603020205020403" pitchFamily="18" charset="0"/>
              </a:rPr>
              <a:t> </a:t>
            </a:r>
            <a:r>
              <a:rPr lang="en-ID" sz="2799" dirty="0" err="1">
                <a:latin typeface="Rockwell" panose="02060603020205020403" pitchFamily="18" charset="0"/>
              </a:rPr>
              <a:t>lakukan</a:t>
            </a:r>
            <a:r>
              <a:rPr lang="en-ID" sz="2799" dirty="0">
                <a:latin typeface="Rockwell" panose="02060603020205020403" pitchFamily="18" charset="0"/>
              </a:rPr>
              <a:t>?</a:t>
            </a:r>
          </a:p>
          <a:p>
            <a:pPr marL="342797" indent="-342797">
              <a:buFont typeface="+mj-lt"/>
              <a:buAutoNum type="arabicPeriod"/>
            </a:pPr>
            <a:r>
              <a:rPr lang="en-ID" sz="2799" dirty="0" err="1">
                <a:latin typeface="Rockwell" panose="02060603020205020403" pitchFamily="18" charset="0"/>
              </a:rPr>
              <a:t>Apa</a:t>
            </a:r>
            <a:r>
              <a:rPr lang="en-ID" sz="2799" dirty="0">
                <a:latin typeface="Rockwell" panose="02060603020205020403" pitchFamily="18" charset="0"/>
              </a:rPr>
              <a:t> </a:t>
            </a:r>
            <a:r>
              <a:rPr lang="en-ID" sz="2799" dirty="0" err="1">
                <a:latin typeface="Rockwell" panose="02060603020205020403" pitchFamily="18" charset="0"/>
              </a:rPr>
              <a:t>kekeliruan</a:t>
            </a:r>
            <a:r>
              <a:rPr lang="en-ID" sz="2799" dirty="0">
                <a:latin typeface="Rockwell" panose="02060603020205020403" pitchFamily="18" charset="0"/>
              </a:rPr>
              <a:t> yang </a:t>
            </a:r>
            <a:r>
              <a:rPr lang="en-ID" sz="2799" dirty="0" err="1">
                <a:latin typeface="Rockwell" panose="02060603020205020403" pitchFamily="18" charset="0"/>
              </a:rPr>
              <a:t>pernah</a:t>
            </a:r>
            <a:r>
              <a:rPr lang="en-ID" sz="2799" dirty="0">
                <a:latin typeface="Rockwell" panose="02060603020205020403" pitchFamily="18" charset="0"/>
              </a:rPr>
              <a:t> </a:t>
            </a:r>
            <a:r>
              <a:rPr lang="en-ID" sz="2799" dirty="0" err="1">
                <a:latin typeface="Rockwell" panose="02060603020205020403" pitchFamily="18" charset="0"/>
              </a:rPr>
              <a:t>anda</a:t>
            </a:r>
            <a:r>
              <a:rPr lang="en-ID" sz="2799" dirty="0">
                <a:latin typeface="Rockwell" panose="02060603020205020403" pitchFamily="18" charset="0"/>
              </a:rPr>
              <a:t> </a:t>
            </a:r>
            <a:r>
              <a:rPr lang="en-ID" sz="2799" dirty="0" err="1">
                <a:latin typeface="Rockwell" panose="02060603020205020403" pitchFamily="18" charset="0"/>
              </a:rPr>
              <a:t>lakukan</a:t>
            </a:r>
            <a:r>
              <a:rPr lang="en-ID" sz="2799" dirty="0">
                <a:latin typeface="Rockwell" panose="02060603020205020403" pitchFamily="18" charset="0"/>
              </a:rPr>
              <a:t>?</a:t>
            </a:r>
          </a:p>
          <a:p>
            <a:pPr marL="0" indent="0">
              <a:buNone/>
            </a:pPr>
            <a:endParaRPr lang="en-ID" sz="2799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DEE7-62BE-41C7-8093-F6839AA1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answer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67C3-0130-4FB0-B1B0-CE0D6572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28800"/>
            <a:ext cx="10332638" cy="48245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dirty="0">
                <a:latin typeface="Rockwell" panose="02060603020205020403" pitchFamily="18" charset="0"/>
              </a:rPr>
              <a:t>Pada </a:t>
            </a:r>
            <a:r>
              <a:rPr lang="en-ID" dirty="0" err="1">
                <a:latin typeface="Rockwell" panose="02060603020205020403" pitchFamily="18" charset="0"/>
              </a:rPr>
              <a:t>saat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saya</a:t>
            </a:r>
            <a:r>
              <a:rPr lang="en-ID" dirty="0">
                <a:latin typeface="Rockwell" panose="02060603020205020403" pitchFamily="18" charset="0"/>
              </a:rPr>
              <a:t> salah </a:t>
            </a:r>
            <a:r>
              <a:rPr lang="en-ID" dirty="0" err="1">
                <a:latin typeface="Rockwell" panose="02060603020205020403" pitchFamily="18" charset="0"/>
              </a:rPr>
              <a:t>menyusun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urutan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laporan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riset</a:t>
            </a:r>
            <a:r>
              <a:rPr lang="en-ID" dirty="0">
                <a:latin typeface="Rockwell" panose="02060603020205020403" pitchFamily="18" charset="0"/>
              </a:rPr>
              <a:t> di UGM dan </a:t>
            </a:r>
            <a:r>
              <a:rPr lang="en-ID" dirty="0" err="1">
                <a:latin typeface="Rockwell" panose="02060603020205020403" pitchFamily="18" charset="0"/>
              </a:rPr>
              <a:t>menyebabkan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lmyn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banyak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revisi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karena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memperoleh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informasi</a:t>
            </a:r>
            <a:r>
              <a:rPr lang="en-ID" dirty="0">
                <a:latin typeface="Rockwell" panose="02060603020205020403" pitchFamily="18" charset="0"/>
              </a:rPr>
              <a:t> yang </a:t>
            </a:r>
            <a:r>
              <a:rPr lang="en-ID" dirty="0" err="1">
                <a:latin typeface="Rockwell" panose="02060603020205020403" pitchFamily="18" charset="0"/>
              </a:rPr>
              <a:t>tidak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tepat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dari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beberapa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asisten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peneliti</a:t>
            </a:r>
            <a:r>
              <a:rPr lang="en-ID" dirty="0">
                <a:latin typeface="Rockwell" panose="02060603020205020403" pitchFamily="18" charset="0"/>
              </a:rPr>
              <a:t>. Jadi </a:t>
            </a:r>
            <a:r>
              <a:rPr lang="en-ID" dirty="0" err="1">
                <a:latin typeface="Rockwell" panose="02060603020205020403" pitchFamily="18" charset="0"/>
              </a:rPr>
              <a:t>pencairan</a:t>
            </a:r>
            <a:r>
              <a:rPr lang="en-ID" dirty="0">
                <a:latin typeface="Rockwell" panose="02060603020205020403" pitchFamily="18" charset="0"/>
              </a:rPr>
              <a:t> dana </a:t>
            </a:r>
            <a:r>
              <a:rPr lang="en-ID" dirty="0" err="1">
                <a:latin typeface="Rockwell" panose="02060603020205020403" pitchFamily="18" charset="0"/>
              </a:rPr>
              <a:t>tahap</a:t>
            </a:r>
            <a:r>
              <a:rPr lang="en-ID" dirty="0">
                <a:latin typeface="Rockwell" panose="02060603020205020403" pitchFamily="18" charset="0"/>
              </a:rPr>
              <a:t> 2 </a:t>
            </a:r>
            <a:r>
              <a:rPr lang="en-ID" dirty="0" err="1">
                <a:latin typeface="Rockwell" panose="02060603020205020403" pitchFamily="18" charset="0"/>
              </a:rPr>
              <a:t>menjadi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terlambat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karena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harus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menyelesaikan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revisi</a:t>
            </a:r>
            <a:r>
              <a:rPr lang="en-ID" dirty="0">
                <a:latin typeface="Rockwell" panose="02060603020205020403" pitchFamily="18" charset="0"/>
              </a:rPr>
              <a:t>. </a:t>
            </a:r>
            <a:r>
              <a:rPr lang="en-ID" dirty="0" err="1">
                <a:latin typeface="Rockwell" panose="02060603020205020403" pitchFamily="18" charset="0"/>
              </a:rPr>
              <a:t>Sekarang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sy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mulai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banyak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berkoordinasi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dengan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pihak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Direktorat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Penelitian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karena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mereka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yg</a:t>
            </a:r>
            <a:r>
              <a:rPr lang="en-ID" dirty="0">
                <a:latin typeface="Rockwell" panose="02060603020205020403" pitchFamily="18" charset="0"/>
              </a:rPr>
              <a:t> buat </a:t>
            </a:r>
            <a:r>
              <a:rPr lang="en-ID" dirty="0" err="1">
                <a:latin typeface="Rockwell" panose="02060603020205020403" pitchFamily="18" charset="0"/>
              </a:rPr>
              <a:t>regulasi</a:t>
            </a:r>
            <a:r>
              <a:rPr lang="en-ID" dirty="0">
                <a:latin typeface="Rockwell" panose="02060603020205020403" pitchFamily="18" charset="0"/>
              </a:rPr>
              <a:t>/SOP </a:t>
            </a:r>
            <a:r>
              <a:rPr lang="en-ID" dirty="0" err="1">
                <a:latin typeface="Rockwell" panose="02060603020205020403" pitchFamily="18" charset="0"/>
              </a:rPr>
              <a:t>penelitian</a:t>
            </a:r>
            <a:r>
              <a:rPr lang="en-ID" dirty="0">
                <a:latin typeface="Rockwell" panose="02060603020205020403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Focus pada </a:t>
            </a:r>
            <a:r>
              <a:rPr lang="en-ID" sz="2200" dirty="0" err="1">
                <a:solidFill>
                  <a:srgbClr val="FF0000"/>
                </a:solidFill>
                <a:latin typeface="Rockwell" panose="02060603020205020403" pitchFamily="18" charset="0"/>
              </a:rPr>
              <a:t>pendekatan</a:t>
            </a: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 STAR (Situation – Task – Action – Result). </a:t>
            </a:r>
            <a:r>
              <a:rPr lang="en-ID" sz="2200" dirty="0" err="1">
                <a:solidFill>
                  <a:srgbClr val="FF0000"/>
                </a:solidFill>
                <a:latin typeface="Rockwell" panose="02060603020205020403" pitchFamily="18" charset="0"/>
              </a:rPr>
              <a:t>Ceritakan</a:t>
            </a: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lang="en-ID" sz="2200" dirty="0" err="1">
                <a:solidFill>
                  <a:srgbClr val="FF0000"/>
                </a:solidFill>
                <a:latin typeface="Rockwell" panose="02060603020205020403" pitchFamily="18" charset="0"/>
              </a:rPr>
              <a:t>situasinya</a:t>
            </a: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, </a:t>
            </a:r>
            <a:r>
              <a:rPr lang="en-ID" sz="2200" dirty="0" err="1">
                <a:solidFill>
                  <a:srgbClr val="FF0000"/>
                </a:solidFill>
                <a:latin typeface="Rockwell" panose="02060603020205020403" pitchFamily="18" charset="0"/>
              </a:rPr>
              <a:t>apa</a:t>
            </a: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lang="en-ID" sz="2200" dirty="0" err="1">
                <a:solidFill>
                  <a:srgbClr val="FF0000"/>
                </a:solidFill>
                <a:latin typeface="Rockwell" panose="02060603020205020403" pitchFamily="18" charset="0"/>
              </a:rPr>
              <a:t>yg</a:t>
            </a: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lang="en-ID" sz="2200" dirty="0" err="1">
                <a:solidFill>
                  <a:srgbClr val="FF0000"/>
                </a:solidFill>
                <a:latin typeface="Rockwell" panose="02060603020205020403" pitchFamily="18" charset="0"/>
              </a:rPr>
              <a:t>anda</a:t>
            </a: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lang="en-ID" sz="2200" dirty="0" err="1">
                <a:solidFill>
                  <a:srgbClr val="FF0000"/>
                </a:solidFill>
                <a:latin typeface="Rockwell" panose="02060603020205020403" pitchFamily="18" charset="0"/>
              </a:rPr>
              <a:t>kerjakan</a:t>
            </a: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lang="en-ID" sz="2200" dirty="0" err="1">
                <a:solidFill>
                  <a:srgbClr val="FF0000"/>
                </a:solidFill>
                <a:latin typeface="Rockwell" panose="02060603020205020403" pitchFamily="18" charset="0"/>
              </a:rPr>
              <a:t>saat</a:t>
            </a: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lang="en-ID" sz="2200" dirty="0" err="1">
                <a:solidFill>
                  <a:srgbClr val="FF0000"/>
                </a:solidFill>
                <a:latin typeface="Rockwell" panose="02060603020205020403" pitchFamily="18" charset="0"/>
              </a:rPr>
              <a:t>itu,dan</a:t>
            </a: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lang="en-ID" sz="2200" dirty="0" err="1">
                <a:solidFill>
                  <a:srgbClr val="FF0000"/>
                </a:solidFill>
                <a:latin typeface="Rockwell" panose="02060603020205020403" pitchFamily="18" charset="0"/>
              </a:rPr>
              <a:t>bagaimana</a:t>
            </a: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lang="en-ID" sz="2200" dirty="0" err="1">
                <a:solidFill>
                  <a:srgbClr val="FF0000"/>
                </a:solidFill>
                <a:latin typeface="Rockwell" panose="02060603020205020403" pitchFamily="18" charset="0"/>
              </a:rPr>
              <a:t>hasilnya</a:t>
            </a:r>
            <a:r>
              <a:rPr lang="en-ID" sz="2200" dirty="0">
                <a:solidFill>
                  <a:srgbClr val="FF0000"/>
                </a:solidFill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91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E29C-AB81-49F8-9C7D-53BDA319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ANSWER OF bi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00BA-B284-45A6-AD79-E8D99D3F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dirty="0">
                <a:latin typeface="Rockwell" panose="02060603020205020403" pitchFamily="18" charset="0"/>
              </a:rPr>
              <a:t>Saya </a:t>
            </a:r>
            <a:r>
              <a:rPr lang="en-ID" dirty="0" err="1">
                <a:latin typeface="Rockwell" panose="02060603020205020403" pitchFamily="18" charset="0"/>
              </a:rPr>
              <a:t>pernah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menunjuk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secara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sepihak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pengurus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kepanitian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karena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koordinatornya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menghilang</a:t>
            </a:r>
            <a:r>
              <a:rPr lang="en-ID" dirty="0">
                <a:latin typeface="Rockwell" panose="02060603020205020403" pitchFamily="18" charset="0"/>
              </a:rPr>
              <a:t> (</a:t>
            </a:r>
            <a:r>
              <a:rPr lang="en-ID" dirty="0" err="1">
                <a:latin typeface="Rockwell" panose="02060603020205020403" pitchFamily="18" charset="0"/>
              </a:rPr>
              <a:t>seharusnya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melalui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mekanisme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musyawarah</a:t>
            </a:r>
            <a:r>
              <a:rPr lang="en-ID" dirty="0">
                <a:latin typeface="Rockwell" panose="02060603020205020403" pitchFamily="18" charset="0"/>
              </a:rPr>
              <a:t>). </a:t>
            </a:r>
            <a:r>
              <a:rPr lang="en-ID" dirty="0" err="1">
                <a:latin typeface="Rockwell" panose="02060603020205020403" pitchFamily="18" charset="0"/>
              </a:rPr>
              <a:t>Akhirnya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jd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pelanggaran</a:t>
            </a:r>
            <a:r>
              <a:rPr lang="en-ID" dirty="0">
                <a:latin typeface="Rockwell" panose="02060603020205020403" pitchFamily="18" charset="0"/>
              </a:rPr>
              <a:t> </a:t>
            </a:r>
            <a:r>
              <a:rPr lang="en-ID" dirty="0" err="1">
                <a:latin typeface="Rockwell" panose="02060603020205020403" pitchFamily="18" charset="0"/>
              </a:rPr>
              <a:t>karena</a:t>
            </a:r>
            <a:r>
              <a:rPr lang="en-ID" dirty="0">
                <a:latin typeface="Rockwell" panose="02060603020205020403" pitchFamily="18" charset="0"/>
              </a:rPr>
              <a:t> break the rule. </a:t>
            </a:r>
            <a:r>
              <a:rPr lang="sv-SE" dirty="0">
                <a:latin typeface="Rockwell" panose="02060603020205020403" pitchFamily="18" charset="0"/>
              </a:rPr>
              <a:t>Efeknya saya kena teguran karena melakukan secara sepihak. Tp bagi panitia, mereka sdh bs bekerja normal karena sudah memiliki koordinator baru.</a:t>
            </a:r>
            <a:endParaRPr lang="en-ID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3F985-9F80-4CD2-A19B-E7DC92AB0F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Ohio University - Avionics Engineering Center</a:t>
            </a:r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63F9172F-4A08-4E4F-885A-871F8FBFC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603" y="893"/>
            <a:ext cx="8913078" cy="1142702"/>
          </a:xfrm>
        </p:spPr>
        <p:txBody>
          <a:bodyPr/>
          <a:lstStyle/>
          <a:p>
            <a:pPr>
              <a:defRPr/>
            </a:pPr>
            <a:r>
              <a:rPr lang="en-US"/>
              <a:t>Preparation for BI 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B6D9C72-5FD5-4C7F-BC1E-29C2972D9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3650" y="1724469"/>
            <a:ext cx="7465655" cy="42359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stories to share.</a:t>
            </a:r>
          </a:p>
          <a:p>
            <a:pPr>
              <a:lnSpc>
                <a:spcPct val="90000"/>
              </a:lnSpc>
            </a:pPr>
            <a:r>
              <a:rPr lang="en-US" altLang="en-US" sz="23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Positive/ negative to positive</a:t>
            </a:r>
          </a:p>
          <a:p>
            <a:pPr>
              <a:lnSpc>
                <a:spcPct val="90000"/>
              </a:lnSpc>
            </a:pPr>
            <a:r>
              <a:rPr lang="en-US" altLang="en-US" sz="23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Study the company</a:t>
            </a:r>
          </a:p>
          <a:p>
            <a:pPr>
              <a:lnSpc>
                <a:spcPct val="90000"/>
              </a:lnSpc>
            </a:pPr>
            <a:r>
              <a:rPr lang="en-US" altLang="en-US" sz="23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Anticipate questions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E0C49C-BFB5-4EED-A6CB-B1081526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TELL ME A BIT ABOUT YOURSELF?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76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4584BF50-C040-4DE7-9965-874600EAEC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Ohio University - Avionics Engineering Center</a:t>
            </a:r>
          </a:p>
        </p:txBody>
      </p:sp>
      <p:graphicFrame>
        <p:nvGraphicFramePr>
          <p:cNvPr id="196626" name="Group 18">
            <a:extLst>
              <a:ext uri="{FF2B5EF4-FFF2-40B4-BE49-F238E27FC236}">
                <a16:creationId xmlns:a16="http://schemas.microsoft.com/office/drawing/2014/main" id="{685B4B75-DF83-485B-BE40-803A706689E5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434590" y="1605438"/>
          <a:ext cx="7465656" cy="4113729"/>
        </p:xfrm>
        <a:graphic>
          <a:graphicData uri="http://schemas.openxmlformats.org/drawingml/2006/table">
            <a:tbl>
              <a:tblPr/>
              <a:tblGrid>
                <a:gridCol w="3732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S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ituation or </a:t>
                      </a:r>
                      <a:r>
                        <a:rPr kumimoji="1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T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ask</a:t>
                      </a: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Describe situation—be specific not general.  Provide enough detail for the interviewer to understand.</a:t>
                      </a: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A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ction You Took</a:t>
                      </a: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Describe action you took—keep focus on you.  Even if discussing a team project, talk about what </a:t>
                      </a:r>
                      <a:r>
                        <a:rPr kumimoji="1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you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 did.</a:t>
                      </a: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R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esults You Achieved </a:t>
                      </a: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 55 Roman" pitchFamily="34" charset="0"/>
                        </a:rPr>
                        <a:t>Describe what happened, how the event ended, what you accomplished, and what you learned.</a:t>
                      </a: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58" name="Text Box 19">
            <a:extLst>
              <a:ext uri="{FF2B5EF4-FFF2-40B4-BE49-F238E27FC236}">
                <a16:creationId xmlns:a16="http://schemas.microsoft.com/office/drawing/2014/main" id="{8DE3C13C-6C19-4B0B-8C81-0ED4AB3B4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088" y="5917553"/>
            <a:ext cx="7464068" cy="70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“STAR Interviewing Response Technique,” </a:t>
            </a:r>
            <a:r>
              <a:rPr lang="en-US" altLang="en-US" sz="1600">
                <a:hlinkClick r:id="rId2"/>
              </a:rPr>
              <a:t>www.quintcareers.com</a:t>
            </a:r>
            <a:endParaRPr lang="en-US" altLang="en-US" sz="1600"/>
          </a:p>
          <a:p>
            <a:pPr>
              <a:spcBef>
                <a:spcPct val="50000"/>
              </a:spcBef>
            </a:pPr>
            <a:endParaRPr lang="en-US" altLang="en-US" sz="1600"/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AA70F-9C6D-4348-9F13-03C060FB0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075612" y="5842216"/>
            <a:ext cx="2089233" cy="834811"/>
          </a:xfrm>
        </p:spPr>
        <p:txBody>
          <a:bodyPr/>
          <a:lstStyle/>
          <a:p>
            <a:pPr>
              <a:defRPr/>
            </a:pPr>
            <a:r>
              <a:rPr lang="en-US" dirty="0"/>
              <a:t>Ohio University - Avionics Engineering Center</a:t>
            </a: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D31963E2-FB2A-4C50-8506-AA735D139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Potential Questions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FE4AD28-E065-4C2C-951F-B02888948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2414" y="1918498"/>
            <a:ext cx="8642431" cy="3923718"/>
          </a:xfrm>
        </p:spPr>
        <p:txBody>
          <a:bodyPr>
            <a:noAutofit/>
          </a:bodyPr>
          <a:lstStyle/>
          <a:p>
            <a:pPr marL="457063" indent="-457063">
              <a:buFont typeface="+mj-lt"/>
              <a:buAutoNum type="arabicPeriod"/>
            </a:pPr>
            <a:r>
              <a:rPr lang="en-US" altLang="en-US" sz="2399" dirty="0">
                <a:latin typeface="Rockwell" panose="02060603020205020403" pitchFamily="18" charset="0"/>
              </a:rPr>
              <a:t>Describe a time when you were faced with a stressful situation that demonstrated your coping skills.</a:t>
            </a:r>
          </a:p>
          <a:p>
            <a:pPr marL="457063" indent="-457063">
              <a:buFont typeface="+mj-lt"/>
              <a:buAutoNum type="arabicPeriod"/>
            </a:pPr>
            <a:r>
              <a:rPr lang="en-US" altLang="en-US" sz="2399" dirty="0">
                <a:latin typeface="Rockwell" panose="02060603020205020403" pitchFamily="18" charset="0"/>
              </a:rPr>
              <a:t>Give me a specific example of a time when you used good judgment and logic in solving a problem.</a:t>
            </a:r>
          </a:p>
          <a:p>
            <a:pPr marL="457063" indent="-457063">
              <a:buFont typeface="+mj-lt"/>
              <a:buAutoNum type="arabicPeriod"/>
            </a:pPr>
            <a:r>
              <a:rPr lang="en-US" altLang="en-US" sz="2399" dirty="0">
                <a:latin typeface="Rockwell" panose="02060603020205020403" pitchFamily="18" charset="0"/>
              </a:rPr>
              <a:t>Explain a time when you had to use presentation skills to influence someone’s opinion.</a:t>
            </a:r>
          </a:p>
          <a:p>
            <a:pPr marL="457063" indent="-457063">
              <a:buFont typeface="+mj-lt"/>
              <a:buAutoNum type="arabicPeriod"/>
            </a:pPr>
            <a:r>
              <a:rPr lang="en-US" altLang="en-US" sz="2399" dirty="0">
                <a:latin typeface="Rockwell" panose="02060603020205020403" pitchFamily="18" charset="0"/>
              </a:rPr>
              <a:t>What is your typical way of dealing with conflict?  Give me an example.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B6B0-3398-4A52-8DA7-D84903D8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198C-DF69-477C-8C14-3227DAFF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SELLING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POSITIVE WORDINGS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FACTUAL</a:t>
            </a:r>
            <a:endParaRPr lang="en-ID" sz="2799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942F3D3-240E-4831-BC0E-59FB1DC804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905000"/>
            <a:ext cx="655272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1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4D434-B488-45A7-AD69-A371AFAD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X</a:t>
            </a:r>
            <a:endParaRPr lang="en-ID" sz="7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78EA6-072E-4B26-8EAC-753843C8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Hello, my name is Tina Sarasvati. </a:t>
            </a:r>
            <a:r>
              <a:rPr lang="en-US" sz="3600" u="sng" dirty="0"/>
              <a:t>I am from </a:t>
            </a:r>
            <a:r>
              <a:rPr lang="en-US" sz="3600" u="sng" dirty="0" err="1"/>
              <a:t>Magelang</a:t>
            </a:r>
            <a:r>
              <a:rPr lang="en-US" sz="3600" dirty="0"/>
              <a:t>. </a:t>
            </a:r>
            <a:r>
              <a:rPr lang="en-US" sz="3600" u="sng" dirty="0"/>
              <a:t>I graduated from the aerospace engineering institute</a:t>
            </a:r>
            <a:r>
              <a:rPr lang="en-US" sz="3600" dirty="0"/>
              <a:t>. </a:t>
            </a:r>
            <a:r>
              <a:rPr lang="en-US" sz="3600" u="sng" dirty="0"/>
              <a:t>I am a fresh graduate and now I am looking for a job</a:t>
            </a:r>
            <a:r>
              <a:rPr lang="en-US" sz="3600" dirty="0"/>
              <a:t>.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423431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C656-9274-47EC-988D-88D85827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3BBB-373F-4DE5-8D0C-E1009A546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Good morning, I am Ben Joshua. </a:t>
            </a:r>
            <a:r>
              <a:rPr lang="en-US" sz="3600" u="sng" dirty="0"/>
              <a:t>I am from Jakarta</a:t>
            </a:r>
            <a:r>
              <a:rPr lang="en-US" sz="3600" dirty="0"/>
              <a:t>. </a:t>
            </a:r>
            <a:r>
              <a:rPr lang="en-US" sz="3600" u="sng" dirty="0"/>
              <a:t>I am now twenty three years old, and I am a friendly person</a:t>
            </a:r>
            <a:r>
              <a:rPr lang="en-US" sz="3600" dirty="0"/>
              <a:t>. </a:t>
            </a:r>
            <a:r>
              <a:rPr lang="en-US" sz="3600" u="sng" dirty="0"/>
              <a:t>I have many friends and I like to hang out with them</a:t>
            </a:r>
            <a:r>
              <a:rPr lang="en-US" sz="3600" dirty="0"/>
              <a:t>. Sometimes, </a:t>
            </a:r>
            <a:r>
              <a:rPr lang="en-US" sz="3600" u="sng" dirty="0"/>
              <a:t>we chill out on the weekend to have a chit chat over coffee</a:t>
            </a:r>
            <a:r>
              <a:rPr lang="en-US" sz="3600" dirty="0"/>
              <a:t>, and </a:t>
            </a:r>
            <a:r>
              <a:rPr lang="en-US" sz="3600" u="sng" dirty="0"/>
              <a:t>we often travel together too</a:t>
            </a:r>
            <a:r>
              <a:rPr lang="en-US" sz="3600" dirty="0"/>
              <a:t>. I think that’s all about me. 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6996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5AB7-A038-4083-B34A-C6D23778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7931-1251-411C-AFF7-5AB8FE21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/>
          </a:p>
          <a:p>
            <a:pPr marL="0" indent="0" algn="ctr">
              <a:buNone/>
            </a:pPr>
            <a:r>
              <a:rPr lang="en-US" sz="9600" b="1" dirty="0"/>
              <a:t>?</a:t>
            </a:r>
            <a:endParaRPr lang="en-ID" sz="9600" b="1" dirty="0"/>
          </a:p>
        </p:txBody>
      </p:sp>
    </p:spTree>
    <p:extLst>
      <p:ext uri="{BB962C8B-B14F-4D97-AF65-F5344CB8AC3E}">
        <p14:creationId xmlns:p14="http://schemas.microsoft.com/office/powerpoint/2010/main" val="356101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450F-6880-4A0F-A414-395A1BD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about yourself: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7FA7-348D-4BC9-A815-DE7C7C4E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Rockwell" panose="02060603020205020403" pitchFamily="18" charset="0"/>
              </a:rPr>
              <a:t>I am </a:t>
            </a:r>
            <a:r>
              <a:rPr lang="en-US" sz="3200" u="sng" dirty="0">
                <a:latin typeface="Rockwell" panose="02060603020205020403" pitchFamily="18" charset="0"/>
              </a:rPr>
              <a:t>a hard-worker</a:t>
            </a:r>
            <a:r>
              <a:rPr lang="en-US" sz="3200" dirty="0">
                <a:latin typeface="Rockwell" panose="02060603020205020403" pitchFamily="18" charset="0"/>
              </a:rPr>
              <a:t>. I was able to </a:t>
            </a:r>
            <a:r>
              <a:rPr lang="en-US" sz="3200" u="sng" dirty="0">
                <a:latin typeface="Rockwell" panose="02060603020205020403" pitchFamily="18" charset="0"/>
              </a:rPr>
              <a:t>manage my time for both studying and working</a:t>
            </a:r>
            <a:r>
              <a:rPr lang="en-US" sz="3200" dirty="0">
                <a:latin typeface="Rockwell" panose="02060603020205020403" pitchFamily="18" charset="0"/>
              </a:rPr>
              <a:t>. I can </a:t>
            </a:r>
            <a:r>
              <a:rPr lang="en-US" sz="3200" u="sng" dirty="0">
                <a:latin typeface="Rockwell" panose="02060603020205020403" pitchFamily="18" charset="0"/>
              </a:rPr>
              <a:t>manage my time well</a:t>
            </a:r>
            <a:r>
              <a:rPr lang="en-US" sz="3200" dirty="0">
                <a:latin typeface="Rockwell" panose="02060603020205020403" pitchFamily="18" charset="0"/>
              </a:rPr>
              <a:t>. I </a:t>
            </a:r>
            <a:r>
              <a:rPr lang="en-US" sz="3200" u="sng" dirty="0">
                <a:latin typeface="Rockwell" panose="02060603020205020403" pitchFamily="18" charset="0"/>
              </a:rPr>
              <a:t>have started working since I was in semester 6 and I was able to graduate on time with satisfying GPA</a:t>
            </a:r>
            <a:r>
              <a:rPr lang="en-US" sz="3200" dirty="0">
                <a:latin typeface="Rockwell" panose="02060603020205020403" pitchFamily="18" charset="0"/>
              </a:rPr>
              <a:t>. I am also a </a:t>
            </a:r>
            <a:r>
              <a:rPr lang="en-US" sz="3200" u="sng" dirty="0">
                <a:latin typeface="Rockwell" panose="02060603020205020403" pitchFamily="18" charset="0"/>
              </a:rPr>
              <a:t>reliable person</a:t>
            </a:r>
            <a:r>
              <a:rPr lang="en-US" sz="3200" dirty="0">
                <a:latin typeface="Rockwell" panose="02060603020205020403" pitchFamily="18" charset="0"/>
              </a:rPr>
              <a:t>. In my recent job, I am always be </a:t>
            </a:r>
            <a:r>
              <a:rPr lang="en-US" sz="3200" u="sng" dirty="0">
                <a:latin typeface="Rockwell" panose="02060603020205020403" pitchFamily="18" charset="0"/>
              </a:rPr>
              <a:t>the first person </a:t>
            </a:r>
            <a:r>
              <a:rPr lang="en-US" sz="3200" dirty="0">
                <a:latin typeface="Rockwell" panose="02060603020205020403" pitchFamily="18" charset="0"/>
              </a:rPr>
              <a:t>my boss calls whenever there is a project and I </a:t>
            </a:r>
            <a:r>
              <a:rPr lang="en-US" sz="3200" u="sng" dirty="0">
                <a:latin typeface="Rockwell" panose="02060603020205020403" pitchFamily="18" charset="0"/>
              </a:rPr>
              <a:t>can finish it right on schedule.</a:t>
            </a:r>
            <a:endParaRPr lang="en-ID" sz="3200" u="sng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26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894C-848C-44C6-BC73-062257B5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SELLING POINTS: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4EC1-8C67-4B3C-A2A6-B6BDCA84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EXPERIENCES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9166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649A-4773-44BC-9261-A90D6ECF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313749"/>
            <a:ext cx="9143998" cy="1020762"/>
          </a:xfrm>
        </p:spPr>
        <p:txBody>
          <a:bodyPr/>
          <a:lstStyle/>
          <a:p>
            <a:r>
              <a:rPr lang="en-US" dirty="0"/>
              <a:t>My skills &amp; experiences?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DAAE-EF5D-449C-900F-47141C7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1628800"/>
            <a:ext cx="11305256" cy="4954562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500" dirty="0">
                <a:latin typeface="Rockwell" panose="02060603020205020403" pitchFamily="18" charset="0"/>
              </a:rPr>
              <a:t>English language learning specialist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500" dirty="0">
                <a:latin typeface="Rockwell" panose="02060603020205020403" pitchFamily="18" charset="0"/>
              </a:rPr>
              <a:t>Proven skills in teaching English as a Foreign Language to Indonesian college students in non-English departments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500" dirty="0">
                <a:latin typeface="Rockwell" panose="02060603020205020403" pitchFamily="18" charset="0"/>
              </a:rPr>
              <a:t>Proven to have excellent adaptive skills by working with three different universities with students of various backgrounds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500" dirty="0">
                <a:latin typeface="Rockwell" panose="02060603020205020403" pitchFamily="18" charset="0"/>
              </a:rPr>
              <a:t>Certified English translator, a full-time member of the Association of Indonesian translators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500" dirty="0">
                <a:latin typeface="Rockwell" panose="02060603020205020403" pitchFamily="18" charset="0"/>
              </a:rPr>
              <a:t>Skillful interpreter of English – Indonesian and Indonesian – English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500" dirty="0">
                <a:latin typeface="Rockwell" panose="02060603020205020403" pitchFamily="18" charset="0"/>
              </a:rPr>
              <a:t>Experienced English trainer handling general, academic, and other English for specific purposes.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500" dirty="0">
                <a:latin typeface="Rockwell" panose="02060603020205020403" pitchFamily="18" charset="0"/>
              </a:rPr>
              <a:t>Experienced in holding English training programs for adults and have cooperated with many institutions both state and private organizations.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6500" dirty="0">
                <a:latin typeface="Rockwell" panose="02060603020205020403" pitchFamily="18" charset="0"/>
              </a:rPr>
              <a:t>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905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79DD-39D5-4003-B273-C36F61CA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YOUR SKILLS &amp; EXPERIENCES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37F7-6006-4B79-9A9B-9095BCDE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ones that support the job first</a:t>
            </a:r>
          </a:p>
          <a:p>
            <a:r>
              <a:rPr lang="en-US" dirty="0"/>
              <a:t>Write other skills and experiences although they may not be relevant to the job.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29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480</TotalTime>
  <Words>1182</Words>
  <Application>Microsoft Office PowerPoint</Application>
  <PresentationFormat>Custom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Corbel</vt:lpstr>
      <vt:lpstr>Frutiger 55 Roman</vt:lpstr>
      <vt:lpstr>Rockwell</vt:lpstr>
      <vt:lpstr>Wingdings</vt:lpstr>
      <vt:lpstr>Chalkboard 16x9</vt:lpstr>
      <vt:lpstr> DEALING WITH JOB INTERVIEW QUESTIONS</vt:lpstr>
      <vt:lpstr>CAN YOU TELL ME A BIT ABOUT YOURSELF?</vt:lpstr>
      <vt:lpstr>X</vt:lpstr>
      <vt:lpstr>X</vt:lpstr>
      <vt:lpstr>PowerPoint Presentation</vt:lpstr>
      <vt:lpstr>Tell me about yourself:</vt:lpstr>
      <vt:lpstr>SELLING POINTS:</vt:lpstr>
      <vt:lpstr>My skills &amp; experiences?</vt:lpstr>
      <vt:lpstr>LIST YOUR SKILLS &amp; EXPERIENCES</vt:lpstr>
      <vt:lpstr>Why are you interested in the job?</vt:lpstr>
      <vt:lpstr>Why should we hire you?</vt:lpstr>
      <vt:lpstr>What’s your weakness?</vt:lpstr>
      <vt:lpstr>What do you think of your last boss?</vt:lpstr>
      <vt:lpstr>Why should we hire you?</vt:lpstr>
      <vt:lpstr>Behavioral Interview: New Trend?</vt:lpstr>
      <vt:lpstr>SAMPLE OF QUESTIONS FROM  Bank Indonesia</vt:lpstr>
      <vt:lpstr>Sample answer</vt:lpstr>
      <vt:lpstr>SAMPLE ANSWER OF bi</vt:lpstr>
      <vt:lpstr>Preparation for BI </vt:lpstr>
      <vt:lpstr>PowerPoint Presentation</vt:lpstr>
      <vt:lpstr>Potential Questions</vt:lpstr>
      <vt:lpstr>KEY 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PEMBEKALAN CALON WISUDAWAN ITDA (INSTITUT TEKNOLOGI DIRGANTARA ADISUTJIPTO)</dc:title>
  <dc:creator>Ciciclia Dwi Setyorini</dc:creator>
  <cp:lastModifiedBy>Ciciclia Dwi Setyorini</cp:lastModifiedBy>
  <cp:revision>20</cp:revision>
  <dcterms:created xsi:type="dcterms:W3CDTF">2021-11-14T21:37:34Z</dcterms:created>
  <dcterms:modified xsi:type="dcterms:W3CDTF">2021-11-23T02:53:53Z</dcterms:modified>
</cp:coreProperties>
</file>