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919" r:id="rId2"/>
  </p:sldMasterIdLst>
  <p:notesMasterIdLst>
    <p:notesMasterId r:id="rId23"/>
  </p:notesMasterIdLst>
  <p:sldIdLst>
    <p:sldId id="463" r:id="rId3"/>
    <p:sldId id="465" r:id="rId4"/>
    <p:sldId id="353" r:id="rId5"/>
    <p:sldId id="458" r:id="rId6"/>
    <p:sldId id="459" r:id="rId7"/>
    <p:sldId id="561" r:id="rId8"/>
    <p:sldId id="460" r:id="rId9"/>
    <p:sldId id="559" r:id="rId10"/>
    <p:sldId id="508" r:id="rId11"/>
    <p:sldId id="551" r:id="rId12"/>
    <p:sldId id="552" r:id="rId13"/>
    <p:sldId id="542" r:id="rId14"/>
    <p:sldId id="553" r:id="rId15"/>
    <p:sldId id="554" r:id="rId16"/>
    <p:sldId id="555" r:id="rId17"/>
    <p:sldId id="556" r:id="rId18"/>
    <p:sldId id="557" r:id="rId19"/>
    <p:sldId id="558" r:id="rId20"/>
    <p:sldId id="289" r:id="rId21"/>
    <p:sldId id="507"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FFF00"/>
    <a:srgbClr val="C2D9F0"/>
    <a:srgbClr val="BFD7EF"/>
    <a:srgbClr val="000099"/>
    <a:srgbClr val="5F5F5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13DA4608-2AA0-450D-AF4B-64D5D1697652}" type="slidenum">
              <a:rPr lang="en-US"/>
              <a:pPr>
                <a:defRPr/>
              </a:pPr>
              <a:t>‹#›</a:t>
            </a:fld>
            <a:endParaRPr lang="en-US"/>
          </a:p>
        </p:txBody>
      </p:sp>
    </p:spTree>
    <p:extLst>
      <p:ext uri="{BB962C8B-B14F-4D97-AF65-F5344CB8AC3E}">
        <p14:creationId xmlns:p14="http://schemas.microsoft.com/office/powerpoint/2010/main" val="20347684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a:t>Intro to OOP with Java, C. Thomas Wu</a:t>
            </a:r>
          </a:p>
        </p:txBody>
      </p:sp>
      <p:sp>
        <p:nvSpPr>
          <p:cNvPr id="45059" name="Rectangle 6"/>
          <p:cNvSpPr>
            <a:spLocks noGrp="1" noChangeArrowheads="1"/>
          </p:cNvSpPr>
          <p:nvPr>
            <p:ph type="ftr" sz="quarter" idx="4"/>
          </p:nvPr>
        </p:nvSpPr>
        <p:spPr>
          <a:noFill/>
        </p:spPr>
        <p:txBody>
          <a:bodyPr/>
          <a:lstStyle/>
          <a:p>
            <a:r>
              <a:rPr lang="en-US"/>
              <a:t>©The McGraw-Hill Companies, Inc.</a:t>
            </a:r>
          </a:p>
        </p:txBody>
      </p:sp>
      <p:sp>
        <p:nvSpPr>
          <p:cNvPr id="45060" name="Rectangle 7"/>
          <p:cNvSpPr>
            <a:spLocks noGrp="1" noChangeArrowheads="1"/>
          </p:cNvSpPr>
          <p:nvPr>
            <p:ph type="sldNum" sz="quarter" idx="5"/>
          </p:nvPr>
        </p:nvSpPr>
        <p:spPr>
          <a:noFill/>
        </p:spPr>
        <p:txBody>
          <a:bodyPr/>
          <a:lstStyle/>
          <a:p>
            <a:fld id="{D6526355-63D6-42F2-B49E-FA89686BD611}" type="slidenum">
              <a:rPr lang="en-US" smtClean="0"/>
              <a:pPr/>
              <a:t>2</a:t>
            </a:fld>
            <a:endParaRPr lang="en-US"/>
          </a:p>
        </p:txBody>
      </p:sp>
      <p:sp>
        <p:nvSpPr>
          <p:cNvPr id="45061"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45062" name="Rectangle 3"/>
          <p:cNvSpPr>
            <a:spLocks noGrp="1" noChangeArrowheads="1"/>
          </p:cNvSpPr>
          <p:nvPr>
            <p:ph type="body" idx="1"/>
          </p:nvPr>
        </p:nvSpPr>
        <p:spPr>
          <a:solidFill>
            <a:srgbClr val="FFFFFF"/>
          </a:solidFill>
          <a:ln/>
        </p:spPr>
        <p:txBody>
          <a:bodyPr lIns="91432" tIns="45716" rIns="91432" bIns="45716"/>
          <a:lstStyle/>
          <a:p>
            <a:pPr eaLnBrk="1" hangingPunct="1"/>
            <a:r>
              <a:rPr lang="en-US" altLang="ja-JP"/>
              <a:t>A class is instantiable if we can create instances of it. For example, the JFrame class is instantiable. A class is noninstantiable if we cannot create its instances. The Math class is one example of noninstantiable classes. The main classes we have been writing are all noninstantiable. We will learn how to define instantiable classes in this lesson. A constructor is a special method that is used to initialize an instance of a class when it is first created.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B5FD2C7-DE67-491A-A66B-D0590DC0739F}" type="slidenum">
              <a:rPr lang="en-US" smtClean="0">
                <a:cs typeface="Arial" pitchFamily="34" charset="0"/>
              </a:rPr>
              <a:pPr/>
              <a:t>4</a:t>
            </a:fld>
            <a:endParaRPr lang="en-US">
              <a:cs typeface="Arial" pitchFamily="34" charset="0"/>
            </a:endParaRPr>
          </a:p>
        </p:txBody>
      </p:sp>
      <p:sp>
        <p:nvSpPr>
          <p:cNvPr id="50179" name="Rectangle 2"/>
          <p:cNvSpPr>
            <a:spLocks noGrp="1" noRot="1" noChangeAspect="1" noChangeArrowheads="1" noTextEdit="1"/>
          </p:cNvSpPr>
          <p:nvPr>
            <p:ph type="sldImg"/>
          </p:nvPr>
        </p:nvSpPr>
        <p:spPr>
          <a:xfrm>
            <a:off x="1144588" y="685800"/>
            <a:ext cx="4572000" cy="3429000"/>
          </a:xfrm>
          <a:ln/>
        </p:spPr>
      </p:sp>
      <p:sp>
        <p:nvSpPr>
          <p:cNvPr id="50180" name="Rectangle 3"/>
          <p:cNvSpPr>
            <a:spLocks noGrp="1" noChangeArrowheads="1"/>
          </p:cNvSpPr>
          <p:nvPr>
            <p:ph type="body" idx="1"/>
          </p:nvPr>
        </p:nvSpPr>
        <p:spPr>
          <a:xfrm>
            <a:off x="914400" y="4341813"/>
            <a:ext cx="5029200" cy="4116387"/>
          </a:xfrm>
          <a:noFill/>
          <a:ln/>
        </p:spPr>
        <p:txBody>
          <a:bodyPr/>
          <a:lstStyle/>
          <a:p>
            <a:pPr eaLnBrk="1" hangingPunct="1"/>
            <a:endParaRPr lang="en-AU"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6AF7979-CBAC-4C0F-87AE-4207D4738967}" type="slidenum">
              <a:rPr lang="en-US" smtClean="0">
                <a:cs typeface="Arial" pitchFamily="34" charset="0"/>
              </a:rPr>
              <a:pPr/>
              <a:t>5</a:t>
            </a:fld>
            <a:endParaRPr lang="en-US">
              <a:cs typeface="Arial" pitchFamily="34" charset="0"/>
            </a:endParaRPr>
          </a:p>
        </p:txBody>
      </p:sp>
      <p:sp>
        <p:nvSpPr>
          <p:cNvPr id="51203" name="Rectangle 2"/>
          <p:cNvSpPr>
            <a:spLocks noGrp="1" noRot="1" noChangeAspect="1" noChangeArrowheads="1" noTextEdit="1"/>
          </p:cNvSpPr>
          <p:nvPr>
            <p:ph type="sldImg"/>
          </p:nvPr>
        </p:nvSpPr>
        <p:spPr>
          <a:xfrm>
            <a:off x="1144588" y="685800"/>
            <a:ext cx="4572000" cy="3429000"/>
          </a:xfrm>
          <a:ln/>
        </p:spPr>
      </p:sp>
      <p:sp>
        <p:nvSpPr>
          <p:cNvPr id="51204" name="Rectangle 3"/>
          <p:cNvSpPr>
            <a:spLocks noGrp="1" noChangeArrowheads="1"/>
          </p:cNvSpPr>
          <p:nvPr>
            <p:ph type="body" idx="1"/>
          </p:nvPr>
        </p:nvSpPr>
        <p:spPr>
          <a:xfrm>
            <a:off x="914400" y="4343400"/>
            <a:ext cx="5029200" cy="4114800"/>
          </a:xfrm>
          <a:noFill/>
          <a:ln/>
        </p:spPr>
        <p:txBody>
          <a:bodyPr lIns="86493" tIns="43247" rIns="86493" bIns="43247"/>
          <a:lstStyle/>
          <a:p>
            <a:pPr eaLnBrk="1" hangingPunct="1"/>
            <a:endParaRPr lang="id-ID"/>
          </a:p>
        </p:txBody>
      </p:sp>
    </p:spTree>
    <p:extLst>
      <p:ext uri="{BB962C8B-B14F-4D97-AF65-F5344CB8AC3E}">
        <p14:creationId xmlns:p14="http://schemas.microsoft.com/office/powerpoint/2010/main" val="1859543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6AF7979-CBAC-4C0F-87AE-4207D4738967}" type="slidenum">
              <a:rPr lang="en-US" smtClean="0">
                <a:cs typeface="Arial" pitchFamily="34" charset="0"/>
              </a:rPr>
              <a:pPr/>
              <a:t>6</a:t>
            </a:fld>
            <a:endParaRPr lang="en-US">
              <a:cs typeface="Arial" pitchFamily="34" charset="0"/>
            </a:endParaRPr>
          </a:p>
        </p:txBody>
      </p:sp>
      <p:sp>
        <p:nvSpPr>
          <p:cNvPr id="51203" name="Rectangle 2"/>
          <p:cNvSpPr>
            <a:spLocks noGrp="1" noRot="1" noChangeAspect="1" noChangeArrowheads="1" noTextEdit="1"/>
          </p:cNvSpPr>
          <p:nvPr>
            <p:ph type="sldImg"/>
          </p:nvPr>
        </p:nvSpPr>
        <p:spPr>
          <a:xfrm>
            <a:off x="1144588" y="685800"/>
            <a:ext cx="4572000" cy="3429000"/>
          </a:xfrm>
          <a:ln/>
        </p:spPr>
      </p:sp>
      <p:sp>
        <p:nvSpPr>
          <p:cNvPr id="51204" name="Rectangle 3"/>
          <p:cNvSpPr>
            <a:spLocks noGrp="1" noChangeArrowheads="1"/>
          </p:cNvSpPr>
          <p:nvPr>
            <p:ph type="body" idx="1"/>
          </p:nvPr>
        </p:nvSpPr>
        <p:spPr>
          <a:xfrm>
            <a:off x="914400" y="4343400"/>
            <a:ext cx="5029200" cy="4114800"/>
          </a:xfrm>
          <a:noFill/>
          <a:ln/>
        </p:spPr>
        <p:txBody>
          <a:bodyPr lIns="86493" tIns="43247" rIns="86493" bIns="43247"/>
          <a:lstStyle/>
          <a:p>
            <a:pPr eaLnBrk="1" hangingPunct="1"/>
            <a:endParaRPr lang="id-ID"/>
          </a:p>
        </p:txBody>
      </p:sp>
    </p:spTree>
    <p:extLst>
      <p:ext uri="{BB962C8B-B14F-4D97-AF65-F5344CB8AC3E}">
        <p14:creationId xmlns:p14="http://schemas.microsoft.com/office/powerpoint/2010/main" val="109808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23080CD-60E7-4F1D-B903-6BD1BEAE20AC}" type="slidenum">
              <a:rPr lang="en-US" smtClean="0">
                <a:cs typeface="Arial" pitchFamily="34" charset="0"/>
              </a:rPr>
              <a:pPr/>
              <a:t>7</a:t>
            </a:fld>
            <a:endParaRPr lang="en-US">
              <a:cs typeface="Arial" pitchFamily="34" charset="0"/>
            </a:endParaRPr>
          </a:p>
        </p:txBody>
      </p:sp>
      <p:sp>
        <p:nvSpPr>
          <p:cNvPr id="52227" name="Rectangle 2"/>
          <p:cNvSpPr>
            <a:spLocks noGrp="1" noRot="1" noChangeAspect="1" noChangeArrowheads="1" noTextEdit="1"/>
          </p:cNvSpPr>
          <p:nvPr>
            <p:ph type="sldImg"/>
          </p:nvPr>
        </p:nvSpPr>
        <p:spPr>
          <a:xfrm>
            <a:off x="1144588" y="685800"/>
            <a:ext cx="4572000" cy="3429000"/>
          </a:xfrm>
          <a:ln/>
        </p:spPr>
      </p:sp>
      <p:sp>
        <p:nvSpPr>
          <p:cNvPr id="52228" name="Rectangle 3"/>
          <p:cNvSpPr>
            <a:spLocks noGrp="1" noChangeArrowheads="1"/>
          </p:cNvSpPr>
          <p:nvPr>
            <p:ph type="body" idx="1"/>
          </p:nvPr>
        </p:nvSpPr>
        <p:spPr>
          <a:xfrm>
            <a:off x="914400" y="4341813"/>
            <a:ext cx="5029200" cy="4116387"/>
          </a:xfrm>
          <a:noFill/>
          <a:ln/>
        </p:spPr>
        <p:txBody>
          <a:bodyPr/>
          <a:lstStyle/>
          <a:p>
            <a:pPr eaLnBrk="1" hangingPunct="1"/>
            <a:endParaRPr lang="en-AU"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6AF7979-CBAC-4C0F-87AE-4207D4738967}" type="slidenum">
              <a:rPr lang="en-US" smtClean="0">
                <a:cs typeface="Arial" pitchFamily="34" charset="0"/>
              </a:rPr>
              <a:pPr/>
              <a:t>10</a:t>
            </a:fld>
            <a:endParaRPr lang="en-US">
              <a:cs typeface="Arial" pitchFamily="34" charset="0"/>
            </a:endParaRPr>
          </a:p>
        </p:txBody>
      </p:sp>
      <p:sp>
        <p:nvSpPr>
          <p:cNvPr id="51203" name="Rectangle 2"/>
          <p:cNvSpPr>
            <a:spLocks noGrp="1" noRot="1" noChangeAspect="1" noChangeArrowheads="1" noTextEdit="1"/>
          </p:cNvSpPr>
          <p:nvPr>
            <p:ph type="sldImg"/>
          </p:nvPr>
        </p:nvSpPr>
        <p:spPr>
          <a:xfrm>
            <a:off x="1144588" y="685800"/>
            <a:ext cx="4572000" cy="3429000"/>
          </a:xfrm>
          <a:ln/>
        </p:spPr>
      </p:sp>
      <p:sp>
        <p:nvSpPr>
          <p:cNvPr id="51204" name="Rectangle 3"/>
          <p:cNvSpPr>
            <a:spLocks noGrp="1" noChangeArrowheads="1"/>
          </p:cNvSpPr>
          <p:nvPr>
            <p:ph type="body" idx="1"/>
          </p:nvPr>
        </p:nvSpPr>
        <p:spPr>
          <a:xfrm>
            <a:off x="914400" y="4343400"/>
            <a:ext cx="5029200" cy="4114800"/>
          </a:xfrm>
          <a:noFill/>
          <a:ln/>
        </p:spPr>
        <p:txBody>
          <a:bodyPr lIns="86493" tIns="43247" rIns="86493" bIns="43247"/>
          <a:lstStyle/>
          <a:p>
            <a:pPr eaLnBrk="1" hangingPunct="1"/>
            <a:endParaRPr lang="id-ID"/>
          </a:p>
        </p:txBody>
      </p:sp>
    </p:spTree>
    <p:extLst>
      <p:ext uri="{BB962C8B-B14F-4D97-AF65-F5344CB8AC3E}">
        <p14:creationId xmlns:p14="http://schemas.microsoft.com/office/powerpoint/2010/main" val="3508473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6AF7979-CBAC-4C0F-87AE-4207D4738967}" type="slidenum">
              <a:rPr lang="en-US" smtClean="0">
                <a:cs typeface="Arial" pitchFamily="34" charset="0"/>
              </a:rPr>
              <a:pPr/>
              <a:t>11</a:t>
            </a:fld>
            <a:endParaRPr lang="en-US">
              <a:cs typeface="Arial" pitchFamily="34" charset="0"/>
            </a:endParaRPr>
          </a:p>
        </p:txBody>
      </p:sp>
      <p:sp>
        <p:nvSpPr>
          <p:cNvPr id="51203" name="Rectangle 2"/>
          <p:cNvSpPr>
            <a:spLocks noGrp="1" noRot="1" noChangeAspect="1" noChangeArrowheads="1" noTextEdit="1"/>
          </p:cNvSpPr>
          <p:nvPr>
            <p:ph type="sldImg"/>
          </p:nvPr>
        </p:nvSpPr>
        <p:spPr>
          <a:xfrm>
            <a:off x="1144588" y="685800"/>
            <a:ext cx="4572000" cy="3429000"/>
          </a:xfrm>
          <a:ln/>
        </p:spPr>
      </p:sp>
      <p:sp>
        <p:nvSpPr>
          <p:cNvPr id="51204" name="Rectangle 3"/>
          <p:cNvSpPr>
            <a:spLocks noGrp="1" noChangeArrowheads="1"/>
          </p:cNvSpPr>
          <p:nvPr>
            <p:ph type="body" idx="1"/>
          </p:nvPr>
        </p:nvSpPr>
        <p:spPr>
          <a:xfrm>
            <a:off x="914400" y="4343400"/>
            <a:ext cx="5029200" cy="4114800"/>
          </a:xfrm>
          <a:noFill/>
          <a:ln/>
        </p:spPr>
        <p:txBody>
          <a:bodyPr lIns="86493" tIns="43247" rIns="86493" bIns="43247"/>
          <a:lstStyle/>
          <a:p>
            <a:pPr eaLnBrk="1" hangingPunct="1"/>
            <a:endParaRPr lang="id-ID"/>
          </a:p>
        </p:txBody>
      </p:sp>
    </p:spTree>
    <p:extLst>
      <p:ext uri="{BB962C8B-B14F-4D97-AF65-F5344CB8AC3E}">
        <p14:creationId xmlns:p14="http://schemas.microsoft.com/office/powerpoint/2010/main" val="3655518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6AF7979-CBAC-4C0F-87AE-4207D4738967}" type="slidenum">
              <a:rPr lang="en-US" smtClean="0">
                <a:cs typeface="Arial" pitchFamily="34" charset="0"/>
              </a:rPr>
              <a:pPr/>
              <a:t>15</a:t>
            </a:fld>
            <a:endParaRPr lang="en-US">
              <a:cs typeface="Arial" pitchFamily="34" charset="0"/>
            </a:endParaRPr>
          </a:p>
        </p:txBody>
      </p:sp>
      <p:sp>
        <p:nvSpPr>
          <p:cNvPr id="51203" name="Rectangle 2"/>
          <p:cNvSpPr>
            <a:spLocks noGrp="1" noRot="1" noChangeAspect="1" noChangeArrowheads="1" noTextEdit="1"/>
          </p:cNvSpPr>
          <p:nvPr>
            <p:ph type="sldImg"/>
          </p:nvPr>
        </p:nvSpPr>
        <p:spPr>
          <a:xfrm>
            <a:off x="1144588" y="685800"/>
            <a:ext cx="4572000" cy="3429000"/>
          </a:xfrm>
          <a:ln/>
        </p:spPr>
      </p:sp>
      <p:sp>
        <p:nvSpPr>
          <p:cNvPr id="51204" name="Rectangle 3"/>
          <p:cNvSpPr>
            <a:spLocks noGrp="1" noChangeArrowheads="1"/>
          </p:cNvSpPr>
          <p:nvPr>
            <p:ph type="body" idx="1"/>
          </p:nvPr>
        </p:nvSpPr>
        <p:spPr>
          <a:xfrm>
            <a:off x="914400" y="4343400"/>
            <a:ext cx="5029200" cy="4114800"/>
          </a:xfrm>
          <a:noFill/>
          <a:ln/>
        </p:spPr>
        <p:txBody>
          <a:bodyPr lIns="86493" tIns="43247" rIns="86493" bIns="43247"/>
          <a:lstStyle/>
          <a:p>
            <a:pPr eaLnBrk="1" hangingPunct="1"/>
            <a:endParaRPr lang="id-ID"/>
          </a:p>
        </p:txBody>
      </p:sp>
    </p:spTree>
    <p:extLst>
      <p:ext uri="{BB962C8B-B14F-4D97-AF65-F5344CB8AC3E}">
        <p14:creationId xmlns:p14="http://schemas.microsoft.com/office/powerpoint/2010/main" val="2723984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6AF7979-CBAC-4C0F-87AE-4207D4738967}" type="slidenum">
              <a:rPr lang="en-US" smtClean="0">
                <a:cs typeface="Arial" pitchFamily="34" charset="0"/>
              </a:rPr>
              <a:pPr/>
              <a:t>16</a:t>
            </a:fld>
            <a:endParaRPr lang="en-US">
              <a:cs typeface="Arial" pitchFamily="34" charset="0"/>
            </a:endParaRPr>
          </a:p>
        </p:txBody>
      </p:sp>
      <p:sp>
        <p:nvSpPr>
          <p:cNvPr id="51203" name="Rectangle 2"/>
          <p:cNvSpPr>
            <a:spLocks noGrp="1" noRot="1" noChangeAspect="1" noChangeArrowheads="1" noTextEdit="1"/>
          </p:cNvSpPr>
          <p:nvPr>
            <p:ph type="sldImg"/>
          </p:nvPr>
        </p:nvSpPr>
        <p:spPr>
          <a:xfrm>
            <a:off x="1144588" y="685800"/>
            <a:ext cx="4572000" cy="3429000"/>
          </a:xfrm>
          <a:ln/>
        </p:spPr>
      </p:sp>
      <p:sp>
        <p:nvSpPr>
          <p:cNvPr id="51204" name="Rectangle 3"/>
          <p:cNvSpPr>
            <a:spLocks noGrp="1" noChangeArrowheads="1"/>
          </p:cNvSpPr>
          <p:nvPr>
            <p:ph type="body" idx="1"/>
          </p:nvPr>
        </p:nvSpPr>
        <p:spPr>
          <a:xfrm>
            <a:off x="914400" y="4343400"/>
            <a:ext cx="5029200" cy="4114800"/>
          </a:xfrm>
          <a:noFill/>
          <a:ln/>
        </p:spPr>
        <p:txBody>
          <a:bodyPr lIns="86493" tIns="43247" rIns="86493" bIns="43247"/>
          <a:lstStyle/>
          <a:p>
            <a:pPr eaLnBrk="1" hangingPunct="1"/>
            <a:endParaRPr lang="id-ID"/>
          </a:p>
        </p:txBody>
      </p:sp>
    </p:spTree>
    <p:extLst>
      <p:ext uri="{BB962C8B-B14F-4D97-AF65-F5344CB8AC3E}">
        <p14:creationId xmlns:p14="http://schemas.microsoft.com/office/powerpoint/2010/main" val="3179113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ctrTitle"/>
          </p:nvPr>
        </p:nvSpPr>
        <p:spPr>
          <a:xfrm>
            <a:off x="685800" y="2587625"/>
            <a:ext cx="7772400" cy="1470025"/>
          </a:xfrm>
        </p:spPr>
        <p:txBody>
          <a:bodyPr/>
          <a:lstStyle>
            <a:lvl1pPr algn="ctr">
              <a:defRPr/>
            </a:lvl1pPr>
          </a:lstStyle>
          <a:p>
            <a:r>
              <a:rPr lang="en-US"/>
              <a:t>Click to edit Master title style</a:t>
            </a:r>
          </a:p>
        </p:txBody>
      </p:sp>
      <p:sp>
        <p:nvSpPr>
          <p:cNvPr id="182275" name="Rectangle 3"/>
          <p:cNvSpPr>
            <a:spLocks noGrp="1" noChangeArrowheads="1"/>
          </p:cNvSpPr>
          <p:nvPr>
            <p:ph type="subTitle" idx="1"/>
          </p:nvPr>
        </p:nvSpPr>
        <p:spPr>
          <a:xfrm>
            <a:off x="1371600" y="4343400"/>
            <a:ext cx="64008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2AAC2BF-0694-4340-808C-C0820F2FACC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D23651-4356-4DE9-A52B-E0957FB3EA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43750" y="274638"/>
            <a:ext cx="1847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00200" y="274638"/>
            <a:ext cx="53911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67E2A7-D726-4E90-930A-C0159221E62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accent2">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accent2">
                    <a:lumMod val="75000"/>
                  </a:schemeClr>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26517FF-F1FC-4A54-AF1A-DD7678468C88}"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70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CF99A7-3E31-4642-ADFB-34BAB5BA1E7E}" type="slidenum">
              <a:rPr lang="en-US" smtClean="0"/>
              <a:pPr>
                <a:defRPr/>
              </a:pPr>
              <a:t>‹#›</a:t>
            </a:fld>
            <a:endParaRPr lang="en-US"/>
          </a:p>
        </p:txBody>
      </p:sp>
    </p:spTree>
    <p:extLst>
      <p:ext uri="{BB962C8B-B14F-4D97-AF65-F5344CB8AC3E}">
        <p14:creationId xmlns:p14="http://schemas.microsoft.com/office/powerpoint/2010/main" val="2374876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accent2">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A58221B-72E9-4D97-B23F-859CF20248C8}"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198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9684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75873"/>
            <a:ext cx="3703320" cy="44932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75874"/>
            <a:ext cx="3703320" cy="4493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E21801C-7E97-40DC-9AC8-5338B2A81A8A}" type="slidenum">
              <a:rPr lang="en-US" smtClean="0"/>
              <a:pPr>
                <a:defRPr/>
              </a:pPr>
              <a:t>‹#›</a:t>
            </a:fld>
            <a:endParaRPr lang="en-US"/>
          </a:p>
        </p:txBody>
      </p:sp>
    </p:spTree>
    <p:extLst>
      <p:ext uri="{BB962C8B-B14F-4D97-AF65-F5344CB8AC3E}">
        <p14:creationId xmlns:p14="http://schemas.microsoft.com/office/powerpoint/2010/main" val="1040563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B554443-4E12-4331-9A6B-DA18CBDA3949}" type="slidenum">
              <a:rPr lang="en-US" smtClean="0"/>
              <a:pPr>
                <a:defRPr/>
              </a:pPr>
              <a:t>‹#›</a:t>
            </a:fld>
            <a:endParaRPr lang="en-US"/>
          </a:p>
        </p:txBody>
      </p:sp>
    </p:spTree>
    <p:extLst>
      <p:ext uri="{BB962C8B-B14F-4D97-AF65-F5344CB8AC3E}">
        <p14:creationId xmlns:p14="http://schemas.microsoft.com/office/powerpoint/2010/main" val="432048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9DC1765-6B3C-4355-B4A4-365730779CA4}" type="slidenum">
              <a:rPr lang="en-US" smtClean="0"/>
              <a:pPr>
                <a:defRPr/>
              </a:pPr>
              <a:t>‹#›</a:t>
            </a:fld>
            <a:endParaRPr lang="en-US"/>
          </a:p>
        </p:txBody>
      </p:sp>
    </p:spTree>
    <p:extLst>
      <p:ext uri="{BB962C8B-B14F-4D97-AF65-F5344CB8AC3E}">
        <p14:creationId xmlns:p14="http://schemas.microsoft.com/office/powerpoint/2010/main" val="8662316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7F28C5B3-1BE1-4FE5-AAFE-E4DDBF7BDE57}" type="slidenum">
              <a:rPr lang="en-US" smtClean="0"/>
              <a:pPr>
                <a:defRPr/>
              </a:pPr>
              <a:t>‹#›</a:t>
            </a:fld>
            <a:endParaRPr lang="en-US"/>
          </a:p>
        </p:txBody>
      </p:sp>
    </p:spTree>
    <p:extLst>
      <p:ext uri="{BB962C8B-B14F-4D97-AF65-F5344CB8AC3E}">
        <p14:creationId xmlns:p14="http://schemas.microsoft.com/office/powerpoint/2010/main" val="14979806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2FC716E6-1CAB-4821-B8BC-7BE4028736C1}" type="slidenum">
              <a:rPr lang="en-US" smtClean="0"/>
              <a:pPr>
                <a:defRPr/>
              </a:pPr>
              <a:t>‹#›</a:t>
            </a:fld>
            <a:endParaRPr lang="en-US"/>
          </a:p>
        </p:txBody>
      </p:sp>
    </p:spTree>
    <p:extLst>
      <p:ext uri="{BB962C8B-B14F-4D97-AF65-F5344CB8AC3E}">
        <p14:creationId xmlns:p14="http://schemas.microsoft.com/office/powerpoint/2010/main" val="3503213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955AF00-43B3-422F-8EA3-90619D81C486}"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E85B1B8-C5D8-4449-9C28-005ABD2ED745}" type="slidenum">
              <a:rPr lang="en-US" smtClean="0"/>
              <a:pPr>
                <a:defRPr/>
              </a:pPr>
              <a:t>‹#›</a:t>
            </a:fld>
            <a:endParaRPr lang="en-US"/>
          </a:p>
        </p:txBody>
      </p:sp>
    </p:spTree>
    <p:extLst>
      <p:ext uri="{BB962C8B-B14F-4D97-AF65-F5344CB8AC3E}">
        <p14:creationId xmlns:p14="http://schemas.microsoft.com/office/powerpoint/2010/main" val="1554489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D295CD-D9B3-4FCB-86C8-E91F779ABA51}" type="slidenum">
              <a:rPr lang="en-US" smtClean="0"/>
              <a:pPr>
                <a:defRPr/>
              </a:pPr>
              <a:t>‹#›</a:t>
            </a:fld>
            <a:endParaRPr lang="en-US"/>
          </a:p>
        </p:txBody>
      </p:sp>
    </p:spTree>
    <p:extLst>
      <p:ext uri="{BB962C8B-B14F-4D97-AF65-F5344CB8AC3E}">
        <p14:creationId xmlns:p14="http://schemas.microsoft.com/office/powerpoint/2010/main" val="889389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F727C06-C3CA-4473-8442-E47C3F90DDA1}" type="slidenum">
              <a:rPr lang="en-US" smtClean="0"/>
              <a:pPr>
                <a:defRPr/>
              </a:pPr>
              <a:t>‹#›</a:t>
            </a:fld>
            <a:endParaRPr lang="en-US"/>
          </a:p>
        </p:txBody>
      </p:sp>
    </p:spTree>
    <p:extLst>
      <p:ext uri="{BB962C8B-B14F-4D97-AF65-F5344CB8AC3E}">
        <p14:creationId xmlns:p14="http://schemas.microsoft.com/office/powerpoint/2010/main" val="197398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71BC1D-B5E5-4CBC-8499-FB8A84BF29C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00200" y="1600200"/>
            <a:ext cx="3619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2100" y="1600200"/>
            <a:ext cx="3619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B0EA944-A6B4-49DC-9237-EFA8442CD5D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2946CE9-DB19-49F0-951C-8D70576A24F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58EDAEA-344B-4A63-93C0-14B8C51DAE3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5987B8D-739C-4BEE-AFB7-54F5A532B82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1561A27-52A2-4C75-8165-7072914C104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68B15B9-E45B-4C3D-8043-45BF76CBE67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1600200" y="274638"/>
            <a:ext cx="7391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1600200" y="1600200"/>
            <a:ext cx="7391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12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cs typeface="+mn-cs"/>
              </a:defRPr>
            </a:lvl1pPr>
          </a:lstStyle>
          <a:p>
            <a:pPr>
              <a:defRPr/>
            </a:pPr>
            <a:endParaRPr lang="en-US"/>
          </a:p>
        </p:txBody>
      </p:sp>
      <p:sp>
        <p:nvSpPr>
          <p:cNvPr id="1812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mn-cs"/>
              </a:defRPr>
            </a:lvl1pPr>
          </a:lstStyle>
          <a:p>
            <a:pPr>
              <a:defRPr/>
            </a:pPr>
            <a:endParaRPr lang="en-US"/>
          </a:p>
        </p:txBody>
      </p:sp>
      <p:sp>
        <p:nvSpPr>
          <p:cNvPr id="1812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cs typeface="+mn-cs"/>
              </a:defRPr>
            </a:lvl1pPr>
          </a:lstStyle>
          <a:p>
            <a:pPr>
              <a:defRPr/>
            </a:pPr>
            <a:fld id="{915B6F6A-C150-4060-A34A-BE5AD22281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7"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itchFamily="34" charset="0"/>
          <a:cs typeface="Arial" pitchFamily="34" charset="0"/>
        </a:defRPr>
      </a:lvl2pPr>
      <a:lvl3pPr algn="l" rtl="0" eaLnBrk="0" fontAlgn="base" hangingPunct="0">
        <a:spcBef>
          <a:spcPct val="0"/>
        </a:spcBef>
        <a:spcAft>
          <a:spcPct val="0"/>
        </a:spcAft>
        <a:defRPr sz="4400">
          <a:solidFill>
            <a:schemeClr val="tx2"/>
          </a:solidFill>
          <a:latin typeface="Arial" pitchFamily="34" charset="0"/>
          <a:cs typeface="Arial" pitchFamily="34" charset="0"/>
        </a:defRPr>
      </a:lvl3pPr>
      <a:lvl4pPr algn="l" rtl="0" eaLnBrk="0" fontAlgn="base" hangingPunct="0">
        <a:spcBef>
          <a:spcPct val="0"/>
        </a:spcBef>
        <a:spcAft>
          <a:spcPct val="0"/>
        </a:spcAft>
        <a:defRPr sz="4400">
          <a:solidFill>
            <a:schemeClr val="tx2"/>
          </a:solidFill>
          <a:latin typeface="Arial" pitchFamily="34" charset="0"/>
          <a:cs typeface="Arial" pitchFamily="34" charset="0"/>
        </a:defRPr>
      </a:lvl4pPr>
      <a:lvl5pPr algn="l"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l" rtl="0" fontAlgn="base">
        <a:spcBef>
          <a:spcPct val="0"/>
        </a:spcBef>
        <a:spcAft>
          <a:spcPct val="0"/>
        </a:spcAft>
        <a:defRPr sz="4400">
          <a:solidFill>
            <a:schemeClr val="tx2"/>
          </a:solidFill>
          <a:latin typeface="Arial" pitchFamily="34" charset="0"/>
          <a:cs typeface="Arial" pitchFamily="34" charset="0"/>
        </a:defRPr>
      </a:lvl6pPr>
      <a:lvl7pPr marL="914400" algn="l" rtl="0" fontAlgn="base">
        <a:spcBef>
          <a:spcPct val="0"/>
        </a:spcBef>
        <a:spcAft>
          <a:spcPct val="0"/>
        </a:spcAft>
        <a:defRPr sz="4400">
          <a:solidFill>
            <a:schemeClr val="tx2"/>
          </a:solidFill>
          <a:latin typeface="Arial" pitchFamily="34" charset="0"/>
          <a:cs typeface="Arial" pitchFamily="34" charset="0"/>
        </a:defRPr>
      </a:lvl7pPr>
      <a:lvl8pPr marL="1371600" algn="l" rtl="0" fontAlgn="base">
        <a:spcBef>
          <a:spcPct val="0"/>
        </a:spcBef>
        <a:spcAft>
          <a:spcPct val="0"/>
        </a:spcAft>
        <a:defRPr sz="4400">
          <a:solidFill>
            <a:schemeClr val="tx2"/>
          </a:solidFill>
          <a:latin typeface="Arial" pitchFamily="34" charset="0"/>
          <a:cs typeface="Arial" pitchFamily="34" charset="0"/>
        </a:defRPr>
      </a:lvl8pPr>
      <a:lvl9pPr marL="1828800" algn="l"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943987"/>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22959" y="1469882"/>
            <a:ext cx="7543801" cy="439921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915B6F6A-C150-4060-A34A-BE5AD222813C}" type="slidenum">
              <a:rPr lang="en-US" smtClean="0"/>
              <a:pPr>
                <a:defRPr/>
              </a:pPr>
              <a:t>‹#›</a:t>
            </a:fld>
            <a:endParaRPr lang="en-US"/>
          </a:p>
        </p:txBody>
      </p:sp>
      <p:cxnSp>
        <p:nvCxnSpPr>
          <p:cNvPr id="10" name="Straight Connector 9"/>
          <p:cNvCxnSpPr/>
          <p:nvPr/>
        </p:nvCxnSpPr>
        <p:spPr>
          <a:xfrm>
            <a:off x="822959" y="123828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317363"/>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txStyles>
    <p:titleStyle>
      <a:lvl1pPr algn="l" defTabSz="914400" rtl="0" eaLnBrk="1" latinLnBrk="0" hangingPunct="1">
        <a:lnSpc>
          <a:spcPct val="85000"/>
        </a:lnSpc>
        <a:spcBef>
          <a:spcPct val="0"/>
        </a:spcBef>
        <a:buNone/>
        <a:defRPr sz="4000" kern="1200" spc="-50" baseline="0">
          <a:solidFill>
            <a:schemeClr val="accent2">
              <a:lumMod val="75000"/>
            </a:schemeClr>
          </a:solidFill>
          <a:latin typeface="Comic Sans MS" panose="030F0702030302020204" pitchFamily="66"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accent2">
              <a:lumMod val="75000"/>
            </a:schemeClr>
          </a:solidFill>
          <a:latin typeface="Comic Sans MS" panose="030F0702030302020204" pitchFamily="66" charset="0"/>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accent2">
              <a:lumMod val="75000"/>
            </a:schemeClr>
          </a:solidFill>
          <a:latin typeface="Comic Sans MS" panose="030F0702030302020204" pitchFamily="66" charset="0"/>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accent2">
              <a:lumMod val="75000"/>
            </a:schemeClr>
          </a:solidFill>
          <a:latin typeface="Comic Sans MS" panose="030F0702030302020204" pitchFamily="66" charset="0"/>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accent2">
              <a:lumMod val="75000"/>
            </a:schemeClr>
          </a:solidFill>
          <a:latin typeface="Comic Sans MS" panose="030F0702030302020204" pitchFamily="66" charset="0"/>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accent2">
              <a:lumMod val="75000"/>
            </a:schemeClr>
          </a:solidFill>
          <a:latin typeface="Comic Sans MS" panose="030F0702030302020204" pitchFamily="66"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788988" y="2351088"/>
            <a:ext cx="7687500" cy="1471612"/>
          </a:xfrm>
        </p:spPr>
        <p:txBody>
          <a:bodyPr anchor="b">
            <a:noAutofit/>
          </a:bodyPr>
          <a:lstStyle/>
          <a:p>
            <a:pPr algn="r" eaLnBrk="1" hangingPunct="1">
              <a:defRPr/>
            </a:pPr>
            <a:br>
              <a:rPr lang="en-US" sz="4500" dirty="0">
                <a:solidFill>
                  <a:schemeClr val="accent2">
                    <a:lumMod val="75000"/>
                  </a:schemeClr>
                </a:solidFill>
                <a:effectLst>
                  <a:outerShdw blurRad="38100" dist="38100" dir="2700000" algn="tl">
                    <a:srgbClr val="000000"/>
                  </a:outerShdw>
                </a:effectLst>
              </a:rPr>
            </a:br>
            <a:r>
              <a:rPr lang="en-US" sz="4500" dirty="0">
                <a:solidFill>
                  <a:schemeClr val="accent2">
                    <a:lumMod val="75000"/>
                  </a:schemeClr>
                </a:solidFill>
                <a:effectLst>
                  <a:outerShdw blurRad="38100" dist="38100" dir="2700000" algn="tl">
                    <a:srgbClr val="000000"/>
                  </a:outerShdw>
                </a:effectLst>
              </a:rPr>
              <a:t>Association, </a:t>
            </a:r>
            <a:br>
              <a:rPr lang="en-US" sz="4500" dirty="0">
                <a:solidFill>
                  <a:schemeClr val="accent2">
                    <a:lumMod val="75000"/>
                  </a:schemeClr>
                </a:solidFill>
                <a:effectLst>
                  <a:outerShdw blurRad="38100" dist="38100" dir="2700000" algn="tl">
                    <a:srgbClr val="000000"/>
                  </a:outerShdw>
                </a:effectLst>
              </a:rPr>
            </a:br>
            <a:r>
              <a:rPr lang="en-US" sz="4500" dirty="0">
                <a:solidFill>
                  <a:schemeClr val="accent2">
                    <a:lumMod val="75000"/>
                  </a:schemeClr>
                </a:solidFill>
                <a:effectLst>
                  <a:outerShdw blurRad="38100" dist="38100" dir="2700000" algn="tl">
                    <a:srgbClr val="000000"/>
                  </a:outerShdw>
                </a:effectLst>
              </a:rPr>
              <a:t>Composition, </a:t>
            </a:r>
            <a:br>
              <a:rPr lang="en-US" sz="4500" dirty="0">
                <a:solidFill>
                  <a:schemeClr val="accent2">
                    <a:lumMod val="75000"/>
                  </a:schemeClr>
                </a:solidFill>
                <a:effectLst>
                  <a:outerShdw blurRad="38100" dist="38100" dir="2700000" algn="tl">
                    <a:srgbClr val="000000"/>
                  </a:outerShdw>
                </a:effectLst>
              </a:rPr>
            </a:br>
            <a:r>
              <a:rPr lang="en-US" sz="4500" dirty="0">
                <a:solidFill>
                  <a:schemeClr val="accent2">
                    <a:lumMod val="75000"/>
                  </a:schemeClr>
                </a:solidFill>
                <a:effectLst>
                  <a:outerShdw blurRad="38100" dist="38100" dir="2700000" algn="tl">
                    <a:srgbClr val="000000"/>
                  </a:outerShdw>
                </a:effectLst>
              </a:rPr>
              <a:t>Aggregation</a:t>
            </a:r>
            <a:endParaRPr lang="en-US" sz="3300" dirty="0">
              <a:solidFill>
                <a:schemeClr val="accent2">
                  <a:lumMod val="75000"/>
                </a:schemeClr>
              </a:solidFill>
              <a:effectLst>
                <a:outerShdw blurRad="38100" dist="38100" dir="2700000" algn="tl">
                  <a:srgbClr val="000000"/>
                </a:outerShdw>
              </a:effectLst>
            </a:endParaRPr>
          </a:p>
        </p:txBody>
      </p:sp>
      <p:sp>
        <p:nvSpPr>
          <p:cNvPr id="11267" name="Rectangle 3"/>
          <p:cNvSpPr>
            <a:spLocks noGrp="1" noChangeArrowheads="1"/>
          </p:cNvSpPr>
          <p:nvPr>
            <p:ph type="subTitle" idx="4294967295"/>
          </p:nvPr>
        </p:nvSpPr>
        <p:spPr>
          <a:xfrm>
            <a:off x="771525" y="4043363"/>
            <a:ext cx="7704963" cy="1866900"/>
          </a:xfrm>
        </p:spPr>
        <p:txBody>
          <a:bodyPr tIns="0">
            <a:normAutofit/>
          </a:bodyPr>
          <a:lstStyle/>
          <a:p>
            <a:pPr marL="26988" indent="0" algn="r" eaLnBrk="1" hangingPunct="1">
              <a:lnSpc>
                <a:spcPct val="60000"/>
              </a:lnSpc>
              <a:buFontTx/>
              <a:buNone/>
            </a:pPr>
            <a:endParaRPr lang="en-US" sz="2200" dirty="0">
              <a:solidFill>
                <a:schemeClr val="accent2">
                  <a:lumMod val="75000"/>
                </a:schemeClr>
              </a:solidFill>
            </a:endParaRPr>
          </a:p>
          <a:p>
            <a:pPr marL="26988" indent="0" algn="r" eaLnBrk="1" hangingPunct="1">
              <a:lnSpc>
                <a:spcPct val="60000"/>
              </a:lnSpc>
              <a:buFontTx/>
              <a:buNone/>
            </a:pPr>
            <a:endParaRPr lang="en-US" sz="2200" dirty="0">
              <a:solidFill>
                <a:schemeClr val="accent2">
                  <a:lumMod val="75000"/>
                </a:schemeClr>
              </a:solidFill>
            </a:endParaRPr>
          </a:p>
          <a:p>
            <a:pPr marL="26988" indent="0" algn="r" eaLnBrk="1" hangingPunct="1">
              <a:lnSpc>
                <a:spcPct val="60000"/>
              </a:lnSpc>
              <a:buFontTx/>
              <a:buNone/>
            </a:pPr>
            <a:r>
              <a:rPr lang="en-US" sz="2200" dirty="0" err="1">
                <a:solidFill>
                  <a:schemeClr val="accent2">
                    <a:lumMod val="75000"/>
                  </a:schemeClr>
                </a:solidFill>
              </a:rPr>
              <a:t>Informatika</a:t>
            </a:r>
            <a:r>
              <a:rPr lang="en-US" sz="2200" dirty="0">
                <a:solidFill>
                  <a:schemeClr val="accent2">
                    <a:lumMod val="75000"/>
                  </a:schemeClr>
                </a:solidFill>
              </a:rPr>
              <a:t> </a:t>
            </a:r>
          </a:p>
          <a:p>
            <a:pPr marL="26988" indent="0" algn="r" eaLnBrk="1" hangingPunct="1">
              <a:lnSpc>
                <a:spcPct val="60000"/>
              </a:lnSpc>
              <a:buFontTx/>
              <a:buNone/>
            </a:pPr>
            <a:r>
              <a:rPr lang="en-US" sz="2200" dirty="0">
                <a:solidFill>
                  <a:schemeClr val="accent2">
                    <a:lumMod val="75000"/>
                  </a:schemeClr>
                </a:solidFill>
              </a:rPr>
              <a:t>Universitas </a:t>
            </a:r>
            <a:r>
              <a:rPr lang="en-US" sz="2200" dirty="0" err="1">
                <a:solidFill>
                  <a:schemeClr val="accent2">
                    <a:lumMod val="75000"/>
                  </a:schemeClr>
                </a:solidFill>
              </a:rPr>
              <a:t>Sanata</a:t>
            </a:r>
            <a:r>
              <a:rPr lang="en-US" sz="2200" dirty="0">
                <a:solidFill>
                  <a:schemeClr val="accent2">
                    <a:lumMod val="75000"/>
                  </a:schemeClr>
                </a:solidFill>
              </a:rPr>
              <a:t> Dharma</a:t>
            </a:r>
          </a:p>
          <a:p>
            <a:pPr marL="26988" indent="0" algn="r" eaLnBrk="1" hangingPunct="1">
              <a:lnSpc>
                <a:spcPct val="60000"/>
              </a:lnSpc>
              <a:buFontTx/>
              <a:buNone/>
            </a:pPr>
            <a:endParaRPr lang="en-US" sz="2200" dirty="0">
              <a:solidFill>
                <a:schemeClr val="accent2">
                  <a:lumMod val="75000"/>
                </a:schemeClr>
              </a:solidFill>
            </a:endParaRPr>
          </a:p>
          <a:p>
            <a:pPr marL="26988" indent="0" eaLnBrk="1" hangingPunct="1">
              <a:lnSpc>
                <a:spcPct val="80000"/>
              </a:lnSpc>
              <a:buFontTx/>
              <a:buNone/>
            </a:pPr>
            <a:endParaRPr lang="en-US" sz="2000" dirty="0">
              <a:solidFill>
                <a:schemeClr val="accent2">
                  <a:lumMod val="75000"/>
                </a:schemeClr>
              </a:solidFill>
            </a:endParaRPr>
          </a:p>
        </p:txBody>
      </p:sp>
      <p:sp>
        <p:nvSpPr>
          <p:cNvPr id="5" name="TextBox 4">
            <a:extLst>
              <a:ext uri="{FF2B5EF4-FFF2-40B4-BE49-F238E27FC236}">
                <a16:creationId xmlns:a16="http://schemas.microsoft.com/office/drawing/2014/main" id="{85385EC4-8868-4513-AD5C-9FB6EC0C1788}"/>
              </a:ext>
            </a:extLst>
          </p:cNvPr>
          <p:cNvSpPr txBox="1"/>
          <p:nvPr/>
        </p:nvSpPr>
        <p:spPr>
          <a:xfrm>
            <a:off x="4214789" y="947737"/>
            <a:ext cx="4087963" cy="707886"/>
          </a:xfrm>
          <a:prstGeom prst="rect">
            <a:avLst/>
          </a:prstGeom>
          <a:noFill/>
        </p:spPr>
        <p:txBody>
          <a:bodyPr wrap="square">
            <a:spAutoFit/>
          </a:bodyPr>
          <a:lstStyle/>
          <a:p>
            <a:pPr algn="r"/>
            <a:r>
              <a:rPr lang="en-US" sz="2800" dirty="0">
                <a:solidFill>
                  <a:schemeClr val="accent2">
                    <a:lumMod val="75000"/>
                  </a:schemeClr>
                </a:solidFill>
                <a:effectLst>
                  <a:outerShdw blurRad="38100" dist="38100" dir="2700000" algn="tl">
                    <a:srgbClr val="000000"/>
                  </a:outerShdw>
                </a:effectLst>
              </a:rPr>
              <a:t>MODUL VI PBO I</a:t>
            </a:r>
            <a:r>
              <a:rPr lang="en-US" sz="4000" dirty="0">
                <a:solidFill>
                  <a:schemeClr val="accent2">
                    <a:lumMod val="75000"/>
                  </a:schemeClr>
                </a:solidFill>
                <a:effectLst>
                  <a:outerShdw blurRad="38100" dist="38100" dir="2700000" algn="tl">
                    <a:srgbClr val="000000"/>
                  </a:outerShdw>
                </a:effectLst>
              </a:rPr>
              <a:t> </a:t>
            </a:r>
            <a:endParaRPr lang="en-ID" sz="2800" dirty="0">
              <a:solidFill>
                <a:schemeClr val="accent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1" name="Rectangle 5"/>
          <p:cNvSpPr>
            <a:spLocks noChangeArrowheads="1"/>
          </p:cNvSpPr>
          <p:nvPr/>
        </p:nvSpPr>
        <p:spPr bwMode="auto">
          <a:xfrm>
            <a:off x="844550" y="381334"/>
            <a:ext cx="7454900" cy="609533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Java program to illustrate the concept of Aggregation.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05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Student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05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Department class contains list of student Objects.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05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Department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String name;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private</a:t>
            </a:r>
            <a:r>
              <a:rPr kumimoji="0" lang="en-US" altLang="en-US" sz="105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Student[] students;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05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Institute class contains list of Department Objects.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05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Institute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String </a:t>
            </a:r>
            <a:r>
              <a:rPr kumimoji="0" lang="en-US" altLang="en-US" sz="1600" b="0" i="0" u="none" strike="noStrike" cap="none" normalizeH="0" baseline="0" dirty="0" err="1">
                <a:ln>
                  <a:noFill/>
                </a:ln>
                <a:solidFill>
                  <a:srgbClr val="000000"/>
                </a:solidFill>
                <a:effectLst/>
                <a:latin typeface="Consolas" panose="020B0609020204030204" pitchFamily="49" charset="0"/>
              </a:rPr>
              <a:t>instituteName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6699"/>
                </a:solidFill>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private</a:t>
            </a: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Department[] departments;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    </a:t>
            </a:r>
            <a:r>
              <a:rPr kumimoji="0" lang="en-US" altLang="en-US" sz="1050" b="0" i="0" u="none" strike="noStrike" cap="none" normalizeH="0" baseline="0" dirty="0">
                <a:ln>
                  <a:noFill/>
                </a:ln>
                <a:solidFill>
                  <a:srgbClr val="40424E"/>
                </a:solidFill>
                <a:effectLst/>
                <a:latin typeface="Consolas" panose="020B0609020204030204" pitchFamily="49" charset="0"/>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BF19F189-D5F2-433D-A36E-DE58453306B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5189657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1" name="Rectangle 5"/>
          <p:cNvSpPr>
            <a:spLocks noChangeArrowheads="1"/>
          </p:cNvSpPr>
          <p:nvPr/>
        </p:nvSpPr>
        <p:spPr bwMode="auto">
          <a:xfrm>
            <a:off x="914400" y="0"/>
            <a:ext cx="7454900" cy="67691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main method</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class</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GFG</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public</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static</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void</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main (String[] </a:t>
            </a:r>
            <a:r>
              <a:rPr kumimoji="0" lang="en-US" altLang="en-US" sz="1400" b="0" i="0" u="none" strike="noStrike" cap="none" normalizeH="0" baseline="0" dirty="0" err="1">
                <a:ln>
                  <a:noFill/>
                </a:ln>
                <a:solidFill>
                  <a:srgbClr val="000000"/>
                </a:solidFill>
                <a:effectLst/>
                <a:latin typeface="Consolas" panose="020B0609020204030204" pitchFamily="49" charset="0"/>
              </a:rPr>
              <a:t>args</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Student s1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Student(</a:t>
            </a:r>
            <a:r>
              <a:rPr kumimoji="0" lang="en-US" altLang="en-US" sz="1400" b="0" i="0" u="none" strike="noStrike" cap="none" normalizeH="0" baseline="0" dirty="0">
                <a:ln>
                  <a:noFill/>
                </a:ln>
                <a:solidFill>
                  <a:srgbClr val="0000FF"/>
                </a:solidFill>
                <a:effectLst/>
                <a:latin typeface="Consolas" panose="020B0609020204030204" pitchFamily="49" charset="0"/>
              </a:rPr>
              <a:t>"Mia"</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"CSE"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Student s2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Student(</a:t>
            </a:r>
            <a:r>
              <a:rPr kumimoji="0" lang="en-US" altLang="en-US" sz="1400" b="0" i="0" u="none" strike="noStrike" cap="none" normalizeH="0" baseline="0" dirty="0">
                <a:ln>
                  <a:noFill/>
                </a:ln>
                <a:solidFill>
                  <a:srgbClr val="0000FF"/>
                </a:solidFill>
                <a:effectLst/>
                <a:latin typeface="Consolas" panose="020B0609020204030204" pitchFamily="49" charset="0"/>
              </a:rPr>
              <a:t>"Priya"</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"CSE"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Student s3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Student(</a:t>
            </a:r>
            <a:r>
              <a:rPr kumimoji="0" lang="en-US" altLang="en-US" sz="1400" b="0" i="0" u="none" strike="noStrike" cap="none" normalizeH="0" baseline="0" dirty="0">
                <a:ln>
                  <a:noFill/>
                </a:ln>
                <a:solidFill>
                  <a:srgbClr val="0000FF"/>
                </a:solidFill>
                <a:effectLst/>
                <a:latin typeface="Consolas" panose="020B0609020204030204" pitchFamily="49" charset="0"/>
              </a:rPr>
              <a:t>"John"</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"EE"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Student s4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Student(</a:t>
            </a:r>
            <a:r>
              <a:rPr kumimoji="0" lang="en-US" altLang="en-US" sz="1400" b="0" i="0" u="none" strike="noStrike" cap="none" normalizeH="0" baseline="0" dirty="0">
                <a:ln>
                  <a:noFill/>
                </a:ln>
                <a:solidFill>
                  <a:srgbClr val="0000FF"/>
                </a:solidFill>
                <a:effectLst/>
                <a:latin typeface="Consolas" panose="020B0609020204030204" pitchFamily="49" charset="0"/>
              </a:rPr>
              <a:t>"Rahul"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"EE"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making a List of CSE Students.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Student</a:t>
            </a:r>
            <a:r>
              <a:rPr lang="en-US" altLang="en-US" sz="1400" dirty="0">
                <a:solidFill>
                  <a:srgbClr val="000000"/>
                </a:solidFill>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cse_students</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Student();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cse_students.add</a:t>
            </a:r>
            <a:r>
              <a:rPr kumimoji="0" lang="en-US" altLang="en-US" sz="1400" b="0" i="0" u="none" strike="noStrike" cap="none" normalizeH="0" baseline="0" dirty="0">
                <a:ln>
                  <a:noFill/>
                </a:ln>
                <a:solidFill>
                  <a:srgbClr val="000000"/>
                </a:solidFill>
                <a:effectLst/>
                <a:latin typeface="Consolas" panose="020B0609020204030204" pitchFamily="49" charset="0"/>
              </a:rPr>
              <a:t>(s1);</a:t>
            </a: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cse_students.add</a:t>
            </a:r>
            <a:r>
              <a:rPr kumimoji="0" lang="en-US" altLang="en-US" sz="1400" b="0" i="0" u="none" strike="noStrike" cap="none" normalizeH="0" baseline="0" dirty="0">
                <a:ln>
                  <a:noFill/>
                </a:ln>
                <a:solidFill>
                  <a:srgbClr val="000000"/>
                </a:solidFill>
                <a:effectLst/>
                <a:latin typeface="Consolas" panose="020B0609020204030204" pitchFamily="49" charset="0"/>
              </a:rPr>
              <a:t>(s2);</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000" b="0" i="0" u="none" strike="noStrike" cap="none" normalizeH="0" baseline="0" dirty="0">
                <a:ln>
                  <a:noFill/>
                </a:ln>
                <a:solidFill>
                  <a:srgbClr val="40424E"/>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making a List of EE Students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List &lt;Student&gt; </a:t>
            </a:r>
            <a:r>
              <a:rPr kumimoji="0" lang="en-US" altLang="en-US" sz="1400" b="0" i="0" u="none" strike="noStrike" cap="none" normalizeH="0" baseline="0" dirty="0" err="1">
                <a:ln>
                  <a:noFill/>
                </a:ln>
                <a:solidFill>
                  <a:srgbClr val="000000"/>
                </a:solidFill>
                <a:effectLst/>
                <a:latin typeface="Consolas" panose="020B0609020204030204" pitchFamily="49" charset="0"/>
              </a:rPr>
              <a:t>ee_students</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ArrayList</a:t>
            </a:r>
            <a:r>
              <a:rPr kumimoji="0" lang="en-US" altLang="en-US" sz="1400" b="0" i="0" u="none" strike="noStrike" cap="none" normalizeH="0" baseline="0" dirty="0">
                <a:ln>
                  <a:noFill/>
                </a:ln>
                <a:solidFill>
                  <a:srgbClr val="000000"/>
                </a:solidFill>
                <a:effectLst/>
                <a:latin typeface="Consolas" panose="020B0609020204030204" pitchFamily="49" charset="0"/>
              </a:rPr>
              <a:t>&lt;Student&gt;();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ee_students.add</a:t>
            </a:r>
            <a:r>
              <a:rPr kumimoji="0" lang="en-US" altLang="en-US" sz="1400" b="0" i="0" u="none" strike="noStrike" cap="none" normalizeH="0" baseline="0" dirty="0">
                <a:ln>
                  <a:noFill/>
                </a:ln>
                <a:solidFill>
                  <a:srgbClr val="000000"/>
                </a:solidFill>
                <a:effectLst/>
                <a:latin typeface="Consolas" panose="020B0609020204030204" pitchFamily="49" charset="0"/>
              </a:rPr>
              <a:t>(s3);</a:t>
            </a: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ee_students.add</a:t>
            </a:r>
            <a:r>
              <a:rPr kumimoji="0" lang="en-US" altLang="en-US" sz="1400" b="0" i="0" u="none" strike="noStrike" cap="none" normalizeH="0" baseline="0" dirty="0">
                <a:ln>
                  <a:noFill/>
                </a:ln>
                <a:solidFill>
                  <a:srgbClr val="000000"/>
                </a:solidFill>
                <a:effectLst/>
                <a:latin typeface="Consolas" panose="020B0609020204030204" pitchFamily="49" charset="0"/>
              </a:rPr>
              <a:t>(s4);</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000" b="0" i="0" u="none" strike="noStrike" cap="none" normalizeH="0" baseline="0" dirty="0">
                <a:ln>
                  <a:noFill/>
                </a:ln>
                <a:solidFill>
                  <a:srgbClr val="40424E"/>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Department CSE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Department(</a:t>
            </a:r>
            <a:r>
              <a:rPr kumimoji="0" lang="en-US" altLang="en-US" sz="1400" b="0" i="0" u="none" strike="noStrike" cap="none" normalizeH="0" baseline="0" dirty="0">
                <a:ln>
                  <a:noFill/>
                </a:ln>
                <a:solidFill>
                  <a:srgbClr val="0000FF"/>
                </a:solidFill>
                <a:effectLst/>
                <a:latin typeface="Consolas" panose="020B0609020204030204" pitchFamily="49" charset="0"/>
              </a:rPr>
              <a:t>"CSE"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cse_students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Department EE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Department(</a:t>
            </a:r>
            <a:r>
              <a:rPr kumimoji="0" lang="en-US" altLang="en-US" sz="1400" b="0" i="0" u="none" strike="noStrike" cap="none" normalizeH="0" baseline="0" dirty="0">
                <a:ln>
                  <a:noFill/>
                </a:ln>
                <a:solidFill>
                  <a:srgbClr val="0000FF"/>
                </a:solidFill>
                <a:effectLst/>
                <a:latin typeface="Consolas" panose="020B0609020204030204" pitchFamily="49" charset="0"/>
              </a:rPr>
              <a:t>"EE"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ee_students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000" b="0" i="0" u="none" strike="noStrike" cap="none" normalizeH="0" baseline="0" dirty="0">
                <a:ln>
                  <a:noFill/>
                </a:ln>
                <a:solidFill>
                  <a:srgbClr val="40424E"/>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List &lt;Department&gt; departments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ArrayList</a:t>
            </a:r>
            <a:r>
              <a:rPr kumimoji="0" lang="en-US" altLang="en-US" sz="1400" b="0" i="0" u="none" strike="noStrike" cap="none" normalizeH="0" baseline="0" dirty="0">
                <a:ln>
                  <a:noFill/>
                </a:ln>
                <a:solidFill>
                  <a:srgbClr val="000000"/>
                </a:solidFill>
                <a:effectLst/>
                <a:latin typeface="Consolas" panose="020B0609020204030204" pitchFamily="49" charset="0"/>
              </a:rPr>
              <a:t>&lt;Department&gt;();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departments.add</a:t>
            </a:r>
            <a:r>
              <a:rPr kumimoji="0" lang="en-US" altLang="en-US" sz="1400" b="0" i="0" u="none" strike="noStrike" cap="none" normalizeH="0" baseline="0" dirty="0">
                <a:ln>
                  <a:noFill/>
                </a:ln>
                <a:solidFill>
                  <a:srgbClr val="000000"/>
                </a:solidFill>
                <a:effectLst/>
                <a:latin typeface="Consolas" panose="020B0609020204030204" pitchFamily="49" charset="0"/>
              </a:rPr>
              <a:t>(CSE);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departments.add</a:t>
            </a:r>
            <a:r>
              <a:rPr kumimoji="0" lang="en-US" altLang="en-US" sz="1400" b="0" i="0" u="none" strike="noStrike" cap="none" normalizeH="0" baseline="0" dirty="0">
                <a:ln>
                  <a:noFill/>
                </a:ln>
                <a:solidFill>
                  <a:srgbClr val="000000"/>
                </a:solidFill>
                <a:effectLst/>
                <a:latin typeface="Consolas" panose="020B0609020204030204" pitchFamily="49" charset="0"/>
              </a:rPr>
              <a:t>(EE);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000" b="0" i="0" u="none" strike="noStrike" cap="none" normalizeH="0" baseline="0" dirty="0">
                <a:ln>
                  <a:noFill/>
                </a:ln>
                <a:solidFill>
                  <a:srgbClr val="40424E"/>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creating an instance of Institute.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Institute </a:t>
            </a:r>
            <a:r>
              <a:rPr kumimoji="0" lang="en-US" altLang="en-US" sz="1400" b="0" i="0" u="none" strike="noStrike" cap="none" normalizeH="0" baseline="0" dirty="0" err="1">
                <a:ln>
                  <a:noFill/>
                </a:ln>
                <a:solidFill>
                  <a:srgbClr val="000000"/>
                </a:solidFill>
                <a:effectLst/>
                <a:latin typeface="Consolas" panose="020B0609020204030204" pitchFamily="49" charset="0"/>
              </a:rPr>
              <a:t>institute</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Institute(</a:t>
            </a:r>
            <a:r>
              <a:rPr kumimoji="0" lang="en-US" altLang="en-US" sz="1400" b="0" i="0" u="none" strike="noStrike" cap="none" normalizeH="0" baseline="0" dirty="0">
                <a:ln>
                  <a:noFill/>
                </a:ln>
                <a:solidFill>
                  <a:srgbClr val="0000FF"/>
                </a:solidFill>
                <a:effectLst/>
                <a:latin typeface="Consolas" panose="020B0609020204030204" pitchFamily="49" charset="0"/>
              </a:rPr>
              <a:t>"BITS"</a:t>
            </a:r>
            <a:r>
              <a:rPr kumimoji="0" lang="en-US" altLang="en-US" sz="1400" b="0" i="0" u="none" strike="noStrike" cap="none" normalizeH="0" baseline="0" dirty="0">
                <a:ln>
                  <a:noFill/>
                </a:ln>
                <a:solidFill>
                  <a:srgbClr val="000000"/>
                </a:solidFill>
                <a:effectLst/>
                <a:latin typeface="Consolas" panose="020B0609020204030204" pitchFamily="49" charset="0"/>
              </a:rPr>
              <a:t>, departments);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000" b="0" i="0" u="none" strike="noStrike" cap="none" normalizeH="0" baseline="0" dirty="0">
                <a:ln>
                  <a:noFill/>
                </a:ln>
                <a:solidFill>
                  <a:srgbClr val="40424E"/>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System.out.print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"Total students in institute: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System.out.print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institute.getTotalStudentsInInstitute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BF19F189-D5F2-433D-A36E-DE58453306B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354843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dirty="0" err="1"/>
              <a:t>Aggregasi</a:t>
            </a:r>
            <a:endParaRPr lang="en-US" altLang="en-US" dirty="0">
              <a:solidFill>
                <a:schemeClr val="accent2"/>
              </a:solidFill>
            </a:endParaRPr>
          </a:p>
        </p:txBody>
      </p:sp>
      <p:sp>
        <p:nvSpPr>
          <p:cNvPr id="14340" name="Rectangle 4"/>
          <p:cNvSpPr>
            <a:spLocks noGrp="1" noChangeArrowheads="1"/>
          </p:cNvSpPr>
          <p:nvPr>
            <p:ph idx="1"/>
          </p:nvPr>
        </p:nvSpPr>
        <p:spPr>
          <a:xfrm>
            <a:off x="304800" y="1300162"/>
            <a:ext cx="8534400" cy="1881950"/>
          </a:xfrm>
        </p:spPr>
        <p:txBody>
          <a:bodyPr>
            <a:normAutofit fontScale="85000" lnSpcReduction="20000"/>
          </a:bodyPr>
          <a:lstStyle/>
          <a:p>
            <a:pPr algn="just" eaLnBrk="1" hangingPunct="1">
              <a:lnSpc>
                <a:spcPct val="170000"/>
              </a:lnSpc>
              <a:spcBef>
                <a:spcPts val="0"/>
              </a:spcBef>
              <a:spcAft>
                <a:spcPts val="0"/>
              </a:spcAft>
            </a:pPr>
            <a:r>
              <a:rPr lang="en-US" altLang="en-US" sz="2400" dirty="0" err="1"/>
              <a:t>Relasi</a:t>
            </a:r>
            <a:r>
              <a:rPr lang="en-US" altLang="en-US" sz="2400" dirty="0"/>
              <a:t> </a:t>
            </a:r>
            <a:r>
              <a:rPr lang="en-US" altLang="en-US" sz="2400" dirty="0" err="1"/>
              <a:t>dari</a:t>
            </a:r>
            <a:r>
              <a:rPr lang="en-US" altLang="en-US" sz="2400" dirty="0"/>
              <a:t> program </a:t>
            </a:r>
            <a:r>
              <a:rPr lang="en-US" altLang="en-US" sz="2400" dirty="0" err="1"/>
              <a:t>diatas</a:t>
            </a:r>
            <a:r>
              <a:rPr lang="en-US" altLang="en-US" sz="2400" dirty="0"/>
              <a:t> </a:t>
            </a:r>
            <a:r>
              <a:rPr lang="en-US" altLang="en-US" sz="2400" dirty="0" err="1"/>
              <a:t>disebut</a:t>
            </a:r>
            <a:r>
              <a:rPr lang="en-US" altLang="en-US" sz="2400" dirty="0"/>
              <a:t> </a:t>
            </a:r>
            <a:r>
              <a:rPr lang="en-US" altLang="en-US" sz="2400" dirty="0" err="1"/>
              <a:t>aggregasi</a:t>
            </a:r>
            <a:r>
              <a:rPr lang="en-US" altLang="en-US" sz="2400" dirty="0"/>
              <a:t>.  Satu Institute </a:t>
            </a:r>
            <a:r>
              <a:rPr lang="en-US" altLang="en-US" sz="2400" dirty="0" err="1"/>
              <a:t>memiliki</a:t>
            </a:r>
            <a:r>
              <a:rPr lang="en-US" altLang="en-US" sz="2400" dirty="0"/>
              <a:t> reference </a:t>
            </a:r>
            <a:r>
              <a:rPr lang="en-US" altLang="en-US" sz="2400" dirty="0" err="1"/>
              <a:t>ke</a:t>
            </a:r>
            <a:r>
              <a:rPr lang="en-US" altLang="en-US" sz="2400" dirty="0"/>
              <a:t> </a:t>
            </a:r>
            <a:r>
              <a:rPr lang="en-US" altLang="en-US" sz="2400" dirty="0" err="1"/>
              <a:t>satu</a:t>
            </a:r>
            <a:r>
              <a:rPr lang="en-US" altLang="en-US" sz="2400" dirty="0"/>
              <a:t> </a:t>
            </a:r>
            <a:r>
              <a:rPr lang="en-US" altLang="en-US" sz="2400" dirty="0" err="1"/>
              <a:t>atau</a:t>
            </a:r>
            <a:r>
              <a:rPr lang="en-US" altLang="en-US" sz="2400" dirty="0"/>
              <a:t> </a:t>
            </a:r>
            <a:r>
              <a:rPr lang="en-US" altLang="en-US" sz="2400" dirty="0" err="1"/>
              <a:t>lebih</a:t>
            </a:r>
            <a:r>
              <a:rPr lang="en-US" altLang="en-US" sz="2400" dirty="0"/>
              <a:t> Department, </a:t>
            </a:r>
            <a:r>
              <a:rPr lang="en-US" altLang="en-US" sz="2400" dirty="0" err="1"/>
              <a:t>tetapi</a:t>
            </a:r>
            <a:r>
              <a:rPr lang="en-US" altLang="en-US" sz="2400" dirty="0"/>
              <a:t> </a:t>
            </a:r>
            <a:r>
              <a:rPr lang="en-US" altLang="en-US" sz="2400" dirty="0" err="1"/>
              <a:t>tidak</a:t>
            </a:r>
            <a:r>
              <a:rPr lang="en-US" altLang="en-US" sz="2400" dirty="0"/>
              <a:t> </a:t>
            </a:r>
            <a:r>
              <a:rPr lang="en-US" altLang="en-US" sz="2400" dirty="0" err="1"/>
              <a:t>sebaliknya</a:t>
            </a:r>
            <a:r>
              <a:rPr lang="en-US" altLang="en-US" sz="2400" dirty="0"/>
              <a:t>. </a:t>
            </a:r>
            <a:r>
              <a:rPr lang="en-US" altLang="en-US" sz="2400" dirty="0" err="1"/>
              <a:t>Begitu</a:t>
            </a:r>
            <a:r>
              <a:rPr lang="en-US" altLang="en-US" sz="2400" dirty="0"/>
              <a:t> juga </a:t>
            </a:r>
            <a:r>
              <a:rPr lang="en-US" altLang="en-US" sz="2400" dirty="0" err="1"/>
              <a:t>satu</a:t>
            </a:r>
            <a:r>
              <a:rPr lang="en-US" altLang="en-US" sz="2400" dirty="0"/>
              <a:t> Department </a:t>
            </a:r>
            <a:r>
              <a:rPr lang="en-US" altLang="en-US" sz="2400" dirty="0" err="1"/>
              <a:t>memiliki</a:t>
            </a:r>
            <a:r>
              <a:rPr lang="en-US" altLang="en-US" sz="2400" dirty="0"/>
              <a:t> reference </a:t>
            </a:r>
            <a:r>
              <a:rPr lang="en-US" altLang="en-US" sz="2400" dirty="0" err="1"/>
              <a:t>ke</a:t>
            </a:r>
            <a:r>
              <a:rPr lang="en-US" altLang="en-US" sz="2400" dirty="0"/>
              <a:t> </a:t>
            </a:r>
            <a:r>
              <a:rPr lang="en-US" altLang="en-US" sz="2400" dirty="0" err="1"/>
              <a:t>satu</a:t>
            </a:r>
            <a:r>
              <a:rPr lang="en-US" altLang="en-US" sz="2400" dirty="0"/>
              <a:t> </a:t>
            </a:r>
            <a:r>
              <a:rPr lang="en-US" altLang="en-US" sz="2400" dirty="0" err="1"/>
              <a:t>atau</a:t>
            </a:r>
            <a:r>
              <a:rPr lang="en-US" altLang="en-US" sz="2400" dirty="0"/>
              <a:t> </a:t>
            </a:r>
            <a:r>
              <a:rPr lang="en-US" altLang="en-US" sz="2400" dirty="0" err="1"/>
              <a:t>lebih</a:t>
            </a:r>
            <a:r>
              <a:rPr lang="en-US" altLang="en-US" sz="2400" dirty="0"/>
              <a:t> Student. </a:t>
            </a:r>
            <a:r>
              <a:rPr lang="en-US" altLang="en-US" sz="2400" dirty="0" err="1"/>
              <a:t>Relasi</a:t>
            </a:r>
            <a:r>
              <a:rPr lang="en-US" altLang="en-US" sz="2400" dirty="0"/>
              <a:t> </a:t>
            </a:r>
            <a:r>
              <a:rPr lang="en-US" altLang="en-US" sz="2400" dirty="0" err="1"/>
              <a:t>ini</a:t>
            </a:r>
            <a:r>
              <a:rPr lang="en-US" altLang="en-US" sz="2400" dirty="0"/>
              <a:t> </a:t>
            </a:r>
            <a:r>
              <a:rPr lang="en-US" altLang="en-US" sz="2400" dirty="0" err="1"/>
              <a:t>merupakan</a:t>
            </a:r>
            <a:r>
              <a:rPr lang="en-US" altLang="en-US" sz="2400" dirty="0"/>
              <a:t> </a:t>
            </a:r>
            <a:r>
              <a:rPr lang="en-US" altLang="en-US" sz="2400" dirty="0" err="1"/>
              <a:t>relasi</a:t>
            </a:r>
            <a:r>
              <a:rPr lang="en-US" altLang="en-US" sz="2400" dirty="0"/>
              <a:t> Has-A. </a:t>
            </a:r>
          </a:p>
        </p:txBody>
      </p:sp>
      <p:sp>
        <p:nvSpPr>
          <p:cNvPr id="14366" name="Rectangle 30"/>
          <p:cNvSpPr>
            <a:spLocks noChangeArrowheads="1"/>
          </p:cNvSpPr>
          <p:nvPr/>
        </p:nvSpPr>
        <p:spPr bwMode="auto">
          <a:xfrm>
            <a:off x="344488" y="4843463"/>
            <a:ext cx="85344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FontTx/>
              <a:buChar char="•"/>
            </a:pPr>
            <a:endParaRPr lang="en-US" altLang="en-US" dirty="0">
              <a:solidFill>
                <a:srgbClr val="003399"/>
              </a:solidFill>
              <a:latin typeface="Arial" pitchFamily="34" charset="0"/>
            </a:endParaRPr>
          </a:p>
        </p:txBody>
      </p:sp>
      <p:pic>
        <p:nvPicPr>
          <p:cNvPr id="4" name="Picture 3">
            <a:extLst>
              <a:ext uri="{FF2B5EF4-FFF2-40B4-BE49-F238E27FC236}">
                <a16:creationId xmlns:a16="http://schemas.microsoft.com/office/drawing/2014/main" id="{F99E590D-CB84-4BB7-BB9D-82826FAD7FEE}"/>
              </a:ext>
            </a:extLst>
          </p:cNvPr>
          <p:cNvPicPr>
            <a:picLocks noChangeAspect="1"/>
          </p:cNvPicPr>
          <p:nvPr/>
        </p:nvPicPr>
        <p:blipFill>
          <a:blip r:embed="rId2"/>
          <a:stretch>
            <a:fillRect/>
          </a:stretch>
        </p:blipFill>
        <p:spPr>
          <a:xfrm>
            <a:off x="1733550" y="3514725"/>
            <a:ext cx="5772150" cy="2657475"/>
          </a:xfrm>
          <a:prstGeom prst="rect">
            <a:avLst/>
          </a:prstGeom>
        </p:spPr>
      </p:pic>
    </p:spTree>
    <p:extLst>
      <p:ext uri="{BB962C8B-B14F-4D97-AF65-F5344CB8AC3E}">
        <p14:creationId xmlns:p14="http://schemas.microsoft.com/office/powerpoint/2010/main" val="235596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dissolve">
                                      <p:cBhvr>
                                        <p:cTn id="7" dur="500"/>
                                        <p:tgtEl>
                                          <p:spTgt spid="143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4366">
                                            <p:txEl>
                                              <p:pRg st="0" end="0"/>
                                            </p:txEl>
                                          </p:spTgt>
                                        </p:tgtEl>
                                        <p:attrNameLst>
                                          <p:attrName>style.visibility</p:attrName>
                                        </p:attrNameLst>
                                      </p:cBhvr>
                                      <p:to>
                                        <p:strVal val="visible"/>
                                      </p:to>
                                    </p:set>
                                    <p:animEffect transition="in" filter="dissolve">
                                      <p:cBhvr>
                                        <p:cTn id="12" dur="500"/>
                                        <p:tgtEl>
                                          <p:spTgt spid="143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autoUpdateAnimBg="0"/>
      <p:bldP spid="1436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8D8F-F30B-4EEC-8580-F344FDE2B621}"/>
              </a:ext>
            </a:extLst>
          </p:cNvPr>
          <p:cNvSpPr>
            <a:spLocks noGrp="1"/>
          </p:cNvSpPr>
          <p:nvPr>
            <p:ph type="title"/>
          </p:nvPr>
        </p:nvSpPr>
        <p:spPr/>
        <p:txBody>
          <a:bodyPr/>
          <a:lstStyle/>
          <a:p>
            <a:r>
              <a:rPr lang="en-US" dirty="0" err="1"/>
              <a:t>Aggregasi</a:t>
            </a:r>
            <a:endParaRPr lang="en-ID" dirty="0"/>
          </a:p>
        </p:txBody>
      </p:sp>
      <p:sp>
        <p:nvSpPr>
          <p:cNvPr id="3" name="Content Placeholder 2">
            <a:extLst>
              <a:ext uri="{FF2B5EF4-FFF2-40B4-BE49-F238E27FC236}">
                <a16:creationId xmlns:a16="http://schemas.microsoft.com/office/drawing/2014/main" id="{FF12D89E-C7B5-4E9D-8279-63E0341DE433}"/>
              </a:ext>
            </a:extLst>
          </p:cNvPr>
          <p:cNvSpPr>
            <a:spLocks noGrp="1"/>
          </p:cNvSpPr>
          <p:nvPr>
            <p:ph idx="1"/>
          </p:nvPr>
        </p:nvSpPr>
        <p:spPr/>
        <p:txBody>
          <a:bodyPr/>
          <a:lstStyle/>
          <a:p>
            <a:pPr algn="just"/>
            <a:r>
              <a:rPr lang="en-US" dirty="0" err="1"/>
              <a:t>Relasi</a:t>
            </a:r>
            <a:r>
              <a:rPr lang="en-US" dirty="0"/>
              <a:t> </a:t>
            </a:r>
            <a:r>
              <a:rPr lang="en-US" dirty="0" err="1"/>
              <a:t>Aggregasi</a:t>
            </a:r>
            <a:r>
              <a:rPr lang="en-US" dirty="0"/>
              <a:t> </a:t>
            </a:r>
            <a:r>
              <a:rPr lang="en-US" dirty="0" err="1"/>
              <a:t>kelas-kelas</a:t>
            </a:r>
            <a:r>
              <a:rPr lang="en-US" dirty="0"/>
              <a:t> </a:t>
            </a:r>
            <a:r>
              <a:rPr lang="en-US" dirty="0" err="1"/>
              <a:t>diatas</a:t>
            </a:r>
            <a:r>
              <a:rPr lang="en-US" dirty="0"/>
              <a:t> </a:t>
            </a:r>
            <a:r>
              <a:rPr lang="en-US" dirty="0" err="1"/>
              <a:t>dapat</a:t>
            </a:r>
            <a:r>
              <a:rPr lang="en-US" dirty="0"/>
              <a:t> </a:t>
            </a:r>
            <a:r>
              <a:rPr lang="en-US" dirty="0" err="1"/>
              <a:t>digambarkan</a:t>
            </a:r>
            <a:r>
              <a:rPr lang="en-US" dirty="0"/>
              <a:t> </a:t>
            </a:r>
            <a:r>
              <a:rPr lang="en-US" dirty="0" err="1"/>
              <a:t>dengan</a:t>
            </a:r>
            <a:r>
              <a:rPr lang="en-US" dirty="0"/>
              <a:t> diagram UML </a:t>
            </a:r>
            <a:endParaRPr lang="en-ID" dirty="0"/>
          </a:p>
        </p:txBody>
      </p:sp>
      <p:sp>
        <p:nvSpPr>
          <p:cNvPr id="4" name="Rectangle 3">
            <a:extLst>
              <a:ext uri="{FF2B5EF4-FFF2-40B4-BE49-F238E27FC236}">
                <a16:creationId xmlns:a16="http://schemas.microsoft.com/office/drawing/2014/main" id="{075F98B5-8770-4654-968C-D2787675B8E4}"/>
              </a:ext>
            </a:extLst>
          </p:cNvPr>
          <p:cNvSpPr/>
          <p:nvPr/>
        </p:nvSpPr>
        <p:spPr>
          <a:xfrm>
            <a:off x="1179095" y="2839453"/>
            <a:ext cx="2189747" cy="878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50000"/>
                  </a:schemeClr>
                </a:solidFill>
              </a:rPr>
              <a:t>Institute</a:t>
            </a:r>
            <a:endParaRPr lang="en-ID" sz="2400" b="1" dirty="0">
              <a:solidFill>
                <a:schemeClr val="bg1">
                  <a:lumMod val="50000"/>
                </a:schemeClr>
              </a:solidFill>
            </a:endParaRPr>
          </a:p>
        </p:txBody>
      </p:sp>
      <p:sp>
        <p:nvSpPr>
          <p:cNvPr id="5" name="Rectangle 4">
            <a:extLst>
              <a:ext uri="{FF2B5EF4-FFF2-40B4-BE49-F238E27FC236}">
                <a16:creationId xmlns:a16="http://schemas.microsoft.com/office/drawing/2014/main" id="{6F8B52B6-A67D-442B-BB1B-E54A664165F2}"/>
              </a:ext>
            </a:extLst>
          </p:cNvPr>
          <p:cNvSpPr/>
          <p:nvPr/>
        </p:nvSpPr>
        <p:spPr>
          <a:xfrm>
            <a:off x="6240380" y="4904874"/>
            <a:ext cx="2189747" cy="878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50000"/>
                  </a:schemeClr>
                </a:solidFill>
              </a:rPr>
              <a:t>Student</a:t>
            </a:r>
            <a:endParaRPr lang="en-ID" sz="2400" b="1" dirty="0">
              <a:solidFill>
                <a:schemeClr val="bg1">
                  <a:lumMod val="50000"/>
                </a:schemeClr>
              </a:solidFill>
            </a:endParaRPr>
          </a:p>
        </p:txBody>
      </p:sp>
      <p:sp>
        <p:nvSpPr>
          <p:cNvPr id="6" name="Rectangle 5">
            <a:extLst>
              <a:ext uri="{FF2B5EF4-FFF2-40B4-BE49-F238E27FC236}">
                <a16:creationId xmlns:a16="http://schemas.microsoft.com/office/drawing/2014/main" id="{D0EA1015-8308-4D17-B195-FB068EDA27D5}"/>
              </a:ext>
            </a:extLst>
          </p:cNvPr>
          <p:cNvSpPr/>
          <p:nvPr/>
        </p:nvSpPr>
        <p:spPr>
          <a:xfrm>
            <a:off x="3681663" y="3855160"/>
            <a:ext cx="2189747" cy="878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50000"/>
                  </a:schemeClr>
                </a:solidFill>
              </a:rPr>
              <a:t>Department</a:t>
            </a:r>
            <a:endParaRPr lang="en-ID" sz="2400" b="1" dirty="0">
              <a:solidFill>
                <a:schemeClr val="bg1">
                  <a:lumMod val="50000"/>
                </a:schemeClr>
              </a:solidFill>
            </a:endParaRPr>
          </a:p>
        </p:txBody>
      </p:sp>
      <p:sp>
        <p:nvSpPr>
          <p:cNvPr id="7" name="Flowchart: Decision 6">
            <a:extLst>
              <a:ext uri="{FF2B5EF4-FFF2-40B4-BE49-F238E27FC236}">
                <a16:creationId xmlns:a16="http://schemas.microsoft.com/office/drawing/2014/main" id="{033E8F81-CA29-4BCB-ABBE-CCCC0024A975}"/>
              </a:ext>
            </a:extLst>
          </p:cNvPr>
          <p:cNvSpPr/>
          <p:nvPr/>
        </p:nvSpPr>
        <p:spPr>
          <a:xfrm>
            <a:off x="3368842" y="3128211"/>
            <a:ext cx="312821" cy="204536"/>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Flowchart: Decision 7">
            <a:extLst>
              <a:ext uri="{FF2B5EF4-FFF2-40B4-BE49-F238E27FC236}">
                <a16:creationId xmlns:a16="http://schemas.microsoft.com/office/drawing/2014/main" id="{9F08D3C9-15BA-491E-A443-F61708F6ACED}"/>
              </a:ext>
            </a:extLst>
          </p:cNvPr>
          <p:cNvSpPr/>
          <p:nvPr/>
        </p:nvSpPr>
        <p:spPr>
          <a:xfrm>
            <a:off x="5867401" y="4192044"/>
            <a:ext cx="312821" cy="204536"/>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0" name="Straight Connector 9">
            <a:extLst>
              <a:ext uri="{FF2B5EF4-FFF2-40B4-BE49-F238E27FC236}">
                <a16:creationId xmlns:a16="http://schemas.microsoft.com/office/drawing/2014/main" id="{B8567BBF-7CCE-41AB-89F4-E741FD4F6DAF}"/>
              </a:ext>
            </a:extLst>
          </p:cNvPr>
          <p:cNvCxnSpPr>
            <a:cxnSpLocks/>
          </p:cNvCxnSpPr>
          <p:nvPr/>
        </p:nvCxnSpPr>
        <p:spPr>
          <a:xfrm>
            <a:off x="3681663" y="3230479"/>
            <a:ext cx="1094873"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10729CF8-B372-4DF2-B83B-F5A965B80407}"/>
              </a:ext>
            </a:extLst>
          </p:cNvPr>
          <p:cNvCxnSpPr>
            <a:cxnSpLocks/>
          </p:cNvCxnSpPr>
          <p:nvPr/>
        </p:nvCxnSpPr>
        <p:spPr>
          <a:xfrm>
            <a:off x="6180222" y="4294312"/>
            <a:ext cx="1094873"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B1DBC1D9-E821-4C60-A01D-9ACA96294D84}"/>
              </a:ext>
            </a:extLst>
          </p:cNvPr>
          <p:cNvCxnSpPr>
            <a:cxnSpLocks/>
            <a:endCxn id="6" idx="0"/>
          </p:cNvCxnSpPr>
          <p:nvPr/>
        </p:nvCxnSpPr>
        <p:spPr>
          <a:xfrm>
            <a:off x="4776536" y="3230479"/>
            <a:ext cx="1" cy="624681"/>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FA1FD0BF-7F3E-4C26-97D6-F7456DFD3DE0}"/>
              </a:ext>
            </a:extLst>
          </p:cNvPr>
          <p:cNvCxnSpPr>
            <a:cxnSpLocks/>
          </p:cNvCxnSpPr>
          <p:nvPr/>
        </p:nvCxnSpPr>
        <p:spPr>
          <a:xfrm>
            <a:off x="7275094" y="4280193"/>
            <a:ext cx="1" cy="624681"/>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3927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381000" y="274638"/>
            <a:ext cx="8477250" cy="1143000"/>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2pPr>
            <a:lvl3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3pPr>
            <a:lvl4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4pPr>
            <a:lvl5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5pPr>
            <a:lvl6pPr marL="457200" algn="l" rtl="0" fontAlgn="base">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6pPr>
            <a:lvl7pPr marL="914400" algn="l" rtl="0" fontAlgn="base">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7pPr>
            <a:lvl8pPr marL="1371600" algn="l" rtl="0" fontAlgn="base">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8pPr>
            <a:lvl9pPr marL="1828800" algn="l" rtl="0" fontAlgn="base">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9pPr>
          </a:lstStyle>
          <a:p>
            <a:pPr eaLnBrk="1" hangingPunct="1">
              <a:defRPr/>
            </a:pPr>
            <a:r>
              <a:rPr lang="en-US" sz="4000" kern="0" dirty="0" err="1">
                <a:solidFill>
                  <a:schemeClr val="accent2">
                    <a:lumMod val="75000"/>
                  </a:schemeClr>
                </a:solidFill>
              </a:rPr>
              <a:t>Komposisi</a:t>
            </a:r>
            <a:endParaRPr lang="en-US" sz="4000" kern="0" dirty="0">
              <a:solidFill>
                <a:schemeClr val="accent2">
                  <a:lumMod val="75000"/>
                </a:schemeClr>
              </a:solidFill>
            </a:endParaRPr>
          </a:p>
        </p:txBody>
      </p:sp>
      <p:sp>
        <p:nvSpPr>
          <p:cNvPr id="4" name="Rectangle 3"/>
          <p:cNvSpPr txBox="1">
            <a:spLocks noChangeArrowheads="1"/>
          </p:cNvSpPr>
          <p:nvPr/>
        </p:nvSpPr>
        <p:spPr bwMode="auto">
          <a:xfrm>
            <a:off x="304800" y="1338263"/>
            <a:ext cx="85344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457200" lvl="1" indent="0" algn="just" eaLnBrk="1" hangingPunct="1">
              <a:buNone/>
            </a:pPr>
            <a:r>
              <a:rPr lang="en-US" kern="0" dirty="0" err="1">
                <a:solidFill>
                  <a:schemeClr val="accent2">
                    <a:lumMod val="75000"/>
                  </a:schemeClr>
                </a:solidFill>
                <a:latin typeface="Comic Sans MS" panose="030F0702030302020204" pitchFamily="66" charset="0"/>
              </a:rPr>
              <a:t>Komposisi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adalah</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bentuk</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aggregasi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khusus</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dengan</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sifat</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ketergantungan</a:t>
            </a:r>
            <a:r>
              <a:rPr lang="en-US" kern="0" dirty="0">
                <a:solidFill>
                  <a:schemeClr val="accent2">
                    <a:lumMod val="75000"/>
                  </a:schemeClr>
                </a:solidFill>
                <a:latin typeface="Comic Sans MS" panose="030F0702030302020204" pitchFamily="66" charset="0"/>
              </a:rPr>
              <a:t> yang </a:t>
            </a:r>
            <a:r>
              <a:rPr lang="en-US" kern="0" dirty="0" err="1">
                <a:solidFill>
                  <a:schemeClr val="accent2">
                    <a:lumMod val="75000"/>
                  </a:schemeClr>
                </a:solidFill>
                <a:latin typeface="Comic Sans MS" panose="030F0702030302020204" pitchFamily="66" charset="0"/>
              </a:rPr>
              <a:t>sangat</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kuat</a:t>
            </a:r>
            <a:r>
              <a:rPr lang="en-US" kern="0" dirty="0">
                <a:solidFill>
                  <a:schemeClr val="accent2">
                    <a:lumMod val="75000"/>
                  </a:schemeClr>
                </a:solidFill>
                <a:latin typeface="Comic Sans MS" panose="030F0702030302020204" pitchFamily="66" charset="0"/>
              </a:rPr>
              <a:t> : </a:t>
            </a:r>
          </a:p>
          <a:p>
            <a:pPr lvl="1" algn="just" eaLnBrk="1" hangingPunct="1">
              <a:buFont typeface="Wingdings" panose="05000000000000000000" pitchFamily="2" charset="2"/>
              <a:buChar char="v"/>
            </a:pPr>
            <a:r>
              <a:rPr lang="en-US" kern="0" dirty="0" err="1">
                <a:solidFill>
                  <a:schemeClr val="accent2">
                    <a:lumMod val="75000"/>
                  </a:schemeClr>
                </a:solidFill>
                <a:latin typeface="Comic Sans MS" panose="030F0702030302020204" pitchFamily="66" charset="0"/>
              </a:rPr>
              <a:t>Ini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mewakili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relasi</a:t>
            </a:r>
            <a:r>
              <a:rPr lang="en-US" kern="0" dirty="0">
                <a:solidFill>
                  <a:schemeClr val="accent2">
                    <a:lumMod val="75000"/>
                  </a:schemeClr>
                </a:solidFill>
                <a:latin typeface="Comic Sans MS" panose="030F0702030302020204" pitchFamily="66" charset="0"/>
              </a:rPr>
              <a:t> </a:t>
            </a:r>
            <a:r>
              <a:rPr lang="en-US" b="1" kern="0" dirty="0">
                <a:solidFill>
                  <a:schemeClr val="accent2">
                    <a:lumMod val="75000"/>
                  </a:schemeClr>
                </a:solidFill>
                <a:latin typeface="Comic Sans MS" panose="030F0702030302020204" pitchFamily="66" charset="0"/>
              </a:rPr>
              <a:t>part-of</a:t>
            </a:r>
            <a:r>
              <a:rPr lang="en-US" kern="0" dirty="0">
                <a:solidFill>
                  <a:schemeClr val="accent2">
                    <a:lumMod val="75000"/>
                  </a:schemeClr>
                </a:solidFill>
                <a:latin typeface="Comic Sans MS" panose="030F0702030302020204" pitchFamily="66" charset="0"/>
              </a:rPr>
              <a:t>.</a:t>
            </a:r>
          </a:p>
          <a:p>
            <a:pPr lvl="1" algn="just" eaLnBrk="1" hangingPunct="1">
              <a:buFont typeface="Wingdings" panose="05000000000000000000" pitchFamily="2" charset="2"/>
              <a:buChar char="v"/>
            </a:pPr>
            <a:r>
              <a:rPr lang="en-US" kern="0" dirty="0" err="1">
                <a:solidFill>
                  <a:schemeClr val="accent2">
                    <a:lumMod val="75000"/>
                  </a:schemeClr>
                </a:solidFill>
                <a:latin typeface="Comic Sans MS" panose="030F0702030302020204" pitchFamily="66" charset="0"/>
              </a:rPr>
              <a:t>Dalam</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komposisi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kedua</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entitas</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tersebut</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saling</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bergantung</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satu</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sama</a:t>
            </a:r>
            <a:r>
              <a:rPr lang="en-US" kern="0" dirty="0">
                <a:solidFill>
                  <a:schemeClr val="accent2">
                    <a:lumMod val="75000"/>
                  </a:schemeClr>
                </a:solidFill>
                <a:latin typeface="Comic Sans MS" panose="030F0702030302020204" pitchFamily="66" charset="0"/>
              </a:rPr>
              <a:t> lain.</a:t>
            </a:r>
          </a:p>
          <a:p>
            <a:pPr lvl="1" algn="just" eaLnBrk="1" hangingPunct="1">
              <a:buFont typeface="Wingdings" panose="05000000000000000000" pitchFamily="2" charset="2"/>
              <a:buChar char="v"/>
            </a:pPr>
            <a:r>
              <a:rPr lang="en-US" kern="0" dirty="0">
                <a:solidFill>
                  <a:schemeClr val="accent2">
                    <a:lumMod val="75000"/>
                  </a:schemeClr>
                </a:solidFill>
                <a:latin typeface="Comic Sans MS" panose="030F0702030302020204" pitchFamily="66" charset="0"/>
              </a:rPr>
              <a:t>Ketika </a:t>
            </a:r>
            <a:r>
              <a:rPr lang="en-US" kern="0" dirty="0" err="1">
                <a:solidFill>
                  <a:schemeClr val="accent2">
                    <a:lumMod val="75000"/>
                  </a:schemeClr>
                </a:solidFill>
                <a:latin typeface="Comic Sans MS" panose="030F0702030302020204" pitchFamily="66" charset="0"/>
              </a:rPr>
              <a:t>ada</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komposisi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antara</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dua</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entitas</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obyek</a:t>
            </a:r>
            <a:r>
              <a:rPr lang="en-US" kern="0" dirty="0">
                <a:solidFill>
                  <a:schemeClr val="accent2">
                    <a:lumMod val="75000"/>
                  </a:schemeClr>
                </a:solidFill>
                <a:latin typeface="Comic Sans MS" panose="030F0702030302020204" pitchFamily="66" charset="0"/>
              </a:rPr>
              <a:t> yang </a:t>
            </a:r>
            <a:r>
              <a:rPr lang="en-US" kern="0" dirty="0" err="1">
                <a:solidFill>
                  <a:schemeClr val="accent2">
                    <a:lumMod val="75000"/>
                  </a:schemeClr>
                </a:solidFill>
                <a:latin typeface="Comic Sans MS" panose="030F0702030302020204" pitchFamily="66" charset="0"/>
              </a:rPr>
              <a:t>dikomposisi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tidak</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dapat</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ada</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tanpa</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entitas</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lainnya</a:t>
            </a:r>
            <a:r>
              <a:rPr lang="en-US" kern="0" dirty="0">
                <a:solidFill>
                  <a:schemeClr val="accent2">
                    <a:lumMod val="75000"/>
                  </a:schemeClr>
                </a:solidFill>
                <a:latin typeface="Comic Sans MS" panose="030F0702030302020204" pitchFamily="66" charset="0"/>
              </a:rPr>
              <a:t>.</a:t>
            </a:r>
          </a:p>
        </p:txBody>
      </p:sp>
    </p:spTree>
    <p:extLst>
      <p:ext uri="{BB962C8B-B14F-4D97-AF65-F5344CB8AC3E}">
        <p14:creationId xmlns:p14="http://schemas.microsoft.com/office/powerpoint/2010/main" val="630705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1" name="Rectangle 5"/>
          <p:cNvSpPr>
            <a:spLocks noChangeArrowheads="1"/>
          </p:cNvSpPr>
          <p:nvPr/>
        </p:nvSpPr>
        <p:spPr bwMode="auto">
          <a:xfrm>
            <a:off x="914400" y="673768"/>
            <a:ext cx="7454900" cy="609533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Java program to illustrate the concept of Composition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000" b="0" i="0" u="none" strike="noStrike" cap="none" normalizeH="0" baseline="0" dirty="0">
                <a:ln>
                  <a:noFill/>
                </a:ln>
                <a:solidFill>
                  <a:srgbClr val="40424E"/>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class</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Book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public</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String title;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public</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String author;</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   </a:t>
            </a:r>
            <a:r>
              <a:rPr kumimoji="0" lang="en-US" altLang="en-US" sz="1000" b="0" i="0" u="none" strike="noStrike" cap="none" normalizeH="0" baseline="0" dirty="0">
                <a:ln>
                  <a:noFill/>
                </a:ln>
                <a:solidFill>
                  <a:srgbClr val="40424E"/>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000" b="0" i="0" u="none" strike="noStrike" cap="none" normalizeH="0" baseline="0" dirty="0">
                <a:ln>
                  <a:noFill/>
                </a:ln>
                <a:solidFill>
                  <a:srgbClr val="40424E"/>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a:t>
            </a:r>
            <a:r>
              <a:rPr kumimoji="0" lang="en-US" altLang="en-US" sz="1400" b="0" i="0" u="none" strike="noStrike" cap="none" normalizeH="0" baseline="0" dirty="0" err="1">
                <a:ln>
                  <a:noFill/>
                </a:ln>
                <a:solidFill>
                  <a:srgbClr val="008200"/>
                </a:solidFill>
                <a:effectLst/>
                <a:latin typeface="Consolas" panose="020B0609020204030204" pitchFamily="49" charset="0"/>
              </a:rPr>
              <a:t>Libary</a:t>
            </a:r>
            <a:r>
              <a:rPr kumimoji="0" lang="en-US" altLang="en-US" sz="1400" b="0" i="0" u="none" strike="noStrike" cap="none" normalizeH="0" baseline="0" dirty="0">
                <a:ln>
                  <a:noFill/>
                </a:ln>
                <a:solidFill>
                  <a:srgbClr val="008200"/>
                </a:solidFill>
                <a:effectLst/>
                <a:latin typeface="Consolas" panose="020B0609020204030204" pitchFamily="49" charset="0"/>
              </a:rPr>
              <a:t> class contains list of books.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class</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Library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reference to refer to list of books.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40424E"/>
                </a:solidFill>
                <a:effectLst/>
                <a:highlight>
                  <a:srgbClr val="FFFF00"/>
                </a:highlight>
                <a:latin typeface="Consolas" panose="020B0609020204030204" pitchFamily="49" charset="0"/>
              </a:rPr>
              <a:t>  </a:t>
            </a:r>
            <a:r>
              <a:rPr kumimoji="0" lang="en-US" altLang="en-US" sz="1400" b="1" i="0" u="none" strike="noStrike" cap="none" normalizeH="0" baseline="0" dirty="0">
                <a:ln>
                  <a:noFill/>
                </a:ln>
                <a:solidFill>
                  <a:srgbClr val="006699"/>
                </a:solidFill>
                <a:effectLst/>
                <a:highlight>
                  <a:srgbClr val="FFFF00"/>
                </a:highlight>
                <a:latin typeface="Consolas" panose="020B0609020204030204" pitchFamily="49" charset="0"/>
              </a:rPr>
              <a:t>private</a:t>
            </a:r>
            <a:r>
              <a:rPr kumimoji="0" lang="en-US" altLang="en-US" sz="1000" b="0" i="0" u="none" strike="noStrike" cap="none" normalizeH="0" baseline="0" dirty="0">
                <a:ln>
                  <a:noFill/>
                </a:ln>
                <a:solidFill>
                  <a:srgbClr val="40424E"/>
                </a:solidFill>
                <a:effectLst/>
                <a:highlight>
                  <a:srgbClr val="FFFF00"/>
                </a:highlight>
                <a:latin typeface="Consolas" panose="020B0609020204030204" pitchFamily="49" charset="0"/>
              </a:rPr>
              <a:t> </a:t>
            </a:r>
            <a:r>
              <a:rPr kumimoji="0" lang="en-US" altLang="en-US" sz="1400" b="1" i="0" u="none" strike="noStrike" cap="none" normalizeH="0" baseline="0" dirty="0">
                <a:ln>
                  <a:noFill/>
                </a:ln>
                <a:solidFill>
                  <a:srgbClr val="006699"/>
                </a:solidFill>
                <a:effectLst/>
                <a:highlight>
                  <a:srgbClr val="FFFF00"/>
                </a:highlight>
                <a:latin typeface="Consolas" panose="020B0609020204030204" pitchFamily="49" charset="0"/>
              </a:rPr>
              <a:t>final</a:t>
            </a:r>
            <a:r>
              <a:rPr kumimoji="0" lang="en-US" altLang="en-US" sz="1000" b="0" i="0" u="none" strike="noStrike" cap="none" normalizeH="0" baseline="0" dirty="0">
                <a:ln>
                  <a:noFill/>
                </a:ln>
                <a:solidFill>
                  <a:srgbClr val="40424E"/>
                </a:solidFill>
                <a:effectLst/>
                <a:highlight>
                  <a:srgbClr val="FFFF00"/>
                </a:highlight>
                <a:latin typeface="Consolas" panose="020B0609020204030204" pitchFamily="49" charset="0"/>
              </a:rPr>
              <a:t> </a:t>
            </a:r>
            <a:r>
              <a:rPr kumimoji="0" lang="en-US" altLang="en-US" sz="1400" b="0" i="0" u="none" strike="noStrike" cap="none" normalizeH="0" baseline="0" dirty="0">
                <a:ln>
                  <a:noFill/>
                </a:ln>
                <a:solidFill>
                  <a:srgbClr val="000000"/>
                </a:solidFill>
                <a:effectLst/>
                <a:highlight>
                  <a:srgbClr val="FFFF00"/>
                </a:highlight>
                <a:latin typeface="Consolas" panose="020B0609020204030204" pitchFamily="49" charset="0"/>
              </a:rPr>
              <a:t>Book</a:t>
            </a:r>
            <a:r>
              <a:rPr lang="en-US" altLang="en-US" sz="1400" dirty="0">
                <a:solidFill>
                  <a:srgbClr val="000000"/>
                </a:solidFill>
                <a:highlight>
                  <a:srgbClr val="FFFF00"/>
                </a:highlight>
                <a:latin typeface="Consolas" panose="020B0609020204030204" pitchFamily="49" charset="0"/>
              </a:rPr>
              <a:t>[]</a:t>
            </a:r>
            <a:r>
              <a:rPr kumimoji="0" lang="en-US" altLang="en-US" sz="1400" b="0" i="0" u="none" strike="noStrike" cap="none" normalizeH="0" baseline="0" dirty="0">
                <a:ln>
                  <a:noFill/>
                </a:ln>
                <a:solidFill>
                  <a:srgbClr val="000000"/>
                </a:solidFill>
                <a:effectLst/>
                <a:highlight>
                  <a:srgbClr val="FFFF00"/>
                </a:highlight>
                <a:latin typeface="Consolas" panose="020B0609020204030204" pitchFamily="49" charset="0"/>
              </a:rPr>
              <a:t> books;</a:t>
            </a:r>
            <a:endParaRPr kumimoji="0" lang="en-US" altLang="en-US" sz="10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000" b="0" i="0" u="none" strike="noStrike" cap="none" normalizeH="0" baseline="0" dirty="0">
                <a:ln>
                  <a:noFill/>
                </a:ln>
                <a:solidFill>
                  <a:srgbClr val="40424E"/>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Library (Book[] books)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1" i="0" u="none" strike="noStrike" cap="none" normalizeH="0" baseline="0" dirty="0" err="1">
                <a:ln>
                  <a:noFill/>
                </a:ln>
                <a:solidFill>
                  <a:srgbClr val="006699"/>
                </a:solidFill>
                <a:effectLst/>
                <a:latin typeface="Consolas" panose="020B0609020204030204" pitchFamily="49" charset="0"/>
              </a:rPr>
              <a:t>this</a:t>
            </a:r>
            <a:r>
              <a:rPr kumimoji="0" lang="en-US" altLang="en-US" sz="1400" b="0" i="0" u="none" strike="noStrike" cap="none" normalizeH="0" baseline="0" dirty="0" err="1">
                <a:ln>
                  <a:noFill/>
                </a:ln>
                <a:solidFill>
                  <a:srgbClr val="000000"/>
                </a:solidFill>
                <a:effectLst/>
                <a:latin typeface="Consolas" panose="020B0609020204030204" pitchFamily="49" charset="0"/>
              </a:rPr>
              <a:t>.books</a:t>
            </a:r>
            <a:r>
              <a:rPr kumimoji="0" lang="en-US" altLang="en-US" sz="1400" b="0" i="0" u="none" strike="noStrike" cap="none" normalizeH="0" baseline="0" dirty="0">
                <a:ln>
                  <a:noFill/>
                </a:ln>
                <a:solidFill>
                  <a:srgbClr val="000000"/>
                </a:solidFill>
                <a:effectLst/>
                <a:latin typeface="Consolas" panose="020B0609020204030204" pitchFamily="49" charset="0"/>
              </a:rPr>
              <a:t> = books;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000" b="0" i="0" u="none" strike="noStrike" cap="none" normalizeH="0" baseline="0" dirty="0">
                <a:ln>
                  <a:noFill/>
                </a:ln>
                <a:solidFill>
                  <a:srgbClr val="40424E"/>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public</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Book[] </a:t>
            </a:r>
            <a:r>
              <a:rPr kumimoji="0" lang="en-US" altLang="en-US" sz="1400" b="0" i="0" u="none" strike="noStrike" cap="none" normalizeH="0" baseline="0" dirty="0" err="1">
                <a:ln>
                  <a:noFill/>
                </a:ln>
                <a:solidFill>
                  <a:srgbClr val="000000"/>
                </a:solidFill>
                <a:effectLst/>
                <a:latin typeface="Consolas" panose="020B0609020204030204" pitchFamily="49" charset="0"/>
              </a:rPr>
              <a:t>getTotalBooksInLibrary</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000" b="0" i="0" u="none" strike="noStrike" cap="none" normalizeH="0" baseline="0" dirty="0">
                <a:ln>
                  <a:noFill/>
                </a:ln>
                <a:solidFill>
                  <a:srgbClr val="40424E"/>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0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books;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000" b="0" i="0" u="none" strike="noStrike" cap="none" normalizeH="0" baseline="0" dirty="0">
                <a:ln>
                  <a:noFill/>
                </a:ln>
                <a:solidFill>
                  <a:srgbClr val="40424E"/>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BF19F189-D5F2-433D-A36E-DE58453306B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CA79B1F-3D39-4428-9A78-0464C22D96A9}"/>
              </a:ext>
            </a:extLst>
          </p:cNvPr>
          <p:cNvSpPr>
            <a:spLocks noChangeArrowheads="1"/>
          </p:cNvSpPr>
          <p:nvPr/>
        </p:nvSpPr>
        <p:spPr bwMode="auto">
          <a:xfrm>
            <a:off x="2105527" y="3290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22019706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1" name="Rectangle 5"/>
          <p:cNvSpPr>
            <a:spLocks noChangeArrowheads="1"/>
          </p:cNvSpPr>
          <p:nvPr/>
        </p:nvSpPr>
        <p:spPr bwMode="auto">
          <a:xfrm>
            <a:off x="914399" y="367099"/>
            <a:ext cx="7772269" cy="637058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main method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class</a:t>
            </a: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GFG</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public</a:t>
            </a: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static</a:t>
            </a: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void</a:t>
            </a: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main (String[] </a:t>
            </a:r>
            <a:r>
              <a:rPr kumimoji="0" lang="en-US" altLang="en-US" sz="1400" b="0" i="0" u="none" strike="noStrike" cap="none" normalizeH="0" baseline="0" dirty="0" err="1">
                <a:ln>
                  <a:noFill/>
                </a:ln>
                <a:solidFill>
                  <a:srgbClr val="000000"/>
                </a:solidFill>
                <a:effectLst/>
                <a:latin typeface="Consolas" panose="020B0609020204030204" pitchFamily="49" charset="0"/>
              </a:rPr>
              <a:t>args</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Creating the Objects of Book class.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Book b1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Book(</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err="1">
                <a:ln>
                  <a:noFill/>
                </a:ln>
                <a:solidFill>
                  <a:srgbClr val="0000FF"/>
                </a:solidFill>
                <a:effectLst/>
                <a:latin typeface="Consolas" panose="020B0609020204030204" pitchFamily="49" charset="0"/>
              </a:rPr>
              <a:t>EffectiveJ</a:t>
            </a:r>
            <a:r>
              <a:rPr kumimoji="0" lang="en-US" altLang="en-US" sz="1400" b="0" i="0" u="none" strike="noStrike" cap="none" normalizeH="0" baseline="0" dirty="0">
                <a:ln>
                  <a:noFill/>
                </a:ln>
                <a:solidFill>
                  <a:srgbClr val="0000FF"/>
                </a:solidFill>
                <a:effectLst/>
                <a:latin typeface="Consolas" panose="020B0609020204030204" pitchFamily="49" charset="0"/>
              </a:rPr>
              <a:t> Java"</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"Joshua Bloch"</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Book b2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Book(</a:t>
            </a:r>
            <a:r>
              <a:rPr kumimoji="0" lang="en-US" altLang="en-US" sz="1400" b="0" i="0" u="none" strike="noStrike" cap="none" normalizeH="0" baseline="0" dirty="0">
                <a:ln>
                  <a:noFill/>
                </a:ln>
                <a:solidFill>
                  <a:srgbClr val="0000FF"/>
                </a:solidFill>
                <a:effectLst/>
                <a:latin typeface="Consolas" panose="020B0609020204030204" pitchFamily="49" charset="0"/>
              </a:rPr>
              <a:t>"Thinking in Java"</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"Bruce Eckel"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Book b3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Book(</a:t>
            </a:r>
            <a:r>
              <a:rPr kumimoji="0" lang="en-US" altLang="en-US" sz="1400" b="0" i="0" u="none" strike="noStrike" cap="none" normalizeH="0" baseline="0" dirty="0">
                <a:ln>
                  <a:noFill/>
                </a:ln>
                <a:solidFill>
                  <a:srgbClr val="0000FF"/>
                </a:solidFill>
                <a:effectLst/>
                <a:latin typeface="Consolas" panose="020B0609020204030204" pitchFamily="49" charset="0"/>
              </a:rPr>
              <a:t>"Java: The Complete Reference"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"Herbert </a:t>
            </a:r>
            <a:r>
              <a:rPr kumimoji="0" lang="en-US" altLang="en-US" sz="1400" b="0" i="0" u="none" strike="noStrike" cap="none" normalizeH="0" baseline="0" dirty="0" err="1">
                <a:ln>
                  <a:noFill/>
                </a:ln>
                <a:solidFill>
                  <a:srgbClr val="0000FF"/>
                </a:solidFill>
                <a:effectLst/>
                <a:latin typeface="Consolas" panose="020B0609020204030204" pitchFamily="49" charset="0"/>
              </a:rPr>
              <a:t>Schildt</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Creating the list which contains the no. of books.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List&lt;Book&gt; books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ArrayList</a:t>
            </a:r>
            <a:r>
              <a:rPr kumimoji="0" lang="en-US" altLang="en-US" sz="1400" b="0" i="0" u="none" strike="noStrike" cap="none" normalizeH="0" baseline="0" dirty="0">
                <a:ln>
                  <a:noFill/>
                </a:ln>
                <a:solidFill>
                  <a:srgbClr val="000000"/>
                </a:solidFill>
                <a:effectLst/>
                <a:latin typeface="Consolas" panose="020B0609020204030204" pitchFamily="49" charset="0"/>
              </a:rPr>
              <a:t>&lt;Book&gt;();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books.add</a:t>
            </a:r>
            <a:r>
              <a:rPr kumimoji="0" lang="en-US" altLang="en-US" sz="1400" b="0" i="0" u="none" strike="noStrike" cap="none" normalizeH="0" baseline="0" dirty="0">
                <a:ln>
                  <a:noFill/>
                </a:ln>
                <a:solidFill>
                  <a:srgbClr val="000000"/>
                </a:solidFill>
                <a:effectLst/>
                <a:latin typeface="Consolas" panose="020B0609020204030204" pitchFamily="49" charset="0"/>
              </a:rPr>
              <a:t>(b1);</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books.add</a:t>
            </a:r>
            <a:r>
              <a:rPr kumimoji="0" lang="en-US" altLang="en-US" sz="1400" b="0" i="0" u="none" strike="noStrike" cap="none" normalizeH="0" baseline="0" dirty="0">
                <a:ln>
                  <a:noFill/>
                </a:ln>
                <a:solidFill>
                  <a:srgbClr val="000000"/>
                </a:solidFill>
                <a:effectLst/>
                <a:latin typeface="Consolas" panose="020B0609020204030204" pitchFamily="49" charset="0"/>
              </a:rPr>
              <a:t>(b2);</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books.add</a:t>
            </a:r>
            <a:r>
              <a:rPr kumimoji="0" lang="en-US" altLang="en-US" sz="1400" b="0" i="0" u="none" strike="noStrike" cap="none" normalizeH="0" baseline="0" dirty="0">
                <a:ln>
                  <a:noFill/>
                </a:ln>
                <a:solidFill>
                  <a:srgbClr val="000000"/>
                </a:solidFill>
                <a:effectLst/>
                <a:latin typeface="Consolas" panose="020B0609020204030204" pitchFamily="49" charset="0"/>
              </a:rPr>
              <a:t>(b3);</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Library </a:t>
            </a:r>
            <a:r>
              <a:rPr kumimoji="0" lang="en-US" altLang="en-US" sz="1400" b="0" i="0" u="none" strike="noStrike" cap="none" normalizeH="0" baseline="0" dirty="0" err="1">
                <a:ln>
                  <a:noFill/>
                </a:ln>
                <a:solidFill>
                  <a:srgbClr val="000000"/>
                </a:solidFill>
                <a:effectLst/>
                <a:latin typeface="Consolas" panose="020B0609020204030204" pitchFamily="49" charset="0"/>
              </a:rPr>
              <a:t>library</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Library(books);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List&lt;Book&gt; bks = </a:t>
            </a:r>
            <a:r>
              <a:rPr kumimoji="0" lang="en-US" altLang="en-US" sz="1400" b="0" i="0" u="none" strike="noStrike" cap="none" normalizeH="0" baseline="0" dirty="0" err="1">
                <a:ln>
                  <a:noFill/>
                </a:ln>
                <a:solidFill>
                  <a:srgbClr val="000000"/>
                </a:solidFill>
                <a:effectLst/>
                <a:latin typeface="Consolas" panose="020B0609020204030204" pitchFamily="49" charset="0"/>
              </a:rPr>
              <a:t>library.getTotalBooksInLibrary</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for</a:t>
            </a:r>
            <a:r>
              <a:rPr kumimoji="0" lang="en-US" altLang="en-US" sz="1400" b="0" i="0" u="none" strike="noStrike" cap="none" normalizeH="0" baseline="0" dirty="0">
                <a:ln>
                  <a:noFill/>
                </a:ln>
                <a:solidFill>
                  <a:srgbClr val="000000"/>
                </a:solidFill>
                <a:effectLst/>
                <a:latin typeface="Consolas" panose="020B0609020204030204" pitchFamily="49" charset="0"/>
              </a:rPr>
              <a:t>(Book bk : bks){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"Title : "</a:t>
            </a: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bk.title</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a:ln>
                  <a:noFill/>
                </a:ln>
                <a:solidFill>
                  <a:srgbClr val="0000FF"/>
                </a:solidFill>
                <a:effectLst/>
                <a:latin typeface="Consolas" panose="020B0609020204030204" pitchFamily="49" charset="0"/>
              </a:rPr>
              <a:t>" and "</a:t>
            </a:r>
            <a:r>
              <a:rPr kumimoji="0" lang="en-US" altLang="en-US" sz="1400" b="0" i="0" u="none" strike="noStrike" cap="none" normalizeH="0" baseline="0" dirty="0">
                <a:ln>
                  <a:noFill/>
                </a:ln>
                <a:solidFill>
                  <a:srgbClr val="40424E"/>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 Author : "</a:t>
            </a: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bk.author</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24E"/>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BF19F189-D5F2-433D-A36E-DE58453306B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54EFD38-5468-478A-AA46-FFC7FC21E22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9672141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dirty="0" err="1"/>
              <a:t>Komposisi</a:t>
            </a:r>
            <a:endParaRPr lang="en-US" altLang="en-US" dirty="0">
              <a:solidFill>
                <a:schemeClr val="accent2"/>
              </a:solidFill>
            </a:endParaRPr>
          </a:p>
        </p:txBody>
      </p:sp>
      <p:sp>
        <p:nvSpPr>
          <p:cNvPr id="14340" name="Rectangle 4"/>
          <p:cNvSpPr>
            <a:spLocks noGrp="1" noChangeArrowheads="1"/>
          </p:cNvSpPr>
          <p:nvPr>
            <p:ph idx="1"/>
          </p:nvPr>
        </p:nvSpPr>
        <p:spPr>
          <a:xfrm>
            <a:off x="304800" y="1300162"/>
            <a:ext cx="8464296" cy="2229422"/>
          </a:xfrm>
        </p:spPr>
        <p:txBody>
          <a:bodyPr>
            <a:normAutofit/>
          </a:bodyPr>
          <a:lstStyle/>
          <a:p>
            <a:pPr algn="just" eaLnBrk="1" hangingPunct="1">
              <a:lnSpc>
                <a:spcPct val="150000"/>
              </a:lnSpc>
              <a:spcBef>
                <a:spcPts val="0"/>
              </a:spcBef>
              <a:spcAft>
                <a:spcPts val="0"/>
              </a:spcAft>
            </a:pPr>
            <a:r>
              <a:rPr lang="en-US" altLang="en-US" sz="2400" dirty="0" err="1"/>
              <a:t>Dalam</a:t>
            </a:r>
            <a:r>
              <a:rPr lang="en-US" altLang="en-US" sz="2400" dirty="0"/>
              <a:t> </a:t>
            </a:r>
            <a:r>
              <a:rPr lang="en-US" altLang="en-US" sz="2400" dirty="0" err="1"/>
              <a:t>contoh</a:t>
            </a:r>
            <a:r>
              <a:rPr lang="en-US" altLang="en-US" sz="2400" dirty="0"/>
              <a:t> di </a:t>
            </a:r>
            <a:r>
              <a:rPr lang="en-US" altLang="en-US" sz="2400" dirty="0" err="1"/>
              <a:t>atas</a:t>
            </a:r>
            <a:r>
              <a:rPr lang="en-US" altLang="en-US" sz="2400" dirty="0"/>
              <a:t>, </a:t>
            </a:r>
            <a:r>
              <a:rPr lang="en-US" altLang="en-US" sz="2400" dirty="0" err="1"/>
              <a:t>sebuah</a:t>
            </a:r>
            <a:r>
              <a:rPr lang="en-US" altLang="en-US" sz="2400" dirty="0"/>
              <a:t> Library </a:t>
            </a:r>
            <a:r>
              <a:rPr lang="en-US" altLang="en-US" sz="2400" dirty="0" err="1"/>
              <a:t>dapat</a:t>
            </a:r>
            <a:r>
              <a:rPr lang="en-US" altLang="en-US" sz="2400" dirty="0"/>
              <a:t> </a:t>
            </a:r>
            <a:r>
              <a:rPr lang="en-US" altLang="en-US" sz="2400" dirty="0" err="1"/>
              <a:t>memiliki</a:t>
            </a:r>
            <a:r>
              <a:rPr lang="en-US" altLang="en-US" sz="2400" dirty="0"/>
              <a:t> </a:t>
            </a:r>
            <a:r>
              <a:rPr lang="en-US" altLang="en-US" sz="2400" dirty="0" err="1"/>
              <a:t>sejumlah</a:t>
            </a:r>
            <a:r>
              <a:rPr lang="en-US" altLang="en-US" sz="2400" dirty="0"/>
              <a:t> </a:t>
            </a:r>
            <a:r>
              <a:rPr lang="en-US" altLang="en-US" sz="2400" dirty="0" err="1"/>
              <a:t>buku</a:t>
            </a:r>
            <a:r>
              <a:rPr lang="en-US" altLang="en-US" sz="2400" dirty="0"/>
              <a:t>.  Jika Library </a:t>
            </a:r>
            <a:r>
              <a:rPr lang="en-US" altLang="en-US" sz="2400" dirty="0" err="1"/>
              <a:t>dihancurkan</a:t>
            </a:r>
            <a:r>
              <a:rPr lang="en-US" altLang="en-US" sz="2400" dirty="0"/>
              <a:t> </a:t>
            </a:r>
            <a:r>
              <a:rPr lang="en-US" altLang="en-US" sz="2400" dirty="0" err="1"/>
              <a:t>maka</a:t>
            </a:r>
            <a:r>
              <a:rPr lang="en-US" altLang="en-US" sz="2400" dirty="0"/>
              <a:t> </a:t>
            </a:r>
            <a:r>
              <a:rPr lang="en-US" altLang="en-US" sz="2400" dirty="0" err="1"/>
              <a:t>semua</a:t>
            </a:r>
            <a:r>
              <a:rPr lang="en-US" altLang="en-US" sz="2400" dirty="0"/>
              <a:t> Book di </a:t>
            </a:r>
            <a:r>
              <a:rPr lang="en-US" altLang="en-US" sz="2400" dirty="0" err="1"/>
              <a:t>dalam</a:t>
            </a:r>
            <a:r>
              <a:rPr lang="en-US" altLang="en-US" sz="2400" dirty="0"/>
              <a:t> Library </a:t>
            </a:r>
            <a:r>
              <a:rPr lang="en-US" altLang="en-US" sz="2400" dirty="0" err="1"/>
              <a:t>itu</a:t>
            </a:r>
            <a:r>
              <a:rPr lang="en-US" altLang="en-US" sz="2400" dirty="0"/>
              <a:t> </a:t>
            </a:r>
            <a:r>
              <a:rPr lang="en-US" altLang="en-US" sz="2400" dirty="0" err="1"/>
              <a:t>akan</a:t>
            </a:r>
            <a:r>
              <a:rPr lang="en-US" altLang="en-US" sz="2400" dirty="0"/>
              <a:t> </a:t>
            </a:r>
            <a:r>
              <a:rPr lang="en-US" altLang="en-US" sz="2400" dirty="0" err="1"/>
              <a:t>dihancurkan</a:t>
            </a:r>
            <a:r>
              <a:rPr lang="en-US" altLang="en-US" sz="2400" dirty="0"/>
              <a:t>. </a:t>
            </a:r>
            <a:r>
              <a:rPr lang="en-US" altLang="en-US" sz="2400" dirty="0" err="1"/>
              <a:t>yaitu</a:t>
            </a:r>
            <a:r>
              <a:rPr lang="en-US" altLang="en-US" sz="2400" dirty="0"/>
              <a:t> Book </a:t>
            </a:r>
            <a:r>
              <a:rPr lang="en-US" altLang="en-US" sz="2400" dirty="0" err="1"/>
              <a:t>tidak</a:t>
            </a:r>
            <a:r>
              <a:rPr lang="en-US" altLang="en-US" sz="2400" dirty="0"/>
              <a:t> </a:t>
            </a:r>
            <a:r>
              <a:rPr lang="en-US" altLang="en-US" sz="2400" dirty="0" err="1"/>
              <a:t>bisa</a:t>
            </a:r>
            <a:r>
              <a:rPr lang="en-US" altLang="en-US" sz="2400" dirty="0"/>
              <a:t> </a:t>
            </a:r>
            <a:r>
              <a:rPr lang="en-US" altLang="en-US" sz="2400" dirty="0" err="1"/>
              <a:t>ada</a:t>
            </a:r>
            <a:r>
              <a:rPr lang="en-US" altLang="en-US" sz="2400" dirty="0"/>
              <a:t> </a:t>
            </a:r>
            <a:r>
              <a:rPr lang="en-US" altLang="en-US" sz="2400" dirty="0" err="1"/>
              <a:t>tanpa</a:t>
            </a:r>
            <a:r>
              <a:rPr lang="en-US" altLang="en-US" sz="2400" dirty="0"/>
              <a:t> Library. </a:t>
            </a:r>
            <a:r>
              <a:rPr lang="en-US" altLang="en-US" sz="2400" dirty="0" err="1"/>
              <a:t>Itulah</a:t>
            </a:r>
            <a:r>
              <a:rPr lang="en-US" altLang="en-US" sz="2400" dirty="0"/>
              <a:t> </a:t>
            </a:r>
            <a:r>
              <a:rPr lang="en-US" altLang="en-US" sz="2400" dirty="0" err="1"/>
              <a:t>mengapa</a:t>
            </a:r>
            <a:r>
              <a:rPr lang="en-US" altLang="en-US" sz="2400" dirty="0"/>
              <a:t> </a:t>
            </a:r>
            <a:r>
              <a:rPr lang="en-US" altLang="en-US" sz="2400" dirty="0" err="1"/>
              <a:t>disebut</a:t>
            </a:r>
            <a:r>
              <a:rPr lang="en-US" altLang="en-US" sz="2400" dirty="0"/>
              <a:t> </a:t>
            </a:r>
            <a:r>
              <a:rPr lang="en-US" altLang="en-US" sz="2400" dirty="0" err="1"/>
              <a:t>komposisi</a:t>
            </a:r>
            <a:r>
              <a:rPr lang="en-US" altLang="en-US" sz="2400" dirty="0"/>
              <a:t>.</a:t>
            </a:r>
          </a:p>
        </p:txBody>
      </p:sp>
      <p:sp>
        <p:nvSpPr>
          <p:cNvPr id="14366" name="Rectangle 30"/>
          <p:cNvSpPr>
            <a:spLocks noChangeArrowheads="1"/>
          </p:cNvSpPr>
          <p:nvPr/>
        </p:nvSpPr>
        <p:spPr bwMode="auto">
          <a:xfrm>
            <a:off x="344488" y="4843463"/>
            <a:ext cx="85344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FontTx/>
              <a:buChar char="•"/>
            </a:pPr>
            <a:endParaRPr lang="en-US" altLang="en-US" dirty="0">
              <a:solidFill>
                <a:srgbClr val="003399"/>
              </a:solidFill>
              <a:latin typeface="Arial" pitchFamily="34" charset="0"/>
            </a:endParaRPr>
          </a:p>
        </p:txBody>
      </p:sp>
    </p:spTree>
    <p:extLst>
      <p:ext uri="{BB962C8B-B14F-4D97-AF65-F5344CB8AC3E}">
        <p14:creationId xmlns:p14="http://schemas.microsoft.com/office/powerpoint/2010/main" val="229229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dissolve">
                                      <p:cBhvr>
                                        <p:cTn id="7" dur="500"/>
                                        <p:tgtEl>
                                          <p:spTgt spid="143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4366">
                                            <p:txEl>
                                              <p:pRg st="0" end="0"/>
                                            </p:txEl>
                                          </p:spTgt>
                                        </p:tgtEl>
                                        <p:attrNameLst>
                                          <p:attrName>style.visibility</p:attrName>
                                        </p:attrNameLst>
                                      </p:cBhvr>
                                      <p:to>
                                        <p:strVal val="visible"/>
                                      </p:to>
                                    </p:set>
                                    <p:animEffect transition="in" filter="dissolve">
                                      <p:cBhvr>
                                        <p:cTn id="12" dur="500"/>
                                        <p:tgtEl>
                                          <p:spTgt spid="143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autoUpdateAnimBg="0"/>
      <p:bldP spid="1436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8D8F-F30B-4EEC-8580-F344FDE2B621}"/>
              </a:ext>
            </a:extLst>
          </p:cNvPr>
          <p:cNvSpPr>
            <a:spLocks noGrp="1"/>
          </p:cNvSpPr>
          <p:nvPr>
            <p:ph type="title"/>
          </p:nvPr>
        </p:nvSpPr>
        <p:spPr/>
        <p:txBody>
          <a:bodyPr/>
          <a:lstStyle/>
          <a:p>
            <a:r>
              <a:rPr lang="en-US" dirty="0" err="1"/>
              <a:t>Komposisi</a:t>
            </a:r>
            <a:endParaRPr lang="en-ID" dirty="0"/>
          </a:p>
        </p:txBody>
      </p:sp>
      <p:sp>
        <p:nvSpPr>
          <p:cNvPr id="3" name="Content Placeholder 2">
            <a:extLst>
              <a:ext uri="{FF2B5EF4-FFF2-40B4-BE49-F238E27FC236}">
                <a16:creationId xmlns:a16="http://schemas.microsoft.com/office/drawing/2014/main" id="{FF12D89E-C7B5-4E9D-8279-63E0341DE433}"/>
              </a:ext>
            </a:extLst>
          </p:cNvPr>
          <p:cNvSpPr>
            <a:spLocks noGrp="1"/>
          </p:cNvSpPr>
          <p:nvPr>
            <p:ph idx="1"/>
          </p:nvPr>
        </p:nvSpPr>
        <p:spPr/>
        <p:txBody>
          <a:bodyPr/>
          <a:lstStyle/>
          <a:p>
            <a:pPr algn="just">
              <a:lnSpc>
                <a:spcPct val="150000"/>
              </a:lnSpc>
              <a:spcBef>
                <a:spcPts val="0"/>
              </a:spcBef>
              <a:spcAft>
                <a:spcPts val="0"/>
              </a:spcAft>
            </a:pPr>
            <a:r>
              <a:rPr lang="en-US" dirty="0" err="1"/>
              <a:t>Relasi</a:t>
            </a:r>
            <a:r>
              <a:rPr lang="en-US" dirty="0"/>
              <a:t> </a:t>
            </a:r>
            <a:r>
              <a:rPr lang="en-US" dirty="0" err="1"/>
              <a:t>Komposisi</a:t>
            </a:r>
            <a:r>
              <a:rPr lang="en-US" dirty="0"/>
              <a:t> </a:t>
            </a:r>
            <a:r>
              <a:rPr lang="en-US" dirty="0" err="1"/>
              <a:t>kelas-kelas</a:t>
            </a:r>
            <a:r>
              <a:rPr lang="en-US" dirty="0"/>
              <a:t> </a:t>
            </a:r>
            <a:r>
              <a:rPr lang="en-US" dirty="0" err="1"/>
              <a:t>diatas</a:t>
            </a:r>
            <a:r>
              <a:rPr lang="en-US" dirty="0"/>
              <a:t> </a:t>
            </a:r>
            <a:r>
              <a:rPr lang="en-US" dirty="0" err="1"/>
              <a:t>dapat</a:t>
            </a:r>
            <a:r>
              <a:rPr lang="en-US" dirty="0"/>
              <a:t> </a:t>
            </a:r>
            <a:r>
              <a:rPr lang="en-US" dirty="0" err="1"/>
              <a:t>digambarkan</a:t>
            </a:r>
            <a:r>
              <a:rPr lang="en-US" dirty="0"/>
              <a:t> </a:t>
            </a:r>
            <a:r>
              <a:rPr lang="en-US" dirty="0" err="1"/>
              <a:t>dengan</a:t>
            </a:r>
            <a:r>
              <a:rPr lang="en-US" dirty="0"/>
              <a:t> diagram UML </a:t>
            </a:r>
            <a:endParaRPr lang="en-ID" dirty="0"/>
          </a:p>
        </p:txBody>
      </p:sp>
      <p:sp>
        <p:nvSpPr>
          <p:cNvPr id="4" name="Rectangle 3">
            <a:extLst>
              <a:ext uri="{FF2B5EF4-FFF2-40B4-BE49-F238E27FC236}">
                <a16:creationId xmlns:a16="http://schemas.microsoft.com/office/drawing/2014/main" id="{075F98B5-8770-4654-968C-D2787675B8E4}"/>
              </a:ext>
            </a:extLst>
          </p:cNvPr>
          <p:cNvSpPr/>
          <p:nvPr/>
        </p:nvSpPr>
        <p:spPr>
          <a:xfrm>
            <a:off x="936458" y="3855159"/>
            <a:ext cx="2189747" cy="878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50000"/>
                  </a:schemeClr>
                </a:solidFill>
              </a:rPr>
              <a:t>Library</a:t>
            </a:r>
            <a:endParaRPr lang="en-ID" sz="2400" b="1" dirty="0">
              <a:solidFill>
                <a:schemeClr val="bg1">
                  <a:lumMod val="50000"/>
                </a:schemeClr>
              </a:solidFill>
            </a:endParaRPr>
          </a:p>
        </p:txBody>
      </p:sp>
      <p:sp>
        <p:nvSpPr>
          <p:cNvPr id="6" name="Rectangle 5">
            <a:extLst>
              <a:ext uri="{FF2B5EF4-FFF2-40B4-BE49-F238E27FC236}">
                <a16:creationId xmlns:a16="http://schemas.microsoft.com/office/drawing/2014/main" id="{D0EA1015-8308-4D17-B195-FB068EDA27D5}"/>
              </a:ext>
            </a:extLst>
          </p:cNvPr>
          <p:cNvSpPr/>
          <p:nvPr/>
        </p:nvSpPr>
        <p:spPr>
          <a:xfrm>
            <a:off x="5462339" y="3855159"/>
            <a:ext cx="2189747" cy="878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50000"/>
                  </a:schemeClr>
                </a:solidFill>
              </a:rPr>
              <a:t>Department</a:t>
            </a:r>
            <a:endParaRPr lang="en-ID" sz="2400" b="1" dirty="0">
              <a:solidFill>
                <a:schemeClr val="bg1">
                  <a:lumMod val="50000"/>
                </a:schemeClr>
              </a:solidFill>
            </a:endParaRPr>
          </a:p>
        </p:txBody>
      </p:sp>
      <p:sp>
        <p:nvSpPr>
          <p:cNvPr id="7" name="Flowchart: Decision 6">
            <a:extLst>
              <a:ext uri="{FF2B5EF4-FFF2-40B4-BE49-F238E27FC236}">
                <a16:creationId xmlns:a16="http://schemas.microsoft.com/office/drawing/2014/main" id="{033E8F81-CA29-4BCB-ABBE-CCCC0024A975}"/>
              </a:ext>
            </a:extLst>
          </p:cNvPr>
          <p:cNvSpPr/>
          <p:nvPr/>
        </p:nvSpPr>
        <p:spPr>
          <a:xfrm>
            <a:off x="3126205" y="4192042"/>
            <a:ext cx="312821" cy="204536"/>
          </a:xfrm>
          <a:prstGeom prst="flowChartDecision">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5" name="Straight Connector 14">
            <a:extLst>
              <a:ext uri="{FF2B5EF4-FFF2-40B4-BE49-F238E27FC236}">
                <a16:creationId xmlns:a16="http://schemas.microsoft.com/office/drawing/2014/main" id="{B1DBC1D9-E821-4C60-A01D-9ACA96294D84}"/>
              </a:ext>
            </a:extLst>
          </p:cNvPr>
          <p:cNvCxnSpPr>
            <a:cxnSpLocks/>
            <a:stCxn id="7" idx="3"/>
            <a:endCxn id="6" idx="1"/>
          </p:cNvCxnSpPr>
          <p:nvPr/>
        </p:nvCxnSpPr>
        <p:spPr>
          <a:xfrm>
            <a:off x="3439026" y="4294310"/>
            <a:ext cx="2023313" cy="2"/>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966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a:extLst>
              <a:ext uri="{FF2B5EF4-FFF2-40B4-BE49-F238E27FC236}">
                <a16:creationId xmlns:a16="http://schemas.microsoft.com/office/drawing/2014/main" id="{4702FE64-E30E-4934-A09E-42738F23DC8C}"/>
              </a:ext>
            </a:extLst>
          </p:cNvPr>
          <p:cNvSpPr>
            <a:spLocks noGrp="1" noChangeArrowheads="1"/>
          </p:cNvSpPr>
          <p:nvPr>
            <p:ph type="title"/>
          </p:nvPr>
        </p:nvSpPr>
        <p:spPr>
          <a:xfrm>
            <a:off x="637674" y="228600"/>
            <a:ext cx="8506326" cy="762000"/>
          </a:xfrm>
        </p:spPr>
        <p:txBody>
          <a:bodyPr/>
          <a:lstStyle/>
          <a:p>
            <a:r>
              <a:rPr lang="en-US" altLang="en-US" dirty="0"/>
              <a:t>Aggregation vs Composition</a:t>
            </a:r>
          </a:p>
        </p:txBody>
      </p:sp>
      <p:sp>
        <p:nvSpPr>
          <p:cNvPr id="911363" name="Rectangle 3">
            <a:extLst>
              <a:ext uri="{FF2B5EF4-FFF2-40B4-BE49-F238E27FC236}">
                <a16:creationId xmlns:a16="http://schemas.microsoft.com/office/drawing/2014/main" id="{78C2AE1F-CA88-4E42-B7AE-A9A4FD70AADB}"/>
              </a:ext>
            </a:extLst>
          </p:cNvPr>
          <p:cNvSpPr>
            <a:spLocks noChangeArrowheads="1"/>
          </p:cNvSpPr>
          <p:nvPr/>
        </p:nvSpPr>
        <p:spPr bwMode="auto">
          <a:xfrm>
            <a:off x="1247274" y="1568116"/>
            <a:ext cx="2438400" cy="990600"/>
          </a:xfrm>
          <a:prstGeom prst="rect">
            <a:avLst/>
          </a:prstGeom>
          <a:noFill/>
          <a:ln w="9525">
            <a:solidFill>
              <a:schemeClr val="bg1">
                <a:lumMod val="50000"/>
              </a:schemeClr>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solidFill>
                  <a:schemeClr val="bg1">
                    <a:lumMod val="50000"/>
                  </a:schemeClr>
                </a:solidFill>
              </a:rPr>
              <a:t>Person</a:t>
            </a:r>
            <a:endParaRPr lang="en-US" altLang="en-US">
              <a:solidFill>
                <a:schemeClr val="bg1">
                  <a:lumMod val="50000"/>
                </a:schemeClr>
              </a:solidFill>
            </a:endParaRPr>
          </a:p>
        </p:txBody>
      </p:sp>
      <p:sp>
        <p:nvSpPr>
          <p:cNvPr id="911364" name="Rectangle 4">
            <a:extLst>
              <a:ext uri="{FF2B5EF4-FFF2-40B4-BE49-F238E27FC236}">
                <a16:creationId xmlns:a16="http://schemas.microsoft.com/office/drawing/2014/main" id="{C1A195B2-7AFD-41F7-B344-A941CBDED940}"/>
              </a:ext>
            </a:extLst>
          </p:cNvPr>
          <p:cNvSpPr>
            <a:spLocks noChangeArrowheads="1"/>
          </p:cNvSpPr>
          <p:nvPr/>
        </p:nvSpPr>
        <p:spPr bwMode="auto">
          <a:xfrm>
            <a:off x="6276474" y="1568116"/>
            <a:ext cx="2438400" cy="990600"/>
          </a:xfrm>
          <a:prstGeom prst="rect">
            <a:avLst/>
          </a:prstGeom>
          <a:noFill/>
          <a:ln w="9525">
            <a:solidFill>
              <a:schemeClr val="bg1">
                <a:lumMod val="25000"/>
              </a:schemeClr>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dirty="0">
                <a:solidFill>
                  <a:schemeClr val="bg1">
                    <a:lumMod val="50000"/>
                  </a:schemeClr>
                </a:solidFill>
              </a:rPr>
              <a:t>Brain</a:t>
            </a:r>
            <a:endParaRPr lang="en-US" altLang="en-US" dirty="0">
              <a:solidFill>
                <a:schemeClr val="bg1">
                  <a:lumMod val="50000"/>
                </a:schemeClr>
              </a:solidFill>
            </a:endParaRPr>
          </a:p>
        </p:txBody>
      </p:sp>
      <p:sp>
        <p:nvSpPr>
          <p:cNvPr id="911365" name="Rectangle 5">
            <a:extLst>
              <a:ext uri="{FF2B5EF4-FFF2-40B4-BE49-F238E27FC236}">
                <a16:creationId xmlns:a16="http://schemas.microsoft.com/office/drawing/2014/main" id="{0E5B03D5-FCE8-4459-ADA5-3D98BB3E6CEA}"/>
              </a:ext>
            </a:extLst>
          </p:cNvPr>
          <p:cNvSpPr>
            <a:spLocks noChangeArrowheads="1"/>
          </p:cNvSpPr>
          <p:nvPr/>
        </p:nvSpPr>
        <p:spPr bwMode="auto">
          <a:xfrm>
            <a:off x="1247274" y="4311316"/>
            <a:ext cx="2438400" cy="990600"/>
          </a:xfrm>
          <a:prstGeom prst="rect">
            <a:avLst/>
          </a:prstGeom>
          <a:noFill/>
          <a:ln w="9525">
            <a:solidFill>
              <a:schemeClr val="bg1">
                <a:lumMod val="25000"/>
              </a:schemeClr>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solidFill>
                  <a:schemeClr val="bg1">
                    <a:lumMod val="50000"/>
                  </a:schemeClr>
                </a:solidFill>
              </a:rPr>
              <a:t>Car</a:t>
            </a:r>
            <a:endParaRPr lang="en-US" altLang="en-US">
              <a:solidFill>
                <a:schemeClr val="bg1">
                  <a:lumMod val="50000"/>
                </a:schemeClr>
              </a:solidFill>
            </a:endParaRPr>
          </a:p>
        </p:txBody>
      </p:sp>
      <p:sp>
        <p:nvSpPr>
          <p:cNvPr id="911366" name="Text Box 6">
            <a:extLst>
              <a:ext uri="{FF2B5EF4-FFF2-40B4-BE49-F238E27FC236}">
                <a16:creationId xmlns:a16="http://schemas.microsoft.com/office/drawing/2014/main" id="{32389AD8-E755-42E8-AFE5-C124B3CAE49D}"/>
              </a:ext>
            </a:extLst>
          </p:cNvPr>
          <p:cNvSpPr txBox="1">
            <a:spLocks noChangeArrowheads="1"/>
          </p:cNvSpPr>
          <p:nvPr/>
        </p:nvSpPr>
        <p:spPr bwMode="auto">
          <a:xfrm>
            <a:off x="637674" y="3244516"/>
            <a:ext cx="1706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Aggregation</a:t>
            </a:r>
          </a:p>
        </p:txBody>
      </p:sp>
      <p:sp>
        <p:nvSpPr>
          <p:cNvPr id="911367" name="Text Box 7">
            <a:extLst>
              <a:ext uri="{FF2B5EF4-FFF2-40B4-BE49-F238E27FC236}">
                <a16:creationId xmlns:a16="http://schemas.microsoft.com/office/drawing/2014/main" id="{2E51D2FE-FBC6-4C1A-86EA-209B6718FA6E}"/>
              </a:ext>
            </a:extLst>
          </p:cNvPr>
          <p:cNvSpPr txBox="1">
            <a:spLocks noChangeArrowheads="1"/>
          </p:cNvSpPr>
          <p:nvPr/>
        </p:nvSpPr>
        <p:spPr bwMode="auto">
          <a:xfrm>
            <a:off x="4253999" y="2101516"/>
            <a:ext cx="175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Composition</a:t>
            </a:r>
          </a:p>
        </p:txBody>
      </p:sp>
      <p:sp>
        <p:nvSpPr>
          <p:cNvPr id="911368" name="Line 8">
            <a:extLst>
              <a:ext uri="{FF2B5EF4-FFF2-40B4-BE49-F238E27FC236}">
                <a16:creationId xmlns:a16="http://schemas.microsoft.com/office/drawing/2014/main" id="{53EF8AEA-475C-46CF-9238-2EC231CDFBC6}"/>
              </a:ext>
            </a:extLst>
          </p:cNvPr>
          <p:cNvSpPr>
            <a:spLocks noChangeShapeType="1"/>
          </p:cNvSpPr>
          <p:nvPr/>
        </p:nvSpPr>
        <p:spPr bwMode="auto">
          <a:xfrm flipH="1">
            <a:off x="4219074" y="2025316"/>
            <a:ext cx="2057400" cy="0"/>
          </a:xfrm>
          <a:prstGeom prst="line">
            <a:avLst/>
          </a:prstGeom>
          <a:noFill/>
          <a:ln w="9525">
            <a:solidFill>
              <a:schemeClr val="accent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sp>
        <p:nvSpPr>
          <p:cNvPr id="911369" name="Line 9">
            <a:extLst>
              <a:ext uri="{FF2B5EF4-FFF2-40B4-BE49-F238E27FC236}">
                <a16:creationId xmlns:a16="http://schemas.microsoft.com/office/drawing/2014/main" id="{5BA1A517-E3CB-4DF1-94D0-3E757207077D}"/>
              </a:ext>
            </a:extLst>
          </p:cNvPr>
          <p:cNvSpPr>
            <a:spLocks noChangeShapeType="1"/>
          </p:cNvSpPr>
          <p:nvPr/>
        </p:nvSpPr>
        <p:spPr bwMode="auto">
          <a:xfrm flipV="1">
            <a:off x="2390274" y="3015916"/>
            <a:ext cx="0" cy="1295400"/>
          </a:xfrm>
          <a:prstGeom prst="line">
            <a:avLst/>
          </a:prstGeom>
          <a:noFill/>
          <a:ln w="9525">
            <a:solidFill>
              <a:schemeClr val="accent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sp>
        <p:nvSpPr>
          <p:cNvPr id="911370" name="AutoShape 10">
            <a:extLst>
              <a:ext uri="{FF2B5EF4-FFF2-40B4-BE49-F238E27FC236}">
                <a16:creationId xmlns:a16="http://schemas.microsoft.com/office/drawing/2014/main" id="{608B93AF-E3C7-4482-81C7-B21FD93B1AF6}"/>
              </a:ext>
            </a:extLst>
          </p:cNvPr>
          <p:cNvSpPr>
            <a:spLocks noChangeArrowheads="1"/>
          </p:cNvSpPr>
          <p:nvPr/>
        </p:nvSpPr>
        <p:spPr bwMode="auto">
          <a:xfrm>
            <a:off x="2161674" y="2558716"/>
            <a:ext cx="457200" cy="533400"/>
          </a:xfrm>
          <a:prstGeom prst="diamond">
            <a:avLst/>
          </a:prstGeom>
          <a:noFill/>
          <a:ln w="9525">
            <a:solidFill>
              <a:schemeClr val="accent1">
                <a:lumMod val="50000"/>
              </a:schemeClr>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sp>
        <p:nvSpPr>
          <p:cNvPr id="911371" name="AutoShape 11">
            <a:extLst>
              <a:ext uri="{FF2B5EF4-FFF2-40B4-BE49-F238E27FC236}">
                <a16:creationId xmlns:a16="http://schemas.microsoft.com/office/drawing/2014/main" id="{45399BA5-33E9-483F-808D-7036C4E744D8}"/>
              </a:ext>
            </a:extLst>
          </p:cNvPr>
          <p:cNvSpPr>
            <a:spLocks noChangeArrowheads="1"/>
          </p:cNvSpPr>
          <p:nvPr/>
        </p:nvSpPr>
        <p:spPr bwMode="auto">
          <a:xfrm rot="-5294096">
            <a:off x="3723774" y="1758616"/>
            <a:ext cx="457200" cy="533400"/>
          </a:xfrm>
          <a:prstGeom prst="diamond">
            <a:avLst/>
          </a:prstGeom>
          <a:solidFill>
            <a:schemeClr val="accent5">
              <a:lumMod val="25000"/>
            </a:schemeClr>
          </a:solidFill>
          <a:ln w="9525">
            <a:solidFill>
              <a:schemeClr val="accent1">
                <a:lumMod val="50000"/>
              </a:schemeClr>
            </a:solidFill>
            <a:miter lim="800000"/>
            <a:headEnd/>
            <a:tailEnd/>
          </a:ln>
          <a:effectLst/>
        </p:spPr>
        <p:txBody>
          <a:bodyPr wrap="none" anchor="ctr"/>
          <a:lstStyle/>
          <a:p>
            <a:endParaRPr lang="en-ID"/>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p:txBody>
          <a:bodyPr/>
          <a:lstStyle/>
          <a:p>
            <a:pPr eaLnBrk="1" hangingPunct="1"/>
            <a:r>
              <a:rPr lang="en-US" altLang="ja-JP">
                <a:ea typeface="ＭＳ Ｐゴシック" pitchFamily="34" charset="-128"/>
              </a:rPr>
              <a:t>Kompetensi</a:t>
            </a:r>
          </a:p>
        </p:txBody>
      </p:sp>
      <p:sp>
        <p:nvSpPr>
          <p:cNvPr id="8197" name="Rectangle 5"/>
          <p:cNvSpPr>
            <a:spLocks noGrp="1" noChangeArrowheads="1"/>
          </p:cNvSpPr>
          <p:nvPr>
            <p:ph idx="1"/>
          </p:nvPr>
        </p:nvSpPr>
        <p:spPr/>
        <p:txBody>
          <a:bodyPr/>
          <a:lstStyle/>
          <a:p>
            <a:pPr eaLnBrk="1" hangingPunct="1"/>
            <a:r>
              <a:rPr lang="en-US" altLang="ja-JP" dirty="0">
                <a:ea typeface="ＭＳ Ｐゴシック" pitchFamily="34" charset="-128"/>
              </a:rPr>
              <a:t>Setelah </a:t>
            </a:r>
            <a:r>
              <a:rPr lang="en-US" altLang="ja-JP" dirty="0" err="1">
                <a:ea typeface="ＭＳ Ｐゴシック" pitchFamily="34" charset="-128"/>
              </a:rPr>
              <a:t>membaca</a:t>
            </a:r>
            <a:r>
              <a:rPr lang="en-US" altLang="ja-JP" dirty="0">
                <a:ea typeface="ＭＳ Ｐゴシック" pitchFamily="34" charset="-128"/>
              </a:rPr>
              <a:t> </a:t>
            </a:r>
            <a:r>
              <a:rPr lang="en-US" altLang="ja-JP" dirty="0" err="1">
                <a:ea typeface="ＭＳ Ｐゴシック" pitchFamily="34" charset="-128"/>
              </a:rPr>
              <a:t>modul</a:t>
            </a:r>
            <a:r>
              <a:rPr lang="en-US" altLang="ja-JP" dirty="0">
                <a:ea typeface="ＭＳ Ｐゴシック" pitchFamily="34" charset="-128"/>
              </a:rPr>
              <a:t> </a:t>
            </a:r>
            <a:r>
              <a:rPr lang="en-US" altLang="ja-JP" dirty="0" err="1">
                <a:ea typeface="ＭＳ Ｐゴシック" pitchFamily="34" charset="-128"/>
              </a:rPr>
              <a:t>ini</a:t>
            </a:r>
            <a:r>
              <a:rPr lang="en-US" altLang="ja-JP" dirty="0">
                <a:ea typeface="ＭＳ Ｐゴシック" pitchFamily="34" charset="-128"/>
              </a:rPr>
              <a:t> </a:t>
            </a:r>
            <a:r>
              <a:rPr lang="en-US" altLang="ja-JP" dirty="0" err="1">
                <a:ea typeface="ＭＳ Ｐゴシック" pitchFamily="34" charset="-128"/>
              </a:rPr>
              <a:t>mahasiswa</a:t>
            </a:r>
            <a:r>
              <a:rPr lang="en-US" altLang="ja-JP" dirty="0">
                <a:ea typeface="ＭＳ Ｐゴシック" pitchFamily="34" charset="-128"/>
              </a:rPr>
              <a:t> </a:t>
            </a:r>
            <a:r>
              <a:rPr lang="en-US" altLang="ja-JP" dirty="0" err="1">
                <a:ea typeface="ＭＳ Ｐゴシック" pitchFamily="34" charset="-128"/>
              </a:rPr>
              <a:t>dapat</a:t>
            </a:r>
            <a:r>
              <a:rPr lang="en-US" altLang="ja-JP" dirty="0">
                <a:ea typeface="ＭＳ Ｐゴシック" pitchFamily="34" charset="-128"/>
              </a:rPr>
              <a:t>:</a:t>
            </a:r>
          </a:p>
          <a:p>
            <a:pPr lvl="1" eaLnBrk="1" hangingPunct="1"/>
            <a:r>
              <a:rPr lang="en-US" altLang="ja-JP" dirty="0" err="1">
                <a:ea typeface="ＭＳ Ｐゴシック" pitchFamily="34" charset="-128"/>
              </a:rPr>
              <a:t>Memahami</a:t>
            </a:r>
            <a:r>
              <a:rPr lang="en-US" altLang="ja-JP" dirty="0">
                <a:ea typeface="ＭＳ Ｐゴシック" pitchFamily="34" charset="-128"/>
              </a:rPr>
              <a:t> Association</a:t>
            </a:r>
          </a:p>
          <a:p>
            <a:pPr lvl="1" eaLnBrk="1" hangingPunct="1"/>
            <a:r>
              <a:rPr lang="en-US" altLang="ja-JP" dirty="0" err="1">
                <a:ea typeface="ＭＳ Ｐゴシック" pitchFamily="34" charset="-128"/>
              </a:rPr>
              <a:t>Memahami</a:t>
            </a:r>
            <a:r>
              <a:rPr lang="en-US" altLang="ja-JP" dirty="0">
                <a:ea typeface="ＭＳ Ｐゴシック" pitchFamily="34" charset="-128"/>
              </a:rPr>
              <a:t> Composition</a:t>
            </a:r>
          </a:p>
          <a:p>
            <a:pPr lvl="1" eaLnBrk="1" hangingPunct="1"/>
            <a:r>
              <a:rPr lang="en-US" altLang="ja-JP" dirty="0" err="1">
                <a:ea typeface="ＭＳ Ｐゴシック" pitchFamily="34" charset="-128"/>
              </a:rPr>
              <a:t>Memahami</a:t>
            </a:r>
            <a:r>
              <a:rPr lang="en-US" altLang="ja-JP" dirty="0">
                <a:ea typeface="ＭＳ Ｐゴシック" pitchFamily="34" charset="-128"/>
              </a:rPr>
              <a:t> Aggregation</a:t>
            </a:r>
          </a:p>
        </p:txBody>
      </p:sp>
    </p:spTree>
    <p:custDataLst>
      <p:tags r:id="rId1"/>
    </p:custDataLst>
    <p:extLst>
      <p:ext uri="{BB962C8B-B14F-4D97-AF65-F5344CB8AC3E}">
        <p14:creationId xmlns:p14="http://schemas.microsoft.com/office/powerpoint/2010/main" val="314136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dissolve">
                                      <p:cBhvr>
                                        <p:cTn id="7" dur="500"/>
                                        <p:tgtEl>
                                          <p:spTgt spid="8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7">
                                            <p:txEl>
                                              <p:pRg st="1" end="1"/>
                                            </p:txEl>
                                          </p:spTgt>
                                        </p:tgtEl>
                                        <p:attrNameLst>
                                          <p:attrName>style.visibility</p:attrName>
                                        </p:attrNameLst>
                                      </p:cBhvr>
                                      <p:to>
                                        <p:strVal val="visible"/>
                                      </p:to>
                                    </p:set>
                                    <p:animEffect transition="in" filter="dissolve">
                                      <p:cBhvr>
                                        <p:cTn id="12" dur="500"/>
                                        <p:tgtEl>
                                          <p:spTgt spid="81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97">
                                            <p:txEl>
                                              <p:pRg st="2" end="2"/>
                                            </p:txEl>
                                          </p:spTgt>
                                        </p:tgtEl>
                                        <p:attrNameLst>
                                          <p:attrName>style.visibility</p:attrName>
                                        </p:attrNameLst>
                                      </p:cBhvr>
                                      <p:to>
                                        <p:strVal val="visible"/>
                                      </p:to>
                                    </p:set>
                                    <p:animEffect transition="in" filter="dissolve">
                                      <p:cBhvr>
                                        <p:cTn id="17" dur="500"/>
                                        <p:tgtEl>
                                          <p:spTgt spid="81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197">
                                            <p:txEl>
                                              <p:pRg st="3" end="3"/>
                                            </p:txEl>
                                          </p:spTgt>
                                        </p:tgtEl>
                                        <p:attrNameLst>
                                          <p:attrName>style.visibility</p:attrName>
                                        </p:attrNameLst>
                                      </p:cBhvr>
                                      <p:to>
                                        <p:strVal val="visible"/>
                                      </p:to>
                                    </p:set>
                                    <p:animEffect transition="in" filter="dissolve">
                                      <p:cBhvr>
                                        <p:cTn id="22" dur="500"/>
                                        <p:tgtEl>
                                          <p:spTgt spid="81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bldLvl="3"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p:cNvSpPr>
            <a:spLocks noGrp="1" noChangeArrowheads="1"/>
          </p:cNvSpPr>
          <p:nvPr>
            <p:ph idx="1"/>
          </p:nvPr>
        </p:nvSpPr>
        <p:spPr>
          <a:xfrm>
            <a:off x="381000" y="2330450"/>
            <a:ext cx="8477250" cy="2138363"/>
          </a:xfrm>
        </p:spPr>
        <p:txBody>
          <a:bodyPr/>
          <a:lstStyle/>
          <a:p>
            <a:pPr algn="ctr" eaLnBrk="1" hangingPunct="1">
              <a:buFontTx/>
              <a:buNone/>
              <a:defRPr/>
            </a:pPr>
            <a:r>
              <a:rPr lang="en-US" b="1">
                <a:solidFill>
                  <a:srgbClr val="000099"/>
                </a:solidFill>
                <a:effectLst>
                  <a:outerShdw blurRad="38100" dist="38100" dir="2700000" algn="tl">
                    <a:srgbClr val="000000"/>
                  </a:outerShdw>
                </a:effectLst>
              </a:rPr>
              <a:t>The best tip to be a good programmer:</a:t>
            </a:r>
          </a:p>
          <a:p>
            <a:pPr algn="ctr" eaLnBrk="1" hangingPunct="1">
              <a:buFontTx/>
              <a:buNone/>
              <a:defRPr/>
            </a:pPr>
            <a:r>
              <a:rPr lang="en-US" sz="3600" b="1">
                <a:solidFill>
                  <a:srgbClr val="000099"/>
                </a:solidFill>
                <a:effectLst>
                  <a:outerShdw blurRad="38100" dist="38100" dir="2700000" algn="tl">
                    <a:srgbClr val="000000"/>
                  </a:outerShdw>
                </a:effectLst>
              </a:rPr>
              <a:t>practice, practice and practice</a:t>
            </a:r>
          </a:p>
        </p:txBody>
      </p:sp>
    </p:spTree>
    <p:extLst>
      <p:ext uri="{BB962C8B-B14F-4D97-AF65-F5344CB8AC3E}">
        <p14:creationId xmlns:p14="http://schemas.microsoft.com/office/powerpoint/2010/main" val="2697684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017368-B3D0-42A3-A633-4024ECDD9897}"/>
              </a:ext>
            </a:extLst>
          </p:cNvPr>
          <p:cNvPicPr>
            <a:picLocks noChangeAspect="1"/>
          </p:cNvPicPr>
          <p:nvPr/>
        </p:nvPicPr>
        <p:blipFill>
          <a:blip r:embed="rId2"/>
          <a:stretch>
            <a:fillRect/>
          </a:stretch>
        </p:blipFill>
        <p:spPr>
          <a:xfrm>
            <a:off x="905232" y="1020758"/>
            <a:ext cx="7333535" cy="42110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381000" y="174625"/>
            <a:ext cx="8477250" cy="1143000"/>
          </a:xfrm>
        </p:spPr>
        <p:txBody>
          <a:bodyPr/>
          <a:lstStyle/>
          <a:p>
            <a:pPr eaLnBrk="1" hangingPunct="1">
              <a:defRPr/>
            </a:pPr>
            <a:r>
              <a:rPr lang="en-US" dirty="0"/>
              <a:t>Association</a:t>
            </a:r>
          </a:p>
        </p:txBody>
      </p:sp>
      <p:sp>
        <p:nvSpPr>
          <p:cNvPr id="28675" name="Text Box 3"/>
          <p:cNvSpPr txBox="1">
            <a:spLocks noChangeArrowheads="1"/>
          </p:cNvSpPr>
          <p:nvPr/>
        </p:nvSpPr>
        <p:spPr bwMode="auto">
          <a:xfrm>
            <a:off x="228600" y="1457325"/>
            <a:ext cx="8724900" cy="5115246"/>
          </a:xfrm>
          <a:prstGeom prst="rect">
            <a:avLst/>
          </a:prstGeom>
          <a:noFill/>
          <a:ln w="9525">
            <a:noFill/>
            <a:miter lim="800000"/>
            <a:headEnd/>
            <a:tailEnd/>
          </a:ln>
        </p:spPr>
        <p:txBody>
          <a:bodyPr>
            <a:spAutoFit/>
          </a:bodyPr>
          <a:lstStyle/>
          <a:p>
            <a:pPr marL="342900" indent="-342900" algn="just" eaLnBrk="0" hangingPunct="0">
              <a:spcBef>
                <a:spcPct val="10000"/>
              </a:spcBef>
              <a:buFontTx/>
              <a:buChar char="•"/>
            </a:pPr>
            <a:r>
              <a:rPr lang="en-US" sz="3200" dirty="0" err="1">
                <a:solidFill>
                  <a:schemeClr val="accent2">
                    <a:lumMod val="75000"/>
                  </a:schemeClr>
                </a:solidFill>
                <a:latin typeface="Comic Sans MS" panose="030F0702030302020204" pitchFamily="66" charset="0"/>
              </a:rPr>
              <a:t>Asosiasi</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adalah</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hubungan</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antara</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dua</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kelas</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terpisah</a:t>
            </a:r>
            <a:r>
              <a:rPr lang="en-US" sz="3200" dirty="0">
                <a:solidFill>
                  <a:schemeClr val="accent2">
                    <a:lumMod val="75000"/>
                  </a:schemeClr>
                </a:solidFill>
                <a:latin typeface="Comic Sans MS" panose="030F0702030302020204" pitchFamily="66" charset="0"/>
              </a:rPr>
              <a:t> yang </a:t>
            </a:r>
            <a:r>
              <a:rPr lang="en-US" sz="3200" dirty="0" err="1">
                <a:solidFill>
                  <a:schemeClr val="accent2">
                    <a:lumMod val="75000"/>
                  </a:schemeClr>
                </a:solidFill>
                <a:latin typeface="Comic Sans MS" panose="030F0702030302020204" pitchFamily="66" charset="0"/>
              </a:rPr>
              <a:t>dibentuk</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melalui</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Objeknya</a:t>
            </a:r>
            <a:r>
              <a:rPr lang="en-US" sz="3200" dirty="0">
                <a:solidFill>
                  <a:schemeClr val="accent2">
                    <a:lumMod val="75000"/>
                  </a:schemeClr>
                </a:solidFill>
                <a:latin typeface="Comic Sans MS" panose="030F0702030302020204" pitchFamily="66" charset="0"/>
              </a:rPr>
              <a:t>. </a:t>
            </a:r>
          </a:p>
          <a:p>
            <a:pPr marL="342900" indent="-342900" algn="just" eaLnBrk="0" hangingPunct="0">
              <a:spcBef>
                <a:spcPct val="10000"/>
              </a:spcBef>
              <a:buFontTx/>
              <a:buChar char="•"/>
            </a:pPr>
            <a:r>
              <a:rPr lang="en-US" sz="3200" dirty="0" err="1">
                <a:solidFill>
                  <a:schemeClr val="accent2">
                    <a:lumMod val="75000"/>
                  </a:schemeClr>
                </a:solidFill>
                <a:latin typeface="Comic Sans MS" panose="030F0702030302020204" pitchFamily="66" charset="0"/>
              </a:rPr>
              <a:t>Assosiasi</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bisa</a:t>
            </a:r>
            <a:r>
              <a:rPr lang="en-US" sz="3200" dirty="0">
                <a:solidFill>
                  <a:schemeClr val="accent2">
                    <a:lumMod val="75000"/>
                  </a:schemeClr>
                </a:solidFill>
                <a:latin typeface="Comic Sans MS" panose="030F0702030302020204" pitchFamily="66" charset="0"/>
              </a:rPr>
              <a:t> one-to-one, one-to-many, many-to-one, many-to-many.</a:t>
            </a:r>
          </a:p>
          <a:p>
            <a:pPr marL="342900" indent="-342900" algn="just" eaLnBrk="0" hangingPunct="0">
              <a:spcBef>
                <a:spcPct val="10000"/>
              </a:spcBef>
              <a:buFontTx/>
              <a:buChar char="•"/>
            </a:pPr>
            <a:r>
              <a:rPr lang="en-US" sz="3200" dirty="0" err="1">
                <a:solidFill>
                  <a:schemeClr val="accent2">
                    <a:lumMod val="75000"/>
                  </a:schemeClr>
                </a:solidFill>
                <a:latin typeface="Comic Sans MS" panose="030F0702030302020204" pitchFamily="66" charset="0"/>
              </a:rPr>
              <a:t>Dalam</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pemrograman</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berorientasi</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obyek</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obyek</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berkomunikasi</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dengan</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obyek</a:t>
            </a:r>
            <a:r>
              <a:rPr lang="en-US" sz="3200" dirty="0">
                <a:solidFill>
                  <a:schemeClr val="accent2">
                    <a:lumMod val="75000"/>
                  </a:schemeClr>
                </a:solidFill>
                <a:latin typeface="Comic Sans MS" panose="030F0702030302020204" pitchFamily="66" charset="0"/>
              </a:rPr>
              <a:t> lain </a:t>
            </a:r>
            <a:r>
              <a:rPr lang="en-US" sz="3200" dirty="0" err="1">
                <a:solidFill>
                  <a:schemeClr val="accent2">
                    <a:lumMod val="75000"/>
                  </a:schemeClr>
                </a:solidFill>
                <a:latin typeface="Comic Sans MS" panose="030F0702030302020204" pitchFamily="66" charset="0"/>
              </a:rPr>
              <a:t>untuk</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menggunakan</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fungsionalitas</a:t>
            </a:r>
            <a:r>
              <a:rPr lang="en-US" sz="3200" dirty="0">
                <a:solidFill>
                  <a:schemeClr val="accent2">
                    <a:lumMod val="75000"/>
                  </a:schemeClr>
                </a:solidFill>
                <a:latin typeface="Comic Sans MS" panose="030F0702030302020204" pitchFamily="66" charset="0"/>
              </a:rPr>
              <a:t> dan </a:t>
            </a:r>
            <a:r>
              <a:rPr lang="en-US" sz="3200" dirty="0" err="1">
                <a:solidFill>
                  <a:schemeClr val="accent2">
                    <a:lumMod val="75000"/>
                  </a:schemeClr>
                </a:solidFill>
                <a:latin typeface="Comic Sans MS" panose="030F0702030302020204" pitchFamily="66" charset="0"/>
              </a:rPr>
              <a:t>layanan</a:t>
            </a:r>
            <a:r>
              <a:rPr lang="en-US" sz="3200" dirty="0">
                <a:solidFill>
                  <a:schemeClr val="accent2">
                    <a:lumMod val="75000"/>
                  </a:schemeClr>
                </a:solidFill>
                <a:latin typeface="Comic Sans MS" panose="030F0702030302020204" pitchFamily="66" charset="0"/>
              </a:rPr>
              <a:t> yang </a:t>
            </a:r>
            <a:r>
              <a:rPr lang="en-US" sz="3200" dirty="0" err="1">
                <a:solidFill>
                  <a:schemeClr val="accent2">
                    <a:lumMod val="75000"/>
                  </a:schemeClr>
                </a:solidFill>
                <a:latin typeface="Comic Sans MS" panose="030F0702030302020204" pitchFamily="66" charset="0"/>
              </a:rPr>
              <a:t>disediakan</a:t>
            </a:r>
            <a:r>
              <a:rPr lang="en-US" sz="3200" dirty="0">
                <a:solidFill>
                  <a:schemeClr val="accent2">
                    <a:lumMod val="75000"/>
                  </a:schemeClr>
                </a:solidFill>
                <a:latin typeface="Comic Sans MS" panose="030F0702030302020204" pitchFamily="66" charset="0"/>
              </a:rPr>
              <a:t> oleh </a:t>
            </a:r>
            <a:r>
              <a:rPr lang="en-US" sz="3200" dirty="0" err="1">
                <a:solidFill>
                  <a:schemeClr val="accent2">
                    <a:lumMod val="75000"/>
                  </a:schemeClr>
                </a:solidFill>
                <a:latin typeface="Comic Sans MS" panose="030F0702030302020204" pitchFamily="66" charset="0"/>
              </a:rPr>
              <a:t>obyek</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tersebut</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Komposisi</a:t>
            </a:r>
            <a:r>
              <a:rPr lang="en-US" sz="3200" dirty="0">
                <a:solidFill>
                  <a:schemeClr val="accent2">
                    <a:lumMod val="75000"/>
                  </a:schemeClr>
                </a:solidFill>
                <a:latin typeface="Comic Sans MS" panose="030F0702030302020204" pitchFamily="66" charset="0"/>
              </a:rPr>
              <a:t> dan </a:t>
            </a:r>
            <a:r>
              <a:rPr lang="en-US" sz="3200" dirty="0" err="1">
                <a:solidFill>
                  <a:schemeClr val="accent2">
                    <a:lumMod val="75000"/>
                  </a:schemeClr>
                </a:solidFill>
                <a:latin typeface="Comic Sans MS" panose="030F0702030302020204" pitchFamily="66" charset="0"/>
              </a:rPr>
              <a:t>Agregasi</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adalah</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dua</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bentuk</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asosiasi</a:t>
            </a:r>
            <a:endParaRPr lang="en-US" sz="3200" dirty="0">
              <a:solidFill>
                <a:schemeClr val="accent2">
                  <a:lumMod val="75000"/>
                </a:schemeClr>
              </a:solidFill>
              <a:latin typeface="Comic Sans MS" panose="030F07020303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1" name="Rectangle 5"/>
          <p:cNvSpPr>
            <a:spLocks noChangeArrowheads="1"/>
          </p:cNvSpPr>
          <p:nvPr/>
        </p:nvSpPr>
        <p:spPr bwMode="auto">
          <a:xfrm>
            <a:off x="914400" y="240632"/>
            <a:ext cx="7454900" cy="652846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Java program to illustrate the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concept of Association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class</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Bank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class</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Employee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40424E"/>
                </a:solidFill>
                <a:effectLst/>
                <a:latin typeface="Consolas" panose="020B0609020204030204" pitchFamily="49" charset="0"/>
              </a:rPr>
              <a: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Association between both the classes in main method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class</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Association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public</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static</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void</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main (String[] </a:t>
            </a:r>
            <a:r>
              <a:rPr kumimoji="0" lang="en-US" altLang="en-US" sz="1800" b="0" i="0" u="none" strike="noStrike" cap="none" normalizeH="0" baseline="0" dirty="0" err="1">
                <a:ln>
                  <a:noFill/>
                </a:ln>
                <a:solidFill>
                  <a:srgbClr val="000000"/>
                </a:solidFill>
                <a:effectLst/>
                <a:latin typeface="Consolas" panose="020B0609020204030204" pitchFamily="49" charset="0"/>
              </a:rPr>
              <a:t>args</a:t>
            </a:r>
            <a:r>
              <a:rPr kumimoji="0" lang="en-US" altLang="en-US" sz="18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Bank </a:t>
            </a:r>
            <a:r>
              <a:rPr kumimoji="0" lang="en-US" altLang="en-US" sz="1800" b="0" i="0" u="none" strike="noStrike" cap="none" normalizeH="0" baseline="0" dirty="0" err="1">
                <a:ln>
                  <a:noFill/>
                </a:ln>
                <a:solidFill>
                  <a:srgbClr val="000000"/>
                </a:solidFill>
                <a:effectLst/>
                <a:latin typeface="Consolas" panose="020B0609020204030204" pitchFamily="49" charset="0"/>
              </a:rPr>
              <a:t>bank</a:t>
            </a:r>
            <a:r>
              <a:rPr kumimoji="0" lang="en-US" altLang="en-US" sz="1800" b="0" i="0" u="none" strike="noStrike" cap="none" normalizeH="0" baseline="0" dirty="0">
                <a:ln>
                  <a:noFill/>
                </a:ln>
                <a:solidFill>
                  <a:srgbClr val="000000"/>
                </a:solidFill>
                <a:effectLst/>
                <a:latin typeface="Consolas" panose="020B0609020204030204" pitchFamily="49" charset="0"/>
              </a:rPr>
              <a:t> = </a:t>
            </a:r>
            <a:r>
              <a:rPr kumimoji="0" lang="en-US" altLang="en-US" sz="1800" b="1" i="0" u="none" strike="noStrike" cap="none" normalizeH="0" baseline="0" dirty="0">
                <a:ln>
                  <a:noFill/>
                </a:ln>
                <a:solidFill>
                  <a:srgbClr val="006699"/>
                </a:solidFill>
                <a:effectLst/>
                <a:latin typeface="Consolas" panose="020B0609020204030204" pitchFamily="49" charset="0"/>
              </a:rPr>
              <a:t>new</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Bank(</a:t>
            </a:r>
            <a:r>
              <a:rPr kumimoji="0" lang="en-US" altLang="en-US" sz="1800" b="0" i="0" u="none" strike="noStrike" cap="none" normalizeH="0" baseline="0" dirty="0">
                <a:ln>
                  <a:noFill/>
                </a:ln>
                <a:solidFill>
                  <a:srgbClr val="0000FF"/>
                </a:solidFill>
                <a:effectLst/>
                <a:latin typeface="Consolas" panose="020B0609020204030204" pitchFamily="49" charset="0"/>
              </a:rPr>
              <a:t>"Axis"</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Employee emp = </a:t>
            </a:r>
            <a:r>
              <a:rPr kumimoji="0" lang="en-US" altLang="en-US" sz="1800" b="1" i="0" u="none" strike="noStrike" cap="none" normalizeH="0" baseline="0" dirty="0">
                <a:ln>
                  <a:noFill/>
                </a:ln>
                <a:solidFill>
                  <a:srgbClr val="006699"/>
                </a:solidFill>
                <a:effectLst/>
                <a:latin typeface="Consolas" panose="020B0609020204030204" pitchFamily="49" charset="0"/>
              </a:rPr>
              <a:t>new</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Employee(</a:t>
            </a:r>
            <a:r>
              <a:rPr kumimoji="0" lang="en-US" altLang="en-US" sz="1800" b="0" i="0" u="none" strike="noStrike" cap="none" normalizeH="0" baseline="0" dirty="0">
                <a:ln>
                  <a:noFill/>
                </a:ln>
                <a:solidFill>
                  <a:srgbClr val="0000FF"/>
                </a:solidFill>
                <a:effectLst/>
                <a:latin typeface="Consolas" panose="020B0609020204030204" pitchFamily="49" charset="0"/>
              </a:rPr>
              <a:t>"Neha"</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40424E"/>
                </a:solidFill>
                <a:effectLst/>
                <a:latin typeface="Consolas" panose="020B0609020204030204" pitchFamily="49" charset="0"/>
              </a:rPr>
              <a: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emp.getEmployeeName</a:t>
            </a:r>
            <a:r>
              <a:rPr kumimoji="0" lang="en-US" altLang="en-US" sz="1800" b="0" i="0" u="none" strike="noStrike" cap="none" normalizeH="0" baseline="0" dirty="0">
                <a:ln>
                  <a:noFill/>
                </a:ln>
                <a:solidFill>
                  <a:srgbClr val="000000"/>
                </a:solidFill>
                <a:effectLst/>
                <a:latin typeface="Consolas" panose="020B0609020204030204" pitchFamily="49" charset="0"/>
              </a:rPr>
              <a:t>() +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FF"/>
                </a:solidFill>
                <a:effectLst/>
                <a:latin typeface="Consolas" panose="020B0609020204030204" pitchFamily="49" charset="0"/>
              </a:rPr>
              <a:t>" is employee of "</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bank.getBankName</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BF19F189-D5F2-433D-A36E-DE58453306B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1" name="Rectangle 5"/>
          <p:cNvSpPr>
            <a:spLocks noChangeArrowheads="1"/>
          </p:cNvSpPr>
          <p:nvPr/>
        </p:nvSpPr>
        <p:spPr bwMode="auto">
          <a:xfrm>
            <a:off x="914400" y="240632"/>
            <a:ext cx="7454900" cy="652846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Java program to illustrate the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concept of Association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class</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Bank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40424E"/>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424E"/>
                </a:solidFill>
                <a:latin typeface="Consolas" panose="020B0609020204030204" pitchFamily="49" charset="0"/>
              </a:rPr>
              <a:t>	Employee manager;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effectLst/>
                <a:latin typeface="Consolas" panose="020B0609020204030204" pitchFamily="49" charset="0"/>
              </a:rPr>
              <a:t>Employee[] </a:t>
            </a:r>
            <a:r>
              <a:rPr kumimoji="0" lang="en-US" altLang="en-US" sz="1800" b="0" i="0" u="none" strike="noStrike" cap="none" normalizeH="0" baseline="0" dirty="0" err="1">
                <a:ln>
                  <a:noFill/>
                </a:ln>
                <a:effectLst/>
                <a:latin typeface="Consolas" panose="020B0609020204030204" pitchFamily="49" charset="0"/>
              </a:rPr>
              <a:t>listOfEmployee</a:t>
            </a:r>
            <a:r>
              <a:rPr kumimoji="0" lang="en-US" altLang="en-US" sz="1800" b="0" i="0" u="none" strike="noStrike" cap="none" normalizeH="0" baseline="0" dirty="0">
                <a:ln>
                  <a:noFill/>
                </a:ln>
                <a:solidFill>
                  <a:srgbClr val="0082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class</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Employee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40424E"/>
                </a:solidFill>
                <a:effectLst/>
                <a:latin typeface="Consolas" panose="020B0609020204030204" pitchFamily="49" charset="0"/>
              </a:rPr>
              <a: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Association between both the classes in main method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class</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Association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public</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static</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void</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main (String[] </a:t>
            </a:r>
            <a:r>
              <a:rPr kumimoji="0" lang="en-US" altLang="en-US" sz="1800" b="0" i="0" u="none" strike="noStrike" cap="none" normalizeH="0" baseline="0" dirty="0" err="1">
                <a:ln>
                  <a:noFill/>
                </a:ln>
                <a:solidFill>
                  <a:srgbClr val="000000"/>
                </a:solidFill>
                <a:effectLst/>
                <a:latin typeface="Consolas" panose="020B0609020204030204" pitchFamily="49" charset="0"/>
              </a:rPr>
              <a:t>args</a:t>
            </a:r>
            <a:r>
              <a:rPr kumimoji="0" lang="en-US" altLang="en-US" sz="18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Bank </a:t>
            </a:r>
            <a:r>
              <a:rPr kumimoji="0" lang="en-US" altLang="en-US" sz="1800" b="0" i="0" u="none" strike="noStrike" cap="none" normalizeH="0" baseline="0" dirty="0" err="1">
                <a:ln>
                  <a:noFill/>
                </a:ln>
                <a:solidFill>
                  <a:srgbClr val="000000"/>
                </a:solidFill>
                <a:effectLst/>
                <a:latin typeface="Consolas" panose="020B0609020204030204" pitchFamily="49" charset="0"/>
              </a:rPr>
              <a:t>bank</a:t>
            </a:r>
            <a:r>
              <a:rPr kumimoji="0" lang="en-US" altLang="en-US" sz="1800" b="0" i="0" u="none" strike="noStrike" cap="none" normalizeH="0" baseline="0" dirty="0">
                <a:ln>
                  <a:noFill/>
                </a:ln>
                <a:solidFill>
                  <a:srgbClr val="000000"/>
                </a:solidFill>
                <a:effectLst/>
                <a:latin typeface="Consolas" panose="020B0609020204030204" pitchFamily="49" charset="0"/>
              </a:rPr>
              <a:t> = </a:t>
            </a:r>
            <a:r>
              <a:rPr kumimoji="0" lang="en-US" altLang="en-US" sz="1800" b="1" i="0" u="none" strike="noStrike" cap="none" normalizeH="0" baseline="0" dirty="0">
                <a:ln>
                  <a:noFill/>
                </a:ln>
                <a:solidFill>
                  <a:srgbClr val="006699"/>
                </a:solidFill>
                <a:effectLst/>
                <a:latin typeface="Consolas" panose="020B0609020204030204" pitchFamily="49" charset="0"/>
              </a:rPr>
              <a:t>new</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Bank(</a:t>
            </a:r>
            <a:r>
              <a:rPr kumimoji="0" lang="en-US" altLang="en-US" sz="1800" b="0" i="0" u="none" strike="noStrike" cap="none" normalizeH="0" baseline="0" dirty="0">
                <a:ln>
                  <a:noFill/>
                </a:ln>
                <a:solidFill>
                  <a:srgbClr val="0000FF"/>
                </a:solidFill>
                <a:effectLst/>
                <a:latin typeface="Consolas" panose="020B0609020204030204" pitchFamily="49" charset="0"/>
              </a:rPr>
              <a:t>"Axis"</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Employee man = </a:t>
            </a:r>
            <a:r>
              <a:rPr kumimoji="0" lang="en-US" altLang="en-US" sz="1800" b="1" i="0" u="none" strike="noStrike" cap="none" normalizeH="0" baseline="0" dirty="0">
                <a:ln>
                  <a:noFill/>
                </a:ln>
                <a:solidFill>
                  <a:srgbClr val="006699"/>
                </a:solidFill>
                <a:effectLst/>
                <a:latin typeface="Consolas" panose="020B0609020204030204" pitchFamily="49" charset="0"/>
              </a:rPr>
              <a:t>new</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Employee(</a:t>
            </a:r>
            <a:r>
              <a:rPr kumimoji="0" lang="en-US" altLang="en-US" sz="1800" b="0" i="0" u="none" strike="noStrike" cap="none" normalizeH="0" baseline="0" dirty="0">
                <a:ln>
                  <a:noFill/>
                </a:ln>
                <a:solidFill>
                  <a:srgbClr val="0000FF"/>
                </a:solidFill>
                <a:effectLst/>
                <a:latin typeface="Consolas" panose="020B0609020204030204" pitchFamily="49" charset="0"/>
              </a:rPr>
              <a:t>"Neha"</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err="1">
                <a:ln>
                  <a:noFill/>
                </a:ln>
                <a:solidFill>
                  <a:srgbClr val="40424E"/>
                </a:solidFill>
                <a:effectLst/>
                <a:latin typeface="Consolas" panose="020B0609020204030204" pitchFamily="49" charset="0"/>
              </a:rPr>
              <a:t>bank.setManager</a:t>
            </a:r>
            <a:r>
              <a:rPr kumimoji="0" lang="en-US" altLang="en-US" sz="1800" b="0" i="0" u="none" strike="noStrike" cap="none" normalizeH="0" baseline="0" dirty="0">
                <a:ln>
                  <a:noFill/>
                </a:ln>
                <a:solidFill>
                  <a:srgbClr val="40424E"/>
                </a:solidFill>
                <a:effectLst/>
                <a:latin typeface="Consolas" panose="020B0609020204030204" pitchFamily="49" charset="0"/>
              </a:rPr>
              <a:t>(man); </a:t>
            </a:r>
            <a:r>
              <a:rPr kumimoji="0" lang="en-US" altLang="en-US" sz="1100" b="0" i="0" u="none" strike="noStrike" cap="none" normalizeH="0" baseline="0" dirty="0">
                <a:ln>
                  <a:noFill/>
                </a:ln>
                <a:solidFill>
                  <a:srgbClr val="40424E"/>
                </a:solidFill>
                <a:effectLst/>
                <a:latin typeface="Consolas" panose="020B0609020204030204" pitchFamily="49" charset="0"/>
              </a:rPr>
              <a: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bank.getManager</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getName</a:t>
            </a:r>
            <a:r>
              <a:rPr kumimoji="0" lang="en-US" altLang="en-US" sz="1800" b="0" i="0" u="none" strike="noStrike" cap="none" normalizeH="0" baseline="0" dirty="0">
                <a:ln>
                  <a:noFill/>
                </a:ln>
                <a:solidFill>
                  <a:srgbClr val="000000"/>
                </a:solidFill>
                <a:effectLst/>
                <a:latin typeface="Consolas" panose="020B0609020204030204" pitchFamily="49" charset="0"/>
              </a:rPr>
              <a:t>() +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FF"/>
                </a:solidFill>
                <a:effectLst/>
                <a:latin typeface="Consolas" panose="020B0609020204030204" pitchFamily="49" charset="0"/>
              </a:rPr>
              <a:t>" is employee of "</a:t>
            </a: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bank.getBankName</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BF19F189-D5F2-433D-A36E-DE58453306B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02063145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eaLnBrk="1" hangingPunct="1">
              <a:defRPr/>
            </a:pPr>
            <a:r>
              <a:rPr lang="en-US" dirty="0" err="1"/>
              <a:t>Assosiasi</a:t>
            </a:r>
            <a:endParaRPr lang="en-US" dirty="0"/>
          </a:p>
        </p:txBody>
      </p:sp>
      <p:sp>
        <p:nvSpPr>
          <p:cNvPr id="30723" name="Text Box 3"/>
          <p:cNvSpPr txBox="1">
            <a:spLocks noChangeArrowheads="1"/>
          </p:cNvSpPr>
          <p:nvPr/>
        </p:nvSpPr>
        <p:spPr bwMode="auto">
          <a:xfrm>
            <a:off x="247650" y="1179095"/>
            <a:ext cx="8610600" cy="4487382"/>
          </a:xfrm>
          <a:prstGeom prst="rect">
            <a:avLst/>
          </a:prstGeom>
          <a:noFill/>
          <a:ln w="9525">
            <a:noFill/>
            <a:miter lim="800000"/>
            <a:headEnd/>
            <a:tailEnd/>
          </a:ln>
        </p:spPr>
        <p:txBody>
          <a:bodyPr>
            <a:spAutoFit/>
          </a:bodyPr>
          <a:lstStyle/>
          <a:p>
            <a:pPr marL="457200" indent="-457200" eaLnBrk="0" hangingPunct="0">
              <a:spcBef>
                <a:spcPct val="10000"/>
              </a:spcBef>
              <a:buFontTx/>
              <a:buChar char="•"/>
            </a:pPr>
            <a:r>
              <a:rPr lang="en-US" sz="3200" dirty="0" err="1">
                <a:solidFill>
                  <a:schemeClr val="accent2">
                    <a:lumMod val="75000"/>
                  </a:schemeClr>
                </a:solidFill>
                <a:latin typeface="Comic Sans MS" panose="030F0702030302020204" pitchFamily="66" charset="0"/>
              </a:rPr>
              <a:t>Dalam</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contoh</a:t>
            </a:r>
            <a:r>
              <a:rPr lang="en-US" sz="3200" dirty="0">
                <a:solidFill>
                  <a:schemeClr val="accent2">
                    <a:lumMod val="75000"/>
                  </a:schemeClr>
                </a:solidFill>
                <a:latin typeface="Comic Sans MS" panose="030F0702030302020204" pitchFamily="66" charset="0"/>
              </a:rPr>
              <a:t> program </a:t>
            </a:r>
            <a:r>
              <a:rPr lang="en-US" sz="3200" dirty="0" err="1">
                <a:solidFill>
                  <a:schemeClr val="accent2">
                    <a:lumMod val="75000"/>
                  </a:schemeClr>
                </a:solidFill>
                <a:latin typeface="Comic Sans MS" panose="030F0702030302020204" pitchFamily="66" charset="0"/>
              </a:rPr>
              <a:t>diatas</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kelas</a:t>
            </a:r>
            <a:r>
              <a:rPr lang="en-US" sz="3200" dirty="0">
                <a:solidFill>
                  <a:schemeClr val="accent2">
                    <a:lumMod val="75000"/>
                  </a:schemeClr>
                </a:solidFill>
                <a:latin typeface="Comic Sans MS" panose="030F0702030302020204" pitchFamily="66" charset="0"/>
              </a:rPr>
              <a:t> Bank dan Employee </a:t>
            </a:r>
            <a:r>
              <a:rPr lang="en-US" sz="3200" dirty="0" err="1">
                <a:solidFill>
                  <a:schemeClr val="accent2">
                    <a:lumMod val="75000"/>
                  </a:schemeClr>
                </a:solidFill>
                <a:latin typeface="Comic Sans MS" panose="030F0702030302020204" pitchFamily="66" charset="0"/>
              </a:rPr>
              <a:t>ber</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asosiasi</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melalui</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obyek-obyek</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nya</a:t>
            </a:r>
            <a:r>
              <a:rPr lang="en-US" sz="3200" dirty="0">
                <a:solidFill>
                  <a:schemeClr val="accent2">
                    <a:lumMod val="75000"/>
                  </a:schemeClr>
                </a:solidFill>
                <a:latin typeface="Comic Sans MS" panose="030F0702030302020204" pitchFamily="66" charset="0"/>
              </a:rPr>
              <a:t>. Bank </a:t>
            </a:r>
            <a:r>
              <a:rPr lang="en-US" sz="3200" dirty="0" err="1">
                <a:solidFill>
                  <a:schemeClr val="accent2">
                    <a:lumMod val="75000"/>
                  </a:schemeClr>
                </a:solidFill>
                <a:latin typeface="Comic Sans MS" panose="030F0702030302020204" pitchFamily="66" charset="0"/>
              </a:rPr>
              <a:t>dapat</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memiliki</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banyak</a:t>
            </a:r>
            <a:r>
              <a:rPr lang="en-US" sz="3200" dirty="0">
                <a:solidFill>
                  <a:schemeClr val="accent2">
                    <a:lumMod val="75000"/>
                  </a:schemeClr>
                </a:solidFill>
                <a:latin typeface="Comic Sans MS" panose="030F0702030302020204" pitchFamily="66" charset="0"/>
              </a:rPr>
              <a:t> Employee, </a:t>
            </a:r>
            <a:r>
              <a:rPr lang="en-US" sz="3200" dirty="0" err="1">
                <a:solidFill>
                  <a:schemeClr val="accent2">
                    <a:lumMod val="75000"/>
                  </a:schemeClr>
                </a:solidFill>
                <a:latin typeface="Comic Sans MS" panose="030F0702030302020204" pitchFamily="66" charset="0"/>
              </a:rPr>
              <a:t>maka</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relasinya</a:t>
            </a:r>
            <a:r>
              <a:rPr lang="en-US" sz="3200" dirty="0">
                <a:solidFill>
                  <a:schemeClr val="accent2">
                    <a:lumMod val="75000"/>
                  </a:schemeClr>
                </a:solidFill>
                <a:latin typeface="Comic Sans MS" panose="030F0702030302020204" pitchFamily="66" charset="0"/>
              </a:rPr>
              <a:t> one-to-many. </a:t>
            </a:r>
            <a:r>
              <a:rPr lang="en-US" sz="3200" dirty="0" err="1">
                <a:solidFill>
                  <a:schemeClr val="accent2">
                    <a:lumMod val="75000"/>
                  </a:schemeClr>
                </a:solidFill>
                <a:latin typeface="Comic Sans MS" panose="030F0702030302020204" pitchFamily="66" charset="0"/>
              </a:rPr>
              <a:t>Relasi</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asosiasi</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seperti</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ini</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digambarkan</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dengan</a:t>
            </a:r>
            <a:r>
              <a:rPr lang="en-US" sz="3200" dirty="0">
                <a:solidFill>
                  <a:schemeClr val="accent2">
                    <a:lumMod val="75000"/>
                  </a:schemeClr>
                </a:solidFill>
                <a:latin typeface="Comic Sans MS" panose="030F0702030302020204" pitchFamily="66" charset="0"/>
              </a:rPr>
              <a:t> garis </a:t>
            </a:r>
            <a:r>
              <a:rPr lang="en-US" sz="3200" dirty="0" err="1">
                <a:solidFill>
                  <a:schemeClr val="accent2">
                    <a:lumMod val="75000"/>
                  </a:schemeClr>
                </a:solidFill>
                <a:latin typeface="Comic Sans MS" panose="030F0702030302020204" pitchFamily="66" charset="0"/>
              </a:rPr>
              <a:t>lurus</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seperti</a:t>
            </a:r>
            <a:r>
              <a:rPr lang="en-US" sz="3200" dirty="0">
                <a:solidFill>
                  <a:schemeClr val="accent2">
                    <a:lumMod val="75000"/>
                  </a:schemeClr>
                </a:solidFill>
                <a:latin typeface="Comic Sans MS" panose="030F0702030302020204" pitchFamily="66" charset="0"/>
              </a:rPr>
              <a:t> pada </a:t>
            </a:r>
            <a:r>
              <a:rPr lang="en-US" sz="3200" dirty="0" err="1">
                <a:solidFill>
                  <a:schemeClr val="accent2">
                    <a:lumMod val="75000"/>
                  </a:schemeClr>
                </a:solidFill>
                <a:latin typeface="Comic Sans MS" panose="030F0702030302020204" pitchFamily="66" charset="0"/>
              </a:rPr>
              <a:t>gambar</a:t>
            </a:r>
            <a:r>
              <a:rPr lang="en-US" sz="3200" dirty="0">
                <a:solidFill>
                  <a:schemeClr val="accent2">
                    <a:lumMod val="75000"/>
                  </a:schemeClr>
                </a:solidFill>
                <a:latin typeface="Comic Sans MS" panose="030F0702030302020204" pitchFamily="66" charset="0"/>
              </a:rPr>
              <a:t> </a:t>
            </a:r>
            <a:r>
              <a:rPr lang="en-US" sz="3200" dirty="0" err="1">
                <a:solidFill>
                  <a:schemeClr val="accent2">
                    <a:lumMod val="75000"/>
                  </a:schemeClr>
                </a:solidFill>
                <a:latin typeface="Comic Sans MS" panose="030F0702030302020204" pitchFamily="66" charset="0"/>
              </a:rPr>
              <a:t>dibawah</a:t>
            </a:r>
            <a:endParaRPr lang="en-US" sz="3200" dirty="0">
              <a:solidFill>
                <a:schemeClr val="accent2">
                  <a:lumMod val="75000"/>
                </a:schemeClr>
              </a:solidFill>
              <a:latin typeface="Comic Sans MS" panose="030F0702030302020204" pitchFamily="66" charset="0"/>
            </a:endParaRPr>
          </a:p>
          <a:p>
            <a:pPr marL="457200" indent="-457200" eaLnBrk="0" hangingPunct="0">
              <a:spcBef>
                <a:spcPct val="10000"/>
              </a:spcBef>
              <a:buFontTx/>
              <a:buChar char="•"/>
            </a:pPr>
            <a:endParaRPr lang="en-US" sz="3200" dirty="0">
              <a:solidFill>
                <a:schemeClr val="accent2">
                  <a:lumMod val="75000"/>
                </a:schemeClr>
              </a:solidFill>
              <a:latin typeface="Comic Sans MS" panose="030F0702030302020204" pitchFamily="66" charset="0"/>
            </a:endParaRPr>
          </a:p>
          <a:p>
            <a:pPr marL="457200" indent="-457200" eaLnBrk="0" hangingPunct="0">
              <a:spcBef>
                <a:spcPct val="10000"/>
              </a:spcBef>
              <a:buFontTx/>
              <a:buChar char="•"/>
            </a:pPr>
            <a:endParaRPr lang="en-US" sz="2400" b="1" dirty="0">
              <a:solidFill>
                <a:schemeClr val="accent2">
                  <a:lumMod val="75000"/>
                </a:schemeClr>
              </a:solidFill>
              <a:latin typeface="Comic Sans MS" panose="030F0702030302020204" pitchFamily="66" charset="0"/>
            </a:endParaRPr>
          </a:p>
        </p:txBody>
      </p:sp>
      <p:pic>
        <p:nvPicPr>
          <p:cNvPr id="3" name="Picture 2">
            <a:extLst>
              <a:ext uri="{FF2B5EF4-FFF2-40B4-BE49-F238E27FC236}">
                <a16:creationId xmlns:a16="http://schemas.microsoft.com/office/drawing/2014/main" id="{3EB70310-C5FC-46F0-A9CA-15EE9F653A45}"/>
              </a:ext>
            </a:extLst>
          </p:cNvPr>
          <p:cNvPicPr>
            <a:picLocks noChangeAspect="1"/>
          </p:cNvPicPr>
          <p:nvPr/>
        </p:nvPicPr>
        <p:blipFill>
          <a:blip r:embed="rId3"/>
          <a:stretch>
            <a:fillRect/>
          </a:stretch>
        </p:blipFill>
        <p:spPr>
          <a:xfrm>
            <a:off x="2268454" y="4112833"/>
            <a:ext cx="5133975" cy="2771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8D8F-F30B-4EEC-8580-F344FDE2B621}"/>
              </a:ext>
            </a:extLst>
          </p:cNvPr>
          <p:cNvSpPr>
            <a:spLocks noGrp="1"/>
          </p:cNvSpPr>
          <p:nvPr>
            <p:ph type="title"/>
          </p:nvPr>
        </p:nvSpPr>
        <p:spPr/>
        <p:txBody>
          <a:bodyPr/>
          <a:lstStyle/>
          <a:p>
            <a:r>
              <a:rPr lang="en-US" dirty="0" err="1"/>
              <a:t>Assosiasi</a:t>
            </a:r>
            <a:endParaRPr lang="en-ID" dirty="0"/>
          </a:p>
        </p:txBody>
      </p:sp>
      <p:sp>
        <p:nvSpPr>
          <p:cNvPr id="3" name="Content Placeholder 2">
            <a:extLst>
              <a:ext uri="{FF2B5EF4-FFF2-40B4-BE49-F238E27FC236}">
                <a16:creationId xmlns:a16="http://schemas.microsoft.com/office/drawing/2014/main" id="{FF12D89E-C7B5-4E9D-8279-63E0341DE433}"/>
              </a:ext>
            </a:extLst>
          </p:cNvPr>
          <p:cNvSpPr>
            <a:spLocks noGrp="1"/>
          </p:cNvSpPr>
          <p:nvPr>
            <p:ph idx="1"/>
          </p:nvPr>
        </p:nvSpPr>
        <p:spPr>
          <a:xfrm>
            <a:off x="537911" y="1279837"/>
            <a:ext cx="8477250" cy="4525963"/>
          </a:xfrm>
        </p:spPr>
        <p:txBody>
          <a:bodyPr/>
          <a:lstStyle/>
          <a:p>
            <a:pPr algn="just"/>
            <a:r>
              <a:rPr lang="en-US" dirty="0" err="1"/>
              <a:t>Kardinalitas</a:t>
            </a:r>
            <a:r>
              <a:rPr lang="en-US" dirty="0"/>
              <a:t> </a:t>
            </a:r>
            <a:r>
              <a:rPr lang="en-US" dirty="0" err="1"/>
              <a:t>Asosiasi</a:t>
            </a:r>
            <a:r>
              <a:rPr lang="en-US" dirty="0"/>
              <a:t> </a:t>
            </a:r>
            <a:r>
              <a:rPr lang="en-US" dirty="0" err="1"/>
              <a:t>dapat</a:t>
            </a:r>
            <a:r>
              <a:rPr lang="en-US" dirty="0"/>
              <a:t> </a:t>
            </a:r>
            <a:r>
              <a:rPr lang="en-US" dirty="0" err="1"/>
              <a:t>digambarkan</a:t>
            </a:r>
            <a:r>
              <a:rPr lang="en-US" dirty="0"/>
              <a:t> </a:t>
            </a:r>
            <a:r>
              <a:rPr lang="en-US" dirty="0" err="1"/>
              <a:t>dalam</a:t>
            </a:r>
            <a:r>
              <a:rPr lang="en-US" dirty="0"/>
              <a:t> diagram </a:t>
            </a:r>
            <a:r>
              <a:rPr lang="en-US" dirty="0" err="1"/>
              <a:t>kelas</a:t>
            </a:r>
            <a:r>
              <a:rPr lang="en-US" dirty="0"/>
              <a:t> </a:t>
            </a:r>
            <a:r>
              <a:rPr lang="en-US" dirty="0" err="1"/>
              <a:t>berikut</a:t>
            </a:r>
            <a:r>
              <a:rPr lang="en-US" dirty="0"/>
              <a:t> :</a:t>
            </a:r>
            <a:endParaRPr lang="en-ID" dirty="0"/>
          </a:p>
        </p:txBody>
      </p:sp>
      <p:sp>
        <p:nvSpPr>
          <p:cNvPr id="4" name="Rectangle 3">
            <a:extLst>
              <a:ext uri="{FF2B5EF4-FFF2-40B4-BE49-F238E27FC236}">
                <a16:creationId xmlns:a16="http://schemas.microsoft.com/office/drawing/2014/main" id="{075F98B5-8770-4654-968C-D2787675B8E4}"/>
              </a:ext>
            </a:extLst>
          </p:cNvPr>
          <p:cNvSpPr/>
          <p:nvPr/>
        </p:nvSpPr>
        <p:spPr>
          <a:xfrm>
            <a:off x="1179095" y="3230479"/>
            <a:ext cx="2189747" cy="878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50000"/>
                  </a:schemeClr>
                </a:solidFill>
              </a:rPr>
              <a:t>Bank</a:t>
            </a:r>
            <a:endParaRPr lang="en-ID" sz="2400" b="1" dirty="0">
              <a:solidFill>
                <a:schemeClr val="bg1">
                  <a:lumMod val="50000"/>
                </a:schemeClr>
              </a:solidFill>
            </a:endParaRPr>
          </a:p>
        </p:txBody>
      </p:sp>
      <p:sp>
        <p:nvSpPr>
          <p:cNvPr id="6" name="Rectangle 5">
            <a:extLst>
              <a:ext uri="{FF2B5EF4-FFF2-40B4-BE49-F238E27FC236}">
                <a16:creationId xmlns:a16="http://schemas.microsoft.com/office/drawing/2014/main" id="{D0EA1015-8308-4D17-B195-FB068EDA27D5}"/>
              </a:ext>
            </a:extLst>
          </p:cNvPr>
          <p:cNvSpPr/>
          <p:nvPr/>
        </p:nvSpPr>
        <p:spPr>
          <a:xfrm>
            <a:off x="6051884" y="3230479"/>
            <a:ext cx="2189747" cy="878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50000"/>
                  </a:schemeClr>
                </a:solidFill>
              </a:rPr>
              <a:t>Employee</a:t>
            </a:r>
            <a:endParaRPr lang="en-ID" sz="2400" b="1" dirty="0">
              <a:solidFill>
                <a:schemeClr val="bg1">
                  <a:lumMod val="50000"/>
                </a:schemeClr>
              </a:solidFill>
            </a:endParaRPr>
          </a:p>
        </p:txBody>
      </p:sp>
      <p:cxnSp>
        <p:nvCxnSpPr>
          <p:cNvPr id="10" name="Straight Connector 9">
            <a:extLst>
              <a:ext uri="{FF2B5EF4-FFF2-40B4-BE49-F238E27FC236}">
                <a16:creationId xmlns:a16="http://schemas.microsoft.com/office/drawing/2014/main" id="{B8567BBF-7CCE-41AB-89F4-E741FD4F6DAF}"/>
              </a:ext>
            </a:extLst>
          </p:cNvPr>
          <p:cNvCxnSpPr>
            <a:cxnSpLocks/>
            <a:stCxn id="4" idx="3"/>
          </p:cNvCxnSpPr>
          <p:nvPr/>
        </p:nvCxnSpPr>
        <p:spPr>
          <a:xfrm>
            <a:off x="3368842" y="3669632"/>
            <a:ext cx="2683042" cy="6016"/>
          </a:xfrm>
          <a:prstGeom prst="line">
            <a:avLst/>
          </a:prstGeom>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EB75BD23-A277-4099-9B85-C510B209F7F4}"/>
              </a:ext>
            </a:extLst>
          </p:cNvPr>
          <p:cNvSpPr txBox="1"/>
          <p:nvPr/>
        </p:nvSpPr>
        <p:spPr>
          <a:xfrm>
            <a:off x="3368842" y="3278606"/>
            <a:ext cx="312906" cy="369332"/>
          </a:xfrm>
          <a:prstGeom prst="rect">
            <a:avLst/>
          </a:prstGeom>
          <a:noFill/>
        </p:spPr>
        <p:txBody>
          <a:bodyPr wrap="none" rtlCol="0">
            <a:spAutoFit/>
          </a:bodyPr>
          <a:lstStyle/>
          <a:p>
            <a:r>
              <a:rPr lang="en-US" dirty="0"/>
              <a:t>1</a:t>
            </a:r>
            <a:endParaRPr lang="en-ID" dirty="0"/>
          </a:p>
        </p:txBody>
      </p:sp>
      <p:sp>
        <p:nvSpPr>
          <p:cNvPr id="16" name="TextBox 15">
            <a:extLst>
              <a:ext uri="{FF2B5EF4-FFF2-40B4-BE49-F238E27FC236}">
                <a16:creationId xmlns:a16="http://schemas.microsoft.com/office/drawing/2014/main" id="{E851957C-0DCC-46B1-B83F-E6DE62ABB651}"/>
              </a:ext>
            </a:extLst>
          </p:cNvPr>
          <p:cNvSpPr txBox="1"/>
          <p:nvPr/>
        </p:nvSpPr>
        <p:spPr>
          <a:xfrm>
            <a:off x="5509702" y="3260559"/>
            <a:ext cx="530915" cy="369332"/>
          </a:xfrm>
          <a:prstGeom prst="rect">
            <a:avLst/>
          </a:prstGeom>
          <a:noFill/>
        </p:spPr>
        <p:txBody>
          <a:bodyPr wrap="none" rtlCol="0">
            <a:spAutoFit/>
          </a:bodyPr>
          <a:lstStyle/>
          <a:p>
            <a:r>
              <a:rPr lang="en-US" dirty="0"/>
              <a:t>1..*</a:t>
            </a:r>
            <a:endParaRPr lang="en-ID" dirty="0"/>
          </a:p>
        </p:txBody>
      </p:sp>
    </p:spTree>
    <p:extLst>
      <p:ext uri="{BB962C8B-B14F-4D97-AF65-F5344CB8AC3E}">
        <p14:creationId xmlns:p14="http://schemas.microsoft.com/office/powerpoint/2010/main" val="320245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381000" y="274638"/>
            <a:ext cx="8477250" cy="1143000"/>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2pPr>
            <a:lvl3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3pPr>
            <a:lvl4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4pPr>
            <a:lvl5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5pPr>
            <a:lvl6pPr marL="457200" algn="l" rtl="0" fontAlgn="base">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6pPr>
            <a:lvl7pPr marL="914400" algn="l" rtl="0" fontAlgn="base">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7pPr>
            <a:lvl8pPr marL="1371600" algn="l" rtl="0" fontAlgn="base">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8pPr>
            <a:lvl9pPr marL="1828800" algn="l" rtl="0" fontAlgn="base">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9pPr>
          </a:lstStyle>
          <a:p>
            <a:pPr eaLnBrk="1" hangingPunct="1">
              <a:defRPr/>
            </a:pPr>
            <a:r>
              <a:rPr lang="en-US" sz="4000" kern="0" dirty="0">
                <a:solidFill>
                  <a:schemeClr val="accent2">
                    <a:lumMod val="75000"/>
                  </a:schemeClr>
                </a:solidFill>
                <a:latin typeface="Comic Sans MS" panose="030F0702030302020204" pitchFamily="66" charset="0"/>
              </a:rPr>
              <a:t>Aggregation</a:t>
            </a:r>
          </a:p>
        </p:txBody>
      </p:sp>
      <p:sp>
        <p:nvSpPr>
          <p:cNvPr id="4" name="Rectangle 3"/>
          <p:cNvSpPr txBox="1">
            <a:spLocks noChangeArrowheads="1"/>
          </p:cNvSpPr>
          <p:nvPr/>
        </p:nvSpPr>
        <p:spPr bwMode="auto">
          <a:xfrm>
            <a:off x="304800" y="1338263"/>
            <a:ext cx="85344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457200" lvl="1" indent="0" algn="just" eaLnBrk="1" hangingPunct="1">
              <a:buNone/>
            </a:pPr>
            <a:r>
              <a:rPr lang="en-US" kern="0" dirty="0" err="1">
                <a:solidFill>
                  <a:schemeClr val="accent2">
                    <a:lumMod val="75000"/>
                  </a:schemeClr>
                </a:solidFill>
                <a:latin typeface="Comic Sans MS" panose="030F0702030302020204" pitchFamily="66" charset="0"/>
              </a:rPr>
              <a:t>Aggregasi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adalah</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bentuk</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asosiasi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khusus</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dengan</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sifat</a:t>
            </a:r>
            <a:r>
              <a:rPr lang="en-US" kern="0" dirty="0">
                <a:solidFill>
                  <a:schemeClr val="accent2">
                    <a:lumMod val="75000"/>
                  </a:schemeClr>
                </a:solidFill>
                <a:latin typeface="Comic Sans MS" panose="030F0702030302020204" pitchFamily="66" charset="0"/>
              </a:rPr>
              <a:t> : </a:t>
            </a:r>
          </a:p>
          <a:p>
            <a:pPr lvl="1" algn="just" eaLnBrk="1" hangingPunct="1">
              <a:buFont typeface="Wingdings" panose="05000000000000000000" pitchFamily="2" charset="2"/>
              <a:buChar char="v"/>
            </a:pPr>
            <a:r>
              <a:rPr lang="en-US" kern="0" dirty="0" err="1">
                <a:solidFill>
                  <a:schemeClr val="accent2">
                    <a:lumMod val="75000"/>
                  </a:schemeClr>
                </a:solidFill>
                <a:latin typeface="Comic Sans MS" panose="030F0702030302020204" pitchFamily="66" charset="0"/>
              </a:rPr>
              <a:t>mewakili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hubungan</a:t>
            </a:r>
            <a:r>
              <a:rPr lang="en-US" kern="0" dirty="0">
                <a:solidFill>
                  <a:schemeClr val="accent2">
                    <a:lumMod val="75000"/>
                  </a:schemeClr>
                </a:solidFill>
                <a:latin typeface="Comic Sans MS" panose="030F0702030302020204" pitchFamily="66" charset="0"/>
              </a:rPr>
              <a:t> </a:t>
            </a:r>
            <a:r>
              <a:rPr lang="en-US" b="1" kern="0" dirty="0">
                <a:solidFill>
                  <a:schemeClr val="accent2">
                    <a:lumMod val="75000"/>
                  </a:schemeClr>
                </a:solidFill>
                <a:latin typeface="Comic Sans MS" panose="030F0702030302020204" pitchFamily="66" charset="0"/>
              </a:rPr>
              <a:t>Has-A</a:t>
            </a:r>
            <a:r>
              <a:rPr lang="en-US" kern="0" dirty="0">
                <a:solidFill>
                  <a:schemeClr val="accent2">
                    <a:lumMod val="75000"/>
                  </a:schemeClr>
                </a:solidFill>
                <a:latin typeface="Comic Sans MS" panose="030F0702030302020204" pitchFamily="66" charset="0"/>
              </a:rPr>
              <a:t>.</a:t>
            </a:r>
          </a:p>
          <a:p>
            <a:pPr lvl="1" algn="just" eaLnBrk="1" hangingPunct="1">
              <a:buFont typeface="Wingdings" panose="05000000000000000000" pitchFamily="2" charset="2"/>
              <a:buChar char="v"/>
            </a:pPr>
            <a:r>
              <a:rPr lang="en-US" kern="0" dirty="0" err="1">
                <a:solidFill>
                  <a:schemeClr val="accent2">
                    <a:lumMod val="75000"/>
                  </a:schemeClr>
                </a:solidFill>
                <a:latin typeface="Comic Sans MS" panose="030F0702030302020204" pitchFamily="66" charset="0"/>
              </a:rPr>
              <a:t>merupakan</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asosiasi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searah</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yaitu</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hubungan</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satu</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arah</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Misalnya</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jurusan</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bisa</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memiliki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mahasiswa</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tetapi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sebaliknya</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tidak</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memungkinkan</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sehingga</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sifatnya</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searah</a:t>
            </a:r>
            <a:r>
              <a:rPr lang="en-US" kern="0" dirty="0">
                <a:solidFill>
                  <a:schemeClr val="accent2">
                    <a:lumMod val="75000"/>
                  </a:schemeClr>
                </a:solidFill>
                <a:latin typeface="Comic Sans MS" panose="030F0702030302020204" pitchFamily="66" charset="0"/>
              </a:rPr>
              <a:t>.</a:t>
            </a:r>
          </a:p>
          <a:p>
            <a:pPr lvl="1" algn="just" eaLnBrk="1" hangingPunct="1">
              <a:buFont typeface="Wingdings" panose="05000000000000000000" pitchFamily="2" charset="2"/>
              <a:buChar char="v"/>
            </a:pPr>
            <a:r>
              <a:rPr lang="en-US" kern="0" dirty="0" err="1">
                <a:solidFill>
                  <a:schemeClr val="accent2">
                    <a:lumMod val="75000"/>
                  </a:schemeClr>
                </a:solidFill>
                <a:latin typeface="Comic Sans MS" panose="030F0702030302020204" pitchFamily="66" charset="0"/>
              </a:rPr>
              <a:t>Dalam</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agregasi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kedua</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entri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tersebut</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dapat</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bertahan</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secara</a:t>
            </a:r>
            <a:r>
              <a:rPr lang="en-US" kern="0" dirty="0">
                <a:solidFill>
                  <a:schemeClr val="accent2">
                    <a:lumMod val="75000"/>
                  </a:schemeClr>
                </a:solidFill>
                <a:latin typeface="Comic Sans MS" panose="030F0702030302020204" pitchFamily="66" charset="0"/>
              </a:rPr>
              <a:t> individual yang </a:t>
            </a:r>
            <a:r>
              <a:rPr lang="en-US" kern="0" dirty="0" err="1">
                <a:solidFill>
                  <a:schemeClr val="accent2">
                    <a:lumMod val="75000"/>
                  </a:schemeClr>
                </a:solidFill>
                <a:latin typeface="Comic Sans MS" panose="030F0702030302020204" pitchFamily="66" charset="0"/>
              </a:rPr>
              <a:t>berarti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mengakhiri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satu</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entitas</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tidak</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akan</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mempengaruhi</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entitas</a:t>
            </a:r>
            <a:r>
              <a:rPr lang="en-US" kern="0" dirty="0">
                <a:solidFill>
                  <a:schemeClr val="accent2">
                    <a:lumMod val="75000"/>
                  </a:schemeClr>
                </a:solidFill>
                <a:latin typeface="Comic Sans MS" panose="030F0702030302020204" pitchFamily="66" charset="0"/>
              </a:rPr>
              <a:t> </a:t>
            </a:r>
            <a:r>
              <a:rPr lang="en-US" kern="0" dirty="0" err="1">
                <a:solidFill>
                  <a:schemeClr val="accent2">
                    <a:lumMod val="75000"/>
                  </a:schemeClr>
                </a:solidFill>
                <a:latin typeface="Comic Sans MS" panose="030F0702030302020204" pitchFamily="66" charset="0"/>
              </a:rPr>
              <a:t>lainnya</a:t>
            </a:r>
            <a:endParaRPr lang="en-US" kern="0" dirty="0">
              <a:solidFill>
                <a:schemeClr val="accent2">
                  <a:lumMod val="75000"/>
                </a:schemeClr>
              </a:solidFill>
              <a:latin typeface="Comic Sans MS" panose="030F0702030302020204" pitchFamily="66" charset="0"/>
            </a:endParaRPr>
          </a:p>
        </p:txBody>
      </p:sp>
    </p:spTree>
    <p:extLst>
      <p:ext uri="{BB962C8B-B14F-4D97-AF65-F5344CB8AC3E}">
        <p14:creationId xmlns:p14="http://schemas.microsoft.com/office/powerpoint/2010/main" val="21725806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LAPSEDTIME" val="53.072"/>
  <p:tag name="TIMELINE" val="1.5/8.1/22.9/36.5"/>
</p:tagLst>
</file>

<file path=ppt/tags/tag2.xml><?xml version="1.0" encoding="utf-8"?>
<p:tagLst xmlns:a="http://schemas.openxmlformats.org/drawingml/2006/main" xmlns:r="http://schemas.openxmlformats.org/officeDocument/2006/relationships" xmlns:p="http://schemas.openxmlformats.org/presentationml/2006/main">
  <p:tag name="ELAPSEDTIME" val="65.312"/>
  <p:tag name="TIMELINE" val="12.4/19.7/39.2/49.6"/>
</p:tagLst>
</file>

<file path=ppt/tags/tag3.xml><?xml version="1.0" encoding="utf-8"?>
<p:tagLst xmlns:a="http://schemas.openxmlformats.org/drawingml/2006/main" xmlns:r="http://schemas.openxmlformats.org/officeDocument/2006/relationships" xmlns:p="http://schemas.openxmlformats.org/presentationml/2006/main">
  <p:tag name="ELAPSEDTIME" val="65.312"/>
  <p:tag name="TIMELINE" val="12.4/19.7/39.2/49.6"/>
</p:tagLst>
</file>

<file path=ppt/tags/tag4.xml><?xml version="1.0" encoding="utf-8"?>
<p:tagLst xmlns:a="http://schemas.openxmlformats.org/drawingml/2006/main" xmlns:r="http://schemas.openxmlformats.org/officeDocument/2006/relationships" xmlns:p="http://schemas.openxmlformats.org/presentationml/2006/main">
  <p:tag name="ELAPSEDTIME" val="65.312"/>
  <p:tag name="TIMELINE" val="12.4/19.7/39.2/49.6"/>
</p:tagLst>
</file>

<file path=ppt/tags/tag5.xml><?xml version="1.0" encoding="utf-8"?>
<p:tagLst xmlns:a="http://schemas.openxmlformats.org/drawingml/2006/main" xmlns:r="http://schemas.openxmlformats.org/officeDocument/2006/relationships" xmlns:p="http://schemas.openxmlformats.org/presentationml/2006/main">
  <p:tag name="ELAPSEDTIME" val="65.312"/>
  <p:tag name="TIMELINE" val="12.4/19.7/39.2/49.6"/>
</p:tagLst>
</file>

<file path=ppt/tags/tag6.xml><?xml version="1.0" encoding="utf-8"?>
<p:tagLst xmlns:a="http://schemas.openxmlformats.org/drawingml/2006/main" xmlns:r="http://schemas.openxmlformats.org/officeDocument/2006/relationships" xmlns:p="http://schemas.openxmlformats.org/presentationml/2006/main">
  <p:tag name="ELAPSEDTIME" val="65.312"/>
  <p:tag name="TIMELINE" val="12.4/19.7/39.2/49.6"/>
</p:tagLst>
</file>

<file path=ppt/tags/tag7.xml><?xml version="1.0" encoding="utf-8"?>
<p:tagLst xmlns:a="http://schemas.openxmlformats.org/drawingml/2006/main" xmlns:r="http://schemas.openxmlformats.org/officeDocument/2006/relationships" xmlns:p="http://schemas.openxmlformats.org/presentationml/2006/main">
  <p:tag name="ELAPSEDTIME" val="65.312"/>
  <p:tag name="TIMELINE" val="12.4/19.7/39.2/49.6"/>
</p:tagLst>
</file>

<file path=ppt/theme/theme1.xml><?xml version="1.0" encoding="utf-8"?>
<a:theme xmlns:a="http://schemas.openxmlformats.org/drawingml/2006/main" name="Custom Design">
  <a:themeElements>
    <a:clrScheme name="Custom Design 1">
      <a:dk1>
        <a:srgbClr val="000000"/>
      </a:dk1>
      <a:lt1>
        <a:srgbClr val="B2B2B2"/>
      </a:lt1>
      <a:dk2>
        <a:srgbClr val="000000"/>
      </a:dk2>
      <a:lt2>
        <a:srgbClr val="808080"/>
      </a:lt2>
      <a:accent1>
        <a:srgbClr val="DB8C8F"/>
      </a:accent1>
      <a:accent2>
        <a:srgbClr val="D47876"/>
      </a:accent2>
      <a:accent3>
        <a:srgbClr val="D5D5D5"/>
      </a:accent3>
      <a:accent4>
        <a:srgbClr val="000000"/>
      </a:accent4>
      <a:accent5>
        <a:srgbClr val="EAC5C6"/>
      </a:accent5>
      <a:accent6>
        <a:srgbClr val="C06C6A"/>
      </a:accent6>
      <a:hlink>
        <a:srgbClr val="892B2A"/>
      </a:hlink>
      <a:folHlink>
        <a:srgbClr val="844D4A"/>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B2B2B2"/>
        </a:lt1>
        <a:dk2>
          <a:srgbClr val="000000"/>
        </a:dk2>
        <a:lt2>
          <a:srgbClr val="808080"/>
        </a:lt2>
        <a:accent1>
          <a:srgbClr val="DB8C8F"/>
        </a:accent1>
        <a:accent2>
          <a:srgbClr val="D47876"/>
        </a:accent2>
        <a:accent3>
          <a:srgbClr val="D5D5D5"/>
        </a:accent3>
        <a:accent4>
          <a:srgbClr val="000000"/>
        </a:accent4>
        <a:accent5>
          <a:srgbClr val="EAC5C6"/>
        </a:accent5>
        <a:accent6>
          <a:srgbClr val="C06C6A"/>
        </a:accent6>
        <a:hlink>
          <a:srgbClr val="892B2A"/>
        </a:hlink>
        <a:folHlink>
          <a:srgbClr val="844D4A"/>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B2B2B2"/>
        </a:lt1>
        <a:dk2>
          <a:srgbClr val="000000"/>
        </a:dk2>
        <a:lt2>
          <a:srgbClr val="808080"/>
        </a:lt2>
        <a:accent1>
          <a:srgbClr val="DE6B6F"/>
        </a:accent1>
        <a:accent2>
          <a:srgbClr val="CC5B9C"/>
        </a:accent2>
        <a:accent3>
          <a:srgbClr val="D5D5D5"/>
        </a:accent3>
        <a:accent4>
          <a:srgbClr val="000000"/>
        </a:accent4>
        <a:accent5>
          <a:srgbClr val="ECBABB"/>
        </a:accent5>
        <a:accent6>
          <a:srgbClr val="B9528D"/>
        </a:accent6>
        <a:hlink>
          <a:srgbClr val="864E27"/>
        </a:hlink>
        <a:folHlink>
          <a:srgbClr val="7C2E5B"/>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B2B2B2"/>
        </a:lt1>
        <a:dk2>
          <a:srgbClr val="000000"/>
        </a:dk2>
        <a:lt2>
          <a:srgbClr val="808080"/>
        </a:lt2>
        <a:accent1>
          <a:srgbClr val="D56064"/>
        </a:accent1>
        <a:accent2>
          <a:srgbClr val="A8CA28"/>
        </a:accent2>
        <a:accent3>
          <a:srgbClr val="D5D5D5"/>
        </a:accent3>
        <a:accent4>
          <a:srgbClr val="000000"/>
        </a:accent4>
        <a:accent5>
          <a:srgbClr val="E7B6B8"/>
        </a:accent5>
        <a:accent6>
          <a:srgbClr val="98B723"/>
        </a:accent6>
        <a:hlink>
          <a:srgbClr val="1F5A74"/>
        </a:hlink>
        <a:folHlink>
          <a:srgbClr val="506114"/>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B2B2B2"/>
        </a:lt1>
        <a:dk2>
          <a:srgbClr val="000000"/>
        </a:dk2>
        <a:lt2>
          <a:srgbClr val="808080"/>
        </a:lt2>
        <a:accent1>
          <a:srgbClr val="D04C50"/>
        </a:accent1>
        <a:accent2>
          <a:srgbClr val="D6BA4A"/>
        </a:accent2>
        <a:accent3>
          <a:srgbClr val="D5D5D5"/>
        </a:accent3>
        <a:accent4>
          <a:srgbClr val="000000"/>
        </a:accent4>
        <a:accent5>
          <a:srgbClr val="E4B2B3"/>
        </a:accent5>
        <a:accent6>
          <a:srgbClr val="C2A842"/>
        </a:accent6>
        <a:hlink>
          <a:srgbClr val="2F5722"/>
        </a:hlink>
        <a:folHlink>
          <a:srgbClr val="292559"/>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FF"/>
        </a:lt1>
        <a:dk2>
          <a:srgbClr val="000000"/>
        </a:dk2>
        <a:lt2>
          <a:srgbClr val="808080"/>
        </a:lt2>
        <a:accent1>
          <a:srgbClr val="DB8C8F"/>
        </a:accent1>
        <a:accent2>
          <a:srgbClr val="D47876"/>
        </a:accent2>
        <a:accent3>
          <a:srgbClr val="FFFFFF"/>
        </a:accent3>
        <a:accent4>
          <a:srgbClr val="000000"/>
        </a:accent4>
        <a:accent5>
          <a:srgbClr val="EAC5C6"/>
        </a:accent5>
        <a:accent6>
          <a:srgbClr val="C06C6A"/>
        </a:accent6>
        <a:hlink>
          <a:srgbClr val="892B2A"/>
        </a:hlink>
        <a:folHlink>
          <a:srgbClr val="844D4A"/>
        </a:folHlink>
      </a:clrScheme>
      <a:clrMap bg1="lt1" tx1="dk1" bg2="lt2" tx2="dk2" accent1="accent1" accent2="accent2" accent3="accent3" accent4="accent4" accent5="accent5" accent6="accent6" hlink="hlink" folHlink="folHlink"/>
    </a:extraClrScheme>
    <a:extraClrScheme>
      <a:clrScheme name="Custom Design 6">
        <a:dk1>
          <a:srgbClr val="000000"/>
        </a:dk1>
        <a:lt1>
          <a:srgbClr val="FFFFFF"/>
        </a:lt1>
        <a:dk2>
          <a:srgbClr val="000000"/>
        </a:dk2>
        <a:lt2>
          <a:srgbClr val="808080"/>
        </a:lt2>
        <a:accent1>
          <a:srgbClr val="DE6B6F"/>
        </a:accent1>
        <a:accent2>
          <a:srgbClr val="CC5B9C"/>
        </a:accent2>
        <a:accent3>
          <a:srgbClr val="FFFFFF"/>
        </a:accent3>
        <a:accent4>
          <a:srgbClr val="000000"/>
        </a:accent4>
        <a:accent5>
          <a:srgbClr val="ECBABB"/>
        </a:accent5>
        <a:accent6>
          <a:srgbClr val="B9528D"/>
        </a:accent6>
        <a:hlink>
          <a:srgbClr val="864E27"/>
        </a:hlink>
        <a:folHlink>
          <a:srgbClr val="7C2E5B"/>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D56064"/>
        </a:accent1>
        <a:accent2>
          <a:srgbClr val="A8CA28"/>
        </a:accent2>
        <a:accent3>
          <a:srgbClr val="FFFFFF"/>
        </a:accent3>
        <a:accent4>
          <a:srgbClr val="000000"/>
        </a:accent4>
        <a:accent5>
          <a:srgbClr val="E7B6B8"/>
        </a:accent5>
        <a:accent6>
          <a:srgbClr val="98B723"/>
        </a:accent6>
        <a:hlink>
          <a:srgbClr val="1F5A74"/>
        </a:hlink>
        <a:folHlink>
          <a:srgbClr val="506114"/>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FFFFFF"/>
        </a:lt1>
        <a:dk2>
          <a:srgbClr val="000000"/>
        </a:dk2>
        <a:lt2>
          <a:srgbClr val="808080"/>
        </a:lt2>
        <a:accent1>
          <a:srgbClr val="D04C50"/>
        </a:accent1>
        <a:accent2>
          <a:srgbClr val="D6BA4A"/>
        </a:accent2>
        <a:accent3>
          <a:srgbClr val="FFFFFF"/>
        </a:accent3>
        <a:accent4>
          <a:srgbClr val="000000"/>
        </a:accent4>
        <a:accent5>
          <a:srgbClr val="E4B2B3"/>
        </a:accent5>
        <a:accent6>
          <a:srgbClr val="C2A842"/>
        </a:accent6>
        <a:hlink>
          <a:srgbClr val="2F5722"/>
        </a:hlink>
        <a:folHlink>
          <a:srgbClr val="29255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ind_1615_slide</Template>
  <TotalTime>6671</TotalTime>
  <Words>1270</Words>
  <Application>Microsoft Office PowerPoint</Application>
  <PresentationFormat>On-screen Show (4:3)</PresentationFormat>
  <Paragraphs>216</Paragraphs>
  <Slides>20</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Calibri Light</vt:lpstr>
      <vt:lpstr>Comic Sans MS</vt:lpstr>
      <vt:lpstr>Consolas</vt:lpstr>
      <vt:lpstr>Times New Roman</vt:lpstr>
      <vt:lpstr>Wingdings</vt:lpstr>
      <vt:lpstr>Custom Design</vt:lpstr>
      <vt:lpstr>Retrospect</vt:lpstr>
      <vt:lpstr> Association,  Composition,  Aggregation</vt:lpstr>
      <vt:lpstr>Kompetensi</vt:lpstr>
      <vt:lpstr>PowerPoint Presentation</vt:lpstr>
      <vt:lpstr>Association</vt:lpstr>
      <vt:lpstr>PowerPoint Presentation</vt:lpstr>
      <vt:lpstr>PowerPoint Presentation</vt:lpstr>
      <vt:lpstr>Assosiasi</vt:lpstr>
      <vt:lpstr>Assosiasi</vt:lpstr>
      <vt:lpstr>PowerPoint Presentation</vt:lpstr>
      <vt:lpstr>PowerPoint Presentation</vt:lpstr>
      <vt:lpstr>PowerPoint Presentation</vt:lpstr>
      <vt:lpstr>Aggregasi</vt:lpstr>
      <vt:lpstr>Aggregasi</vt:lpstr>
      <vt:lpstr>PowerPoint Presentation</vt:lpstr>
      <vt:lpstr>PowerPoint Presentation</vt:lpstr>
      <vt:lpstr>PowerPoint Presentation</vt:lpstr>
      <vt:lpstr>Komposisi</vt:lpstr>
      <vt:lpstr>Komposisi</vt:lpstr>
      <vt:lpstr>Aggregation vs Composition</vt:lpstr>
      <vt:lpstr>PowerPoint Presentation</vt:lpstr>
    </vt:vector>
  </TitlesOfParts>
  <Company>USD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 Hartati Wijono</dc:creator>
  <cp:lastModifiedBy>tatik tatik</cp:lastModifiedBy>
  <cp:revision>474</cp:revision>
  <dcterms:created xsi:type="dcterms:W3CDTF">2009-02-16T04:13:12Z</dcterms:created>
  <dcterms:modified xsi:type="dcterms:W3CDTF">2022-03-14T02:07:14Z</dcterms:modified>
</cp:coreProperties>
</file>