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80" r:id="rId2"/>
    <p:sldId id="321" r:id="rId3"/>
    <p:sldId id="322" r:id="rId4"/>
    <p:sldId id="367" r:id="rId5"/>
    <p:sldId id="323" r:id="rId6"/>
    <p:sldId id="380" r:id="rId7"/>
    <p:sldId id="324" r:id="rId8"/>
    <p:sldId id="368" r:id="rId9"/>
    <p:sldId id="358" r:id="rId10"/>
    <p:sldId id="375" r:id="rId11"/>
    <p:sldId id="325" r:id="rId12"/>
    <p:sldId id="371" r:id="rId13"/>
    <p:sldId id="344" r:id="rId14"/>
    <p:sldId id="345" r:id="rId15"/>
    <p:sldId id="381" r:id="rId16"/>
    <p:sldId id="327" r:id="rId17"/>
    <p:sldId id="370" r:id="rId18"/>
    <p:sldId id="382" r:id="rId19"/>
    <p:sldId id="346" r:id="rId20"/>
    <p:sldId id="372" r:id="rId21"/>
    <p:sldId id="347" r:id="rId22"/>
    <p:sldId id="373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73BEF2-99AB-45F8-9307-87763B44B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9/19/2022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USER INTERFACE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Atomic Component GUI </a:t>
            </a:r>
            <a:r>
              <a:rPr lang="de-DE" dirty="0"/>
              <a:t>di JAVA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7590970" y="6159856"/>
            <a:ext cx="2670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Benedictus Herry Suharto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C3F5-CE2E-4DA8-B086-2C5FC5966E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9690" y="287548"/>
            <a:ext cx="5009072" cy="56747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class Ch14JListSample extends </a:t>
            </a:r>
            <a:r>
              <a:rPr lang="en-ID" dirty="0" err="1"/>
              <a:t>JFrame</a:t>
            </a:r>
            <a:r>
              <a:rPr lang="en-ID" dirty="0"/>
              <a:t> {</a:t>
            </a:r>
          </a:p>
          <a:p>
            <a:pPr marL="0" indent="0">
              <a:buNone/>
            </a:pPr>
            <a:r>
              <a:rPr lang="en-ID" dirty="0"/>
              <a:t>   public Ch14JListSample() {</a:t>
            </a:r>
          </a:p>
          <a:p>
            <a:pPr marL="0" indent="0">
              <a:buNone/>
            </a:pPr>
            <a:r>
              <a:rPr lang="en-ID" dirty="0"/>
              <a:t>        Container   </a:t>
            </a:r>
            <a:r>
              <a:rPr lang="en-ID" dirty="0" err="1"/>
              <a:t>contentPane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JPanel</a:t>
            </a:r>
            <a:r>
              <a:rPr lang="en-ID" dirty="0"/>
              <a:t>      </a:t>
            </a:r>
            <a:r>
              <a:rPr lang="en-ID" dirty="0" err="1"/>
              <a:t>listPanel</a:t>
            </a:r>
            <a:r>
              <a:rPr lang="en-ID" dirty="0"/>
              <a:t>, </a:t>
            </a:r>
            <a:r>
              <a:rPr lang="en-ID" dirty="0" err="1"/>
              <a:t>okPanel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JList</a:t>
            </a:r>
            <a:r>
              <a:rPr lang="en-ID" dirty="0"/>
              <a:t> list;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JButton</a:t>
            </a:r>
            <a:r>
              <a:rPr lang="en-ID" dirty="0"/>
              <a:t>     </a:t>
            </a:r>
            <a:r>
              <a:rPr lang="en-ID" dirty="0" err="1"/>
              <a:t>okButton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String[]    names = {"Ape", "Bat", "Bee", "Cat",</a:t>
            </a:r>
          </a:p>
          <a:p>
            <a:pPr marL="0" indent="0">
              <a:buNone/>
            </a:pPr>
            <a:r>
              <a:rPr lang="en-ID" dirty="0"/>
              <a:t>                            "Dog", "Eel", "Fox", "Gnu",</a:t>
            </a:r>
          </a:p>
          <a:p>
            <a:pPr marL="0" indent="0">
              <a:buNone/>
            </a:pPr>
            <a:r>
              <a:rPr lang="en-ID" dirty="0"/>
              <a:t>                            "Hen", "Man", "Sow", "Yak"};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//set the frame properties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setSize</a:t>
            </a:r>
            <a:r>
              <a:rPr lang="en-ID" dirty="0"/>
              <a:t>      (500,300);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setTitle</a:t>
            </a:r>
            <a:r>
              <a:rPr lang="en-ID" dirty="0"/>
              <a:t>     ("Program Ch14JListSample2");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setLocation</a:t>
            </a:r>
            <a:r>
              <a:rPr lang="en-ID" dirty="0"/>
              <a:t>  (20,20);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</a:t>
            </a:r>
            <a:r>
              <a:rPr lang="en-ID" dirty="0"/>
              <a:t> = </a:t>
            </a:r>
            <a:r>
              <a:rPr lang="en-ID" dirty="0" err="1"/>
              <a:t>getContentPane</a:t>
            </a:r>
            <a:r>
              <a:rPr lang="en-ID" dirty="0"/>
              <a:t>(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contentPane.setBackground</a:t>
            </a:r>
            <a:r>
              <a:rPr lang="en-ID" dirty="0"/>
              <a:t>(</a:t>
            </a:r>
            <a:r>
              <a:rPr lang="en-ID" dirty="0" err="1"/>
              <a:t>Color.white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BorderLayout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//create and place a </a:t>
            </a:r>
            <a:r>
              <a:rPr lang="en-ID" dirty="0" err="1"/>
              <a:t>JList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listPanel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GridLayout</a:t>
            </a:r>
            <a:r>
              <a:rPr lang="en-ID" dirty="0"/>
              <a:t>(0,1));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listPanel.setBorder</a:t>
            </a:r>
            <a:r>
              <a:rPr lang="en-ID" dirty="0"/>
              <a:t>(</a:t>
            </a:r>
            <a:r>
              <a:rPr lang="en-ID" dirty="0" err="1"/>
              <a:t>BorderFactory.createTitledBorder</a:t>
            </a:r>
            <a:r>
              <a:rPr lang="en-ID" dirty="0"/>
              <a:t>("Three-letter Animal Names"));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2A706C-CF4B-467E-8E8B-99394EAB39C3}"/>
              </a:ext>
            </a:extLst>
          </p:cNvPr>
          <p:cNvSpPr txBox="1">
            <a:spLocks/>
          </p:cNvSpPr>
          <p:nvPr/>
        </p:nvSpPr>
        <p:spPr>
          <a:xfrm>
            <a:off x="6625087" y="307676"/>
            <a:ext cx="5009072" cy="567474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D" dirty="0"/>
              <a:t>        list = new </a:t>
            </a:r>
            <a:r>
              <a:rPr lang="en-ID" dirty="0" err="1"/>
              <a:t>JList</a:t>
            </a:r>
            <a:r>
              <a:rPr lang="en-ID" dirty="0"/>
              <a:t>(names);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listPanel.add</a:t>
            </a:r>
            <a:r>
              <a:rPr lang="en-ID" dirty="0"/>
              <a:t>(new </a:t>
            </a:r>
            <a:r>
              <a:rPr lang="en-ID" dirty="0" err="1"/>
              <a:t>JScrollPane</a:t>
            </a:r>
            <a:r>
              <a:rPr lang="en-ID" dirty="0"/>
              <a:t>(list));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list.setSelectionMode</a:t>
            </a:r>
            <a:r>
              <a:rPr lang="en-ID" dirty="0"/>
              <a:t>(</a:t>
            </a:r>
            <a:r>
              <a:rPr lang="en-ID" dirty="0" err="1"/>
              <a:t>ListSelectionModel.MULTIPLE_INTERVAL_SELECTION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   //this is default, so the explicit call is not necessary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//create and place the OK button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okButton</a:t>
            </a:r>
            <a:r>
              <a:rPr lang="en-ID" dirty="0"/>
              <a:t> = new </a:t>
            </a:r>
            <a:r>
              <a:rPr lang="en-ID" dirty="0" err="1"/>
              <a:t>JButton</a:t>
            </a:r>
            <a:r>
              <a:rPr lang="en-ID" dirty="0"/>
              <a:t>("OK");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</a:t>
            </a:r>
            <a:r>
              <a:rPr lang="en-ID" dirty="0" err="1"/>
              <a:t>okPanel.add</a:t>
            </a:r>
            <a:r>
              <a:rPr lang="en-ID" dirty="0"/>
              <a:t>(</a:t>
            </a:r>
            <a:r>
              <a:rPr lang="en-ID" dirty="0" err="1"/>
              <a:t>okButton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listPanel</a:t>
            </a:r>
            <a:r>
              <a:rPr lang="en-ID" dirty="0"/>
              <a:t>, </a:t>
            </a:r>
            <a:r>
              <a:rPr lang="en-ID" dirty="0" err="1"/>
              <a:t>BorderLayout.CENTER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okPanel</a:t>
            </a:r>
            <a:r>
              <a:rPr lang="en-ID" dirty="0"/>
              <a:t>, </a:t>
            </a:r>
            <a:r>
              <a:rPr lang="en-ID" dirty="0" err="1"/>
              <a:t>BorderLayout.SOUTH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//register 'Exit upon closing' as a default close operation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setDefaultCloseOperation</a:t>
            </a:r>
            <a:r>
              <a:rPr lang="en-ID" dirty="0"/>
              <a:t>( EXIT_ON_CLOSE 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Ch14JListSample frame = new Ch14JListSample();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frame.setVisible</a:t>
            </a:r>
            <a:r>
              <a:rPr lang="en-ID" dirty="0"/>
              <a:t>(true);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821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42" y="274638"/>
            <a:ext cx="10719758" cy="1143000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652940" cy="2624579"/>
          </a:xfrm>
        </p:spPr>
        <p:txBody>
          <a:bodyPr/>
          <a:lstStyle/>
          <a:p>
            <a:r>
              <a:rPr lang="en-US" altLang="en-US" sz="2400" dirty="0"/>
              <a:t>Button </a:t>
            </a:r>
            <a:r>
              <a:rPr lang="en-US" altLang="en-US" sz="2400" dirty="0" err="1"/>
              <a:t>sering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jumpai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aplikasi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berbasis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gui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interface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perintah</a:t>
            </a:r>
            <a:r>
              <a:rPr lang="en-US" altLang="en-US" sz="2400" dirty="0"/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38" y="3737025"/>
            <a:ext cx="453548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JButton basic tutorial and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23" y="1447800"/>
            <a:ext cx="3860277" cy="12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자바로만든 간단한 계산기 프로그램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12" y="3424126"/>
            <a:ext cx="3699988" cy="29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9A33-9DD9-4683-B776-2B8A4C699B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224287"/>
            <a:ext cx="10363200" cy="63921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D" dirty="0"/>
              <a:t>class Ch14JButtonFrame extends </a:t>
            </a:r>
            <a:r>
              <a:rPr lang="en-ID" dirty="0" err="1"/>
              <a:t>JFrame</a:t>
            </a:r>
            <a:r>
              <a:rPr lang="en-ID" dirty="0"/>
              <a:t> {</a:t>
            </a:r>
          </a:p>
          <a:p>
            <a:pPr marL="0" indent="0">
              <a:buNone/>
            </a:pPr>
            <a:r>
              <a:rPr lang="en-ID" dirty="0"/>
              <a:t>public Ch14JButtonFrame() {</a:t>
            </a:r>
          </a:p>
          <a:p>
            <a:pPr marL="0" indent="0">
              <a:buNone/>
            </a:pPr>
            <a:r>
              <a:rPr lang="en-ID" dirty="0"/>
              <a:t>       </a:t>
            </a:r>
            <a:r>
              <a:rPr lang="en-ID" dirty="0" err="1"/>
              <a:t>Jbutton</a:t>
            </a:r>
            <a:r>
              <a:rPr lang="en-ID" dirty="0"/>
              <a:t> </a:t>
            </a:r>
            <a:r>
              <a:rPr lang="en-ID" dirty="0" err="1"/>
              <a:t>buton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Container </a:t>
            </a:r>
            <a:r>
              <a:rPr lang="en-ID" dirty="0" err="1"/>
              <a:t>contentPane</a:t>
            </a:r>
            <a:r>
              <a:rPr lang="en-ID" dirty="0"/>
              <a:t> = </a:t>
            </a:r>
            <a:r>
              <a:rPr lang="en-ID" dirty="0" err="1"/>
              <a:t>getContentPane</a:t>
            </a:r>
            <a:r>
              <a:rPr lang="en-ID" dirty="0"/>
              <a:t>(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//set the frame properties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setSize</a:t>
            </a:r>
            <a:r>
              <a:rPr lang="en-ID" dirty="0"/>
              <a:t>      ( 500,300);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setResizable</a:t>
            </a:r>
            <a:r>
              <a:rPr lang="en-ID" dirty="0"/>
              <a:t> ( false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setTitle</a:t>
            </a:r>
            <a:r>
              <a:rPr lang="en-ID" dirty="0"/>
              <a:t>     ( "Program Ch7JButtonFrame"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setLocation</a:t>
            </a:r>
            <a:r>
              <a:rPr lang="en-ID" dirty="0"/>
              <a:t>  ( 20, 20);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//create and place two buttons on the frame's content pane</a:t>
            </a:r>
          </a:p>
          <a:p>
            <a:pPr marL="0" indent="0">
              <a:buNone/>
            </a:pPr>
            <a:r>
              <a:rPr lang="en-ID" dirty="0"/>
              <a:t>        button = new </a:t>
            </a:r>
            <a:r>
              <a:rPr lang="en-ID" dirty="0" err="1"/>
              <a:t>JButton</a:t>
            </a:r>
            <a:r>
              <a:rPr lang="en-ID" dirty="0"/>
              <a:t>("Click Me");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button.setSize</a:t>
            </a:r>
            <a:r>
              <a:rPr lang="en-ID" dirty="0"/>
              <a:t>(80, 30);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(button);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</a:t>
            </a:r>
          </a:p>
          <a:p>
            <a:pPr marL="0" indent="0">
              <a:buNone/>
            </a:pPr>
            <a:r>
              <a:rPr lang="en-ID" dirty="0"/>
              <a:t>        //register 'Exit upon closing' as a default close operation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setDefaultCloseOperation</a:t>
            </a:r>
            <a:r>
              <a:rPr lang="en-ID" dirty="0"/>
              <a:t>( EXIT_ON_CLOSE 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}</a:t>
            </a:r>
          </a:p>
          <a:p>
            <a:pPr marL="0" indent="0">
              <a:buNone/>
            </a:pPr>
            <a:r>
              <a:rPr lang="en-ID" dirty="0"/>
              <a:t>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None/>
            </a:pPr>
            <a:r>
              <a:rPr lang="en-ID" dirty="0"/>
              <a:t>        Ch14JButtonFrame frame = new Ch14JButtonFrame();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frame.setVisible</a:t>
            </a:r>
            <a:r>
              <a:rPr lang="en-ID" dirty="0"/>
              <a:t>(true);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4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023" y="274638"/>
            <a:ext cx="1094137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JButton</a:t>
            </a:r>
            <a:r>
              <a:rPr lang="en-US" altLang="en-US" dirty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10592586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JButton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selain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menampilkan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gambar</a:t>
            </a:r>
            <a:r>
              <a:rPr lang="en-US" altLang="en-US" sz="2800" dirty="0"/>
              <a:t> icon. </a:t>
            </a:r>
          </a:p>
          <a:p>
            <a:pPr lvl="1" eaLnBrk="1" hangingPunct="1">
              <a:defRPr/>
            </a:pP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JButton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ditentukan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icon. </a:t>
            </a:r>
            <a:r>
              <a:rPr lang="en-US" altLang="en-US" dirty="0" err="1"/>
              <a:t>Masing-masing</a:t>
            </a:r>
            <a:r>
              <a:rPr lang="en-US" altLang="en-US" dirty="0"/>
              <a:t> icon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diset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keadaan</a:t>
            </a:r>
            <a:r>
              <a:rPr lang="en-US" altLang="en-US" dirty="0"/>
              <a:t> </a:t>
            </a:r>
            <a:r>
              <a:rPr lang="en-US" altLang="en-US" i="1" dirty="0"/>
              <a:t>enabled</a:t>
            </a:r>
            <a:r>
              <a:rPr lang="en-US" altLang="en-US" dirty="0"/>
              <a:t>, </a:t>
            </a:r>
            <a:r>
              <a:rPr lang="en-US" altLang="en-US" i="1" dirty="0"/>
              <a:t>disabled</a:t>
            </a:r>
            <a:r>
              <a:rPr lang="en-US" altLang="en-US" dirty="0"/>
              <a:t>, </a:t>
            </a:r>
            <a:r>
              <a:rPr lang="en-US" altLang="en-US" i="1" dirty="0"/>
              <a:t>pressed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roll-over</a:t>
            </a:r>
            <a:r>
              <a:rPr lang="en-US" altLang="en-US" dirty="0"/>
              <a:t>.</a:t>
            </a:r>
          </a:p>
          <a:p>
            <a:pPr eaLnBrk="1" hangingPunct="1">
              <a:defRPr/>
            </a:pP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menentukan</a:t>
            </a:r>
            <a:r>
              <a:rPr lang="en-US" altLang="en-US" sz="2800" dirty="0"/>
              <a:t> mnemonic, yang </a:t>
            </a:r>
            <a:r>
              <a:rPr lang="en-US" altLang="en-US" sz="2800" dirty="0" err="1"/>
              <a:t>berfungsi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i="1" dirty="0"/>
              <a:t>keyboard-shortcut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mengaktifkan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JButton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selain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klik</a:t>
            </a:r>
            <a:r>
              <a:rPr lang="en-US" altLang="en-US" sz="2800" dirty="0"/>
              <a:t> mouse). </a:t>
            </a:r>
          </a:p>
        </p:txBody>
      </p:sp>
      <p:pic>
        <p:nvPicPr>
          <p:cNvPr id="5126" name="Picture 6" descr="Button icons, a default button, HTML in a button,and button mnemonics. :  Button « Swing JFC «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3" y="41148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Using JavaFX UI Controls: Button | JavaFX 2 Tutorials and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10" y="4257674"/>
            <a:ext cx="24574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633" y="274638"/>
            <a:ext cx="1114876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Macam-macam Property Icon JButton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73" y="1725104"/>
            <a:ext cx="10982227" cy="487254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Ada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macam</a:t>
            </a:r>
            <a:r>
              <a:rPr lang="en-US" altLang="en-US" sz="2800" dirty="0"/>
              <a:t> </a:t>
            </a:r>
            <a:r>
              <a:rPr lang="en-US" altLang="en-US" sz="2800" i="1" dirty="0"/>
              <a:t>property</a:t>
            </a:r>
            <a:r>
              <a:rPr lang="en-US" altLang="en-US" sz="2800" dirty="0"/>
              <a:t> icon yang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diset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JButton</a:t>
            </a:r>
            <a:r>
              <a:rPr lang="en-US" altLang="en-US" sz="2800" dirty="0"/>
              <a:t>: icon, </a:t>
            </a:r>
            <a:r>
              <a:rPr lang="en-US" altLang="en-US" sz="2800" dirty="0" err="1"/>
              <a:t>selectedIcon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disabledIcon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disabledSelectedIcon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pressedIcon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rolloverIcon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rolloverSelectedIcon</a:t>
            </a:r>
            <a:r>
              <a:rPr lang="en-US" altLang="en-US" sz="2800" dirty="0"/>
              <a:t>. </a:t>
            </a:r>
          </a:p>
          <a:p>
            <a:pPr lvl="1" eaLnBrk="1" hangingPunct="1">
              <a:defRPr/>
            </a:pPr>
            <a:r>
              <a:rPr lang="en-US" altLang="en-US" dirty="0"/>
              <a:t>icon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selectedIcon</a:t>
            </a:r>
            <a:r>
              <a:rPr lang="en-US" altLang="en-US" dirty="0"/>
              <a:t>, </a:t>
            </a:r>
            <a:r>
              <a:rPr lang="en-US" altLang="en-US" dirty="0" err="1"/>
              <a:t>merupakan</a:t>
            </a:r>
            <a:r>
              <a:rPr lang="en-US" altLang="en-US" dirty="0"/>
              <a:t> icon default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JButton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disabledIcon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disabledSelectedIcon</a:t>
            </a:r>
            <a:r>
              <a:rPr lang="en-US" altLang="en-US" dirty="0"/>
              <a:t>, </a:t>
            </a:r>
            <a:r>
              <a:rPr lang="en-US" altLang="en-US" dirty="0" err="1"/>
              <a:t>merupakan</a:t>
            </a:r>
            <a:r>
              <a:rPr lang="en-US" altLang="en-US" dirty="0"/>
              <a:t> icon yang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JButton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keadaan</a:t>
            </a:r>
            <a:r>
              <a:rPr lang="en-US" altLang="en-US" dirty="0"/>
              <a:t> disabled.</a:t>
            </a:r>
          </a:p>
          <a:p>
            <a:pPr lvl="1" eaLnBrk="1" hangingPunct="1">
              <a:defRPr/>
            </a:pPr>
            <a:r>
              <a:rPr lang="en-US" altLang="en-US" dirty="0" err="1"/>
              <a:t>pressedIcon</a:t>
            </a:r>
            <a:r>
              <a:rPr lang="en-US" altLang="en-US" dirty="0"/>
              <a:t>, </a:t>
            </a:r>
            <a:r>
              <a:rPr lang="en-US" altLang="en-US" dirty="0" err="1"/>
              <a:t>merupakan</a:t>
            </a:r>
            <a:r>
              <a:rPr lang="en-US" altLang="en-US" dirty="0"/>
              <a:t> icon yang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JButton</a:t>
            </a:r>
            <a:r>
              <a:rPr lang="en-US" altLang="en-US" dirty="0"/>
              <a:t> </a:t>
            </a:r>
            <a:r>
              <a:rPr lang="en-US" altLang="en-US" dirty="0" err="1"/>
              <a:t>sedang</a:t>
            </a:r>
            <a:r>
              <a:rPr lang="en-US" altLang="en-US" dirty="0"/>
              <a:t> </a:t>
            </a:r>
            <a:r>
              <a:rPr lang="en-US" altLang="en-US" dirty="0" err="1"/>
              <a:t>ditekan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rolloverIcon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rolloverSelectedIcon</a:t>
            </a:r>
            <a:r>
              <a:rPr lang="en-US" altLang="en-US" dirty="0"/>
              <a:t>, </a:t>
            </a:r>
            <a:r>
              <a:rPr lang="en-US" altLang="en-US" dirty="0" err="1"/>
              <a:t>merupakan</a:t>
            </a:r>
            <a:r>
              <a:rPr lang="en-US" altLang="en-US" dirty="0"/>
              <a:t> icon yang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JButton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kursor</a:t>
            </a:r>
            <a:r>
              <a:rPr lang="en-US" altLang="en-US" dirty="0"/>
              <a:t> mouse </a:t>
            </a:r>
            <a:r>
              <a:rPr lang="en-US" altLang="en-US" dirty="0" err="1"/>
              <a:t>sedang</a:t>
            </a:r>
            <a:r>
              <a:rPr lang="en-US" altLang="en-US" dirty="0"/>
              <a:t> </a:t>
            </a:r>
            <a:r>
              <a:rPr lang="en-US" altLang="en-US" dirty="0" err="1"/>
              <a:t>melintas</a:t>
            </a:r>
            <a:r>
              <a:rPr lang="en-US" altLang="en-US" dirty="0"/>
              <a:t> di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dirty="0" err="1"/>
              <a:t>JButton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7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9A33-9DD9-4683-B776-2B8A4C699B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224287"/>
            <a:ext cx="10363200" cy="63921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D" dirty="0"/>
              <a:t>class Ch14JButtonFrameIcon extends </a:t>
            </a:r>
            <a:r>
              <a:rPr lang="en-ID" dirty="0" err="1"/>
              <a:t>JFrame</a:t>
            </a:r>
            <a:r>
              <a:rPr lang="en-ID" dirty="0"/>
              <a:t> {</a:t>
            </a:r>
          </a:p>
          <a:p>
            <a:pPr marL="0" indent="0">
              <a:buNone/>
            </a:pPr>
            <a:r>
              <a:rPr lang="en-ID" dirty="0"/>
              <a:t>public Ch14JButtonFrameIcon() {</a:t>
            </a:r>
          </a:p>
          <a:p>
            <a:pPr marL="0" indent="0">
              <a:buNone/>
            </a:pPr>
            <a:r>
              <a:rPr lang="en-ID" dirty="0"/>
              <a:t>       </a:t>
            </a:r>
            <a:r>
              <a:rPr lang="en-ID" dirty="0" err="1"/>
              <a:t>Jbutton</a:t>
            </a:r>
            <a:r>
              <a:rPr lang="en-ID" dirty="0"/>
              <a:t> </a:t>
            </a:r>
            <a:r>
              <a:rPr lang="en-ID" dirty="0" err="1"/>
              <a:t>buton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Container </a:t>
            </a:r>
            <a:r>
              <a:rPr lang="en-ID" dirty="0" err="1"/>
              <a:t>contentPane</a:t>
            </a:r>
            <a:r>
              <a:rPr lang="en-ID" dirty="0"/>
              <a:t> = </a:t>
            </a:r>
            <a:r>
              <a:rPr lang="en-ID" dirty="0" err="1"/>
              <a:t>getContentPane</a:t>
            </a:r>
            <a:r>
              <a:rPr lang="en-ID" dirty="0"/>
              <a:t>(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//set the frame properties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setSize</a:t>
            </a:r>
            <a:r>
              <a:rPr lang="en-ID" dirty="0"/>
              <a:t>      ( 500,300);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setResizable</a:t>
            </a:r>
            <a:r>
              <a:rPr lang="en-ID" dirty="0"/>
              <a:t> ( false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setTitle</a:t>
            </a:r>
            <a:r>
              <a:rPr lang="en-ID" dirty="0"/>
              <a:t>     ( "Program Ch7JButtonFrame"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setLocation</a:t>
            </a:r>
            <a:r>
              <a:rPr lang="en-ID" dirty="0"/>
              <a:t>  ( 20, 20);</a:t>
            </a:r>
          </a:p>
          <a:p>
            <a:pPr marL="0" indent="0">
              <a:buNone/>
            </a:pPr>
            <a:r>
              <a:rPr lang="en-ID" dirty="0"/>
              <a:t>        //create and place two buttons on the frame's content pane</a:t>
            </a:r>
          </a:p>
          <a:p>
            <a:pPr marL="0" indent="0">
              <a:buNone/>
            </a:pPr>
            <a:r>
              <a:rPr lang="en-ID" dirty="0"/>
              <a:t>        button = new </a:t>
            </a:r>
            <a:r>
              <a:rPr lang="en-ID" dirty="0" err="1"/>
              <a:t>JButton</a:t>
            </a:r>
            <a:r>
              <a:rPr lang="en-ID" dirty="0"/>
              <a:t>("Click Me");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button.setSize</a:t>
            </a:r>
            <a:r>
              <a:rPr lang="en-ID" dirty="0"/>
              <a:t>(80, 30);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(button);</a:t>
            </a:r>
          </a:p>
          <a:p>
            <a:pPr marL="0" indent="0">
              <a:buNone/>
            </a:pPr>
            <a:r>
              <a:rPr lang="en-ID" dirty="0"/>
              <a:t>        button2 = new </a:t>
            </a:r>
            <a:r>
              <a:rPr lang="en-ID" dirty="0" err="1"/>
              <a:t>JButton</a:t>
            </a:r>
            <a:r>
              <a:rPr lang="en-ID" dirty="0"/>
              <a:t>(new </a:t>
            </a:r>
            <a:r>
              <a:rPr lang="en-ID" dirty="0" err="1"/>
              <a:t>ImageIcon</a:t>
            </a:r>
            <a:r>
              <a:rPr lang="en-ID" dirty="0"/>
              <a:t>("f:\\accept.jpg"));</a:t>
            </a:r>
          </a:p>
          <a:p>
            <a:pPr marL="0" indent="0">
              <a:buNone/>
            </a:pPr>
            <a:r>
              <a:rPr lang="en-ID" dirty="0"/>
              <a:t>        button2.setSize(80,30);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(button2);</a:t>
            </a:r>
          </a:p>
          <a:p>
            <a:pPr marL="0" indent="0">
              <a:buNone/>
            </a:pPr>
            <a:r>
              <a:rPr lang="en-ID" dirty="0"/>
              <a:t>       </a:t>
            </a:r>
          </a:p>
          <a:p>
            <a:pPr marL="0" indent="0">
              <a:buNone/>
            </a:pPr>
            <a:r>
              <a:rPr lang="en-ID" dirty="0"/>
              <a:t>        //register 'Exit upon closing' as a default close operation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setDefaultCloseOperation</a:t>
            </a:r>
            <a:r>
              <a:rPr lang="en-ID" dirty="0"/>
              <a:t>( EXIT_ON_CLOSE 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}</a:t>
            </a:r>
          </a:p>
          <a:p>
            <a:pPr marL="0" indent="0">
              <a:buNone/>
            </a:pPr>
            <a:r>
              <a:rPr lang="en-ID" dirty="0"/>
              <a:t>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None/>
            </a:pPr>
            <a:r>
              <a:rPr lang="en-ID" dirty="0"/>
              <a:t>        Ch14JButtonFrameIcon frame = new Ch14JButtonFrameIcon();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frame.setVisible</a:t>
            </a:r>
            <a:r>
              <a:rPr lang="en-ID" dirty="0"/>
              <a:t>(true);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6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474" y="169863"/>
            <a:ext cx="10960231" cy="91421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JSlider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708" y="1084082"/>
            <a:ext cx="10793691" cy="3293954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kemampuan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pengguna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jangkauan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integer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.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err="1"/>
              <a:t>JSlider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orientasi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horisontal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maupun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vertikal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000" dirty="0" err="1"/>
              <a:t>Horisontal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minimum </a:t>
            </a:r>
            <a:r>
              <a:rPr lang="en-US" altLang="en-US" sz="2000" dirty="0" err="1"/>
              <a:t>berada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kiri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maksimum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berada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kanan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 err="1"/>
              <a:t>Vertikal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minimum </a:t>
            </a:r>
            <a:r>
              <a:rPr lang="en-US" altLang="en-US" sz="2000" dirty="0" err="1"/>
              <a:t>berada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bawah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maksimum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berada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atas</a:t>
            </a:r>
            <a:r>
              <a:rPr lang="en-US" altLang="en-US" sz="2000" dirty="0"/>
              <a:t>.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Nilai</a:t>
            </a:r>
            <a:r>
              <a:rPr lang="en-US" altLang="en-US" sz="2000" dirty="0"/>
              <a:t> minimum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maksimum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dibalik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menggunakan</a:t>
            </a:r>
            <a:r>
              <a:rPr lang="en-US" altLang="en-US" sz="2000" dirty="0"/>
              <a:t> method </a:t>
            </a:r>
            <a:r>
              <a:rPr lang="en-US" altLang="en-US" sz="2000" dirty="0" err="1"/>
              <a:t>setInverted</a:t>
            </a:r>
            <a:r>
              <a:rPr lang="en-US" altLang="en-US" sz="2000" dirty="0"/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0" y="1911572"/>
            <a:ext cx="5937461" cy="48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39" y="4504321"/>
            <a:ext cx="3817857" cy="208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4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5E63-7856-469F-A30D-DD9D8C8A45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0718" y="379562"/>
            <a:ext cx="5451894" cy="56402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class Ch14JSliderSample extends </a:t>
            </a:r>
            <a:r>
              <a:rPr lang="en-ID" dirty="0" err="1"/>
              <a:t>Jframe</a:t>
            </a:r>
            <a:r>
              <a:rPr lang="en-ID" dirty="0"/>
              <a:t>{</a:t>
            </a:r>
          </a:p>
          <a:p>
            <a:pPr marL="0" indent="0">
              <a:buNone/>
            </a:pPr>
            <a:r>
              <a:rPr lang="en-ID" dirty="0"/>
              <a:t>public Ch14JSliderSample() {</a:t>
            </a:r>
          </a:p>
          <a:p>
            <a:pPr marL="0" indent="0">
              <a:buNone/>
            </a:pPr>
            <a:r>
              <a:rPr lang="en-ID" dirty="0"/>
              <a:t>        Container   </a:t>
            </a:r>
            <a:r>
              <a:rPr lang="en-ID" dirty="0" err="1"/>
              <a:t>contentPane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JPanel</a:t>
            </a:r>
            <a:r>
              <a:rPr lang="en-ID" dirty="0"/>
              <a:t>      </a:t>
            </a:r>
            <a:r>
              <a:rPr lang="en-ID" dirty="0" err="1"/>
              <a:t>sliderPanel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//set the frame properties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setSize</a:t>
            </a:r>
            <a:r>
              <a:rPr lang="en-ID" dirty="0"/>
              <a:t>      (500,300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setTitle</a:t>
            </a:r>
            <a:r>
              <a:rPr lang="en-ID" dirty="0"/>
              <a:t>     ("Program Ch14JListSample");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setLocation</a:t>
            </a:r>
            <a:r>
              <a:rPr lang="en-ID" dirty="0"/>
              <a:t>  (20,20);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</a:t>
            </a:r>
            <a:r>
              <a:rPr lang="en-ID" dirty="0"/>
              <a:t> = </a:t>
            </a:r>
            <a:r>
              <a:rPr lang="en-ID" dirty="0" err="1"/>
              <a:t>getContentPane</a:t>
            </a:r>
            <a:r>
              <a:rPr lang="en-ID" dirty="0"/>
              <a:t>(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contentPane.setBackground</a:t>
            </a:r>
            <a:r>
              <a:rPr lang="en-ID" dirty="0"/>
              <a:t>(</a:t>
            </a:r>
            <a:r>
              <a:rPr lang="en-ID" dirty="0" err="1"/>
              <a:t>Color.white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BorderLayout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//create and place a </a:t>
            </a:r>
            <a:r>
              <a:rPr lang="en-ID" dirty="0" err="1"/>
              <a:t>JList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sliderPanel.setBorder</a:t>
            </a:r>
            <a:r>
              <a:rPr lang="en-ID" dirty="0"/>
              <a:t>(</a:t>
            </a:r>
          </a:p>
          <a:p>
            <a:pPr marL="0" indent="0">
              <a:buNone/>
            </a:pPr>
            <a:r>
              <a:rPr lang="en-ID" dirty="0"/>
              <a:t>                    </a:t>
            </a:r>
            <a:r>
              <a:rPr lang="en-ID" dirty="0" err="1"/>
              <a:t>BorderFactory.createTitledBorder</a:t>
            </a:r>
            <a:r>
              <a:rPr lang="en-ID" dirty="0"/>
              <a:t>("RGB </a:t>
            </a:r>
            <a:r>
              <a:rPr lang="en-ID" dirty="0" err="1"/>
              <a:t>Color</a:t>
            </a:r>
            <a:r>
              <a:rPr lang="en-ID" dirty="0"/>
              <a:t> Selection"));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FC4B4-58A7-4671-9390-06E975035BD6}"/>
              </a:ext>
            </a:extLst>
          </p:cNvPr>
          <p:cNvSpPr txBox="1">
            <a:spLocks/>
          </p:cNvSpPr>
          <p:nvPr/>
        </p:nvSpPr>
        <p:spPr>
          <a:xfrm>
            <a:off x="6466937" y="393938"/>
            <a:ext cx="5451894" cy="6257027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redSlider</a:t>
            </a:r>
            <a:r>
              <a:rPr lang="en-ID" dirty="0"/>
              <a:t> = </a:t>
            </a:r>
            <a:r>
              <a:rPr lang="en-ID" dirty="0" err="1"/>
              <a:t>createSlider</a:t>
            </a:r>
            <a:r>
              <a:rPr lang="en-ID" dirty="0"/>
              <a:t>(255);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greenSlider</a:t>
            </a:r>
            <a:r>
              <a:rPr lang="en-ID" dirty="0"/>
              <a:t> = </a:t>
            </a:r>
            <a:r>
              <a:rPr lang="en-ID" dirty="0" err="1"/>
              <a:t>createSlider</a:t>
            </a:r>
            <a:r>
              <a:rPr lang="en-ID" dirty="0"/>
              <a:t>(255);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blueSlider</a:t>
            </a:r>
            <a:r>
              <a:rPr lang="en-ID" dirty="0"/>
              <a:t> = </a:t>
            </a:r>
            <a:r>
              <a:rPr lang="en-ID" dirty="0" err="1"/>
              <a:t>createSlider</a:t>
            </a:r>
            <a:r>
              <a:rPr lang="en-ID" dirty="0"/>
              <a:t>(255);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sliderPanel.add</a:t>
            </a:r>
            <a:r>
              <a:rPr lang="en-ID" dirty="0"/>
              <a:t>(</a:t>
            </a:r>
            <a:r>
              <a:rPr lang="en-ID" dirty="0" err="1"/>
              <a:t>redSlider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sliderPanel.add</a:t>
            </a:r>
            <a:r>
              <a:rPr lang="en-ID" dirty="0"/>
              <a:t>(</a:t>
            </a:r>
            <a:r>
              <a:rPr lang="en-ID" dirty="0" err="1"/>
              <a:t>greenSlider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sliderPanel.add</a:t>
            </a:r>
            <a:r>
              <a:rPr lang="en-ID" dirty="0"/>
              <a:t>(</a:t>
            </a:r>
            <a:r>
              <a:rPr lang="en-ID" dirty="0" err="1"/>
              <a:t>blueSlider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colorPanel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 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colorPanel.setBackground</a:t>
            </a:r>
            <a:r>
              <a:rPr lang="en-ID" dirty="0"/>
              <a:t>(</a:t>
            </a:r>
            <a:r>
              <a:rPr lang="en-ID" dirty="0" err="1"/>
              <a:t>Color.white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colorPanel.setBorder</a:t>
            </a:r>
            <a:r>
              <a:rPr lang="en-ID" dirty="0"/>
              <a:t>(</a:t>
            </a:r>
            <a:r>
              <a:rPr lang="en-ID" dirty="0" err="1"/>
              <a:t>BorderFactory.createLoweredBevelBorder</a:t>
            </a:r>
            <a:r>
              <a:rPr lang="en-ID" dirty="0"/>
              <a:t>());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colorPanel</a:t>
            </a:r>
            <a:r>
              <a:rPr lang="en-ID" dirty="0"/>
              <a:t>, </a:t>
            </a:r>
            <a:r>
              <a:rPr lang="en-ID" dirty="0" err="1"/>
              <a:t>BorderLayout.CENTER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sliderPanel</a:t>
            </a:r>
            <a:r>
              <a:rPr lang="en-ID" dirty="0"/>
              <a:t>, </a:t>
            </a:r>
            <a:r>
              <a:rPr lang="en-ID" dirty="0" err="1"/>
              <a:t>BorderLayout.WEST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//register 'Exit upon closing' as a default close operation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setDefaultCloseOperation</a:t>
            </a:r>
            <a:r>
              <a:rPr lang="en-ID" dirty="0"/>
              <a:t>( EXIT_ON_CLOSE 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  <a:p>
            <a:pPr marL="0" indent="0">
              <a:buFont typeface="Wingdings 2"/>
              <a:buNone/>
            </a:pPr>
            <a:r>
              <a:rPr lang="en-ID" dirty="0"/>
              <a:t>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Ch14JSliderSample frame = new Ch14JSliderSample();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frame.setVisible</a:t>
            </a:r>
            <a:r>
              <a:rPr lang="en-ID" dirty="0"/>
              <a:t>(true);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4103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A983-4BE9-45B4-9BD9-A1D1E0B3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8368-D4E3-4C45-8C9A-3FEDCCC711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 private </a:t>
            </a:r>
            <a:r>
              <a:rPr lang="en-ID" dirty="0" err="1"/>
              <a:t>JSlider</a:t>
            </a:r>
            <a:r>
              <a:rPr lang="en-ID" dirty="0"/>
              <a:t> </a:t>
            </a:r>
            <a:r>
              <a:rPr lang="en-ID" dirty="0" err="1"/>
              <a:t>createSlider</a:t>
            </a:r>
            <a:r>
              <a:rPr lang="en-ID" dirty="0"/>
              <a:t>(int value ) {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JSlider</a:t>
            </a:r>
            <a:r>
              <a:rPr lang="en-ID" dirty="0"/>
              <a:t> slider = new </a:t>
            </a:r>
            <a:r>
              <a:rPr lang="en-ID" dirty="0" err="1"/>
              <a:t>JSlider</a:t>
            </a:r>
            <a:r>
              <a:rPr lang="en-ID" dirty="0"/>
              <a:t>();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slider.setOrientation</a:t>
            </a:r>
            <a:r>
              <a:rPr lang="en-ID" dirty="0"/>
              <a:t>(</a:t>
            </a:r>
            <a:r>
              <a:rPr lang="en-ID" dirty="0" err="1"/>
              <a:t>JSlider.VERTICAL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slider.setPaintLabels</a:t>
            </a:r>
            <a:r>
              <a:rPr lang="en-ID" dirty="0"/>
              <a:t>(true);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slider.setPaintTicks</a:t>
            </a:r>
            <a:r>
              <a:rPr lang="en-ID" dirty="0"/>
              <a:t>(true);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slider.setMinimum</a:t>
            </a:r>
            <a:r>
              <a:rPr lang="en-ID" dirty="0"/>
              <a:t>(0);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slider.setMaximum</a:t>
            </a:r>
            <a:r>
              <a:rPr lang="en-ID" dirty="0"/>
              <a:t>(255);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slider.setValue</a:t>
            </a:r>
            <a:r>
              <a:rPr lang="en-ID" dirty="0"/>
              <a:t>(value);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slider.setMajorTickSpacing</a:t>
            </a:r>
            <a:r>
              <a:rPr lang="en-ID" dirty="0"/>
              <a:t>(50);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slider.setMinorTickSpacing</a:t>
            </a:r>
            <a:r>
              <a:rPr lang="en-ID" dirty="0"/>
              <a:t>(25);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 return slider;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68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76" y="274638"/>
            <a:ext cx="109225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JCheckBox</a:t>
            </a:r>
            <a:r>
              <a:rPr lang="en-US" altLang="en-US" dirty="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81666"/>
            <a:ext cx="10696280" cy="423813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JCheckBox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merepresentasikan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versi</a:t>
            </a:r>
            <a:r>
              <a:rPr lang="en-US" altLang="en-US" sz="2800" dirty="0"/>
              <a:t> Swing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i="1" dirty="0"/>
              <a:t>check-box</a:t>
            </a:r>
            <a:r>
              <a:rPr lang="en-US" altLang="en-US" sz="2800" dirty="0"/>
              <a:t>. </a:t>
            </a:r>
          </a:p>
          <a:p>
            <a:pPr eaLnBrk="1" hangingPunct="1">
              <a:defRPr/>
            </a:pPr>
            <a:r>
              <a:rPr lang="en-US" altLang="en-US" sz="2800" i="1" dirty="0"/>
              <a:t>Check-box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biasanya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dipakai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menyatakan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keadaan</a:t>
            </a:r>
            <a:r>
              <a:rPr lang="en-US" altLang="en-US" sz="2800" dirty="0"/>
              <a:t> true/false, on/off, </a:t>
            </a:r>
            <a:r>
              <a:rPr lang="en-US" altLang="en-US" sz="2800" dirty="0" err="1"/>
              <a:t>terpilih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ada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semacamnya</a:t>
            </a:r>
            <a:r>
              <a:rPr lang="en-US" altLang="en-US" sz="2800" dirty="0"/>
              <a:t>. </a:t>
            </a:r>
            <a:endParaRPr lang="en-US" altLang="en-US" sz="2800" i="1" dirty="0"/>
          </a:p>
          <a:p>
            <a:pPr eaLnBrk="1" hangingPunct="1">
              <a:defRPr/>
            </a:pPr>
            <a:r>
              <a:rPr lang="en-US" altLang="en-US" sz="2800" i="1" dirty="0"/>
              <a:t>Check-box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diletakkan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ButtonGrup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tetapi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mempengaruhi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keadaannya</a:t>
            </a:r>
            <a:r>
              <a:rPr lang="en-US" altLang="en-US" sz="2800" dirty="0"/>
              <a:t>. </a:t>
            </a:r>
          </a:p>
          <a:p>
            <a:pPr eaLnBrk="1" hangingPunct="1">
              <a:defRPr/>
            </a:pP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i="1" dirty="0"/>
              <a:t>check-box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ButtonGrup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dipilih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terpengaruh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</a:t>
            </a:r>
            <a:r>
              <a:rPr lang="en-US" altLang="en-US" sz="2800" i="1" dirty="0"/>
              <a:t>check-box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lainnya</a:t>
            </a:r>
            <a:r>
              <a:rPr lang="en-US" altLang="en-US" sz="2800" dirty="0"/>
              <a:t>.</a:t>
            </a:r>
          </a:p>
          <a:p>
            <a:pPr eaLnBrk="1" hangingPunct="1">
              <a:defRPr/>
            </a:pPr>
            <a:r>
              <a:rPr lang="en-US" altLang="en-US" sz="2800" dirty="0" err="1"/>
              <a:t>Sama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seperti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JButton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JCheckBox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icon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mnemonic. </a:t>
            </a:r>
          </a:p>
        </p:txBody>
      </p:sp>
    </p:spTree>
    <p:extLst>
      <p:ext uri="{BB962C8B-B14F-4D97-AF65-F5344CB8AC3E}">
        <p14:creationId xmlns:p14="http://schemas.microsoft.com/office/powerpoint/2010/main" val="17839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40" y="274638"/>
            <a:ext cx="10883660" cy="10538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Atomic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1434" y="1447800"/>
            <a:ext cx="10460966" cy="4572000"/>
          </a:xfrm>
        </p:spPr>
        <p:txBody>
          <a:bodyPr/>
          <a:lstStyle/>
          <a:p>
            <a:pPr algn="just"/>
            <a:r>
              <a:rPr lang="en-US" altLang="en-US" dirty="0" err="1">
                <a:cs typeface="Times New Roman" panose="02020603050405020304" pitchFamily="18" charset="0"/>
              </a:rPr>
              <a:t>Merupakan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komponen-komponen</a:t>
            </a:r>
            <a:r>
              <a:rPr lang="en-US" altLang="en-US" dirty="0"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cs typeface="Times New Roman" panose="02020603050405020304" pitchFamily="18" charset="0"/>
              </a:rPr>
              <a:t>memiliki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fungsi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spesifik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menerima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interaksi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langsung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cs typeface="Times New Roman" panose="02020603050405020304" pitchFamily="18" charset="0"/>
              </a:rPr>
              <a:t> user. </a:t>
            </a:r>
            <a:r>
              <a:rPr lang="en-US" altLang="en-US" dirty="0" err="1">
                <a:cs typeface="Times New Roman" panose="02020603050405020304" pitchFamily="18" charset="0"/>
              </a:rPr>
              <a:t>Contoh</a:t>
            </a:r>
            <a:r>
              <a:rPr lang="en-US" altLang="en-US" dirty="0"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cs typeface="Times New Roman" panose="02020603050405020304" pitchFamily="18" charset="0"/>
              </a:rPr>
              <a:t>sering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digunakan</a:t>
            </a:r>
            <a:r>
              <a:rPr lang="en-US" altLang="en-US" dirty="0"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altLang="en-US" dirty="0" err="1">
                <a:cs typeface="Times New Roman" panose="02020603050405020304" pitchFamily="18" charset="0"/>
              </a:rPr>
              <a:t>JLabel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cs typeface="Times New Roman" panose="02020603050405020304" pitchFamily="18" charset="0"/>
              </a:rPr>
              <a:t>JTextField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cs typeface="Times New Roman" panose="02020603050405020304" pitchFamily="18" charset="0"/>
              </a:rPr>
              <a:t>JButton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cs typeface="Times New Roman" panose="02020603050405020304" pitchFamily="18" charset="0"/>
              </a:rPr>
              <a:t>JTextArea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cs typeface="Times New Roman" panose="02020603050405020304" pitchFamily="18" charset="0"/>
              </a:rPr>
              <a:t>JSpinner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dsb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1364-C02F-41AE-8A30-EB527E18BA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283" y="232913"/>
            <a:ext cx="5535283" cy="5648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class Ch14JCheckBoxSample1 extends </a:t>
            </a:r>
            <a:r>
              <a:rPr lang="en-ID" dirty="0" err="1"/>
              <a:t>Jframe</a:t>
            </a:r>
            <a:r>
              <a:rPr lang="en-ID" dirty="0"/>
              <a:t>{ </a:t>
            </a:r>
          </a:p>
          <a:p>
            <a:pPr marL="0" indent="0">
              <a:buNone/>
            </a:pPr>
            <a:r>
              <a:rPr lang="en-ID" dirty="0"/>
              <a:t>public Ch14JCheckBoxSample1() {</a:t>
            </a:r>
          </a:p>
          <a:p>
            <a:pPr marL="0" indent="0">
              <a:buNone/>
            </a:pPr>
            <a:r>
              <a:rPr lang="en-ID" dirty="0"/>
              <a:t>        Container   </a:t>
            </a:r>
            <a:r>
              <a:rPr lang="en-ID" dirty="0" err="1"/>
              <a:t>contentPane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JPanel</a:t>
            </a:r>
            <a:r>
              <a:rPr lang="en-ID" dirty="0"/>
              <a:t>      </a:t>
            </a:r>
            <a:r>
              <a:rPr lang="en-ID" dirty="0" err="1"/>
              <a:t>checkPanel</a:t>
            </a:r>
            <a:r>
              <a:rPr lang="en-ID" dirty="0"/>
              <a:t>, </a:t>
            </a:r>
            <a:r>
              <a:rPr lang="en-ID" dirty="0" err="1"/>
              <a:t>okPanel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JButton</a:t>
            </a:r>
            <a:r>
              <a:rPr lang="en-ID" dirty="0"/>
              <a:t>     </a:t>
            </a:r>
            <a:r>
              <a:rPr lang="en-ID" dirty="0" err="1"/>
              <a:t>okButton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String[]    </a:t>
            </a:r>
            <a:r>
              <a:rPr lang="en-ID" dirty="0" err="1"/>
              <a:t>btnText</a:t>
            </a:r>
            <a:r>
              <a:rPr lang="en-ID" dirty="0"/>
              <a:t> = {"Java", "C++", "Smalltalk", "Ada"};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//set the frame properties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setSize</a:t>
            </a:r>
            <a:r>
              <a:rPr lang="en-ID" dirty="0"/>
              <a:t>      (500,300);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setTitle</a:t>
            </a:r>
            <a:r>
              <a:rPr lang="en-ID" dirty="0"/>
              <a:t>     ("Program Ch14JCheckBoxSample1");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setLocation</a:t>
            </a:r>
            <a:r>
              <a:rPr lang="en-ID" dirty="0"/>
              <a:t>  (20,20);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</a:t>
            </a:r>
            <a:r>
              <a:rPr lang="en-ID" dirty="0"/>
              <a:t> = </a:t>
            </a:r>
            <a:r>
              <a:rPr lang="en-ID" dirty="0" err="1"/>
              <a:t>getContentPane</a:t>
            </a:r>
            <a:r>
              <a:rPr lang="en-ID" dirty="0"/>
              <a:t>(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contentPane.setBackground</a:t>
            </a:r>
            <a:r>
              <a:rPr lang="en-ID" dirty="0"/>
              <a:t>(</a:t>
            </a:r>
            <a:r>
              <a:rPr lang="en-ID" dirty="0" err="1"/>
              <a:t>Color.white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BorderLayout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//create and place four checkboxes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checkPanel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GridLayout</a:t>
            </a:r>
            <a:r>
              <a:rPr lang="en-ID" dirty="0"/>
              <a:t>(0,1));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checkPanel.setBorder</a:t>
            </a:r>
            <a:r>
              <a:rPr lang="en-ID" dirty="0"/>
              <a:t>(</a:t>
            </a:r>
            <a:r>
              <a:rPr lang="en-ID" dirty="0" err="1"/>
              <a:t>BorderFactory.createTitledBorder</a:t>
            </a:r>
            <a:r>
              <a:rPr lang="en-ID" dirty="0"/>
              <a:t>("Can Program In"));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checkBox</a:t>
            </a:r>
            <a:r>
              <a:rPr lang="en-ID" dirty="0"/>
              <a:t> = new </a:t>
            </a:r>
            <a:r>
              <a:rPr lang="en-ID" dirty="0" err="1"/>
              <a:t>JCheckBox</a:t>
            </a:r>
            <a:r>
              <a:rPr lang="en-ID" dirty="0"/>
              <a:t>[</a:t>
            </a:r>
            <a:r>
              <a:rPr lang="en-ID" dirty="0" err="1"/>
              <a:t>btnText.length</a:t>
            </a:r>
            <a:r>
              <a:rPr lang="en-ID" dirty="0"/>
              <a:t>];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65194E-E730-434D-90F9-41F68F72FF62}"/>
              </a:ext>
            </a:extLst>
          </p:cNvPr>
          <p:cNvSpPr txBox="1">
            <a:spLocks/>
          </p:cNvSpPr>
          <p:nvPr/>
        </p:nvSpPr>
        <p:spPr>
          <a:xfrm>
            <a:off x="6096000" y="523336"/>
            <a:ext cx="5638799" cy="5648864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D" dirty="0"/>
              <a:t>        for (int </a:t>
            </a:r>
            <a:r>
              <a:rPr lang="en-ID" dirty="0" err="1"/>
              <a:t>i</a:t>
            </a:r>
            <a:r>
              <a:rPr lang="en-ID" dirty="0"/>
              <a:t> = 0; </a:t>
            </a:r>
            <a:r>
              <a:rPr lang="en-ID" dirty="0" err="1"/>
              <a:t>i</a:t>
            </a:r>
            <a:r>
              <a:rPr lang="en-ID" dirty="0"/>
              <a:t> &lt; </a:t>
            </a:r>
            <a:r>
              <a:rPr lang="en-ID" dirty="0" err="1"/>
              <a:t>checkBox.length</a:t>
            </a:r>
            <a:r>
              <a:rPr lang="en-ID" dirty="0"/>
              <a:t>; </a:t>
            </a:r>
            <a:r>
              <a:rPr lang="en-ID" dirty="0" err="1"/>
              <a:t>i</a:t>
            </a:r>
            <a:r>
              <a:rPr lang="en-ID" dirty="0"/>
              <a:t>++) {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   </a:t>
            </a:r>
            <a:r>
              <a:rPr lang="en-ID" dirty="0" err="1"/>
              <a:t>checkBox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 = new </a:t>
            </a:r>
            <a:r>
              <a:rPr lang="en-ID" dirty="0" err="1"/>
              <a:t>JCheckBox</a:t>
            </a:r>
            <a:r>
              <a:rPr lang="en-ID" dirty="0"/>
              <a:t>(</a:t>
            </a:r>
            <a:r>
              <a:rPr lang="en-ID" dirty="0" err="1"/>
              <a:t>btnText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   </a:t>
            </a:r>
            <a:r>
              <a:rPr lang="en-ID" dirty="0" err="1"/>
              <a:t>checkPanel.add</a:t>
            </a:r>
            <a:r>
              <a:rPr lang="en-ID" dirty="0"/>
              <a:t>(</a:t>
            </a:r>
            <a:r>
              <a:rPr lang="en-ID" dirty="0" err="1"/>
              <a:t>checkBox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}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//create and place the OK button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okButton</a:t>
            </a:r>
            <a:r>
              <a:rPr lang="en-ID" dirty="0"/>
              <a:t> = new </a:t>
            </a:r>
            <a:r>
              <a:rPr lang="en-ID" dirty="0" err="1"/>
              <a:t>JButton</a:t>
            </a:r>
            <a:r>
              <a:rPr lang="en-ID" dirty="0"/>
              <a:t>("OK");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okPanel.add</a:t>
            </a:r>
            <a:r>
              <a:rPr lang="en-ID" dirty="0"/>
              <a:t>(</a:t>
            </a:r>
            <a:r>
              <a:rPr lang="en-ID" dirty="0" err="1"/>
              <a:t>okButton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checkPanel</a:t>
            </a:r>
            <a:r>
              <a:rPr lang="en-ID" dirty="0"/>
              <a:t>, </a:t>
            </a:r>
            <a:r>
              <a:rPr lang="en-ID" dirty="0" err="1"/>
              <a:t>BorderLayout.CENTER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okPanel</a:t>
            </a:r>
            <a:r>
              <a:rPr lang="en-ID" dirty="0"/>
              <a:t>, </a:t>
            </a:r>
            <a:r>
              <a:rPr lang="en-ID" dirty="0" err="1"/>
              <a:t>BorderLayout.SOUTH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//register 'Exit upon closing' as a default close operation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setDefaultCloseOperation</a:t>
            </a:r>
            <a:r>
              <a:rPr lang="en-ID" dirty="0"/>
              <a:t>( EXIT_ON_CLOSE 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  <a:p>
            <a:pPr marL="0" indent="0">
              <a:buFont typeface="Wingdings 2"/>
              <a:buNone/>
            </a:pPr>
            <a:r>
              <a:rPr lang="en-ID" dirty="0"/>
              <a:t>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Ch14JCheckBoxSample1 frame = new Ch14JCheckBoxSample1();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frame.setVisible</a:t>
            </a:r>
            <a:r>
              <a:rPr lang="en-ID" dirty="0"/>
              <a:t>(true);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40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889" y="274638"/>
            <a:ext cx="10988511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JRadioButton</a:t>
            </a:r>
            <a:r>
              <a:rPr lang="en-US" altLang="en-US" dirty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045" y="1600201"/>
            <a:ext cx="10605155" cy="4924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/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JCheckBox</a:t>
            </a:r>
            <a:r>
              <a:rPr lang="en-US" altLang="en-US" sz="2400" dirty="0"/>
              <a:t>, </a:t>
            </a:r>
            <a:r>
              <a:rPr lang="en-US" altLang="en-US" sz="2400" i="1" dirty="0"/>
              <a:t>class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javax.swing.JRadioButton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diturunkan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i="1" dirty="0"/>
              <a:t>class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javax.swing.JToggleButton</a:t>
            </a:r>
            <a:r>
              <a:rPr lang="en-US" altLang="en-US" sz="2400" dirty="0"/>
              <a:t>, yang </a:t>
            </a:r>
            <a:r>
              <a:rPr lang="en-US" altLang="en-US" sz="2400" dirty="0" err="1"/>
              <a:t>kemudian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diturunkan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i="1" dirty="0"/>
              <a:t>class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javax.swing.AbstractButton</a:t>
            </a:r>
            <a:r>
              <a:rPr lang="en-US" altLang="en-US" sz="2400" dirty="0"/>
              <a:t>.</a:t>
            </a:r>
          </a:p>
          <a:p>
            <a:pPr eaLnBrk="1" hangingPunct="1">
              <a:defRPr/>
            </a:pP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JRadioButton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merepresentasikan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versi</a:t>
            </a:r>
            <a:r>
              <a:rPr lang="en-US" altLang="en-US" sz="2400" dirty="0"/>
              <a:t> Swing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i="1" dirty="0"/>
              <a:t>radio-button</a:t>
            </a:r>
            <a:r>
              <a:rPr lang="en-US" altLang="en-US" sz="2400" dirty="0"/>
              <a:t>. </a:t>
            </a:r>
          </a:p>
          <a:p>
            <a:pPr eaLnBrk="1" hangingPunct="1">
              <a:defRPr/>
            </a:pPr>
            <a:r>
              <a:rPr lang="en-US" altLang="en-US" sz="2400" i="1" dirty="0"/>
              <a:t>Radio-button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biasanya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menyatakan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keadaan</a:t>
            </a:r>
            <a:r>
              <a:rPr lang="en-US" altLang="en-US" sz="2400" dirty="0"/>
              <a:t> true/false, on/off, </a:t>
            </a:r>
            <a:r>
              <a:rPr lang="en-US" altLang="en-US" sz="2400" dirty="0" err="1"/>
              <a:t>terpilih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semacamnya</a:t>
            </a:r>
            <a:r>
              <a:rPr lang="en-US" altLang="en-US" sz="2400" dirty="0"/>
              <a:t>. 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Bedanya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i="1" dirty="0"/>
              <a:t>check-box</a:t>
            </a:r>
            <a:r>
              <a:rPr lang="en-US" altLang="en-US" sz="2000" dirty="0"/>
              <a:t>, </a:t>
            </a:r>
            <a:r>
              <a:rPr lang="en-US" altLang="en-US" sz="2000" i="1" dirty="0"/>
              <a:t>radio-button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memungkinkan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memilih</a:t>
            </a:r>
            <a:r>
              <a:rPr lang="en-US" altLang="en-US" sz="2000" dirty="0"/>
              <a:t> "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" </a:t>
            </a:r>
            <a:r>
              <a:rPr lang="en-US" altLang="en-US" sz="2000" dirty="0" err="1"/>
              <a:t>pilihan</a:t>
            </a:r>
            <a:r>
              <a:rPr lang="en-US" altLang="en-US" sz="2000" dirty="0"/>
              <a:t>. 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Misalnya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</a:t>
            </a:r>
            <a:r>
              <a:rPr lang="en-US" altLang="en-US" sz="2000" i="1" dirty="0"/>
              <a:t>radio-button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diletakkan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ButtonGroup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memungkinkan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situasi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eksklusif</a:t>
            </a:r>
            <a:r>
              <a:rPr lang="en-US" altLang="en-US" sz="2000" dirty="0"/>
              <a:t>, di mana </a:t>
            </a:r>
            <a:r>
              <a:rPr lang="en-US" altLang="en-US" sz="2000" dirty="0" err="1"/>
              <a:t>hanya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i="1" dirty="0"/>
              <a:t>radio-button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terpilih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saat</a:t>
            </a:r>
            <a:r>
              <a:rPr lang="en-US" altLang="en-US" sz="2000" dirty="0"/>
              <a:t>.</a:t>
            </a:r>
          </a:p>
          <a:p>
            <a:pPr eaLnBrk="1" hangingPunct="1">
              <a:defRPr/>
            </a:pPr>
            <a:r>
              <a:rPr lang="en-US" altLang="en-US" sz="2400" dirty="0" err="1"/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JButton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JCheckBox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JRadioButton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icon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mnemonic </a:t>
            </a:r>
          </a:p>
        </p:txBody>
      </p:sp>
    </p:spTree>
    <p:extLst>
      <p:ext uri="{BB962C8B-B14F-4D97-AF65-F5344CB8AC3E}">
        <p14:creationId xmlns:p14="http://schemas.microsoft.com/office/powerpoint/2010/main" val="23419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CF54-4A66-4D77-BAF5-E8CCA5BA70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6558" y="207034"/>
            <a:ext cx="6173637" cy="64525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class Ch14JRadioButtonSample extends </a:t>
            </a:r>
            <a:r>
              <a:rPr lang="en-ID" dirty="0" err="1"/>
              <a:t>Jframe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None/>
            </a:pPr>
            <a:r>
              <a:rPr lang="en-ID" dirty="0"/>
              <a:t>        Ch14JRadioButtonSample frame = new Ch14JRadioButtonSample();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frame.setVisible</a:t>
            </a:r>
            <a:r>
              <a:rPr lang="en-ID" dirty="0"/>
              <a:t>(true);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  <a:p>
            <a:pPr marL="0" indent="0">
              <a:buNone/>
            </a:pPr>
            <a:r>
              <a:rPr lang="en-ID" dirty="0"/>
              <a:t> public Ch14JRadioButtonSample() {</a:t>
            </a:r>
          </a:p>
          <a:p>
            <a:pPr marL="0" indent="0">
              <a:buNone/>
            </a:pPr>
            <a:r>
              <a:rPr lang="en-ID" dirty="0"/>
              <a:t>        Container   </a:t>
            </a:r>
            <a:r>
              <a:rPr lang="en-ID" dirty="0" err="1"/>
              <a:t>contentPane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JPanel</a:t>
            </a:r>
            <a:r>
              <a:rPr lang="en-ID" dirty="0"/>
              <a:t>      </a:t>
            </a:r>
            <a:r>
              <a:rPr lang="en-ID" dirty="0" err="1"/>
              <a:t>radioPanel</a:t>
            </a:r>
            <a:r>
              <a:rPr lang="en-ID" dirty="0"/>
              <a:t>, </a:t>
            </a:r>
            <a:r>
              <a:rPr lang="en-ID" dirty="0" err="1"/>
              <a:t>okPanel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ButtonGroup</a:t>
            </a:r>
            <a:r>
              <a:rPr lang="en-ID" dirty="0"/>
              <a:t> </a:t>
            </a:r>
            <a:r>
              <a:rPr lang="en-ID" dirty="0" err="1"/>
              <a:t>languageGroup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JButton</a:t>
            </a:r>
            <a:r>
              <a:rPr lang="en-ID" dirty="0"/>
              <a:t>     </a:t>
            </a:r>
            <a:r>
              <a:rPr lang="en-ID" dirty="0" err="1"/>
              <a:t>okButton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String[]    </a:t>
            </a:r>
            <a:r>
              <a:rPr lang="en-ID" dirty="0" err="1"/>
              <a:t>btnText</a:t>
            </a:r>
            <a:r>
              <a:rPr lang="en-ID" dirty="0"/>
              <a:t> = {"Java", "C++", "Smalltalk", "Ada"};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//set the frame properties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US" dirty="0" err="1"/>
              <a:t>setSize</a:t>
            </a:r>
            <a:r>
              <a:rPr lang="en-US" dirty="0"/>
              <a:t>      (500,300);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setTitle</a:t>
            </a:r>
            <a:r>
              <a:rPr lang="en-US" dirty="0"/>
              <a:t>     ("Program Ch14JRadioButton");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setLocation</a:t>
            </a:r>
            <a:r>
              <a:rPr lang="en-US" dirty="0"/>
              <a:t>  (20,20);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</a:t>
            </a:r>
            <a:r>
              <a:rPr lang="en-ID" dirty="0"/>
              <a:t> = </a:t>
            </a:r>
            <a:r>
              <a:rPr lang="en-ID" dirty="0" err="1"/>
              <a:t>getContentPane</a:t>
            </a:r>
            <a:r>
              <a:rPr lang="en-ID" dirty="0"/>
              <a:t>(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contentPane.setBackground</a:t>
            </a:r>
            <a:r>
              <a:rPr lang="en-ID" dirty="0"/>
              <a:t>(</a:t>
            </a:r>
            <a:r>
              <a:rPr lang="en-ID" dirty="0" err="1"/>
              <a:t>Color.white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BorderLayout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//create and place four radio buttons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radioPanel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GridLayout</a:t>
            </a:r>
            <a:r>
              <a:rPr lang="en-ID" dirty="0"/>
              <a:t>(0,1));</a:t>
            </a:r>
          </a:p>
          <a:p>
            <a:pPr marL="0" indent="0">
              <a:buNone/>
            </a:pPr>
            <a:r>
              <a:rPr lang="en-ID" dirty="0"/>
              <a:t>          </a:t>
            </a:r>
            <a:r>
              <a:rPr lang="en-ID" dirty="0" err="1"/>
              <a:t>radioPanel.setBorder</a:t>
            </a:r>
            <a:r>
              <a:rPr lang="en-ID" dirty="0"/>
              <a:t>(</a:t>
            </a:r>
            <a:r>
              <a:rPr lang="en-ID" dirty="0" err="1"/>
              <a:t>BorderFactory.createTitledBorder</a:t>
            </a:r>
            <a:r>
              <a:rPr lang="en-ID" dirty="0"/>
              <a:t>("Pick your </a:t>
            </a:r>
            <a:r>
              <a:rPr lang="en-ID" dirty="0" err="1"/>
              <a:t>favorite</a:t>
            </a:r>
            <a:r>
              <a:rPr lang="en-ID" dirty="0"/>
              <a:t>"));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BBE24A-8251-4E8B-923A-03DB84D4EEC6}"/>
              </a:ext>
            </a:extLst>
          </p:cNvPr>
          <p:cNvSpPr txBox="1">
            <a:spLocks/>
          </p:cNvSpPr>
          <p:nvPr/>
        </p:nvSpPr>
        <p:spPr>
          <a:xfrm>
            <a:off x="6530195" y="143772"/>
            <a:ext cx="4198189" cy="6205269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D" dirty="0"/>
              <a:t> 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languageGroup</a:t>
            </a:r>
            <a:r>
              <a:rPr lang="en-ID" dirty="0"/>
              <a:t> = new </a:t>
            </a:r>
            <a:r>
              <a:rPr lang="en-ID" dirty="0" err="1"/>
              <a:t>ButtonGroup</a:t>
            </a:r>
            <a:r>
              <a:rPr lang="en-ID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radioButton</a:t>
            </a:r>
            <a:r>
              <a:rPr lang="en-ID" dirty="0"/>
              <a:t> = new </a:t>
            </a:r>
            <a:r>
              <a:rPr lang="en-ID" dirty="0" err="1"/>
              <a:t>JRadioButton</a:t>
            </a:r>
            <a:r>
              <a:rPr lang="en-ID" dirty="0"/>
              <a:t>[</a:t>
            </a:r>
            <a:r>
              <a:rPr lang="en-ID" dirty="0" err="1"/>
              <a:t>btnText.length</a:t>
            </a:r>
            <a:r>
              <a:rPr lang="en-ID" dirty="0"/>
              <a:t>];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for (int </a:t>
            </a:r>
            <a:r>
              <a:rPr lang="en-ID" dirty="0" err="1"/>
              <a:t>i</a:t>
            </a:r>
            <a:r>
              <a:rPr lang="en-ID" dirty="0"/>
              <a:t> = 0; </a:t>
            </a:r>
            <a:r>
              <a:rPr lang="en-ID" dirty="0" err="1"/>
              <a:t>i</a:t>
            </a:r>
            <a:r>
              <a:rPr lang="en-ID" dirty="0"/>
              <a:t> &lt; </a:t>
            </a:r>
            <a:r>
              <a:rPr lang="en-ID" dirty="0" err="1"/>
              <a:t>radioButton.length</a:t>
            </a:r>
            <a:r>
              <a:rPr lang="en-ID" dirty="0"/>
              <a:t>; </a:t>
            </a:r>
            <a:r>
              <a:rPr lang="en-ID" dirty="0" err="1"/>
              <a:t>i</a:t>
            </a:r>
            <a:r>
              <a:rPr lang="en-ID" dirty="0"/>
              <a:t>++) {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   </a:t>
            </a:r>
            <a:r>
              <a:rPr lang="en-ID" dirty="0" err="1"/>
              <a:t>radioButton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 = new </a:t>
            </a:r>
            <a:r>
              <a:rPr lang="en-ID" dirty="0" err="1"/>
              <a:t>JRadioButton</a:t>
            </a:r>
            <a:r>
              <a:rPr lang="en-ID" dirty="0"/>
              <a:t>(</a:t>
            </a:r>
            <a:r>
              <a:rPr lang="en-ID" dirty="0" err="1"/>
              <a:t>btnText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   </a:t>
            </a:r>
            <a:r>
              <a:rPr lang="en-ID" dirty="0" err="1"/>
              <a:t>radioButton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].</a:t>
            </a:r>
            <a:r>
              <a:rPr lang="en-ID" dirty="0" err="1"/>
              <a:t>addItemListener</a:t>
            </a:r>
            <a:r>
              <a:rPr lang="en-ID" dirty="0"/>
              <a:t>(this);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   </a:t>
            </a:r>
            <a:r>
              <a:rPr lang="en-ID" dirty="0" err="1"/>
              <a:t>languageGroup.add</a:t>
            </a:r>
            <a:r>
              <a:rPr lang="en-ID" dirty="0"/>
              <a:t>(</a:t>
            </a:r>
            <a:r>
              <a:rPr lang="en-ID" dirty="0" err="1"/>
              <a:t>radioButton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    </a:t>
            </a:r>
            <a:r>
              <a:rPr lang="en-ID" dirty="0" err="1"/>
              <a:t>radioPanel.add</a:t>
            </a:r>
            <a:r>
              <a:rPr lang="en-ID" dirty="0"/>
              <a:t>(</a:t>
            </a:r>
            <a:r>
              <a:rPr lang="en-ID" dirty="0" err="1"/>
              <a:t>radioButton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}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radioButton</a:t>
            </a:r>
            <a:r>
              <a:rPr lang="en-ID" dirty="0"/>
              <a:t>[0].</a:t>
            </a:r>
            <a:r>
              <a:rPr lang="en-ID" dirty="0" err="1"/>
              <a:t>setSelected</a:t>
            </a:r>
            <a:r>
              <a:rPr lang="en-ID" dirty="0"/>
              <a:t>(true);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//create and place the OK button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okButton</a:t>
            </a:r>
            <a:r>
              <a:rPr lang="en-ID" dirty="0"/>
              <a:t> = new </a:t>
            </a:r>
            <a:r>
              <a:rPr lang="en-ID" dirty="0" err="1"/>
              <a:t>JButton</a:t>
            </a:r>
            <a:r>
              <a:rPr lang="en-ID" dirty="0"/>
              <a:t>("OK");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okButton.addActionListener</a:t>
            </a:r>
            <a:r>
              <a:rPr lang="en-ID" dirty="0"/>
              <a:t>(this);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okPanel.add</a:t>
            </a:r>
            <a:r>
              <a:rPr lang="en-ID" dirty="0"/>
              <a:t>(</a:t>
            </a:r>
            <a:r>
              <a:rPr lang="en-ID" dirty="0" err="1"/>
              <a:t>okButton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radioPanel</a:t>
            </a:r>
            <a:r>
              <a:rPr lang="en-ID" dirty="0"/>
              <a:t>, </a:t>
            </a:r>
            <a:r>
              <a:rPr lang="en-ID" dirty="0" err="1"/>
              <a:t>BorderLayout.CENTER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okPanel</a:t>
            </a:r>
            <a:r>
              <a:rPr lang="en-ID" dirty="0"/>
              <a:t>, </a:t>
            </a:r>
            <a:r>
              <a:rPr lang="en-ID" dirty="0" err="1"/>
              <a:t>BorderLayout.SOUTH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//register 'Exit upon closing' as a default close operation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setDefaultCloseOperation</a:t>
            </a:r>
            <a:r>
              <a:rPr lang="en-ID" dirty="0"/>
              <a:t>( EXIT_ON_CLOSE 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197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349991"/>
          </a:xfrm>
        </p:spPr>
        <p:txBody>
          <a:bodyPr/>
          <a:lstStyle/>
          <a:p>
            <a:r>
              <a:rPr lang="en-US" dirty="0"/>
              <a:t>We are done ... If you still want to know more, please ask.</a:t>
            </a:r>
          </a:p>
        </p:txBody>
      </p:sp>
      <p:pic>
        <p:nvPicPr>
          <p:cNvPr id="4098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15" y="2827953"/>
            <a:ext cx="5122223" cy="34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274638"/>
            <a:ext cx="10987177" cy="1050130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92370"/>
            <a:ext cx="5907464" cy="4497268"/>
          </a:xfrm>
        </p:spPr>
        <p:txBody>
          <a:bodyPr/>
          <a:lstStyle/>
          <a:p>
            <a:r>
              <a:rPr lang="en-US" altLang="en-US" sz="2800" dirty="0"/>
              <a:t>label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menampilkan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berupa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teks</a:t>
            </a:r>
            <a:r>
              <a:rPr lang="en-US" altLang="en-US" sz="2800" dirty="0"/>
              <a:t> string.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1324768"/>
            <a:ext cx="38893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ow to Display Multiple Lines in JLabel | Java Tong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3210237"/>
            <a:ext cx="39624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26570"/>
          <a:stretch/>
        </p:blipFill>
        <p:spPr>
          <a:xfrm>
            <a:off x="1895635" y="3018657"/>
            <a:ext cx="4554594" cy="33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A6F5-054B-43B5-A509-353C41D52E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89781"/>
            <a:ext cx="10363200" cy="63835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public class </a:t>
            </a:r>
            <a:r>
              <a:rPr lang="en-ID" dirty="0" err="1"/>
              <a:t>JDialogLabel</a:t>
            </a:r>
            <a:r>
              <a:rPr lang="en-ID" dirty="0"/>
              <a:t> extends </a:t>
            </a:r>
            <a:r>
              <a:rPr lang="en-ID" dirty="0" err="1"/>
              <a:t>JDialog</a:t>
            </a:r>
            <a:r>
              <a:rPr lang="en-ID" dirty="0"/>
              <a:t>{</a:t>
            </a:r>
          </a:p>
          <a:p>
            <a:pPr marL="0" indent="0">
              <a:buNone/>
            </a:pPr>
            <a:r>
              <a:rPr lang="en-ID" dirty="0"/>
              <a:t>    public </a:t>
            </a:r>
            <a:r>
              <a:rPr lang="en-ID" dirty="0" err="1"/>
              <a:t>JDialogLabel</a:t>
            </a:r>
            <a:r>
              <a:rPr lang="en-ID" dirty="0"/>
              <a:t>(String text) throws </a:t>
            </a:r>
            <a:r>
              <a:rPr lang="en-ID" dirty="0" err="1"/>
              <a:t>IOException</a:t>
            </a:r>
            <a:r>
              <a:rPr lang="en-ID" dirty="0"/>
              <a:t> {</a:t>
            </a:r>
          </a:p>
          <a:p>
            <a:pPr marL="0" indent="0">
              <a:buNone/>
            </a:pPr>
            <a:r>
              <a:rPr lang="en-ID" dirty="0"/>
              <a:t>        Container </a:t>
            </a:r>
            <a:r>
              <a:rPr lang="en-ID" dirty="0" err="1"/>
              <a:t>contentPane</a:t>
            </a:r>
            <a:r>
              <a:rPr lang="en-ID" dirty="0"/>
              <a:t>=</a:t>
            </a:r>
            <a:r>
              <a:rPr lang="en-ID" dirty="0" err="1"/>
              <a:t>getContentPane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contentPane.setBackground</a:t>
            </a:r>
            <a:r>
              <a:rPr lang="en-ID" dirty="0"/>
              <a:t>(</a:t>
            </a:r>
            <a:r>
              <a:rPr lang="en-ID" dirty="0" err="1"/>
              <a:t>Color.white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setTitle</a:t>
            </a:r>
            <a:r>
              <a:rPr lang="en-ID" dirty="0"/>
              <a:t>     (text);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setSize</a:t>
            </a:r>
            <a:r>
              <a:rPr lang="en-ID" dirty="0"/>
              <a:t>      (500,350);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setLocation</a:t>
            </a:r>
            <a:r>
              <a:rPr lang="en-ID" dirty="0"/>
              <a:t>  (400,100);</a:t>
            </a:r>
          </a:p>
          <a:p>
            <a:pPr marL="0" indent="0">
              <a:buNone/>
            </a:pPr>
            <a:r>
              <a:rPr lang="en-ID" dirty="0"/>
              <a:t>        //buat label</a:t>
            </a:r>
          </a:p>
          <a:p>
            <a:pPr marL="0" indent="0">
              <a:buNone/>
            </a:pPr>
            <a:r>
              <a:rPr lang="en-ID" dirty="0"/>
              <a:t>        Image </a:t>
            </a:r>
            <a:r>
              <a:rPr lang="en-ID" dirty="0" err="1"/>
              <a:t>img</a:t>
            </a:r>
            <a:r>
              <a:rPr lang="en-ID" dirty="0"/>
              <a:t> = </a:t>
            </a:r>
            <a:r>
              <a:rPr lang="en-ID" dirty="0" err="1"/>
              <a:t>ImageIO.read</a:t>
            </a:r>
            <a:r>
              <a:rPr lang="en-ID" dirty="0"/>
              <a:t>(new File("f:\\mobile.jpg"));</a:t>
            </a:r>
          </a:p>
          <a:p>
            <a:pPr marL="0" indent="0">
              <a:buNone/>
            </a:pPr>
            <a:r>
              <a:rPr lang="en-ID" dirty="0"/>
              <a:t>        Image </a:t>
            </a:r>
            <a:r>
              <a:rPr lang="en-ID" dirty="0" err="1"/>
              <a:t>resizedImage</a:t>
            </a:r>
            <a:r>
              <a:rPr lang="en-ID" dirty="0"/>
              <a:t> = </a:t>
            </a:r>
            <a:r>
              <a:rPr lang="en-ID" dirty="0" err="1"/>
              <a:t>img.getScaledInstance</a:t>
            </a:r>
            <a:r>
              <a:rPr lang="en-ID" dirty="0"/>
              <a:t>(450,250, 1);</a:t>
            </a:r>
          </a:p>
          <a:p>
            <a:pPr marL="0" indent="0">
              <a:buNone/>
            </a:pPr>
            <a:r>
              <a:rPr lang="en-ID" dirty="0"/>
              <a:t>        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JLabel</a:t>
            </a:r>
            <a:r>
              <a:rPr lang="en-ID" dirty="0"/>
              <a:t> jlb2=new </a:t>
            </a:r>
            <a:r>
              <a:rPr lang="en-ID" dirty="0" err="1"/>
              <a:t>JLabel</a:t>
            </a:r>
            <a:r>
              <a:rPr lang="en-ID" dirty="0"/>
              <a:t>(new </a:t>
            </a:r>
            <a:r>
              <a:rPr lang="en-ID" dirty="0" err="1"/>
              <a:t>ImageIcon</a:t>
            </a:r>
            <a:r>
              <a:rPr lang="en-ID" dirty="0"/>
              <a:t>(</a:t>
            </a:r>
            <a:r>
              <a:rPr lang="en-ID" dirty="0" err="1"/>
              <a:t>resizedImage</a:t>
            </a:r>
            <a:r>
              <a:rPr lang="en-ID" dirty="0"/>
              <a:t>));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JLabel</a:t>
            </a:r>
            <a:r>
              <a:rPr lang="en-ID" dirty="0"/>
              <a:t> jlb1=new </a:t>
            </a:r>
            <a:r>
              <a:rPr lang="en-ID" dirty="0" err="1"/>
              <a:t>JLabel</a:t>
            </a:r>
            <a:r>
              <a:rPr lang="en-ID" dirty="0"/>
              <a:t>(“Mobile Legend");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(jlb2);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(jlb1);</a:t>
            </a:r>
          </a:p>
          <a:p>
            <a:pPr marL="0" indent="0">
              <a:buNone/>
            </a:pPr>
            <a:r>
              <a:rPr lang="en-ID" dirty="0"/>
              <a:t>        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  <a:p>
            <a:pPr marL="0" indent="0">
              <a:buNone/>
            </a:pPr>
            <a:r>
              <a:rPr lang="en-ID" dirty="0"/>
              <a:t> public static void main(String[] </a:t>
            </a:r>
            <a:r>
              <a:rPr lang="en-ID" dirty="0" err="1"/>
              <a:t>args</a:t>
            </a:r>
            <a:r>
              <a:rPr lang="en-ID" dirty="0"/>
              <a:t>) throws </a:t>
            </a:r>
            <a:r>
              <a:rPr lang="en-ID" dirty="0" err="1"/>
              <a:t>IOException</a:t>
            </a:r>
            <a:r>
              <a:rPr lang="en-ID" dirty="0"/>
              <a:t> {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JDialogLabel</a:t>
            </a:r>
            <a:r>
              <a:rPr lang="en-ID" dirty="0"/>
              <a:t> </a:t>
            </a:r>
            <a:r>
              <a:rPr lang="en-ID" dirty="0" err="1"/>
              <a:t>jdb</a:t>
            </a:r>
            <a:r>
              <a:rPr lang="en-ID" dirty="0"/>
              <a:t>=new </a:t>
            </a:r>
            <a:r>
              <a:rPr lang="en-ID" dirty="0" err="1"/>
              <a:t>JDialogLabel</a:t>
            </a:r>
            <a:r>
              <a:rPr lang="en-ID" dirty="0"/>
              <a:t>("</a:t>
            </a:r>
            <a:r>
              <a:rPr lang="en-ID" dirty="0" err="1"/>
              <a:t>Tampil</a:t>
            </a:r>
            <a:r>
              <a:rPr lang="en-ID" dirty="0"/>
              <a:t> Label");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jdb.setVisible</a:t>
            </a:r>
            <a:r>
              <a:rPr lang="en-ID" dirty="0"/>
              <a:t>(true);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2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274638"/>
            <a:ext cx="11224181" cy="1143000"/>
          </a:xfrm>
        </p:spPr>
        <p:txBody>
          <a:bodyPr/>
          <a:lstStyle/>
          <a:p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1873" y="1730604"/>
            <a:ext cx="5652940" cy="4572000"/>
          </a:xfrm>
        </p:spPr>
        <p:txBody>
          <a:bodyPr>
            <a:normAutofit fontScale="92500"/>
          </a:bodyPr>
          <a:lstStyle/>
          <a:p>
            <a:r>
              <a:rPr lang="en-US" altLang="en-US" sz="2800" dirty="0" err="1"/>
              <a:t>JTextField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berfungsi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menampilkan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maupun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inputan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berbeda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JLabel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berfungsi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output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menampilkan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/ </a:t>
            </a:r>
            <a:r>
              <a:rPr lang="en-US" altLang="en-US" sz="2800" dirty="0" err="1"/>
              <a:t>teks</a:t>
            </a:r>
            <a:r>
              <a:rPr lang="en-US" altLang="en-US" sz="2800" dirty="0"/>
              <a:t> string, </a:t>
            </a:r>
            <a:r>
              <a:rPr lang="en-US" altLang="en-US" sz="2800" dirty="0" err="1"/>
              <a:t>JTextField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selain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output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inputan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dimasukkan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JTextField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direpresentasikan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teks</a:t>
            </a:r>
            <a:r>
              <a:rPr lang="en-US" altLang="en-US" sz="2800" dirty="0"/>
              <a:t> String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903" y="599207"/>
            <a:ext cx="47529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Solved: Implement The Following Class (EmployeeForm) In Pa... | Chegg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3" y="2711302"/>
            <a:ext cx="48482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1052-9002-4189-8B1F-AB641DB21B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224287"/>
            <a:ext cx="10363200" cy="6461185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public class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TextFieldExample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{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JTextField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tf1,tf2,tf3;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JButton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b1,b2;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JLabel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jl1, jl2, jl3;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TextFieldExample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(){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JFrame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f= 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JFrame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jl1=new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JLabel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("X1 :");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jl1.setBounds(20,35,30,50);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tf1=new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JTextField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tf1.setBounds(50,50,150,20);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jl2=new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JLabel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("X2 :");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jl2.setBounds(20,85,30,50);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tf2=new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JTextField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tf2.setBounds(50,100,150,20);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jl3=new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JLabel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("X3 :");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jl3.setBounds(20,135,30,50);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tf3=new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JTextField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("No edit");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tf3.setBounds(50,150,150,20);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tf3.setEditable(false); 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b1=new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JButton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("+");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b1.setBounds(50,200,50,50);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b2=new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JButton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("-");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b2.setBounds(120,200,50,50);  </a:t>
            </a:r>
          </a:p>
          <a:p>
            <a:pPr marL="0" indent="0" algn="just">
              <a:buNone/>
            </a:pPr>
            <a:endParaRPr lang="en-ID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(jl1);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(tf1);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(jl2);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(tf2);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(jl3);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(tf3);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(b1);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(b2);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f.setSize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(300,300);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f.setLayout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(null);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f.setVisible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(true);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}       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public static void main(String[]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args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) {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TextFieldExample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  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} } </a:t>
            </a:r>
            <a:r>
              <a:rPr lang="en-ID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76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77" y="152334"/>
            <a:ext cx="11148767" cy="1143000"/>
          </a:xfrm>
        </p:spPr>
        <p:txBody>
          <a:bodyPr/>
          <a:lstStyle/>
          <a:p>
            <a:r>
              <a:rPr lang="en-US" dirty="0" err="1"/>
              <a:t>JComboBox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985" y="1447800"/>
            <a:ext cx="5542961" cy="4572000"/>
          </a:xfrm>
        </p:spPr>
        <p:txBody>
          <a:bodyPr/>
          <a:lstStyle/>
          <a:p>
            <a:r>
              <a:rPr lang="en-US" altLang="en-US" dirty="0" err="1"/>
              <a:t>JComboBox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pemilihan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drop down list, </a:t>
            </a:r>
            <a:r>
              <a:rPr lang="en-US" altLang="en-US" dirty="0" err="1"/>
              <a:t>nilai</a:t>
            </a:r>
            <a:r>
              <a:rPr lang="en-US" altLang="en-US" dirty="0"/>
              <a:t> yang </a:t>
            </a:r>
            <a:r>
              <a:rPr lang="en-US" altLang="en-US" dirty="0" err="1"/>
              <a:t>dimasukkan</a:t>
            </a:r>
            <a:r>
              <a:rPr lang="en-US" altLang="en-US" dirty="0"/>
              <a:t> </a:t>
            </a:r>
            <a:r>
              <a:rPr lang="en-US" altLang="en-US" dirty="0" err="1"/>
              <a:t>diurutkan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item index (array)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74" y="4119029"/>
            <a:ext cx="453548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Tutorial Java Netbeans Mysql: Cara Menggunakan JComboBox dan JList Di Java  Netb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71" y="589594"/>
            <a:ext cx="3025816" cy="25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JComboBox in Java - Decodejav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14" y="3388190"/>
            <a:ext cx="2645829" cy="31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7CF5-65A9-473A-BB8D-A11372AA39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6173" y="621101"/>
            <a:ext cx="7226061" cy="58127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Ch14JComboBoxSample extends </a:t>
            </a:r>
            <a:r>
              <a:rPr lang="en-US" dirty="0" err="1"/>
              <a:t>JFrame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ID" dirty="0"/>
              <a:t>public Ch14JComboBoxSample() {</a:t>
            </a:r>
          </a:p>
          <a:p>
            <a:pPr marL="0" indent="0">
              <a:buNone/>
            </a:pPr>
            <a:r>
              <a:rPr lang="en-ID" dirty="0"/>
              <a:t>        Container   </a:t>
            </a:r>
            <a:r>
              <a:rPr lang="en-ID" dirty="0" err="1"/>
              <a:t>contentPane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JPanel</a:t>
            </a:r>
            <a:r>
              <a:rPr lang="en-ID" dirty="0"/>
              <a:t>      </a:t>
            </a:r>
            <a:r>
              <a:rPr lang="en-ID" dirty="0" err="1"/>
              <a:t>comboPanel</a:t>
            </a:r>
            <a:r>
              <a:rPr lang="en-ID" dirty="0"/>
              <a:t>, </a:t>
            </a:r>
            <a:r>
              <a:rPr lang="en-ID" dirty="0" err="1"/>
              <a:t>okPanel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JComboBox</a:t>
            </a:r>
            <a:r>
              <a:rPr lang="en-ID" dirty="0"/>
              <a:t>   </a:t>
            </a:r>
            <a:r>
              <a:rPr lang="en-ID" dirty="0" err="1"/>
              <a:t>comboBox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JButton</a:t>
            </a:r>
            <a:r>
              <a:rPr lang="en-ID" dirty="0"/>
              <a:t>     </a:t>
            </a:r>
            <a:r>
              <a:rPr lang="en-ID" dirty="0" err="1"/>
              <a:t>okButton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       String[]    </a:t>
            </a:r>
            <a:r>
              <a:rPr lang="en-ID" dirty="0" err="1"/>
              <a:t>comboBoxItem</a:t>
            </a:r>
            <a:r>
              <a:rPr lang="en-ID" dirty="0"/>
              <a:t> = {"Java", "C++", "Smalltalk", "Ada"};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//set the frame properties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setSize</a:t>
            </a:r>
            <a:r>
              <a:rPr lang="en-ID" dirty="0"/>
              <a:t>      (500, 300);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setTitle</a:t>
            </a:r>
            <a:r>
              <a:rPr lang="en-ID" dirty="0"/>
              <a:t>     ("Program Ch14JComboBoxSample");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setLocation</a:t>
            </a:r>
            <a:r>
              <a:rPr lang="en-ID" dirty="0"/>
              <a:t>  (20, 20);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</a:t>
            </a:r>
            <a:r>
              <a:rPr lang="en-ID" dirty="0"/>
              <a:t> = </a:t>
            </a:r>
            <a:r>
              <a:rPr lang="en-ID" dirty="0" err="1"/>
              <a:t>getContentPane</a:t>
            </a:r>
            <a:r>
              <a:rPr lang="en-ID" dirty="0"/>
              <a:t>( 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contentPane.setBackground</a:t>
            </a:r>
            <a:r>
              <a:rPr lang="en-ID" dirty="0"/>
              <a:t>(</a:t>
            </a:r>
            <a:r>
              <a:rPr lang="en-ID" dirty="0" err="1"/>
              <a:t>Color.white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contentPane.setLayout</a:t>
            </a:r>
            <a:r>
              <a:rPr lang="en-ID" dirty="0"/>
              <a:t>(new </a:t>
            </a:r>
            <a:r>
              <a:rPr lang="en-ID" dirty="0" err="1"/>
              <a:t>BorderLayout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//create and place a combo box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comboPanel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comboPanel.setBorder</a:t>
            </a:r>
            <a:r>
              <a:rPr lang="en-ID" dirty="0"/>
              <a:t>(</a:t>
            </a:r>
            <a:r>
              <a:rPr lang="en-ID" dirty="0" err="1"/>
              <a:t>BorderFactory.createTitledBorder</a:t>
            </a:r>
            <a:r>
              <a:rPr lang="en-ID" dirty="0"/>
              <a:t>("Pick your </a:t>
            </a:r>
            <a:r>
              <a:rPr lang="en-ID" dirty="0" err="1"/>
              <a:t>favorite</a:t>
            </a:r>
            <a:r>
              <a:rPr lang="en-ID" dirty="0"/>
              <a:t>"));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23CD5-5836-43D8-9D53-BB2CEACB3BC4}"/>
              </a:ext>
            </a:extLst>
          </p:cNvPr>
          <p:cNvSpPr txBox="1">
            <a:spLocks/>
          </p:cNvSpPr>
          <p:nvPr/>
        </p:nvSpPr>
        <p:spPr>
          <a:xfrm>
            <a:off x="6096000" y="333554"/>
            <a:ext cx="5963727" cy="5553974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comboBox</a:t>
            </a:r>
            <a:r>
              <a:rPr lang="en-ID" dirty="0"/>
              <a:t> = new </a:t>
            </a:r>
            <a:r>
              <a:rPr lang="en-ID" dirty="0" err="1"/>
              <a:t>JComboBox</a:t>
            </a:r>
            <a:r>
              <a:rPr lang="en-ID" dirty="0"/>
              <a:t>(</a:t>
            </a:r>
            <a:r>
              <a:rPr lang="en-ID" dirty="0" err="1"/>
              <a:t>comboBoxItem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comboPanel.add</a:t>
            </a:r>
            <a:r>
              <a:rPr lang="en-ID" dirty="0"/>
              <a:t>(</a:t>
            </a:r>
            <a:r>
              <a:rPr lang="en-ID" dirty="0" err="1"/>
              <a:t>comboBox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//create and place the OK button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okPanel</a:t>
            </a:r>
            <a:r>
              <a:rPr lang="en-ID" dirty="0"/>
              <a:t> = new </a:t>
            </a:r>
            <a:r>
              <a:rPr lang="en-ID" dirty="0" err="1"/>
              <a:t>JPanel</a:t>
            </a:r>
            <a:r>
              <a:rPr lang="en-ID" dirty="0"/>
              <a:t>(new </a:t>
            </a:r>
            <a:r>
              <a:rPr lang="en-ID" dirty="0" err="1"/>
              <a:t>FlowLayout</a:t>
            </a:r>
            <a:r>
              <a:rPr lang="en-ID" dirty="0"/>
              <a:t>());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okButton</a:t>
            </a:r>
            <a:r>
              <a:rPr lang="en-ID" dirty="0"/>
              <a:t> = new </a:t>
            </a:r>
            <a:r>
              <a:rPr lang="en-ID" dirty="0" err="1"/>
              <a:t>JButton</a:t>
            </a:r>
            <a:r>
              <a:rPr lang="en-ID" dirty="0"/>
              <a:t>("OK");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okPanel.add</a:t>
            </a:r>
            <a:r>
              <a:rPr lang="en-ID" dirty="0"/>
              <a:t>(</a:t>
            </a:r>
            <a:r>
              <a:rPr lang="en-ID" dirty="0" err="1"/>
              <a:t>okButton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comboPanel</a:t>
            </a:r>
            <a:r>
              <a:rPr lang="en-ID" dirty="0"/>
              <a:t>, </a:t>
            </a:r>
            <a:r>
              <a:rPr lang="en-ID" dirty="0" err="1"/>
              <a:t>BorderLayout.CENTER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contentPane.add</a:t>
            </a:r>
            <a:r>
              <a:rPr lang="en-ID" dirty="0"/>
              <a:t>(</a:t>
            </a:r>
            <a:r>
              <a:rPr lang="en-ID" dirty="0" err="1"/>
              <a:t>okPanel</a:t>
            </a:r>
            <a:r>
              <a:rPr lang="en-ID" dirty="0"/>
              <a:t>, </a:t>
            </a:r>
            <a:r>
              <a:rPr lang="en-ID" dirty="0" err="1"/>
              <a:t>BorderLayout.SOUTH</a:t>
            </a:r>
            <a:r>
              <a:rPr lang="en-ID" dirty="0"/>
              <a:t>);</a:t>
            </a:r>
          </a:p>
          <a:p>
            <a:pPr marL="0" indent="0">
              <a:buFont typeface="Wingdings 2"/>
              <a:buNone/>
            </a:pPr>
            <a:endParaRPr lang="en-ID" dirty="0"/>
          </a:p>
          <a:p>
            <a:pPr marL="0" indent="0">
              <a:buFont typeface="Wingdings 2"/>
              <a:buNone/>
            </a:pPr>
            <a:r>
              <a:rPr lang="en-ID" dirty="0"/>
              <a:t>        //register 'Exit upon closing' as a default close operation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setDefaultCloseOperation</a:t>
            </a:r>
            <a:r>
              <a:rPr lang="en-ID" dirty="0"/>
              <a:t>( EXIT_ON_CLOSE 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  <a:p>
            <a:pPr marL="0" indent="0">
              <a:buFont typeface="Wingdings 2"/>
              <a:buNone/>
            </a:pPr>
            <a:r>
              <a:rPr lang="en-ID" dirty="0"/>
              <a:t>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Ch14JComboBoxSample frame = new Ch14JComboBoxSample();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    </a:t>
            </a:r>
            <a:r>
              <a:rPr lang="en-ID" dirty="0" err="1"/>
              <a:t>frame.setVisible</a:t>
            </a:r>
            <a:r>
              <a:rPr lang="en-ID" dirty="0"/>
              <a:t>(true);</a:t>
            </a:r>
          </a:p>
          <a:p>
            <a:pPr marL="0" indent="0">
              <a:buFont typeface="Wingdings 2"/>
              <a:buNone/>
            </a:pPr>
            <a:r>
              <a:rPr lang="en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32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B32086F-EE56-44E5-9497-0F9C95517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218" y="3000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JList</a:t>
            </a:r>
            <a:endParaRPr lang="en-US" altLang="en-US" dirty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A165A85-ECE7-4873-A884-134D5515EE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2218" y="1016000"/>
            <a:ext cx="5715000" cy="39624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Hampir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JComboBox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tetapi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memungkinkan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pemilihan</a:t>
            </a:r>
            <a:r>
              <a:rPr lang="en-US" altLang="en-US" sz="2800" dirty="0"/>
              <a:t> item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1.</a:t>
            </a:r>
          </a:p>
        </p:txBody>
      </p:sp>
      <p:pic>
        <p:nvPicPr>
          <p:cNvPr id="75782" name="Picture 2">
            <a:extLst>
              <a:ext uri="{FF2B5EF4-FFF2-40B4-BE49-F238E27FC236}">
                <a16:creationId xmlns:a16="http://schemas.microsoft.com/office/drawing/2014/main" id="{ACC19138-CDCD-45C1-8870-50229B656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016000"/>
            <a:ext cx="33528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3691</TotalTime>
  <Words>2717</Words>
  <Application>Microsoft Office PowerPoint</Application>
  <PresentationFormat>Widescreen</PresentationFormat>
  <Paragraphs>390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inter-regular</vt:lpstr>
      <vt:lpstr>Times New Roman</vt:lpstr>
      <vt:lpstr>Wingdings 2</vt:lpstr>
      <vt:lpstr>Business plan presentation</vt:lpstr>
      <vt:lpstr>GRAPHICAL USER INTERFACE </vt:lpstr>
      <vt:lpstr>Atomic Component</vt:lpstr>
      <vt:lpstr>JLabel</vt:lpstr>
      <vt:lpstr>PowerPoint Presentation</vt:lpstr>
      <vt:lpstr>JTextField</vt:lpstr>
      <vt:lpstr>PowerPoint Presentation</vt:lpstr>
      <vt:lpstr>JComboBox</vt:lpstr>
      <vt:lpstr>PowerPoint Presentation</vt:lpstr>
      <vt:lpstr>JList</vt:lpstr>
      <vt:lpstr>PowerPoint Presentation</vt:lpstr>
      <vt:lpstr>JButton</vt:lpstr>
      <vt:lpstr>PowerPoint Presentation</vt:lpstr>
      <vt:lpstr>Komponen JButton </vt:lpstr>
      <vt:lpstr>Macam-macam Property Icon JButton </vt:lpstr>
      <vt:lpstr>PowerPoint Presentation</vt:lpstr>
      <vt:lpstr>JSlider</vt:lpstr>
      <vt:lpstr>PowerPoint Presentation</vt:lpstr>
      <vt:lpstr>PowerPoint Presentation</vt:lpstr>
      <vt:lpstr>Komponen JCheckBox </vt:lpstr>
      <vt:lpstr>PowerPoint Presentation</vt:lpstr>
      <vt:lpstr>Komponen JRadioButton 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</dc:title>
  <dc:creator>Benedictus Herry Suharto</dc:creator>
  <cp:lastModifiedBy>feliciatiffany@gmail.com</cp:lastModifiedBy>
  <cp:revision>213</cp:revision>
  <dcterms:created xsi:type="dcterms:W3CDTF">2019-08-25T21:30:48Z</dcterms:created>
  <dcterms:modified xsi:type="dcterms:W3CDTF">2022-09-19T06:46:48Z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