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0"/>
  </p:notesMasterIdLst>
  <p:handoutMasterIdLst>
    <p:handoutMasterId r:id="rId41"/>
  </p:handoutMasterIdLst>
  <p:sldIdLst>
    <p:sldId id="280" r:id="rId2"/>
    <p:sldId id="303" r:id="rId3"/>
    <p:sldId id="304" r:id="rId4"/>
    <p:sldId id="305" r:id="rId5"/>
    <p:sldId id="359" r:id="rId6"/>
    <p:sldId id="306" r:id="rId7"/>
    <p:sldId id="307" r:id="rId8"/>
    <p:sldId id="348" r:id="rId9"/>
    <p:sldId id="349" r:id="rId10"/>
    <p:sldId id="350" r:id="rId11"/>
    <p:sldId id="351" r:id="rId12"/>
    <p:sldId id="352" r:id="rId13"/>
    <p:sldId id="360" r:id="rId14"/>
    <p:sldId id="363" r:id="rId15"/>
    <p:sldId id="362" r:id="rId16"/>
    <p:sldId id="318" r:id="rId17"/>
    <p:sldId id="308" r:id="rId18"/>
    <p:sldId id="309" r:id="rId19"/>
    <p:sldId id="312" r:id="rId20"/>
    <p:sldId id="313" r:id="rId21"/>
    <p:sldId id="310" r:id="rId22"/>
    <p:sldId id="311" r:id="rId23"/>
    <p:sldId id="337" r:id="rId24"/>
    <p:sldId id="366" r:id="rId25"/>
    <p:sldId id="336" r:id="rId26"/>
    <p:sldId id="376" r:id="rId27"/>
    <p:sldId id="365" r:id="rId28"/>
    <p:sldId id="314" r:id="rId29"/>
    <p:sldId id="315" r:id="rId30"/>
    <p:sldId id="316" r:id="rId31"/>
    <p:sldId id="319" r:id="rId32"/>
    <p:sldId id="378" r:id="rId33"/>
    <p:sldId id="320" r:id="rId34"/>
    <p:sldId id="333" r:id="rId35"/>
    <p:sldId id="374" r:id="rId36"/>
    <p:sldId id="334" r:id="rId37"/>
    <p:sldId id="379" r:id="rId38"/>
    <p:sldId id="30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10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es Yogtan" userId="34be7d4f740e4b3a" providerId="LiveId" clId="{C49B6BB7-C8E2-434A-91F6-87FBC02DFB68}"/>
    <pc:docChg chg="undo custSel modSld">
      <pc:chgData name="Johanes Yogtan" userId="34be7d4f740e4b3a" providerId="LiveId" clId="{C49B6BB7-C8E2-434A-91F6-87FBC02DFB68}" dt="2022-09-12T07:38:40.605" v="3"/>
      <pc:docMkLst>
        <pc:docMk/>
      </pc:docMkLst>
      <pc:sldChg chg="modSp mod">
        <pc:chgData name="Johanes Yogtan" userId="34be7d4f740e4b3a" providerId="LiveId" clId="{C49B6BB7-C8E2-434A-91F6-87FBC02DFB68}" dt="2022-09-12T07:37:46.540" v="1"/>
        <pc:sldMkLst>
          <pc:docMk/>
          <pc:sldMk cId="3553064683" sldId="360"/>
        </pc:sldMkLst>
        <pc:spChg chg="mod">
          <ac:chgData name="Johanes Yogtan" userId="34be7d4f740e4b3a" providerId="LiveId" clId="{C49B6BB7-C8E2-434A-91F6-87FBC02DFB68}" dt="2022-09-12T07:37:46.540" v="1"/>
          <ac:spMkLst>
            <pc:docMk/>
            <pc:sldMk cId="3553064683" sldId="360"/>
            <ac:spMk id="3" creationId="{CD066BC1-C11E-4EDF-9193-44C28902E819}"/>
          </ac:spMkLst>
        </pc:spChg>
      </pc:sldChg>
      <pc:sldChg chg="modSp mod">
        <pc:chgData name="Johanes Yogtan" userId="34be7d4f740e4b3a" providerId="LiveId" clId="{C49B6BB7-C8E2-434A-91F6-87FBC02DFB68}" dt="2022-09-12T07:38:40.605" v="3"/>
        <pc:sldMkLst>
          <pc:docMk/>
          <pc:sldMk cId="725391998" sldId="363"/>
        </pc:sldMkLst>
        <pc:spChg chg="mod">
          <ac:chgData name="Johanes Yogtan" userId="34be7d4f740e4b3a" providerId="LiveId" clId="{C49B6BB7-C8E2-434A-91F6-87FBC02DFB68}" dt="2022-09-12T07:38:40.605" v="3"/>
          <ac:spMkLst>
            <pc:docMk/>
            <pc:sldMk cId="725391998" sldId="363"/>
            <ac:spMk id="4" creationId="{53E77B14-759E-4407-A9C5-39AE8BACB8B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Intro to OOP with Java, C. Thomas Wu</a:t>
            </a:r>
          </a:p>
        </p:txBody>
      </p:sp>
      <p:sp>
        <p:nvSpPr>
          <p:cNvPr id="27651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©The McGraw-Hill Companies, Inc.</a:t>
            </a:r>
          </a:p>
        </p:txBody>
      </p:sp>
      <p:sp>
        <p:nvSpPr>
          <p:cNvPr id="2765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B75CD38-324C-4F9F-8E52-12073E9CB38D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r>
              <a:rPr lang="en-US" altLang="en-US"/>
              <a:t>Almost all nontrivial GUI programs support menus. By using these three menu-related classes, we can easily add menus to our Java programs.</a:t>
            </a:r>
          </a:p>
        </p:txBody>
      </p:sp>
    </p:spTree>
    <p:extLst>
      <p:ext uri="{BB962C8B-B14F-4D97-AF65-F5344CB8AC3E}">
        <p14:creationId xmlns:p14="http://schemas.microsoft.com/office/powerpoint/2010/main" val="1102569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Intro to OOP with Java, C. Thomas Wu</a:t>
            </a:r>
          </a:p>
        </p:txBody>
      </p:sp>
      <p:sp>
        <p:nvSpPr>
          <p:cNvPr id="29699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©The McGraw-Hill Companies, Inc.</a:t>
            </a:r>
          </a:p>
        </p:txBody>
      </p:sp>
      <p:sp>
        <p:nvSpPr>
          <p:cNvPr id="2970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DD3F0EF-9DB9-4201-B9A5-135D3109E76D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r>
              <a:rPr lang="en-US" altLang="en-US"/>
              <a:t>Almost all nontrivial GUI programs support menus. By using these three menu-related classes, we can easily add menus to our Java programs.</a:t>
            </a:r>
          </a:p>
        </p:txBody>
      </p:sp>
    </p:spTree>
    <p:extLst>
      <p:ext uri="{BB962C8B-B14F-4D97-AF65-F5344CB8AC3E}">
        <p14:creationId xmlns:p14="http://schemas.microsoft.com/office/powerpoint/2010/main" val="2376018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Intro to OOP with Java, C. Thomas Wu</a:t>
            </a:r>
          </a:p>
        </p:txBody>
      </p:sp>
      <p:sp>
        <p:nvSpPr>
          <p:cNvPr id="31747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©The McGraw-Hill Companies, Inc.</a:t>
            </a:r>
          </a:p>
        </p:txBody>
      </p:sp>
      <p:sp>
        <p:nvSpPr>
          <p:cNvPr id="3174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C88CD5D-61D9-4833-A137-66E7D083586C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r>
              <a:rPr lang="en-US" altLang="en-US"/>
              <a:t>The diagram shows  how the menu-related objects correspond to the actual menus.</a:t>
            </a:r>
          </a:p>
        </p:txBody>
      </p:sp>
    </p:spTree>
    <p:extLst>
      <p:ext uri="{BB962C8B-B14F-4D97-AF65-F5344CB8AC3E}">
        <p14:creationId xmlns:p14="http://schemas.microsoft.com/office/powerpoint/2010/main" val="2475716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Intro to OOP with Java, C. Thomas Wu</a:t>
            </a:r>
          </a:p>
        </p:txBody>
      </p:sp>
      <p:sp>
        <p:nvSpPr>
          <p:cNvPr id="33795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©The McGraw-Hill Companies, Inc.</a:t>
            </a:r>
          </a:p>
        </p:txBody>
      </p:sp>
      <p:sp>
        <p:nvSpPr>
          <p:cNvPr id="3379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1D4C103-6055-40BC-AF05-D63AF1A1507C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r>
              <a:rPr lang="en-US" altLang="en-US"/>
              <a:t>This is not the only valid sequence. Other sequences are possible. We list this sequence as one possible sequence you can follow in creating menus.</a:t>
            </a:r>
          </a:p>
        </p:txBody>
      </p:sp>
    </p:spTree>
    <p:extLst>
      <p:ext uri="{BB962C8B-B14F-4D97-AF65-F5344CB8AC3E}">
        <p14:creationId xmlns:p14="http://schemas.microsoft.com/office/powerpoint/2010/main" val="304152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73BEF2-99AB-45F8-9307-87763B44BD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2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9/12/2022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0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GRAPHICAL USER INTERFACE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Komponen</a:t>
            </a:r>
            <a:r>
              <a:rPr lang="en-US" dirty="0"/>
              <a:t> GUI </a:t>
            </a:r>
            <a:r>
              <a:rPr lang="de-DE" dirty="0"/>
              <a:t>di JAVA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7590970" y="6159856"/>
            <a:ext cx="26706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Benedictus Herry Suharto</a:t>
            </a:r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67645" y="152401"/>
            <a:ext cx="9919355" cy="105423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Menu Item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JMenuItem</a:t>
            </a:r>
            <a:r>
              <a:rPr lang="en-US" altLang="en-US" dirty="0"/>
              <a:t> (</a:t>
            </a:r>
            <a:r>
              <a:rPr lang="en-US" altLang="en-US" dirty="0" err="1"/>
              <a:t>misal</a:t>
            </a:r>
            <a:r>
              <a:rPr lang="en-US" altLang="en-US" dirty="0"/>
              <a:t> Copy, Cut, </a:t>
            </a:r>
            <a:r>
              <a:rPr lang="en-US" altLang="en-US" dirty="0" err="1"/>
              <a:t>atau</a:t>
            </a:r>
            <a:r>
              <a:rPr lang="en-US" altLang="en-US" dirty="0"/>
              <a:t> Paste) </a:t>
            </a:r>
            <a:r>
              <a:rPr lang="en-US" altLang="en-US" dirty="0" err="1"/>
              <a:t>merupakan</a:t>
            </a:r>
            <a:r>
              <a:rPr lang="en-US" altLang="en-US" dirty="0"/>
              <a:t> menu </a:t>
            </a:r>
            <a:r>
              <a:rPr lang="en-US" altLang="en-US" dirty="0" err="1"/>
              <a:t>individu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obyek</a:t>
            </a:r>
            <a:r>
              <a:rPr lang="en-US" altLang="en-US" dirty="0"/>
              <a:t> </a:t>
            </a:r>
            <a:r>
              <a:rPr lang="en-US" altLang="en-US" dirty="0" err="1"/>
              <a:t>JMenu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 err="1"/>
              <a:t>Hanya</a:t>
            </a:r>
            <a:r>
              <a:rPr lang="en-US" altLang="en-US" dirty="0"/>
              <a:t> </a:t>
            </a:r>
            <a:r>
              <a:rPr lang="en-US" altLang="en-US" dirty="0" err="1"/>
              <a:t>obyek</a:t>
            </a:r>
            <a:r>
              <a:rPr lang="en-US" altLang="en-US" dirty="0"/>
              <a:t> </a:t>
            </a:r>
            <a:r>
              <a:rPr lang="en-US" altLang="en-US" dirty="0" err="1"/>
              <a:t>JMenuItem</a:t>
            </a:r>
            <a:r>
              <a:rPr lang="en-US" altLang="en-US" dirty="0"/>
              <a:t> yang </a:t>
            </a:r>
            <a:r>
              <a:rPr lang="en-US" altLang="en-US" dirty="0" err="1"/>
              <a:t>nantinya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membangkitkan</a:t>
            </a:r>
            <a:r>
              <a:rPr lang="en-US" altLang="en-US" dirty="0"/>
              <a:t> events.</a:t>
            </a:r>
          </a:p>
          <a:p>
            <a:pPr eaLnBrk="1" hangingPunct="1"/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866615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Menu Components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4763976" y="941387"/>
            <a:ext cx="5260975" cy="2295525"/>
            <a:chOff x="528" y="738"/>
            <a:chExt cx="3314" cy="1446"/>
          </a:xfrm>
        </p:grpSpPr>
        <p:pic>
          <p:nvPicPr>
            <p:cNvPr id="30746" name="Picture 4" descr="wu18847_un0701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738"/>
              <a:ext cx="1327" cy="1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47" name="Rectangle 5"/>
            <p:cNvSpPr>
              <a:spLocks noChangeArrowheads="1"/>
            </p:cNvSpPr>
            <p:nvPr/>
          </p:nvSpPr>
          <p:spPr bwMode="auto">
            <a:xfrm>
              <a:off x="595" y="744"/>
              <a:ext cx="3247" cy="238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id-ID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748" name="Text Box 6"/>
            <p:cNvSpPr txBox="1">
              <a:spLocks noChangeArrowheads="1"/>
            </p:cNvSpPr>
            <p:nvPr/>
          </p:nvSpPr>
          <p:spPr bwMode="auto">
            <a:xfrm>
              <a:off x="1192" y="753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Edit</a:t>
              </a:r>
            </a:p>
          </p:txBody>
        </p:sp>
        <p:sp>
          <p:nvSpPr>
            <p:cNvPr id="30749" name="Text Box 7"/>
            <p:cNvSpPr txBox="1">
              <a:spLocks noChangeArrowheads="1"/>
            </p:cNvSpPr>
            <p:nvPr/>
          </p:nvSpPr>
          <p:spPr bwMode="auto">
            <a:xfrm>
              <a:off x="1728" y="753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View</a:t>
              </a:r>
            </a:p>
          </p:txBody>
        </p:sp>
        <p:sp>
          <p:nvSpPr>
            <p:cNvPr id="30750" name="Text Box 8"/>
            <p:cNvSpPr txBox="1">
              <a:spLocks noChangeArrowheads="1"/>
            </p:cNvSpPr>
            <p:nvPr/>
          </p:nvSpPr>
          <p:spPr bwMode="auto">
            <a:xfrm>
              <a:off x="2261" y="753"/>
              <a:ext cx="4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Help</a:t>
              </a:r>
            </a:p>
          </p:txBody>
        </p:sp>
      </p:grpSp>
      <p:grpSp>
        <p:nvGrpSpPr>
          <p:cNvPr id="30724" name="Group 9"/>
          <p:cNvGrpSpPr>
            <a:grpSpLocks/>
          </p:cNvGrpSpPr>
          <p:nvPr/>
        </p:nvGrpSpPr>
        <p:grpSpPr bwMode="auto">
          <a:xfrm>
            <a:off x="1715679" y="3657600"/>
            <a:ext cx="6898098" cy="419100"/>
            <a:chOff x="120" y="2538"/>
            <a:chExt cx="4226" cy="264"/>
          </a:xfrm>
        </p:grpSpPr>
        <p:sp>
          <p:nvSpPr>
            <p:cNvPr id="30739" name="Text Box 10"/>
            <p:cNvSpPr txBox="1">
              <a:spLocks noChangeArrowheads="1"/>
            </p:cNvSpPr>
            <p:nvPr/>
          </p:nvSpPr>
          <p:spPr bwMode="auto">
            <a:xfrm>
              <a:off x="120" y="2538"/>
              <a:ext cx="10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0" dirty="0" err="1">
                  <a:solidFill>
                    <a:srgbClr val="0033CC"/>
                  </a:solidFill>
                  <a:latin typeface="Arial" panose="020B0604020202020204" pitchFamily="34" charset="0"/>
                </a:rPr>
                <a:t>JMenuBar</a:t>
              </a:r>
              <a:endParaRPr lang="en-US" altLang="en-US" sz="1600" b="0" dirty="0">
                <a:solidFill>
                  <a:srgbClr val="0033CC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30740" name="Group 11"/>
            <p:cNvGrpSpPr>
              <a:grpSpLocks/>
            </p:cNvGrpSpPr>
            <p:nvPr/>
          </p:nvGrpSpPr>
          <p:grpSpPr bwMode="auto">
            <a:xfrm>
              <a:off x="1099" y="2552"/>
              <a:ext cx="3247" cy="250"/>
              <a:chOff x="914" y="3151"/>
              <a:chExt cx="3247" cy="250"/>
            </a:xfrm>
          </p:grpSpPr>
          <p:sp>
            <p:nvSpPr>
              <p:cNvPr id="30741" name="Rectangle 12"/>
              <p:cNvSpPr>
                <a:spLocks noChangeArrowheads="1"/>
              </p:cNvSpPr>
              <p:nvPr/>
            </p:nvSpPr>
            <p:spPr bwMode="auto">
              <a:xfrm>
                <a:off x="914" y="3159"/>
                <a:ext cx="3247" cy="238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d-ID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42" name="Text Box 13"/>
              <p:cNvSpPr txBox="1">
                <a:spLocks noChangeArrowheads="1"/>
              </p:cNvSpPr>
              <p:nvPr/>
            </p:nvSpPr>
            <p:spPr bwMode="auto">
              <a:xfrm>
                <a:off x="1511" y="3151"/>
                <a:ext cx="4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000">
                    <a:latin typeface="Arial" panose="020B0604020202020204" pitchFamily="34" charset="0"/>
                  </a:rPr>
                  <a:t>Edit</a:t>
                </a:r>
              </a:p>
            </p:txBody>
          </p:sp>
          <p:sp>
            <p:nvSpPr>
              <p:cNvPr id="30743" name="Text Box 14"/>
              <p:cNvSpPr txBox="1">
                <a:spLocks noChangeArrowheads="1"/>
              </p:cNvSpPr>
              <p:nvPr/>
            </p:nvSpPr>
            <p:spPr bwMode="auto">
              <a:xfrm>
                <a:off x="2047" y="3151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000">
                    <a:latin typeface="Arial" panose="020B0604020202020204" pitchFamily="34" charset="0"/>
                  </a:rPr>
                  <a:t>View</a:t>
                </a:r>
              </a:p>
            </p:txBody>
          </p:sp>
          <p:sp>
            <p:nvSpPr>
              <p:cNvPr id="30744" name="Text Box 15"/>
              <p:cNvSpPr txBox="1">
                <a:spLocks noChangeArrowheads="1"/>
              </p:cNvSpPr>
              <p:nvPr/>
            </p:nvSpPr>
            <p:spPr bwMode="auto">
              <a:xfrm>
                <a:off x="2580" y="3151"/>
                <a:ext cx="46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000">
                    <a:latin typeface="Arial" panose="020B0604020202020204" pitchFamily="34" charset="0"/>
                  </a:rPr>
                  <a:t>Help</a:t>
                </a:r>
              </a:p>
            </p:txBody>
          </p:sp>
          <p:sp>
            <p:nvSpPr>
              <p:cNvPr id="30745" name="Text Box 16"/>
              <p:cNvSpPr txBox="1">
                <a:spLocks noChangeArrowheads="1"/>
              </p:cNvSpPr>
              <p:nvPr/>
            </p:nvSpPr>
            <p:spPr bwMode="auto">
              <a:xfrm>
                <a:off x="947" y="3151"/>
                <a:ext cx="39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000">
                    <a:latin typeface="Arial" panose="020B0604020202020204" pitchFamily="34" charset="0"/>
                  </a:rPr>
                  <a:t>File</a:t>
                </a:r>
              </a:p>
            </p:txBody>
          </p:sp>
        </p:grpSp>
      </p:grpSp>
      <p:grpSp>
        <p:nvGrpSpPr>
          <p:cNvPr id="30725" name="Group 17"/>
          <p:cNvGrpSpPr>
            <a:grpSpLocks/>
          </p:cNvGrpSpPr>
          <p:nvPr/>
        </p:nvGrpSpPr>
        <p:grpSpPr bwMode="auto">
          <a:xfrm>
            <a:off x="1605308" y="4685926"/>
            <a:ext cx="2682875" cy="1558925"/>
            <a:chOff x="229" y="3118"/>
            <a:chExt cx="1690" cy="982"/>
          </a:xfrm>
        </p:grpSpPr>
        <p:sp>
          <p:nvSpPr>
            <p:cNvPr id="30737" name="Text Box 18"/>
            <p:cNvSpPr txBox="1">
              <a:spLocks noChangeArrowheads="1"/>
            </p:cNvSpPr>
            <p:nvPr/>
          </p:nvSpPr>
          <p:spPr bwMode="auto">
            <a:xfrm>
              <a:off x="229" y="3118"/>
              <a:ext cx="10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0">
                  <a:solidFill>
                    <a:srgbClr val="0033CC"/>
                  </a:solidFill>
                  <a:latin typeface="Arial" panose="020B0604020202020204" pitchFamily="34" charset="0"/>
                </a:rPr>
                <a:t>JMenu</a:t>
              </a:r>
              <a:endParaRPr lang="en-US" altLang="en-US" sz="1600" b="0">
                <a:solidFill>
                  <a:srgbClr val="0033CC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30738" name="Picture 19" descr="wu18847_un0701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8" y="3184"/>
              <a:ext cx="841" cy="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726" name="Group 20"/>
          <p:cNvGrpSpPr>
            <a:grpSpLocks/>
          </p:cNvGrpSpPr>
          <p:nvPr/>
        </p:nvGrpSpPr>
        <p:grpSpPr bwMode="auto">
          <a:xfrm>
            <a:off x="6253845" y="4685926"/>
            <a:ext cx="3257550" cy="1520825"/>
            <a:chOff x="2710" y="3192"/>
            <a:chExt cx="2052" cy="958"/>
          </a:xfrm>
        </p:grpSpPr>
        <p:sp>
          <p:nvSpPr>
            <p:cNvPr id="30727" name="Text Box 21"/>
            <p:cNvSpPr txBox="1">
              <a:spLocks noChangeArrowheads="1"/>
            </p:cNvSpPr>
            <p:nvPr/>
          </p:nvSpPr>
          <p:spPr bwMode="auto">
            <a:xfrm>
              <a:off x="3697" y="3471"/>
              <a:ext cx="10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0">
                  <a:solidFill>
                    <a:srgbClr val="0033CC"/>
                  </a:solidFill>
                  <a:latin typeface="Arial" panose="020B0604020202020204" pitchFamily="34" charset="0"/>
                </a:rPr>
                <a:t>JMenuItem</a:t>
              </a:r>
              <a:endParaRPr lang="en-US" altLang="en-US" sz="1600" b="0">
                <a:solidFill>
                  <a:srgbClr val="0033CC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30728" name="Group 22"/>
            <p:cNvGrpSpPr>
              <a:grpSpLocks/>
            </p:cNvGrpSpPr>
            <p:nvPr/>
          </p:nvGrpSpPr>
          <p:grpSpPr bwMode="auto">
            <a:xfrm>
              <a:off x="2710" y="3192"/>
              <a:ext cx="841" cy="958"/>
              <a:chOff x="2710" y="3192"/>
              <a:chExt cx="841" cy="958"/>
            </a:xfrm>
          </p:grpSpPr>
          <p:pic>
            <p:nvPicPr>
              <p:cNvPr id="30732" name="Picture 23" descr="wu18847_un0701a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0" y="3234"/>
                <a:ext cx="841" cy="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733" name="Rectangle 24"/>
              <p:cNvSpPr>
                <a:spLocks noChangeArrowheads="1"/>
              </p:cNvSpPr>
              <p:nvPr/>
            </p:nvSpPr>
            <p:spPr bwMode="auto">
              <a:xfrm>
                <a:off x="2730" y="3192"/>
                <a:ext cx="567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d-ID" altLang="en-US" sz="2400" b="0">
                  <a:latin typeface="Times New Roman" panose="02020603050405020304" pitchFamily="18" charset="0"/>
                </a:endParaRPr>
              </a:p>
            </p:txBody>
          </p:sp>
          <p:pic>
            <p:nvPicPr>
              <p:cNvPr id="30734" name="Picture 2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0" y="3419"/>
                <a:ext cx="636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735" name="Picture 2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7" y="3689"/>
                <a:ext cx="636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736" name="Picture 27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9" y="4001"/>
                <a:ext cx="636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729" name="Text Box 28"/>
            <p:cNvSpPr txBox="1">
              <a:spLocks noChangeArrowheads="1"/>
            </p:cNvSpPr>
            <p:nvPr/>
          </p:nvSpPr>
          <p:spPr bwMode="auto">
            <a:xfrm>
              <a:off x="3756" y="3851"/>
              <a:ext cx="10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0">
                  <a:solidFill>
                    <a:srgbClr val="0033CC"/>
                  </a:solidFill>
                  <a:latin typeface="Arial" panose="020B0604020202020204" pitchFamily="34" charset="0"/>
                </a:rPr>
                <a:t>separator</a:t>
              </a:r>
              <a:endParaRPr lang="en-US" altLang="en-US" sz="1600" b="0">
                <a:solidFill>
                  <a:srgbClr val="0033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30" name="Line 29"/>
            <p:cNvSpPr>
              <a:spLocks noChangeShapeType="1"/>
            </p:cNvSpPr>
            <p:nvPr/>
          </p:nvSpPr>
          <p:spPr bwMode="auto">
            <a:xfrm>
              <a:off x="3564" y="3986"/>
              <a:ext cx="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31" name="Line 30"/>
            <p:cNvSpPr>
              <a:spLocks noChangeShapeType="1"/>
            </p:cNvSpPr>
            <p:nvPr/>
          </p:nvSpPr>
          <p:spPr bwMode="auto">
            <a:xfrm flipV="1">
              <a:off x="3284" y="3591"/>
              <a:ext cx="477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928391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>
          <a:xfrm>
            <a:off x="575035" y="274638"/>
            <a:ext cx="11007365" cy="11430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Urutan</a:t>
            </a:r>
            <a:r>
              <a:rPr lang="en-US" altLang="en-US" dirty="0"/>
              <a:t> </a:t>
            </a:r>
            <a:r>
              <a:rPr lang="en-US" altLang="en-US" dirty="0" err="1"/>
              <a:t>Membuat</a:t>
            </a:r>
            <a:r>
              <a:rPr lang="en-US" altLang="en-US" dirty="0"/>
              <a:t> Menu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altLang="en-US" dirty="0" err="1"/>
              <a:t>Membuat</a:t>
            </a:r>
            <a:r>
              <a:rPr lang="en-US" altLang="en-US" dirty="0"/>
              <a:t> </a:t>
            </a:r>
            <a:r>
              <a:rPr lang="en-US" altLang="en-US" dirty="0" err="1"/>
              <a:t>Obyek</a:t>
            </a:r>
            <a:r>
              <a:rPr lang="en-US" altLang="en-US" dirty="0"/>
              <a:t> </a:t>
            </a:r>
            <a:r>
              <a:rPr lang="en-US" altLang="en-US" dirty="0" err="1"/>
              <a:t>JMenuBar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meletakkan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frame.</a:t>
            </a:r>
          </a:p>
          <a:p>
            <a:pPr marL="533400" indent="-533400">
              <a:buFontTx/>
              <a:buAutoNum type="arabicPeriod"/>
            </a:pPr>
            <a:r>
              <a:rPr lang="en-US" altLang="en-US" dirty="0" err="1"/>
              <a:t>Membuat</a:t>
            </a:r>
            <a:r>
              <a:rPr lang="en-US" altLang="en-US" dirty="0"/>
              <a:t> </a:t>
            </a:r>
            <a:r>
              <a:rPr lang="en-US" altLang="en-US" dirty="0" err="1"/>
              <a:t>obyek</a:t>
            </a:r>
            <a:r>
              <a:rPr lang="en-US" altLang="en-US" dirty="0"/>
              <a:t> </a:t>
            </a:r>
            <a:r>
              <a:rPr lang="en-US" altLang="en-US" dirty="0" err="1"/>
              <a:t>JMenu</a:t>
            </a:r>
            <a:r>
              <a:rPr lang="en-US" altLang="en-US" dirty="0"/>
              <a:t>.</a:t>
            </a:r>
          </a:p>
          <a:p>
            <a:pPr marL="533400" indent="-533400">
              <a:buFontTx/>
              <a:buAutoNum type="arabicPeriod"/>
            </a:pPr>
            <a:r>
              <a:rPr lang="en-US" altLang="en-US" dirty="0" err="1"/>
              <a:t>Membuat</a:t>
            </a:r>
            <a:r>
              <a:rPr lang="en-US" altLang="en-US" dirty="0"/>
              <a:t> </a:t>
            </a:r>
            <a:r>
              <a:rPr lang="en-US" altLang="en-US" dirty="0" err="1"/>
              <a:t>obyek</a:t>
            </a:r>
            <a:r>
              <a:rPr lang="en-US" altLang="en-US" dirty="0"/>
              <a:t> </a:t>
            </a:r>
            <a:r>
              <a:rPr lang="en-US" altLang="en-US" dirty="0" err="1"/>
              <a:t>JMenuItem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menambahkan</a:t>
            </a:r>
            <a:r>
              <a:rPr lang="en-US" altLang="en-US" dirty="0"/>
              <a:t> </a:t>
            </a:r>
            <a:r>
              <a:rPr lang="en-US" altLang="en-US" dirty="0" err="1"/>
              <a:t>ke</a:t>
            </a:r>
            <a:r>
              <a:rPr lang="en-US" altLang="en-US" dirty="0"/>
              <a:t> </a:t>
            </a:r>
            <a:r>
              <a:rPr lang="en-US" altLang="en-US" dirty="0" err="1"/>
              <a:t>obyek</a:t>
            </a:r>
            <a:r>
              <a:rPr lang="en-US" altLang="en-US" dirty="0"/>
              <a:t> </a:t>
            </a:r>
            <a:r>
              <a:rPr lang="en-US" altLang="en-US" dirty="0" err="1"/>
              <a:t>JMenu</a:t>
            </a:r>
            <a:r>
              <a:rPr lang="en-US" altLang="en-US" dirty="0"/>
              <a:t>.</a:t>
            </a:r>
          </a:p>
          <a:p>
            <a:pPr marL="533400" indent="-533400">
              <a:buFontTx/>
              <a:buAutoNum type="arabicPeriod"/>
            </a:pPr>
            <a:r>
              <a:rPr lang="en-US" altLang="en-US" dirty="0" err="1"/>
              <a:t>Meletakkan</a:t>
            </a:r>
            <a:r>
              <a:rPr lang="en-US" altLang="en-US" dirty="0"/>
              <a:t> </a:t>
            </a:r>
            <a:r>
              <a:rPr lang="en-US" altLang="en-US" dirty="0" err="1"/>
              <a:t>obyek</a:t>
            </a:r>
            <a:r>
              <a:rPr lang="en-US" altLang="en-US" dirty="0"/>
              <a:t> </a:t>
            </a:r>
            <a:r>
              <a:rPr lang="en-US" altLang="en-US" dirty="0" err="1"/>
              <a:t>JMenu</a:t>
            </a:r>
            <a:r>
              <a:rPr lang="en-US" altLang="en-US" dirty="0"/>
              <a:t> </a:t>
            </a:r>
            <a:r>
              <a:rPr lang="en-US" altLang="en-US" dirty="0" err="1"/>
              <a:t>ke</a:t>
            </a:r>
            <a:r>
              <a:rPr lang="en-US" altLang="en-US" dirty="0"/>
              <a:t> </a:t>
            </a:r>
            <a:r>
              <a:rPr lang="en-US" altLang="en-US" dirty="0" err="1"/>
              <a:t>obyek</a:t>
            </a:r>
            <a:r>
              <a:rPr lang="en-US" altLang="en-US" dirty="0"/>
              <a:t> </a:t>
            </a:r>
            <a:r>
              <a:rPr lang="en-US" altLang="en-US" dirty="0" err="1"/>
              <a:t>JMenuBar</a:t>
            </a:r>
            <a:r>
              <a:rPr lang="en-US" alt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828207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66BC1-C11E-4EDF-9193-44C28902E81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46339" y="274638"/>
            <a:ext cx="4387970" cy="5745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1400" dirty="0"/>
              <a:t>import </a:t>
            </a:r>
            <a:r>
              <a:rPr lang="en-ID" sz="1400" dirty="0" err="1"/>
              <a:t>javax.swing</a:t>
            </a:r>
            <a:r>
              <a:rPr lang="en-ID" sz="1400" dirty="0"/>
              <a:t>.*;</a:t>
            </a:r>
          </a:p>
          <a:p>
            <a:pPr marL="0" indent="0">
              <a:buNone/>
            </a:pPr>
            <a:r>
              <a:rPr lang="en-ID" sz="1400" dirty="0"/>
              <a:t>import </a:t>
            </a:r>
            <a:r>
              <a:rPr lang="en-ID" sz="1400" dirty="0" err="1"/>
              <a:t>java.awt</a:t>
            </a:r>
            <a:r>
              <a:rPr lang="en-ID" sz="1400" dirty="0"/>
              <a:t>.*;</a:t>
            </a:r>
          </a:p>
          <a:p>
            <a:pPr marL="0" indent="0">
              <a:buNone/>
            </a:pPr>
            <a:r>
              <a:rPr lang="en-ID" sz="1400" dirty="0"/>
              <a:t>import </a:t>
            </a:r>
            <a:r>
              <a:rPr lang="en-ID" sz="1400" dirty="0" err="1"/>
              <a:t>java.awt.event</a:t>
            </a:r>
            <a:r>
              <a:rPr lang="en-ID" sz="1400" dirty="0"/>
              <a:t>.*;</a:t>
            </a:r>
          </a:p>
          <a:p>
            <a:pPr marL="0" indent="0">
              <a:buNone/>
            </a:pPr>
            <a:endParaRPr lang="en-ID" sz="1400" dirty="0"/>
          </a:p>
          <a:p>
            <a:pPr marL="0" indent="0">
              <a:buNone/>
            </a:pPr>
            <a:r>
              <a:rPr lang="en-ID" sz="1400" dirty="0"/>
              <a:t>class Ch14JMenuFrame extends </a:t>
            </a:r>
            <a:r>
              <a:rPr lang="en-ID" sz="1400" dirty="0" err="1"/>
              <a:t>JFrame</a:t>
            </a:r>
            <a:r>
              <a:rPr lang="en-ID" sz="1400" dirty="0"/>
              <a:t> implements ActionListener</a:t>
            </a:r>
          </a:p>
          <a:p>
            <a:pPr marL="0" indent="0">
              <a:buNone/>
            </a:pPr>
            <a:r>
              <a:rPr lang="en-ID" sz="1400" dirty="0"/>
              <a:t>    private </a:t>
            </a:r>
            <a:r>
              <a:rPr lang="en-ID" sz="1400" dirty="0" err="1"/>
              <a:t>JLabel</a:t>
            </a:r>
            <a:r>
              <a:rPr lang="en-ID" sz="1400" dirty="0"/>
              <a:t>   response;</a:t>
            </a:r>
          </a:p>
          <a:p>
            <a:pPr marL="0" indent="0">
              <a:buNone/>
            </a:pPr>
            <a:r>
              <a:rPr lang="en-ID" sz="1400" dirty="0"/>
              <a:t>    private </a:t>
            </a:r>
            <a:r>
              <a:rPr lang="en-ID" sz="1400" dirty="0" err="1"/>
              <a:t>JMenu</a:t>
            </a:r>
            <a:r>
              <a:rPr lang="en-ID" sz="1400" dirty="0"/>
              <a:t>    </a:t>
            </a:r>
            <a:r>
              <a:rPr lang="en-ID" sz="1400" dirty="0" err="1"/>
              <a:t>fileMenu</a:t>
            </a:r>
            <a:r>
              <a:rPr lang="en-ID" sz="1400" dirty="0"/>
              <a:t>;</a:t>
            </a:r>
          </a:p>
          <a:p>
            <a:pPr marL="0" indent="0">
              <a:buNone/>
            </a:pPr>
            <a:r>
              <a:rPr lang="en-ID" sz="1400" dirty="0"/>
              <a:t>    private </a:t>
            </a:r>
            <a:r>
              <a:rPr lang="en-ID" sz="1400" dirty="0" err="1"/>
              <a:t>JMenu</a:t>
            </a:r>
            <a:r>
              <a:rPr lang="en-ID" sz="1400" dirty="0"/>
              <a:t>    </a:t>
            </a:r>
            <a:r>
              <a:rPr lang="en-ID" sz="1400" dirty="0" err="1"/>
              <a:t>editMenu</a:t>
            </a:r>
            <a:r>
              <a:rPr lang="en-ID" sz="1400" dirty="0"/>
              <a:t>;</a:t>
            </a:r>
          </a:p>
          <a:p>
            <a:pPr marL="0" indent="0">
              <a:buNone/>
            </a:pPr>
            <a:r>
              <a:rPr lang="en-ID" sz="1400" dirty="0"/>
              <a:t>    public static void main(String[] </a:t>
            </a:r>
            <a:r>
              <a:rPr lang="en-ID" sz="1400" dirty="0" err="1"/>
              <a:t>args</a:t>
            </a:r>
            <a:r>
              <a:rPr lang="en-ID" sz="1400" dirty="0"/>
              <a:t>) {</a:t>
            </a:r>
          </a:p>
          <a:p>
            <a:pPr marL="0" indent="0">
              <a:buNone/>
            </a:pPr>
            <a:r>
              <a:rPr lang="en-ID" sz="1400" dirty="0"/>
              <a:t>        Ch14JMenuFrame frame = new Ch14JMenuFrame();</a:t>
            </a:r>
          </a:p>
          <a:p>
            <a:pPr marL="0" indent="0">
              <a:buNone/>
            </a:pPr>
            <a:r>
              <a:rPr lang="en-ID" sz="1400" dirty="0"/>
              <a:t>        </a:t>
            </a:r>
            <a:r>
              <a:rPr lang="en-ID" sz="1400" dirty="0" err="1"/>
              <a:t>frame.setVisible</a:t>
            </a:r>
            <a:r>
              <a:rPr lang="en-ID" sz="1400" dirty="0"/>
              <a:t>(true);</a:t>
            </a:r>
          </a:p>
          <a:p>
            <a:pPr marL="0" indent="0">
              <a:buNone/>
            </a:pPr>
            <a:r>
              <a:rPr lang="en-ID" sz="1400" dirty="0"/>
              <a:t>    }</a:t>
            </a:r>
          </a:p>
          <a:p>
            <a:pPr marL="0" indent="0">
              <a:buNone/>
            </a:pPr>
            <a:endParaRPr lang="en-ID" sz="1400" dirty="0"/>
          </a:p>
          <a:p>
            <a:pPr marL="0" indent="0">
              <a:buNone/>
            </a:pPr>
            <a:r>
              <a:rPr lang="en-ID" sz="1400" dirty="0"/>
              <a:t>    public Ch14JMenuFrame() {</a:t>
            </a:r>
          </a:p>
          <a:p>
            <a:pPr marL="0" indent="0">
              <a:buNone/>
            </a:pPr>
            <a:r>
              <a:rPr lang="en-ID" sz="1400" dirty="0"/>
              <a:t>        Container </a:t>
            </a:r>
            <a:r>
              <a:rPr lang="en-ID" sz="1400" dirty="0" err="1"/>
              <a:t>contentPane</a:t>
            </a:r>
            <a:r>
              <a:rPr lang="en-ID" sz="1400" dirty="0"/>
              <a:t>;</a:t>
            </a:r>
          </a:p>
          <a:p>
            <a:pPr marL="0" indent="0">
              <a:buNone/>
            </a:pPr>
            <a:r>
              <a:rPr lang="en-ID" sz="1400" dirty="0"/>
              <a:t>        //set the frame properties</a:t>
            </a:r>
          </a:p>
          <a:p>
            <a:pPr marL="0" indent="0">
              <a:buNone/>
            </a:pPr>
            <a:r>
              <a:rPr lang="en-ID" sz="1400" dirty="0"/>
              <a:t>        </a:t>
            </a:r>
            <a:r>
              <a:rPr lang="en-ID" sz="1400" dirty="0" err="1"/>
              <a:t>setTitle</a:t>
            </a:r>
            <a:r>
              <a:rPr lang="en-ID" sz="1400" dirty="0"/>
              <a:t>     ("Ch14JMenuFrame");</a:t>
            </a:r>
          </a:p>
          <a:p>
            <a:pPr marL="0" indent="0">
              <a:buNone/>
            </a:pPr>
            <a:r>
              <a:rPr lang="en-ID" sz="1400" dirty="0"/>
              <a:t>        </a:t>
            </a:r>
            <a:r>
              <a:rPr lang="en-ID" sz="1400" dirty="0" err="1"/>
              <a:t>setSize</a:t>
            </a:r>
            <a:r>
              <a:rPr lang="en-ID" sz="1400" dirty="0"/>
              <a:t>      (300, 250);</a:t>
            </a:r>
          </a:p>
          <a:p>
            <a:pPr marL="0" indent="0">
              <a:buNone/>
            </a:pPr>
            <a:r>
              <a:rPr lang="en-ID" sz="1400" dirty="0"/>
              <a:t>        </a:t>
            </a:r>
            <a:r>
              <a:rPr lang="en-ID" sz="1400" dirty="0" err="1"/>
              <a:t>setResizable</a:t>
            </a:r>
            <a:r>
              <a:rPr lang="en-ID" sz="1400" dirty="0"/>
              <a:t> (false);</a:t>
            </a:r>
          </a:p>
          <a:p>
            <a:pPr marL="0" indent="0">
              <a:buNone/>
            </a:pPr>
            <a:r>
              <a:rPr lang="en-ID" sz="1400" dirty="0"/>
              <a:t>        </a:t>
            </a:r>
            <a:r>
              <a:rPr lang="en-ID" sz="1400" dirty="0" err="1"/>
              <a:t>setLocation</a:t>
            </a:r>
            <a:r>
              <a:rPr lang="en-ID" sz="1400" dirty="0"/>
              <a:t>  (200, 200);</a:t>
            </a:r>
          </a:p>
          <a:p>
            <a:pPr marL="0" indent="0">
              <a:buNone/>
            </a:pPr>
            <a:endParaRPr lang="en-ID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E77B14-759E-4407-A9C5-39AE8BACB8BC}"/>
              </a:ext>
            </a:extLst>
          </p:cNvPr>
          <p:cNvSpPr txBox="1">
            <a:spLocks/>
          </p:cNvSpPr>
          <p:nvPr/>
        </p:nvSpPr>
        <p:spPr>
          <a:xfrm>
            <a:off x="5926347" y="270356"/>
            <a:ext cx="4733027" cy="57451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ID" sz="1400" dirty="0"/>
              <a:t>        </a:t>
            </a:r>
            <a:r>
              <a:rPr lang="en-ID" sz="1400" dirty="0" err="1"/>
              <a:t>contentPane</a:t>
            </a:r>
            <a:r>
              <a:rPr lang="en-ID" sz="1400" dirty="0"/>
              <a:t> = </a:t>
            </a:r>
            <a:r>
              <a:rPr lang="en-ID" sz="1400" dirty="0" err="1"/>
              <a:t>getContentPane</a:t>
            </a:r>
            <a:r>
              <a:rPr lang="en-ID" sz="1400" dirty="0"/>
              <a:t>( );</a:t>
            </a:r>
          </a:p>
          <a:p>
            <a:pPr marL="0" indent="0">
              <a:buFont typeface="Wingdings 2"/>
              <a:buNone/>
            </a:pPr>
            <a:r>
              <a:rPr lang="en-ID" sz="1400" dirty="0"/>
              <a:t>        </a:t>
            </a:r>
            <a:r>
              <a:rPr lang="en-ID" sz="1400" dirty="0" err="1"/>
              <a:t>createFileMenu</a:t>
            </a:r>
            <a:r>
              <a:rPr lang="en-ID" sz="1400" dirty="0"/>
              <a:t>();</a:t>
            </a:r>
          </a:p>
          <a:p>
            <a:pPr marL="0" indent="0">
              <a:buFont typeface="Wingdings 2"/>
              <a:buNone/>
            </a:pPr>
            <a:r>
              <a:rPr lang="en-ID" sz="1400" dirty="0"/>
              <a:t>        </a:t>
            </a:r>
            <a:r>
              <a:rPr lang="en-ID" sz="1400" dirty="0" err="1"/>
              <a:t>createEditMenu</a:t>
            </a:r>
            <a:r>
              <a:rPr lang="en-ID" sz="1400" dirty="0"/>
              <a:t>();</a:t>
            </a:r>
          </a:p>
          <a:p>
            <a:pPr marL="0" indent="0">
              <a:buFont typeface="Wingdings 2"/>
              <a:buNone/>
            </a:pPr>
            <a:r>
              <a:rPr lang="en-ID" sz="1400" dirty="0"/>
              <a:t>        //and add them to the </a:t>
            </a:r>
            <a:r>
              <a:rPr lang="en-ID" sz="1400" dirty="0" err="1"/>
              <a:t>menubar</a:t>
            </a:r>
            <a:endParaRPr lang="en-ID" sz="1400" dirty="0"/>
          </a:p>
          <a:p>
            <a:pPr marL="0" indent="0">
              <a:buFont typeface="Wingdings 2"/>
              <a:buNone/>
            </a:pPr>
            <a:r>
              <a:rPr lang="en-ID" sz="1400" dirty="0"/>
              <a:t>        </a:t>
            </a:r>
            <a:r>
              <a:rPr lang="en-ID" sz="1400" dirty="0" err="1"/>
              <a:t>JMenuBar</a:t>
            </a:r>
            <a:r>
              <a:rPr lang="en-ID" sz="1400" dirty="0"/>
              <a:t> </a:t>
            </a:r>
            <a:r>
              <a:rPr lang="en-ID" sz="1400" dirty="0" err="1"/>
              <a:t>menuBar</a:t>
            </a:r>
            <a:r>
              <a:rPr lang="en-ID" sz="1400" dirty="0"/>
              <a:t> = new </a:t>
            </a:r>
            <a:r>
              <a:rPr lang="en-ID" sz="1400" dirty="0" err="1"/>
              <a:t>JMenuBar</a:t>
            </a:r>
            <a:r>
              <a:rPr lang="en-ID" sz="1400" dirty="0"/>
              <a:t>();</a:t>
            </a:r>
          </a:p>
          <a:p>
            <a:pPr marL="0" indent="0">
              <a:buFont typeface="Wingdings 2"/>
              <a:buNone/>
            </a:pPr>
            <a:r>
              <a:rPr lang="en-ID" sz="1400" dirty="0"/>
              <a:t>        </a:t>
            </a:r>
            <a:r>
              <a:rPr lang="en-ID" sz="1400" dirty="0" err="1"/>
              <a:t>this.setJMenuBar</a:t>
            </a:r>
            <a:r>
              <a:rPr lang="en-ID" sz="1400" dirty="0"/>
              <a:t>(</a:t>
            </a:r>
            <a:r>
              <a:rPr lang="en-ID" sz="1400" dirty="0" err="1"/>
              <a:t>menuBar</a:t>
            </a:r>
            <a:r>
              <a:rPr lang="en-ID" sz="1400" dirty="0"/>
              <a:t>);</a:t>
            </a:r>
          </a:p>
          <a:p>
            <a:pPr marL="0" indent="0">
              <a:buFont typeface="Wingdings 2"/>
              <a:buNone/>
            </a:pPr>
            <a:r>
              <a:rPr lang="en-ID" sz="1400" dirty="0"/>
              <a:t>        </a:t>
            </a:r>
            <a:r>
              <a:rPr lang="en-ID" sz="1400" dirty="0" err="1"/>
              <a:t>menuBar.add</a:t>
            </a:r>
            <a:r>
              <a:rPr lang="en-ID" sz="1400" dirty="0"/>
              <a:t>(</a:t>
            </a:r>
            <a:r>
              <a:rPr lang="en-ID" sz="1400" dirty="0" err="1"/>
              <a:t>fileMenu</a:t>
            </a:r>
            <a:r>
              <a:rPr lang="en-ID" sz="1400" dirty="0"/>
              <a:t>);</a:t>
            </a:r>
          </a:p>
          <a:p>
            <a:pPr marL="0" indent="0">
              <a:buFont typeface="Wingdings 2"/>
              <a:buNone/>
            </a:pPr>
            <a:r>
              <a:rPr lang="en-ID" sz="1400" dirty="0"/>
              <a:t>        </a:t>
            </a:r>
            <a:r>
              <a:rPr lang="en-ID" sz="1400" dirty="0" err="1"/>
              <a:t>menuBar.add</a:t>
            </a:r>
            <a:r>
              <a:rPr lang="en-ID" sz="1400" dirty="0"/>
              <a:t>(</a:t>
            </a:r>
            <a:r>
              <a:rPr lang="en-ID" sz="1400" dirty="0" err="1"/>
              <a:t>editMenu</a:t>
            </a:r>
            <a:r>
              <a:rPr lang="en-ID" sz="1400" dirty="0"/>
              <a:t>);</a:t>
            </a:r>
          </a:p>
          <a:p>
            <a:pPr marL="0" indent="0">
              <a:buFont typeface="Wingdings 2"/>
              <a:buNone/>
            </a:pPr>
            <a:r>
              <a:rPr lang="en-ID" sz="1400" dirty="0"/>
              <a:t>        //create and position </a:t>
            </a:r>
            <a:r>
              <a:rPr lang="en-ID" sz="1400" dirty="0" err="1"/>
              <a:t>reponse</a:t>
            </a:r>
            <a:r>
              <a:rPr lang="en-ID" sz="1400" dirty="0"/>
              <a:t> label</a:t>
            </a:r>
          </a:p>
          <a:p>
            <a:pPr marL="0" indent="0">
              <a:buFont typeface="Wingdings 2"/>
              <a:buNone/>
            </a:pPr>
            <a:r>
              <a:rPr lang="en-ID" sz="1400" dirty="0"/>
              <a:t>        response = new </a:t>
            </a:r>
            <a:r>
              <a:rPr lang="en-ID" sz="1400" dirty="0" err="1"/>
              <a:t>JLabel</a:t>
            </a:r>
            <a:r>
              <a:rPr lang="en-ID" sz="1400" dirty="0"/>
              <a:t>("Hello, this is your menu tester." );</a:t>
            </a:r>
          </a:p>
          <a:p>
            <a:pPr marL="0" indent="0">
              <a:buFont typeface="Wingdings 2"/>
              <a:buNone/>
            </a:pPr>
            <a:r>
              <a:rPr lang="en-ID" sz="1400" dirty="0"/>
              <a:t>        </a:t>
            </a:r>
            <a:r>
              <a:rPr lang="en-ID" sz="1400" dirty="0" err="1"/>
              <a:t>response.setSize</a:t>
            </a:r>
            <a:r>
              <a:rPr lang="en-ID" sz="1400" dirty="0"/>
              <a:t>(250, 50);</a:t>
            </a:r>
          </a:p>
          <a:p>
            <a:pPr marL="0" indent="0">
              <a:buFont typeface="Wingdings 2"/>
              <a:buNone/>
            </a:pPr>
            <a:r>
              <a:rPr lang="en-ID" sz="1400" dirty="0"/>
              <a:t>        </a:t>
            </a:r>
            <a:r>
              <a:rPr lang="en-ID" sz="1400" dirty="0" err="1"/>
              <a:t>contentPane.add</a:t>
            </a:r>
            <a:r>
              <a:rPr lang="en-ID" sz="1400" dirty="0"/>
              <a:t>(response);</a:t>
            </a:r>
          </a:p>
          <a:p>
            <a:pPr marL="0" indent="0">
              <a:buFont typeface="Wingdings 2"/>
              <a:buNone/>
            </a:pPr>
            <a:r>
              <a:rPr lang="en-ID" sz="1400" dirty="0"/>
              <a:t>        </a:t>
            </a:r>
            <a:r>
              <a:rPr lang="en-ID" sz="1400" dirty="0" err="1"/>
              <a:t>setDefaultCloseOperation</a:t>
            </a:r>
            <a:r>
              <a:rPr lang="en-ID" sz="1400" dirty="0"/>
              <a:t>(EXIT_ON_CLOSE);</a:t>
            </a:r>
          </a:p>
          <a:p>
            <a:pPr marL="0" indent="0">
              <a:buFont typeface="Wingdings 2"/>
              <a:buNone/>
            </a:pPr>
            <a:r>
              <a:rPr lang="en-ID" sz="1400" dirty="0"/>
              <a:t>    }</a:t>
            </a:r>
          </a:p>
          <a:p>
            <a:pPr marL="0" indent="0">
              <a:buFont typeface="Wingdings 2"/>
              <a:buNone/>
            </a:pP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355306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66BC1-C11E-4EDF-9193-44C28902E81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46338" y="274638"/>
            <a:ext cx="5483525" cy="5745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1400" dirty="0"/>
              <a:t>public void </a:t>
            </a:r>
            <a:r>
              <a:rPr lang="en-ID" sz="1400" dirty="0" err="1"/>
              <a:t>actionPerformed</a:t>
            </a:r>
            <a:r>
              <a:rPr lang="en-ID" sz="1400" dirty="0"/>
              <a:t>(</a:t>
            </a:r>
            <a:r>
              <a:rPr lang="en-ID" sz="1400" dirty="0" err="1"/>
              <a:t>ActionEvent</a:t>
            </a:r>
            <a:r>
              <a:rPr lang="en-ID" sz="1400" dirty="0"/>
              <a:t> event) {</a:t>
            </a:r>
          </a:p>
          <a:p>
            <a:pPr marL="0" indent="0">
              <a:buNone/>
            </a:pPr>
            <a:r>
              <a:rPr lang="en-ID" sz="1400" dirty="0"/>
              <a:t>        String  </a:t>
            </a:r>
            <a:r>
              <a:rPr lang="en-ID" sz="1400" dirty="0" err="1"/>
              <a:t>menuName</a:t>
            </a:r>
            <a:r>
              <a:rPr lang="en-ID" sz="1400" dirty="0"/>
              <a:t>;</a:t>
            </a:r>
          </a:p>
          <a:p>
            <a:pPr marL="0" indent="0">
              <a:buNone/>
            </a:pPr>
            <a:r>
              <a:rPr lang="en-ID" sz="1400" dirty="0"/>
              <a:t>        </a:t>
            </a:r>
            <a:r>
              <a:rPr lang="en-ID" sz="1400" dirty="0" err="1"/>
              <a:t>menuName</a:t>
            </a:r>
            <a:r>
              <a:rPr lang="en-ID" sz="1400" dirty="0"/>
              <a:t> = </a:t>
            </a:r>
            <a:r>
              <a:rPr lang="en-ID" sz="1400" dirty="0" err="1"/>
              <a:t>event.getActionCommand</a:t>
            </a:r>
            <a:r>
              <a:rPr lang="en-ID" sz="1400" dirty="0"/>
              <a:t>();</a:t>
            </a:r>
          </a:p>
          <a:p>
            <a:pPr marL="0" indent="0">
              <a:buNone/>
            </a:pPr>
            <a:r>
              <a:rPr lang="en-ID" sz="1400" dirty="0"/>
              <a:t>        if (</a:t>
            </a:r>
            <a:r>
              <a:rPr lang="en-ID" sz="1400" dirty="0" err="1"/>
              <a:t>menuName.equals</a:t>
            </a:r>
            <a:r>
              <a:rPr lang="en-ID" sz="1400" dirty="0"/>
              <a:t>("Quit")) {</a:t>
            </a:r>
          </a:p>
          <a:p>
            <a:pPr marL="0" indent="0">
              <a:buNone/>
            </a:pPr>
            <a:r>
              <a:rPr lang="en-ID" sz="1400" dirty="0"/>
              <a:t>           </a:t>
            </a:r>
            <a:r>
              <a:rPr lang="en-ID" sz="1400" dirty="0" err="1"/>
              <a:t>System.exit</a:t>
            </a:r>
            <a:r>
              <a:rPr lang="en-ID" sz="1400" dirty="0"/>
              <a:t>(0);</a:t>
            </a:r>
          </a:p>
          <a:p>
            <a:pPr marL="0" indent="0">
              <a:buNone/>
            </a:pPr>
            <a:r>
              <a:rPr lang="en-ID" sz="1400" dirty="0"/>
              <a:t>        } else {</a:t>
            </a:r>
          </a:p>
          <a:p>
            <a:pPr marL="0" indent="0">
              <a:buNone/>
            </a:pPr>
            <a:r>
              <a:rPr lang="en-ID" sz="1400" dirty="0"/>
              <a:t>           </a:t>
            </a:r>
            <a:r>
              <a:rPr lang="en-ID" sz="1400" dirty="0" err="1"/>
              <a:t>response.setText</a:t>
            </a:r>
            <a:r>
              <a:rPr lang="en-ID" sz="1400" dirty="0"/>
              <a:t>("Menu Item '" + </a:t>
            </a:r>
            <a:r>
              <a:rPr lang="en-ID" sz="1400" dirty="0" err="1"/>
              <a:t>menuName</a:t>
            </a:r>
            <a:r>
              <a:rPr lang="en-ID" sz="1400" dirty="0"/>
              <a:t> + "' is selected.");</a:t>
            </a:r>
          </a:p>
          <a:p>
            <a:pPr marL="0" indent="0">
              <a:buNone/>
            </a:pPr>
            <a:r>
              <a:rPr lang="en-ID" sz="1400" dirty="0"/>
              <a:t>        }</a:t>
            </a:r>
          </a:p>
          <a:p>
            <a:pPr marL="0" indent="0">
              <a:buNone/>
            </a:pPr>
            <a:r>
              <a:rPr lang="en-ID" sz="1400" dirty="0"/>
              <a:t>    }</a:t>
            </a:r>
          </a:p>
          <a:p>
            <a:pPr marL="0" indent="0">
              <a:buNone/>
            </a:pPr>
            <a:endParaRPr lang="en-ID" sz="1400" dirty="0"/>
          </a:p>
          <a:p>
            <a:pPr marL="0" indent="0">
              <a:buNone/>
            </a:pPr>
            <a:r>
              <a:rPr lang="en-ID" sz="1400" dirty="0"/>
              <a:t>private void </a:t>
            </a:r>
            <a:r>
              <a:rPr lang="en-ID" sz="1400" dirty="0" err="1"/>
              <a:t>createFileMenu</a:t>
            </a:r>
            <a:r>
              <a:rPr lang="en-ID" sz="1400" dirty="0"/>
              <a:t>( ) {</a:t>
            </a:r>
          </a:p>
          <a:p>
            <a:pPr marL="0" indent="0">
              <a:buNone/>
            </a:pPr>
            <a:r>
              <a:rPr lang="en-ID" sz="1400" dirty="0"/>
              <a:t>        </a:t>
            </a:r>
            <a:r>
              <a:rPr lang="en-ID" sz="1400" dirty="0" err="1"/>
              <a:t>JMenuItem</a:t>
            </a:r>
            <a:r>
              <a:rPr lang="en-ID" sz="1400" dirty="0"/>
              <a:t>    item;</a:t>
            </a:r>
          </a:p>
          <a:p>
            <a:pPr marL="0" indent="0">
              <a:buNone/>
            </a:pPr>
            <a:r>
              <a:rPr lang="en-ID" sz="1400" dirty="0"/>
              <a:t>        </a:t>
            </a:r>
            <a:r>
              <a:rPr lang="en-ID" sz="1400" dirty="0" err="1"/>
              <a:t>fileMenu</a:t>
            </a:r>
            <a:r>
              <a:rPr lang="en-ID" sz="1400" dirty="0"/>
              <a:t> = new </a:t>
            </a:r>
            <a:r>
              <a:rPr lang="en-ID" sz="1400" dirty="0" err="1"/>
              <a:t>JMenu</a:t>
            </a:r>
            <a:r>
              <a:rPr lang="en-ID" sz="1400" dirty="0"/>
              <a:t>("File");</a:t>
            </a:r>
          </a:p>
          <a:p>
            <a:pPr marL="0" indent="0">
              <a:buNone/>
            </a:pPr>
            <a:r>
              <a:rPr lang="en-ID" sz="1400" dirty="0"/>
              <a:t>        item = new </a:t>
            </a:r>
            <a:r>
              <a:rPr lang="en-ID" sz="1400" dirty="0" err="1"/>
              <a:t>JMenuItem</a:t>
            </a:r>
            <a:r>
              <a:rPr lang="en-ID" sz="1400" dirty="0"/>
              <a:t>("</a:t>
            </a:r>
            <a:r>
              <a:rPr lang="en-ID" sz="1400" dirty="0" err="1"/>
              <a:t>Baru</a:t>
            </a:r>
            <a:r>
              <a:rPr lang="en-ID" sz="1400" dirty="0"/>
              <a:t>");        //New</a:t>
            </a:r>
          </a:p>
          <a:p>
            <a:pPr marL="0" indent="0">
              <a:buNone/>
            </a:pPr>
            <a:r>
              <a:rPr lang="en-ID" sz="1400" dirty="0"/>
              <a:t>        </a:t>
            </a:r>
            <a:r>
              <a:rPr lang="en-ID" sz="1400" dirty="0" err="1"/>
              <a:t>item.addActionListener</a:t>
            </a:r>
            <a:r>
              <a:rPr lang="en-ID" sz="1400" dirty="0"/>
              <a:t>( this );</a:t>
            </a:r>
          </a:p>
          <a:p>
            <a:pPr marL="0" indent="0">
              <a:buNone/>
            </a:pPr>
            <a:r>
              <a:rPr lang="en-ID" sz="1400" dirty="0"/>
              <a:t>        </a:t>
            </a:r>
            <a:r>
              <a:rPr lang="en-ID" sz="1400" dirty="0" err="1"/>
              <a:t>fileMenu.add</a:t>
            </a:r>
            <a:r>
              <a:rPr lang="en-ID" sz="1400" dirty="0"/>
              <a:t>( item );</a:t>
            </a:r>
          </a:p>
          <a:p>
            <a:pPr marL="0" indent="0">
              <a:buNone/>
            </a:pPr>
            <a:r>
              <a:rPr lang="en-ID" sz="1400" dirty="0"/>
              <a:t>        item = new </a:t>
            </a:r>
            <a:r>
              <a:rPr lang="en-ID" sz="1400" dirty="0" err="1"/>
              <a:t>JMenuItem</a:t>
            </a:r>
            <a:r>
              <a:rPr lang="en-ID" sz="1400" dirty="0"/>
              <a:t>("Open...");    //Open...</a:t>
            </a:r>
          </a:p>
          <a:p>
            <a:pPr marL="0" indent="0">
              <a:buNone/>
            </a:pPr>
            <a:r>
              <a:rPr lang="en-ID" sz="1400" dirty="0"/>
              <a:t>        </a:t>
            </a:r>
            <a:r>
              <a:rPr lang="en-ID" sz="1400" dirty="0" err="1"/>
              <a:t>item.addActionListener</a:t>
            </a:r>
            <a:r>
              <a:rPr lang="en-ID" sz="1400" dirty="0"/>
              <a:t>( this );</a:t>
            </a:r>
          </a:p>
          <a:p>
            <a:pPr marL="0" indent="0">
              <a:buNone/>
            </a:pPr>
            <a:r>
              <a:rPr lang="en-ID" sz="1400" dirty="0"/>
              <a:t>        </a:t>
            </a:r>
            <a:r>
              <a:rPr lang="en-ID" sz="1400" dirty="0" err="1"/>
              <a:t>fileMenu.add</a:t>
            </a:r>
            <a:r>
              <a:rPr lang="en-ID" sz="1400" dirty="0"/>
              <a:t>( item );</a:t>
            </a:r>
          </a:p>
          <a:p>
            <a:pPr marL="0" indent="0">
              <a:buNone/>
            </a:pPr>
            <a:r>
              <a:rPr lang="en-ID" sz="1400" dirty="0"/>
              <a:t>        item = new </a:t>
            </a:r>
            <a:r>
              <a:rPr lang="en-ID" sz="1400" dirty="0" err="1"/>
              <a:t>JMenuItem</a:t>
            </a:r>
            <a:r>
              <a:rPr lang="en-ID" sz="1400" dirty="0"/>
              <a:t>("Save");       //Save</a:t>
            </a:r>
          </a:p>
          <a:p>
            <a:pPr marL="0" indent="0">
              <a:buNone/>
            </a:pPr>
            <a:r>
              <a:rPr lang="en-ID" sz="1400" dirty="0"/>
              <a:t>        </a:t>
            </a:r>
            <a:r>
              <a:rPr lang="en-ID" sz="1400" dirty="0" err="1"/>
              <a:t>item.addActionListener</a:t>
            </a:r>
            <a:r>
              <a:rPr lang="en-ID" sz="1400" dirty="0"/>
              <a:t>( this );</a:t>
            </a:r>
          </a:p>
          <a:p>
            <a:pPr marL="0" indent="0">
              <a:buNone/>
            </a:pPr>
            <a:r>
              <a:rPr lang="en-ID" sz="1400" dirty="0"/>
              <a:t>        </a:t>
            </a:r>
            <a:r>
              <a:rPr lang="en-ID" sz="1400" dirty="0" err="1"/>
              <a:t>fileMenu.add</a:t>
            </a:r>
            <a:r>
              <a:rPr lang="en-ID" sz="1400" dirty="0"/>
              <a:t>( item );</a:t>
            </a:r>
          </a:p>
          <a:p>
            <a:pPr marL="0" indent="0">
              <a:buNone/>
            </a:pPr>
            <a:endParaRPr lang="en-ID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E77B14-759E-4407-A9C5-39AE8BACB8BC}"/>
              </a:ext>
            </a:extLst>
          </p:cNvPr>
          <p:cNvSpPr txBox="1">
            <a:spLocks/>
          </p:cNvSpPr>
          <p:nvPr/>
        </p:nvSpPr>
        <p:spPr>
          <a:xfrm>
            <a:off x="5926347" y="270356"/>
            <a:ext cx="4733027" cy="574516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1200" dirty="0"/>
              <a:t> item = new </a:t>
            </a:r>
            <a:r>
              <a:rPr lang="en-ID" sz="1200" dirty="0" err="1"/>
              <a:t>JMenuItem</a:t>
            </a:r>
            <a:r>
              <a:rPr lang="en-ID" sz="1200" dirty="0"/>
              <a:t>("Save As..."); //Save As...</a:t>
            </a:r>
          </a:p>
          <a:p>
            <a:pPr marL="0" indent="0">
              <a:buNone/>
            </a:pPr>
            <a:r>
              <a:rPr lang="en-ID" sz="1200" dirty="0"/>
              <a:t>        </a:t>
            </a:r>
            <a:r>
              <a:rPr lang="en-ID" sz="1200" dirty="0" err="1"/>
              <a:t>item.addActionListener</a:t>
            </a:r>
            <a:r>
              <a:rPr lang="en-ID" sz="1200" dirty="0"/>
              <a:t>( this );</a:t>
            </a:r>
          </a:p>
          <a:p>
            <a:pPr marL="0" indent="0">
              <a:buNone/>
            </a:pPr>
            <a:r>
              <a:rPr lang="en-ID" sz="1200" dirty="0"/>
              <a:t>        </a:t>
            </a:r>
            <a:r>
              <a:rPr lang="en-ID" sz="1200" dirty="0" err="1"/>
              <a:t>fileMenu.add</a:t>
            </a:r>
            <a:r>
              <a:rPr lang="en-ID" sz="1200" dirty="0"/>
              <a:t>( item );</a:t>
            </a:r>
          </a:p>
          <a:p>
            <a:pPr marL="0" indent="0">
              <a:buNone/>
            </a:pPr>
            <a:endParaRPr lang="en-ID" sz="1200" dirty="0"/>
          </a:p>
          <a:p>
            <a:pPr marL="0" indent="0">
              <a:buNone/>
            </a:pPr>
            <a:r>
              <a:rPr lang="en-ID" sz="1200" dirty="0"/>
              <a:t>        </a:t>
            </a:r>
            <a:r>
              <a:rPr lang="en-ID" sz="1200" dirty="0" err="1"/>
              <a:t>fileMenu.addSeparator</a:t>
            </a:r>
            <a:r>
              <a:rPr lang="en-ID" sz="1200" dirty="0"/>
              <a:t>();           //add a horizontal separator line</a:t>
            </a:r>
          </a:p>
          <a:p>
            <a:pPr marL="0" indent="0">
              <a:buNone/>
            </a:pPr>
            <a:r>
              <a:rPr lang="en-ID" sz="1200" dirty="0"/>
              <a:t>        item = new </a:t>
            </a:r>
            <a:r>
              <a:rPr lang="en-ID" sz="1200" dirty="0" err="1"/>
              <a:t>JMenuItem</a:t>
            </a:r>
            <a:r>
              <a:rPr lang="en-ID" sz="1200" dirty="0"/>
              <a:t>("Quit");       //Quit</a:t>
            </a:r>
          </a:p>
          <a:p>
            <a:pPr marL="0" indent="0">
              <a:buNone/>
            </a:pPr>
            <a:r>
              <a:rPr lang="en-ID" sz="1200" dirty="0"/>
              <a:t>        </a:t>
            </a:r>
            <a:r>
              <a:rPr lang="en-ID" sz="1200" dirty="0" err="1"/>
              <a:t>item.addActionListener</a:t>
            </a:r>
            <a:r>
              <a:rPr lang="en-ID" sz="1200" dirty="0"/>
              <a:t>( this );</a:t>
            </a:r>
          </a:p>
          <a:p>
            <a:pPr marL="0" indent="0">
              <a:buNone/>
            </a:pPr>
            <a:r>
              <a:rPr lang="en-ID" sz="1200" dirty="0"/>
              <a:t>        </a:t>
            </a:r>
            <a:r>
              <a:rPr lang="en-ID" sz="1200" dirty="0" err="1"/>
              <a:t>fileMenu.add</a:t>
            </a:r>
            <a:r>
              <a:rPr lang="en-ID" sz="1200" dirty="0"/>
              <a:t>( item );</a:t>
            </a:r>
          </a:p>
          <a:p>
            <a:pPr marL="0" indent="0">
              <a:buNone/>
            </a:pPr>
            <a:r>
              <a:rPr lang="en-ID" sz="1200" dirty="0"/>
              <a:t>    }</a:t>
            </a:r>
          </a:p>
          <a:p>
            <a:pPr marL="0" indent="0">
              <a:buNone/>
            </a:pPr>
            <a:r>
              <a:rPr lang="en-ID" sz="1200" dirty="0"/>
              <a:t>private void </a:t>
            </a:r>
            <a:r>
              <a:rPr lang="en-ID" sz="1200" dirty="0" err="1"/>
              <a:t>createEditMenu</a:t>
            </a:r>
            <a:r>
              <a:rPr lang="en-ID" sz="1200" dirty="0"/>
              <a:t>( ) {</a:t>
            </a:r>
          </a:p>
          <a:p>
            <a:pPr marL="0" indent="0">
              <a:buNone/>
            </a:pPr>
            <a:r>
              <a:rPr lang="en-ID" sz="1200" dirty="0"/>
              <a:t>        </a:t>
            </a:r>
            <a:r>
              <a:rPr lang="en-ID" sz="1200" dirty="0" err="1"/>
              <a:t>JMenuItem</a:t>
            </a:r>
            <a:r>
              <a:rPr lang="en-ID" sz="1200" dirty="0"/>
              <a:t>    item;</a:t>
            </a:r>
          </a:p>
          <a:p>
            <a:pPr marL="0" indent="0">
              <a:buNone/>
            </a:pPr>
            <a:endParaRPr lang="en-ID" sz="1200" dirty="0"/>
          </a:p>
          <a:p>
            <a:pPr marL="0" indent="0">
              <a:buNone/>
            </a:pPr>
            <a:r>
              <a:rPr lang="en-ID" sz="1200" dirty="0"/>
              <a:t>        </a:t>
            </a:r>
            <a:r>
              <a:rPr lang="en-ID" sz="1200" dirty="0" err="1"/>
              <a:t>editMenu</a:t>
            </a:r>
            <a:r>
              <a:rPr lang="en-ID" sz="1200" dirty="0"/>
              <a:t> = new </a:t>
            </a:r>
            <a:r>
              <a:rPr lang="en-ID" sz="1200" dirty="0" err="1"/>
              <a:t>JMenu</a:t>
            </a:r>
            <a:r>
              <a:rPr lang="en-ID" sz="1200" dirty="0"/>
              <a:t>("Edit");</a:t>
            </a:r>
          </a:p>
          <a:p>
            <a:pPr marL="0" indent="0">
              <a:buNone/>
            </a:pPr>
            <a:r>
              <a:rPr lang="en-ID" sz="1200" dirty="0"/>
              <a:t>        item = new </a:t>
            </a:r>
            <a:r>
              <a:rPr lang="en-ID" sz="1200" dirty="0" err="1"/>
              <a:t>JMenuItem</a:t>
            </a:r>
            <a:r>
              <a:rPr lang="en-ID" sz="1200" dirty="0"/>
              <a:t>("Cut");      //Cut</a:t>
            </a:r>
          </a:p>
          <a:p>
            <a:pPr marL="0" indent="0">
              <a:buNone/>
            </a:pPr>
            <a:r>
              <a:rPr lang="en-ID" sz="1200" dirty="0"/>
              <a:t>        </a:t>
            </a:r>
            <a:r>
              <a:rPr lang="en-ID" sz="1200" dirty="0" err="1"/>
              <a:t>item.addActionListener</a:t>
            </a:r>
            <a:r>
              <a:rPr lang="en-ID" sz="1200" dirty="0"/>
              <a:t>( this );</a:t>
            </a:r>
          </a:p>
          <a:p>
            <a:pPr marL="0" indent="0">
              <a:buNone/>
            </a:pPr>
            <a:r>
              <a:rPr lang="en-ID" sz="1200" dirty="0"/>
              <a:t>        </a:t>
            </a:r>
            <a:r>
              <a:rPr lang="en-ID" sz="1200" dirty="0" err="1"/>
              <a:t>editMenu.add</a:t>
            </a:r>
            <a:r>
              <a:rPr lang="en-ID" sz="1200" dirty="0"/>
              <a:t>( item );</a:t>
            </a:r>
          </a:p>
          <a:p>
            <a:pPr marL="0" indent="0">
              <a:buNone/>
            </a:pPr>
            <a:endParaRPr lang="en-ID" sz="1200" dirty="0"/>
          </a:p>
          <a:p>
            <a:pPr marL="0" indent="0">
              <a:buNone/>
            </a:pPr>
            <a:r>
              <a:rPr lang="en-ID" sz="1200" dirty="0"/>
              <a:t>        item = new </a:t>
            </a:r>
            <a:r>
              <a:rPr lang="en-ID" sz="1200" dirty="0" err="1"/>
              <a:t>JMenuItem</a:t>
            </a:r>
            <a:r>
              <a:rPr lang="en-ID" sz="1200" dirty="0"/>
              <a:t>("Copy");    //Copy</a:t>
            </a:r>
          </a:p>
          <a:p>
            <a:pPr marL="0" indent="0">
              <a:buNone/>
            </a:pPr>
            <a:r>
              <a:rPr lang="en-ID" sz="1200" dirty="0"/>
              <a:t>        </a:t>
            </a:r>
            <a:r>
              <a:rPr lang="en-ID" sz="1200" dirty="0" err="1"/>
              <a:t>item.addActionListener</a:t>
            </a:r>
            <a:r>
              <a:rPr lang="en-ID" sz="1200" dirty="0"/>
              <a:t>( this );</a:t>
            </a:r>
          </a:p>
          <a:p>
            <a:pPr marL="0" indent="0">
              <a:buNone/>
            </a:pPr>
            <a:r>
              <a:rPr lang="en-ID" sz="1200" dirty="0"/>
              <a:t>        </a:t>
            </a:r>
            <a:r>
              <a:rPr lang="en-ID" sz="1200" dirty="0" err="1"/>
              <a:t>editMenu.add</a:t>
            </a:r>
            <a:r>
              <a:rPr lang="en-ID" sz="1200" dirty="0"/>
              <a:t>( item );</a:t>
            </a:r>
          </a:p>
          <a:p>
            <a:pPr marL="0" indent="0">
              <a:buNone/>
            </a:pPr>
            <a:endParaRPr lang="en-ID" sz="1200" dirty="0"/>
          </a:p>
          <a:p>
            <a:pPr marL="0" indent="0">
              <a:buNone/>
            </a:pPr>
            <a:r>
              <a:rPr lang="en-ID" sz="1200" dirty="0"/>
              <a:t>        item = new </a:t>
            </a:r>
            <a:r>
              <a:rPr lang="en-ID" sz="1200" dirty="0" err="1"/>
              <a:t>JMenuItem</a:t>
            </a:r>
            <a:r>
              <a:rPr lang="en-ID" sz="1200" dirty="0"/>
              <a:t>("Paste");    //Paste</a:t>
            </a:r>
          </a:p>
          <a:p>
            <a:pPr marL="0" indent="0">
              <a:buNone/>
            </a:pPr>
            <a:r>
              <a:rPr lang="en-ID" sz="1200" dirty="0"/>
              <a:t>        </a:t>
            </a:r>
            <a:r>
              <a:rPr lang="en-ID" sz="1200" dirty="0" err="1"/>
              <a:t>item.addActionListener</a:t>
            </a:r>
            <a:r>
              <a:rPr lang="en-ID" sz="1200" dirty="0"/>
              <a:t>( this );</a:t>
            </a:r>
          </a:p>
          <a:p>
            <a:pPr marL="0" indent="0">
              <a:buNone/>
            </a:pPr>
            <a:r>
              <a:rPr lang="en-ID" sz="1200" dirty="0"/>
              <a:t>        </a:t>
            </a:r>
            <a:r>
              <a:rPr lang="en-ID" sz="1200" dirty="0" err="1"/>
              <a:t>editMenu.add</a:t>
            </a:r>
            <a:r>
              <a:rPr lang="en-ID" sz="1200" dirty="0"/>
              <a:t>( item );</a:t>
            </a:r>
          </a:p>
          <a:p>
            <a:pPr marL="0" indent="0">
              <a:buNone/>
            </a:pPr>
            <a:r>
              <a:rPr lang="en-ID" sz="1200" dirty="0"/>
              <a:t>    }</a:t>
            </a:r>
          </a:p>
          <a:p>
            <a:pPr marL="0" indent="0">
              <a:buNone/>
            </a:pPr>
            <a:r>
              <a:rPr lang="en-ID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539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Placeholder 2"/>
          <p:cNvSpPr>
            <a:spLocks noGrp="1"/>
          </p:cNvSpPr>
          <p:nvPr>
            <p:ph type="body" sz="half" idx="1"/>
          </p:nvPr>
        </p:nvSpPr>
        <p:spPr>
          <a:xfrm>
            <a:off x="1981200" y="2514601"/>
            <a:ext cx="8229600" cy="3611563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5400" dirty="0"/>
              <a:t>DIALOG</a:t>
            </a:r>
          </a:p>
        </p:txBody>
      </p:sp>
    </p:spTree>
    <p:extLst>
      <p:ext uri="{BB962C8B-B14F-4D97-AF65-F5344CB8AC3E}">
        <p14:creationId xmlns:p14="http://schemas.microsoft.com/office/powerpoint/2010/main" val="2854348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079" y="93483"/>
            <a:ext cx="11099321" cy="1071083"/>
          </a:xfrm>
        </p:spPr>
        <p:txBody>
          <a:bodyPr/>
          <a:lstStyle/>
          <a:p>
            <a:r>
              <a:rPr lang="en-US" dirty="0"/>
              <a:t>Dialog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88521" y="1285336"/>
            <a:ext cx="10693879" cy="310069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2000" dirty="0"/>
              <a:t>Dialog </a:t>
            </a:r>
            <a:r>
              <a:rPr lang="en-US" altLang="en-US" sz="2000" dirty="0" err="1"/>
              <a:t>seringkali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digunakan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untuk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memberikan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informasi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terkini</a:t>
            </a:r>
            <a:r>
              <a:rPr lang="en-US" altLang="en-US" sz="2000" dirty="0"/>
              <a:t> (</a:t>
            </a:r>
            <a:r>
              <a:rPr lang="en-US" altLang="en-US" sz="2000" dirty="0" err="1">
                <a:solidFill>
                  <a:srgbClr val="0070C0"/>
                </a:solidFill>
              </a:rPr>
              <a:t>misalnya</a:t>
            </a:r>
            <a:r>
              <a:rPr lang="en-US" altLang="en-US" sz="2000" dirty="0">
                <a:solidFill>
                  <a:srgbClr val="0070C0"/>
                </a:solidFill>
              </a:rPr>
              <a:t>. “</a:t>
            </a:r>
            <a:r>
              <a:rPr lang="en-US" altLang="en-US" sz="2000" dirty="0" err="1">
                <a:solidFill>
                  <a:srgbClr val="0070C0"/>
                </a:solidFill>
              </a:rPr>
              <a:t>koneksi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</a:rPr>
              <a:t>ke</a:t>
            </a:r>
            <a:r>
              <a:rPr lang="en-US" altLang="en-US" sz="2000" dirty="0">
                <a:solidFill>
                  <a:srgbClr val="0070C0"/>
                </a:solidFill>
              </a:rPr>
              <a:t> database </a:t>
            </a:r>
            <a:r>
              <a:rPr lang="en-US" altLang="en-US" sz="2000" dirty="0" err="1">
                <a:solidFill>
                  <a:srgbClr val="0070C0"/>
                </a:solidFill>
              </a:rPr>
              <a:t>gagal</a:t>
            </a:r>
            <a:r>
              <a:rPr lang="en-US" altLang="en-US" sz="2000" dirty="0">
                <a:solidFill>
                  <a:srgbClr val="0070C0"/>
                </a:solidFill>
              </a:rPr>
              <a:t>”</a:t>
            </a:r>
            <a:r>
              <a:rPr lang="en-US" altLang="en-US" sz="2000" dirty="0"/>
              <a:t>) </a:t>
            </a:r>
            <a:r>
              <a:rPr lang="en-US" altLang="en-US" sz="2000" dirty="0" err="1"/>
              <a:t>kepada</a:t>
            </a:r>
            <a:r>
              <a:rPr lang="en-US" altLang="en-US" sz="2000" dirty="0"/>
              <a:t> user </a:t>
            </a:r>
            <a:r>
              <a:rPr lang="en-US" altLang="en-US" sz="2000" dirty="0" err="1"/>
              <a:t>atau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memberikan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pertanyaan-pertanyaan</a:t>
            </a:r>
            <a:r>
              <a:rPr lang="en-US" altLang="en-US" sz="2000" dirty="0"/>
              <a:t> (</a:t>
            </a:r>
            <a:r>
              <a:rPr lang="en-US" altLang="en-US" sz="2000" dirty="0" err="1">
                <a:solidFill>
                  <a:srgbClr val="0070C0"/>
                </a:solidFill>
              </a:rPr>
              <a:t>mis</a:t>
            </a:r>
            <a:r>
              <a:rPr lang="en-US" altLang="en-US" sz="2000" dirty="0">
                <a:solidFill>
                  <a:srgbClr val="0070C0"/>
                </a:solidFill>
              </a:rPr>
              <a:t>. “</a:t>
            </a:r>
            <a:r>
              <a:rPr lang="en-US" altLang="en-US" sz="2000" dirty="0" err="1">
                <a:solidFill>
                  <a:srgbClr val="0070C0"/>
                </a:solidFill>
              </a:rPr>
              <a:t>Apakah</a:t>
            </a:r>
            <a:r>
              <a:rPr lang="en-US" altLang="en-US" sz="2000" dirty="0">
                <a:solidFill>
                  <a:srgbClr val="0070C0"/>
                </a:solidFill>
              </a:rPr>
              <a:t> data </a:t>
            </a:r>
            <a:r>
              <a:rPr lang="en-US" altLang="en-US" sz="2000" dirty="0" err="1">
                <a:solidFill>
                  <a:srgbClr val="0070C0"/>
                </a:solidFill>
              </a:rPr>
              <a:t>akan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</a:rPr>
              <a:t>dihapus</a:t>
            </a:r>
            <a:r>
              <a:rPr lang="en-US" altLang="en-US" sz="2000" dirty="0">
                <a:solidFill>
                  <a:srgbClr val="0070C0"/>
                </a:solidFill>
              </a:rPr>
              <a:t>?”</a:t>
            </a:r>
            <a:r>
              <a:rPr lang="en-US" altLang="en-US" sz="2000" dirty="0"/>
              <a:t>)</a:t>
            </a:r>
          </a:p>
          <a:p>
            <a:pPr>
              <a:defRPr/>
            </a:pPr>
            <a:r>
              <a:rPr lang="en-US" altLang="en-US" sz="2000" dirty="0" err="1"/>
              <a:t>Beberapa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variasi</a:t>
            </a:r>
            <a:r>
              <a:rPr lang="en-US" altLang="en-US" sz="2000" dirty="0"/>
              <a:t> dialog:</a:t>
            </a:r>
          </a:p>
          <a:p>
            <a:pPr lvl="1"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Message dialog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menampilkan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pesan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ke</a:t>
            </a:r>
            <a:r>
              <a:rPr lang="en-US" altLang="en-US" sz="1800" dirty="0"/>
              <a:t> user, </a:t>
            </a:r>
            <a:r>
              <a:rPr lang="en-US" altLang="en-US" sz="1800" dirty="0" err="1"/>
              <a:t>biasanya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disertai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dengan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tombol</a:t>
            </a:r>
            <a:r>
              <a:rPr lang="en-US" altLang="en-US" sz="1800" dirty="0"/>
              <a:t> “OK”.</a:t>
            </a:r>
          </a:p>
          <a:p>
            <a:pPr lvl="1"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Confirmation dialog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Memberikan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suatu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pertanyaan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beserta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tombol-tombol</a:t>
            </a:r>
            <a:r>
              <a:rPr lang="en-US" altLang="en-US" sz="1800" dirty="0"/>
              <a:t> </a:t>
            </a:r>
            <a:r>
              <a:rPr lang="en-US" altLang="en-US" sz="1800" dirty="0" err="1"/>
              <a:t>jawaban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seperti</a:t>
            </a:r>
            <a:r>
              <a:rPr lang="en-US" altLang="en-US" sz="1800" dirty="0"/>
              <a:t> “Yes”, “No”, </a:t>
            </a:r>
            <a:r>
              <a:rPr lang="en-US" altLang="en-US" sz="1800" dirty="0" err="1"/>
              <a:t>dan</a:t>
            </a:r>
            <a:r>
              <a:rPr lang="en-US" altLang="en-US" sz="1800" dirty="0"/>
              <a:t> “</a:t>
            </a:r>
            <a:r>
              <a:rPr lang="en-US" altLang="en-US" sz="1800" dirty="0" err="1"/>
              <a:t>Cancle</a:t>
            </a:r>
            <a:r>
              <a:rPr lang="en-US" altLang="en-US" sz="1800" dirty="0"/>
              <a:t>”</a:t>
            </a:r>
          </a:p>
          <a:p>
            <a:pPr lvl="1"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Input dialog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menyatakan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ke</a:t>
            </a:r>
            <a:r>
              <a:rPr lang="en-US" altLang="en-US" sz="1800" dirty="0"/>
              <a:t> user </a:t>
            </a:r>
            <a:r>
              <a:rPr lang="en-US" altLang="en-US" sz="1800" dirty="0" err="1"/>
              <a:t>untuk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mengetik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suatu</a:t>
            </a:r>
            <a:r>
              <a:rPr lang="en-US" altLang="en-US" sz="1800" dirty="0"/>
              <a:t> string</a:t>
            </a:r>
          </a:p>
          <a:p>
            <a:pPr lvl="1"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Option dialog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tipe</a:t>
            </a:r>
            <a:r>
              <a:rPr lang="en-US" altLang="en-US" sz="1800" dirty="0"/>
              <a:t> dialog yang </a:t>
            </a:r>
            <a:r>
              <a:rPr lang="en-US" altLang="en-US" sz="1800" dirty="0" err="1"/>
              <a:t>umum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dapat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dikostumisasi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untuk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ditampilkan</a:t>
            </a:r>
            <a:endParaRPr lang="en-US" altLang="en-US" sz="1800" dirty="0"/>
          </a:p>
          <a:p>
            <a:pPr>
              <a:defRPr/>
            </a:pPr>
            <a:r>
              <a:rPr lang="en-US" altLang="en-US" sz="2000" dirty="0" err="1"/>
              <a:t>Contoh</a:t>
            </a:r>
            <a:r>
              <a:rPr lang="en-US" altLang="en-US" sz="2000" dirty="0"/>
              <a:t> Confirmation dialog: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151" y="4506804"/>
            <a:ext cx="432117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899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499" y="24441"/>
            <a:ext cx="10737011" cy="1143000"/>
          </a:xfrm>
        </p:spPr>
        <p:txBody>
          <a:bodyPr/>
          <a:lstStyle/>
          <a:p>
            <a:r>
              <a:rPr lang="en-US" dirty="0"/>
              <a:t>Dialog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447799"/>
            <a:ext cx="10363200" cy="501338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tabLst>
                <a:tab pos="1376363" algn="l"/>
                <a:tab pos="1828800" algn="l"/>
                <a:tab pos="3657600" algn="l"/>
              </a:tabLst>
            </a:pPr>
            <a:r>
              <a:rPr lang="en-US" altLang="en-US" sz="2800" dirty="0" err="1"/>
              <a:t>Perbedaan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utama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antara</a:t>
            </a:r>
            <a:r>
              <a:rPr lang="en-US" altLang="en-US" sz="2800" dirty="0"/>
              <a:t> frame &amp; dialog </a:t>
            </a:r>
          </a:p>
          <a:p>
            <a:pPr lvl="1">
              <a:lnSpc>
                <a:spcPct val="110000"/>
              </a:lnSpc>
              <a:tabLst>
                <a:tab pos="1376363" algn="l"/>
                <a:tab pos="1828800" algn="l"/>
                <a:tab pos="3657600" algn="l"/>
              </a:tabLst>
            </a:pPr>
            <a:r>
              <a:rPr lang="en-US" altLang="en-US" dirty="0"/>
              <a:t>Dialog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umumnya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dibuat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berdiri</a:t>
            </a:r>
            <a:r>
              <a:rPr lang="en-US" altLang="en-US" dirty="0"/>
              <a:t> </a:t>
            </a:r>
            <a:r>
              <a:rPr lang="en-US" altLang="en-US" dirty="0" err="1"/>
              <a:t>sendiri</a:t>
            </a:r>
            <a:r>
              <a:rPr lang="en-US" altLang="en-US" dirty="0"/>
              <a:t>. Dialog </a:t>
            </a:r>
            <a:r>
              <a:rPr lang="en-US" altLang="en-US" dirty="0" err="1"/>
              <a:t>biasanya</a:t>
            </a:r>
            <a:r>
              <a:rPr lang="en-US" altLang="en-US" dirty="0"/>
              <a:t> </a:t>
            </a:r>
            <a:r>
              <a:rPr lang="en-US" altLang="en-US" dirty="0" err="1"/>
              <a:t>digunakan</a:t>
            </a:r>
            <a:r>
              <a:rPr lang="en-US" altLang="en-US" dirty="0"/>
              <a:t> </a:t>
            </a:r>
            <a:r>
              <a:rPr lang="en-US" altLang="en-US" dirty="0" err="1"/>
              <a:t>bersamaan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frame </a:t>
            </a:r>
            <a:r>
              <a:rPr lang="en-US" altLang="en-US" dirty="0" err="1"/>
              <a:t>atau</a:t>
            </a:r>
            <a:r>
              <a:rPr lang="en-US" altLang="en-US" dirty="0"/>
              <a:t> dialog </a:t>
            </a:r>
            <a:r>
              <a:rPr lang="en-US" altLang="en-US" dirty="0" err="1"/>
              <a:t>lainnya</a:t>
            </a:r>
            <a:r>
              <a:rPr lang="en-US" altLang="en-US" dirty="0"/>
              <a:t> yang </a:t>
            </a:r>
            <a:r>
              <a:rPr lang="en-US" altLang="en-US" dirty="0" err="1"/>
              <a:t>bertindak</a:t>
            </a:r>
            <a:r>
              <a:rPr lang="en-US" altLang="en-US" dirty="0"/>
              <a:t> </a:t>
            </a:r>
            <a:r>
              <a:rPr lang="en-US" altLang="en-US" dirty="0" err="1"/>
              <a:t>sebagai</a:t>
            </a:r>
            <a:r>
              <a:rPr lang="en-US" altLang="en-US" dirty="0"/>
              <a:t> parent.</a:t>
            </a:r>
          </a:p>
          <a:p>
            <a:pPr lvl="1">
              <a:lnSpc>
                <a:spcPct val="110000"/>
              </a:lnSpc>
              <a:tabLst>
                <a:tab pos="1376363" algn="l"/>
                <a:tab pos="1828800" algn="l"/>
                <a:tab pos="3657600" algn="l"/>
              </a:tabLst>
            </a:pPr>
            <a:r>
              <a:rPr lang="en-US" altLang="en-US" dirty="0" err="1"/>
              <a:t>Jika</a:t>
            </a:r>
            <a:r>
              <a:rPr lang="en-US" altLang="en-US" dirty="0"/>
              <a:t> parent dialog </a:t>
            </a:r>
            <a:r>
              <a:rPr lang="en-US" altLang="en-US" dirty="0" err="1"/>
              <a:t>tersebut</a:t>
            </a:r>
            <a:r>
              <a:rPr lang="en-US" altLang="en-US" dirty="0"/>
              <a:t> </a:t>
            </a:r>
            <a:r>
              <a:rPr lang="en-US" altLang="en-US" dirty="0" err="1"/>
              <a:t>dihapus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memori</a:t>
            </a:r>
            <a:r>
              <a:rPr lang="en-US" altLang="en-US" dirty="0"/>
              <a:t>, </a:t>
            </a:r>
            <a:r>
              <a:rPr lang="en-US" altLang="en-US" dirty="0" err="1"/>
              <a:t>maka</a:t>
            </a:r>
            <a:r>
              <a:rPr lang="en-US" altLang="en-US" dirty="0"/>
              <a:t> dialog </a:t>
            </a:r>
            <a:r>
              <a:rPr lang="en-US" altLang="en-US" dirty="0" err="1"/>
              <a:t>tersebut</a:t>
            </a:r>
            <a:r>
              <a:rPr lang="en-US" altLang="en-US" dirty="0"/>
              <a:t> </a:t>
            </a:r>
            <a:r>
              <a:rPr lang="en-US" altLang="en-US" dirty="0" err="1"/>
              <a:t>juga</a:t>
            </a:r>
            <a:r>
              <a:rPr lang="en-US" altLang="en-US" dirty="0"/>
              <a:t>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dihapus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memori</a:t>
            </a:r>
            <a:r>
              <a:rPr lang="en-US" altLang="en-US" dirty="0"/>
              <a:t>.</a:t>
            </a:r>
          </a:p>
          <a:p>
            <a:pPr lvl="1">
              <a:lnSpc>
                <a:spcPct val="110000"/>
              </a:lnSpc>
              <a:tabLst>
                <a:tab pos="1376363" algn="l"/>
                <a:tab pos="1828800" algn="l"/>
                <a:tab pos="3657600" algn="l"/>
              </a:tabLst>
            </a:pPr>
            <a:r>
              <a:rPr lang="en-US" altLang="en-US" dirty="0"/>
              <a:t>Salah </a:t>
            </a:r>
            <a:r>
              <a:rPr lang="en-US" altLang="en-US" dirty="0" err="1"/>
              <a:t>satu</a:t>
            </a:r>
            <a:r>
              <a:rPr lang="en-US" altLang="en-US" dirty="0"/>
              <a:t> </a:t>
            </a:r>
            <a:r>
              <a:rPr lang="en-US" altLang="en-US" dirty="0" err="1"/>
              <a:t>kelebihan</a:t>
            </a:r>
            <a:r>
              <a:rPr lang="en-US" altLang="en-US" dirty="0"/>
              <a:t> dialog </a:t>
            </a:r>
            <a:r>
              <a:rPr lang="en-US" altLang="en-US" dirty="0" err="1"/>
              <a:t>dibandingkan</a:t>
            </a:r>
            <a:r>
              <a:rPr lang="en-US" altLang="en-US" dirty="0"/>
              <a:t> frame </a:t>
            </a:r>
            <a:r>
              <a:rPr lang="en-US" altLang="en-US" dirty="0" err="1"/>
              <a:t>adalah</a:t>
            </a:r>
            <a:r>
              <a:rPr lang="en-US" altLang="en-US" dirty="0"/>
              <a:t> dialog </a:t>
            </a:r>
            <a:r>
              <a:rPr lang="en-US" altLang="en-US" dirty="0" err="1"/>
              <a:t>bersifat</a:t>
            </a:r>
            <a:r>
              <a:rPr lang="en-US" altLang="en-US" dirty="0"/>
              <a:t> </a:t>
            </a:r>
            <a:r>
              <a:rPr lang="en-US" altLang="en-US" i="1" dirty="0"/>
              <a:t>modal</a:t>
            </a:r>
          </a:p>
          <a:p>
            <a:pPr lvl="2">
              <a:lnSpc>
                <a:spcPct val="110000"/>
              </a:lnSpc>
              <a:tabLst>
                <a:tab pos="1376363" algn="l"/>
                <a:tab pos="1828800" algn="l"/>
                <a:tab pos="3657600" algn="l"/>
              </a:tabLst>
            </a:pPr>
            <a:r>
              <a:rPr lang="en-US" altLang="en-US" dirty="0">
                <a:latin typeface="Arial" panose="020B0604020202020204" pitchFamily="34" charset="0"/>
              </a:rPr>
              <a:t>Dialog </a:t>
            </a:r>
            <a:r>
              <a:rPr lang="en-US" altLang="en-US" dirty="0" err="1">
                <a:latin typeface="Arial" panose="020B0604020202020204" pitchFamily="34" charset="0"/>
              </a:rPr>
              <a:t>akan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memblok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semua</a:t>
            </a:r>
            <a:r>
              <a:rPr lang="en-US" altLang="en-US" dirty="0">
                <a:latin typeface="Arial" panose="020B0604020202020204" pitchFamily="34" charset="0"/>
              </a:rPr>
              <a:t> input </a:t>
            </a:r>
            <a:r>
              <a:rPr lang="en-US" altLang="en-US" dirty="0" err="1">
                <a:latin typeface="Arial" panose="020B0604020202020204" pitchFamily="34" charset="0"/>
              </a:rPr>
              <a:t>terhadap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semua</a:t>
            </a:r>
            <a:r>
              <a:rPr lang="en-US" altLang="en-US" dirty="0">
                <a:latin typeface="Arial" panose="020B0604020202020204" pitchFamily="34" charset="0"/>
              </a:rPr>
              <a:t> window parent </a:t>
            </a:r>
            <a:r>
              <a:rPr lang="en-US" altLang="en-US" dirty="0" err="1">
                <a:latin typeface="Arial" panose="020B0604020202020204" pitchFamily="34" charset="0"/>
              </a:rPr>
              <a:t>sampai</a:t>
            </a:r>
            <a:r>
              <a:rPr lang="en-US" altLang="en-US" dirty="0">
                <a:latin typeface="Arial" panose="020B0604020202020204" pitchFamily="34" charset="0"/>
              </a:rPr>
              <a:t> dialog </a:t>
            </a:r>
            <a:r>
              <a:rPr lang="en-US" altLang="en-US" dirty="0" err="1">
                <a:latin typeface="Arial" panose="020B0604020202020204" pitchFamily="34" charset="0"/>
              </a:rPr>
              <a:t>ini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ditutup</a:t>
            </a:r>
            <a:r>
              <a:rPr lang="en-US" altLang="en-US" dirty="0">
                <a:latin typeface="Arial" panose="020B0604020202020204" pitchFamily="34" charset="0"/>
              </a:rPr>
              <a:t>. </a:t>
            </a:r>
          </a:p>
          <a:p>
            <a:pPr lvl="2">
              <a:lnSpc>
                <a:spcPct val="110000"/>
              </a:lnSpc>
              <a:tabLst>
                <a:tab pos="1376363" algn="l"/>
                <a:tab pos="1828800" algn="l"/>
                <a:tab pos="3657600" algn="l"/>
              </a:tabLst>
            </a:pPr>
            <a:r>
              <a:rPr lang="en-US" altLang="en-US" dirty="0" err="1">
                <a:latin typeface="Arial" panose="020B0604020202020204" pitchFamily="34" charset="0"/>
              </a:rPr>
              <a:t>Kode</a:t>
            </a:r>
            <a:r>
              <a:rPr lang="en-US" altLang="en-US" dirty="0">
                <a:latin typeface="Arial" panose="020B0604020202020204" pitchFamily="34" charset="0"/>
              </a:rPr>
              <a:t> yang </a:t>
            </a:r>
            <a:r>
              <a:rPr lang="en-US" altLang="en-US" dirty="0" err="1">
                <a:latin typeface="Arial" panose="020B0604020202020204" pitchFamily="34" charset="0"/>
              </a:rPr>
              <a:t>terletak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setelah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kode</a:t>
            </a:r>
            <a:r>
              <a:rPr lang="en-US" altLang="en-US" dirty="0">
                <a:latin typeface="Arial" panose="020B0604020202020204" pitchFamily="34" charset="0"/>
              </a:rPr>
              <a:t> yang </a:t>
            </a:r>
            <a:r>
              <a:rPr lang="en-US" altLang="en-US" dirty="0" err="1">
                <a:latin typeface="Arial" panose="020B0604020202020204" pitchFamily="34" charset="0"/>
              </a:rPr>
              <a:t>mengeksekusi</a:t>
            </a:r>
            <a:r>
              <a:rPr lang="en-US" altLang="en-US" dirty="0">
                <a:latin typeface="Arial" panose="020B0604020202020204" pitchFamily="34" charset="0"/>
              </a:rPr>
              <a:t> dialog yang </a:t>
            </a:r>
            <a:r>
              <a:rPr lang="en-US" altLang="en-US" dirty="0" err="1">
                <a:latin typeface="Arial" panose="020B0604020202020204" pitchFamily="34" charset="0"/>
              </a:rPr>
              <a:t>bersifat</a:t>
            </a:r>
            <a:r>
              <a:rPr lang="en-US" altLang="en-US" dirty="0">
                <a:latin typeface="Arial" panose="020B0604020202020204" pitchFamily="34" charset="0"/>
              </a:rPr>
              <a:t> modal </a:t>
            </a:r>
            <a:r>
              <a:rPr lang="en-US" altLang="en-US" dirty="0" err="1">
                <a:latin typeface="Arial" panose="020B0604020202020204" pitchFamily="34" charset="0"/>
              </a:rPr>
              <a:t>tidak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akan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dieksekusi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menunggu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sampai</a:t>
            </a:r>
            <a:r>
              <a:rPr lang="en-US" altLang="en-US" dirty="0">
                <a:latin typeface="Arial" panose="020B0604020202020204" pitchFamily="34" charset="0"/>
              </a:rPr>
              <a:t> dialog </a:t>
            </a:r>
            <a:r>
              <a:rPr lang="en-US" altLang="en-US" dirty="0" err="1">
                <a:latin typeface="Arial" panose="020B0604020202020204" pitchFamily="34" charset="0"/>
              </a:rPr>
              <a:t>tersebut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ditutup</a:t>
            </a:r>
            <a:r>
              <a:rPr lang="en-US" altLang="en-US" dirty="0">
                <a:latin typeface="Arial" panose="020B0604020202020204" pitchFamily="34" charset="0"/>
              </a:rPr>
              <a:t>. </a:t>
            </a:r>
          </a:p>
          <a:p>
            <a:pPr lvl="2">
              <a:lnSpc>
                <a:spcPct val="110000"/>
              </a:lnSpc>
              <a:tabLst>
                <a:tab pos="1376363" algn="l"/>
                <a:tab pos="1828800" algn="l"/>
                <a:tab pos="3657600" algn="l"/>
              </a:tabLst>
            </a:pPr>
            <a:r>
              <a:rPr lang="en-US" altLang="en-US" dirty="0" err="1">
                <a:latin typeface="Arial" panose="020B0604020202020204" pitchFamily="34" charset="0"/>
              </a:rPr>
              <a:t>Dapat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dimanfaatkan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untuk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meminta</a:t>
            </a:r>
            <a:r>
              <a:rPr lang="en-US" altLang="en-US" dirty="0">
                <a:latin typeface="Arial" panose="020B0604020202020204" pitchFamily="34" charset="0"/>
              </a:rPr>
              <a:t> input </a:t>
            </a:r>
            <a:r>
              <a:rPr lang="en-US" altLang="en-US" dirty="0" err="1">
                <a:latin typeface="Arial" panose="020B0604020202020204" pitchFamily="34" charset="0"/>
              </a:rPr>
              <a:t>ke</a:t>
            </a:r>
            <a:r>
              <a:rPr lang="en-US" altLang="en-US" dirty="0">
                <a:latin typeface="Arial" panose="020B0604020202020204" pitchFamily="34" charset="0"/>
              </a:rPr>
              <a:t> user </a:t>
            </a:r>
            <a:r>
              <a:rPr lang="en-US" altLang="en-US" dirty="0" err="1">
                <a:latin typeface="Arial" panose="020B0604020202020204" pitchFamily="34" charset="0"/>
              </a:rPr>
              <a:t>dan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mengeksekusi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kode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berikutnya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berdasarkan</a:t>
            </a:r>
            <a:r>
              <a:rPr lang="en-US" altLang="en-US" dirty="0">
                <a:latin typeface="Arial" panose="020B0604020202020204" pitchFamily="34" charset="0"/>
              </a:rPr>
              <a:t> input yang </a:t>
            </a:r>
            <a:r>
              <a:rPr lang="en-US" altLang="en-US" dirty="0" err="1">
                <a:latin typeface="Arial" panose="020B0604020202020204" pitchFamily="34" charset="0"/>
              </a:rPr>
              <a:t>dimasukkan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  <a:endParaRPr lang="en-US" altLang="en-US" i="1" dirty="0"/>
          </a:p>
          <a:p>
            <a:pPr>
              <a:lnSpc>
                <a:spcPct val="110000"/>
              </a:lnSpc>
              <a:tabLst>
                <a:tab pos="1376363" algn="l"/>
                <a:tab pos="1828800" algn="l"/>
                <a:tab pos="3657600" algn="l"/>
              </a:tabLst>
            </a:pPr>
            <a:r>
              <a:rPr lang="en-US" altLang="en-US" sz="2800" dirty="0"/>
              <a:t>Java </a:t>
            </a:r>
            <a:r>
              <a:rPr lang="en-US" altLang="en-US" sz="2800" dirty="0" err="1"/>
              <a:t>menyediakan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tampilan</a:t>
            </a:r>
            <a:r>
              <a:rPr lang="en-US" altLang="en-US" sz="2800" dirty="0"/>
              <a:t> dialog </a:t>
            </a:r>
            <a:r>
              <a:rPr lang="en-US" altLang="en-US" sz="2800" dirty="0">
                <a:sym typeface="Wingdings" panose="05000000000000000000" pitchFamily="2" charset="2"/>
              </a:rPr>
              <a:t> </a:t>
            </a:r>
            <a:r>
              <a:rPr lang="en-US" altLang="en-US" sz="2800" dirty="0" err="1">
                <a:sym typeface="Wingdings" panose="05000000000000000000" pitchFamily="2" charset="2"/>
              </a:rPr>
              <a:t>dengan</a:t>
            </a:r>
            <a:r>
              <a:rPr lang="en-US" altLang="en-US" sz="2800" dirty="0">
                <a:sym typeface="Wingdings" panose="05000000000000000000" pitchFamily="2" charset="2"/>
              </a:rPr>
              <a:t> class </a:t>
            </a:r>
            <a:r>
              <a:rPr lang="en-US" altLang="en-US" sz="2800" b="1" dirty="0" err="1">
                <a:sym typeface="Wingdings" panose="05000000000000000000" pitchFamily="2" charset="2"/>
              </a:rPr>
              <a:t>JOptionPane</a:t>
            </a:r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8211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Dialog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656272"/>
            <a:ext cx="10363200" cy="4363528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anose="05000000000000000000" pitchFamily="2" charset="2"/>
              <a:buAutoNum type="arabicPeriod"/>
              <a:tabLst>
                <a:tab pos="1252538" algn="l"/>
                <a:tab pos="1546225" algn="l"/>
                <a:tab pos="1941513" algn="l"/>
                <a:tab pos="5949950" algn="l"/>
              </a:tabLst>
            </a:pP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import 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javax.swing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.*;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AutoNum type="arabicPeriod"/>
              <a:tabLst>
                <a:tab pos="1252538" algn="l"/>
                <a:tab pos="1546225" algn="l"/>
                <a:tab pos="1941513" algn="l"/>
                <a:tab pos="5949950" algn="l"/>
              </a:tabLst>
            </a:pP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public class Dialog1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AutoNum type="arabicPeriod"/>
              <a:tabLst>
                <a:tab pos="1252538" algn="l"/>
                <a:tab pos="1546225" algn="l"/>
                <a:tab pos="1941513" algn="l"/>
                <a:tab pos="5949950" algn="l"/>
              </a:tabLst>
            </a:pP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	public static void main(String[] 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args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AutoNum type="arabicPeriod"/>
              <a:tabLst>
                <a:tab pos="1252538" algn="l"/>
                <a:tab pos="1546225" algn="l"/>
                <a:tab pos="1941513" algn="l"/>
                <a:tab pos="5949950" algn="l"/>
              </a:tabLst>
            </a:pP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JFrame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frame = new 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JFrame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("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Contoh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Frame");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AutoNum type="arabicPeriod"/>
              <a:tabLst>
                <a:tab pos="1252538" algn="l"/>
                <a:tab pos="1546225" algn="l"/>
                <a:tab pos="1941513" algn="l"/>
                <a:tab pos="5949950" algn="l"/>
              </a:tabLst>
            </a:pP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frame.setDefaultCloseOperation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JFrame.EXIT_ON_CLOSE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AutoNum type="arabicPeriod"/>
              <a:tabLst>
                <a:tab pos="1252538" algn="l"/>
                <a:tab pos="1546225" algn="l"/>
                <a:tab pos="1941513" algn="l"/>
                <a:tab pos="5949950" algn="l"/>
              </a:tabLst>
            </a:pP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frame.show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AutoNum type="arabicPeriod"/>
              <a:tabLst>
                <a:tab pos="1252538" algn="l"/>
                <a:tab pos="1546225" algn="l"/>
                <a:tab pos="1941513" algn="l"/>
                <a:tab pos="5949950" algn="l"/>
              </a:tabLst>
            </a:pPr>
            <a:endParaRPr lang="en-US" altLang="en-US" sz="1600" b="1" dirty="0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AutoNum type="arabicPeriod"/>
              <a:tabLst>
                <a:tab pos="1252538" algn="l"/>
                <a:tab pos="1546225" algn="l"/>
                <a:tab pos="1941513" algn="l"/>
                <a:tab pos="5949950" algn="l"/>
              </a:tabLst>
            </a:pP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JOptionPane.showConfirmDialog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(frame,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AutoNum type="arabicPeriod"/>
              <a:tabLst>
                <a:tab pos="1252538" algn="l"/>
                <a:tab pos="1546225" algn="l"/>
                <a:tab pos="1941513" algn="l"/>
                <a:tab pos="5949950" algn="l"/>
              </a:tabLst>
            </a:pP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			"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Contoh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dialog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konfirmasi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...",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AutoNum type="arabicPeriod"/>
              <a:tabLst>
                <a:tab pos="1252538" algn="l"/>
                <a:tab pos="1546225" algn="l"/>
                <a:tab pos="1941513" algn="l"/>
                <a:tab pos="5949950" algn="l"/>
              </a:tabLst>
            </a:pP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			"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Judul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Dialog",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AutoNum type="arabicPeriod"/>
              <a:tabLst>
                <a:tab pos="1252538" algn="l"/>
                <a:tab pos="1546225" algn="l"/>
                <a:tab pos="1941513" algn="l"/>
                <a:tab pos="5949950" algn="l"/>
              </a:tabLst>
            </a:pP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JOptionPane.OK_CANCEL_OPTION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, 	</a:t>
            </a:r>
            <a:r>
              <a:rPr lang="en-US" altLang="en-US" sz="1600" b="1" i="1" dirty="0">
                <a:solidFill>
                  <a:srgbClr val="00CC00"/>
                </a:solidFill>
                <a:latin typeface="Courier New" panose="02070309020205020404" pitchFamily="49" charset="0"/>
              </a:rPr>
              <a:t>//</a:t>
            </a:r>
            <a:r>
              <a:rPr lang="en-US" altLang="en-US" sz="1600" b="1" i="1" dirty="0" err="1">
                <a:solidFill>
                  <a:srgbClr val="00CC00"/>
                </a:solidFill>
                <a:latin typeface="Courier New" panose="02070309020205020404" pitchFamily="49" charset="0"/>
              </a:rPr>
              <a:t>Jenis</a:t>
            </a:r>
            <a:r>
              <a:rPr lang="en-US" altLang="en-US" sz="1600" b="1" i="1" dirty="0">
                <a:solidFill>
                  <a:srgbClr val="00CC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 i="1" dirty="0" err="1">
                <a:solidFill>
                  <a:srgbClr val="00CC00"/>
                </a:solidFill>
                <a:latin typeface="Courier New" panose="02070309020205020404" pitchFamily="49" charset="0"/>
              </a:rPr>
              <a:t>Tombol</a:t>
            </a:r>
            <a:endParaRPr lang="en-US" altLang="en-US" sz="1600" b="1" i="1" dirty="0">
              <a:solidFill>
                <a:srgbClr val="00CC0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AutoNum type="arabicPeriod"/>
              <a:tabLst>
                <a:tab pos="1252538" algn="l"/>
                <a:tab pos="1546225" algn="l"/>
                <a:tab pos="1941513" algn="l"/>
                <a:tab pos="5949950" algn="l"/>
              </a:tabLst>
            </a:pP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JOptionPane.QUESTION_MESSAGE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);	</a:t>
            </a:r>
            <a:r>
              <a:rPr lang="en-US" altLang="en-US" sz="1600" b="1" i="1" dirty="0">
                <a:solidFill>
                  <a:srgbClr val="00CC00"/>
                </a:solidFill>
                <a:latin typeface="Courier New" panose="02070309020205020404" pitchFamily="49" charset="0"/>
              </a:rPr>
              <a:t>//Icon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AutoNum type="arabicPeriod"/>
              <a:tabLst>
                <a:tab pos="1252538" algn="l"/>
                <a:tab pos="1546225" algn="l"/>
                <a:tab pos="1941513" algn="l"/>
                <a:tab pos="5949950" algn="l"/>
              </a:tabLst>
            </a:pP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	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AutoNum type="arabicPeriod"/>
              <a:tabLst>
                <a:tab pos="1252538" algn="l"/>
                <a:tab pos="1546225" algn="l"/>
                <a:tab pos="1941513" algn="l"/>
                <a:tab pos="5949950" algn="l"/>
              </a:tabLst>
            </a:pP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648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826" y="136615"/>
            <a:ext cx="11064815" cy="1143000"/>
          </a:xfrm>
        </p:spPr>
        <p:txBody>
          <a:bodyPr/>
          <a:lstStyle/>
          <a:p>
            <a:r>
              <a:rPr lang="en-US" dirty="0" err="1"/>
              <a:t>Konstruktor</a:t>
            </a:r>
            <a:r>
              <a:rPr lang="en-US" dirty="0"/>
              <a:t> </a:t>
            </a:r>
            <a:r>
              <a:rPr lang="en-US" dirty="0" err="1"/>
              <a:t>JDialog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6820619" cy="4572000"/>
          </a:xfrm>
        </p:spPr>
        <p:txBody>
          <a:bodyPr/>
          <a:lstStyle/>
          <a:p>
            <a:r>
              <a:rPr lang="en-US" altLang="en-US" sz="1800" dirty="0" err="1"/>
              <a:t>konstruktor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dari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JDialog</a:t>
            </a:r>
            <a:r>
              <a:rPr lang="en-US" altLang="en-US" sz="1800" dirty="0"/>
              <a:t> :</a:t>
            </a:r>
          </a:p>
          <a:p>
            <a:pPr lvl="1"/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JDialog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()</a:t>
            </a:r>
          </a:p>
          <a:p>
            <a:pPr lvl="1"/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JDialog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(Dialog owner)</a:t>
            </a:r>
          </a:p>
          <a:p>
            <a:pPr lvl="1"/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JDialog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(Dialog owner, 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modal)</a:t>
            </a:r>
          </a:p>
          <a:p>
            <a:pPr lvl="1"/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JDialog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(Dialog owner, String title)</a:t>
            </a:r>
          </a:p>
          <a:p>
            <a:pPr lvl="1"/>
            <a:endParaRPr lang="en-US" altLang="en-US" sz="1600" b="1" dirty="0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JDialog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(Frame owner)</a:t>
            </a:r>
          </a:p>
          <a:p>
            <a:pPr lvl="1"/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JDialog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(Frame owner, 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modal)</a:t>
            </a:r>
          </a:p>
          <a:p>
            <a:pPr lvl="1"/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JDialog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(Frame owner, String title)</a:t>
            </a:r>
          </a:p>
          <a:p>
            <a:pPr lvl="1"/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JDialog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(Frame owner, String title, 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modal)</a:t>
            </a:r>
          </a:p>
          <a:p>
            <a:pPr marL="320040" lvl="1" indent="0">
              <a:buNone/>
            </a:pPr>
            <a:endParaRPr lang="en-US" altLang="en-US" sz="1600" b="1" dirty="0">
              <a:solidFill>
                <a:srgbClr val="003399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21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078" y="102110"/>
            <a:ext cx="11116574" cy="1143000"/>
          </a:xfrm>
        </p:spPr>
        <p:txBody>
          <a:bodyPr>
            <a:normAutofit/>
          </a:bodyPr>
          <a:lstStyle/>
          <a:p>
            <a:r>
              <a:rPr lang="en-US" sz="4800" dirty="0" err="1"/>
              <a:t>Komponen</a:t>
            </a:r>
            <a:r>
              <a:rPr lang="en-US" sz="4800" dirty="0"/>
              <a:t> GUI (Swing)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93631" y="1518248"/>
            <a:ext cx="11067690" cy="496881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 Level Container</a:t>
            </a:r>
            <a:r>
              <a:rPr lang="en-US" alt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kontainer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dasar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dimana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komponen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lainya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diletakkan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JFrame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JDialog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Applet.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Intermediate Container</a:t>
            </a:r>
            <a:r>
              <a:rPr lang="en-US" alt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kontainer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perantara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dimana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komponen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lain 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diletakkan</a:t>
            </a: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JPanel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JScrollPane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JTabbedPane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JToolBar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JSplitPane</a:t>
            </a:r>
            <a:endParaRPr lang="en-US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Misalnya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JPanel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Umumnya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hanya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tempat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meletakkan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mengelompokkan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komponen-komponen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baik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container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berupa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atomic component. Dan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juga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scroll pane (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JScrollPane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JTabbed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Pane).</a:t>
            </a:r>
          </a:p>
          <a:p>
            <a:pPr algn="just">
              <a:lnSpc>
                <a:spcPct val="120000"/>
              </a:lnSpc>
            </a:pPr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Atomic Component</a:t>
            </a:r>
            <a:r>
              <a:rPr lang="en-US" alt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Komponen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spesifik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menerima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interaksi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langsung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pengguna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algn="just">
              <a:lnSpc>
                <a:spcPct val="120000"/>
              </a:lnSpc>
            </a:pP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JButton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JTextField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JLabel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JTextArea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dsb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alt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Layout Manager</a:t>
            </a:r>
            <a:r>
              <a:rPr lang="en-US" alt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mengatur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tataletak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posisi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komponen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kontainer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algn="just">
              <a:lnSpc>
                <a:spcPct val="120000"/>
              </a:lnSpc>
            </a:pP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BorderLayout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GridBagLayout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FlowLayout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dsb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Event Handling :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event yang 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dilakukan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oleh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user 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menekan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tombol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memperbesar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memperkecil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ukuran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frame, 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mengklik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mouse, 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mengetik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sesuatu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keyboard, 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dll</a:t>
            </a: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28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81" y="136615"/>
            <a:ext cx="10363200" cy="950313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</a:t>
            </a:r>
            <a:r>
              <a:rPr lang="en-US" dirty="0" err="1"/>
              <a:t>JDialog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76068" y="1654834"/>
            <a:ext cx="10363200" cy="4572000"/>
          </a:xfrm>
        </p:spPr>
        <p:txBody>
          <a:bodyPr>
            <a:normAutofit fontScale="70000" lnSpcReduction="20000"/>
          </a:bodyPr>
          <a:lstStyle/>
          <a:p>
            <a:pPr marL="609600" indent="-609600">
              <a:buFont typeface="Wingdings" panose="05000000000000000000" pitchFamily="2" charset="2"/>
              <a:buAutoNum type="arabicPeriod"/>
              <a:tabLst>
                <a:tab pos="1376363" algn="l"/>
                <a:tab pos="1828800" algn="l"/>
                <a:tab pos="2290763" algn="l"/>
                <a:tab pos="2743200" algn="l"/>
              </a:tabLst>
            </a:pPr>
            <a:r>
              <a:rPr lang="en-US" altLang="en-US" sz="2800" b="1" dirty="0">
                <a:solidFill>
                  <a:srgbClr val="003399"/>
                </a:solidFill>
                <a:latin typeface="Courier New" panose="02070309020205020404" pitchFamily="49" charset="0"/>
              </a:rPr>
              <a:t>import </a:t>
            </a:r>
            <a:r>
              <a:rPr lang="en-US" altLang="en-US" sz="28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javax.swing</a:t>
            </a:r>
            <a:r>
              <a:rPr lang="en-US" altLang="en-US" sz="2800" b="1" dirty="0">
                <a:solidFill>
                  <a:srgbClr val="003399"/>
                </a:solidFill>
                <a:latin typeface="Courier New" panose="02070309020205020404" pitchFamily="49" charset="0"/>
              </a:rPr>
              <a:t>.*;</a:t>
            </a:r>
          </a:p>
          <a:p>
            <a:pPr marL="609600" indent="-609600">
              <a:buFont typeface="Wingdings" panose="05000000000000000000" pitchFamily="2" charset="2"/>
              <a:buAutoNum type="arabicPeriod"/>
              <a:tabLst>
                <a:tab pos="1376363" algn="l"/>
                <a:tab pos="1828800" algn="l"/>
                <a:tab pos="2290763" algn="l"/>
                <a:tab pos="2743200" algn="l"/>
              </a:tabLst>
            </a:pPr>
            <a:r>
              <a:rPr lang="en-US" altLang="en-US" sz="2800" b="1" dirty="0">
                <a:solidFill>
                  <a:srgbClr val="003399"/>
                </a:solidFill>
                <a:latin typeface="Courier New" panose="02070309020205020404" pitchFamily="49" charset="0"/>
              </a:rPr>
              <a:t>public class ContohDialog2 {</a:t>
            </a:r>
          </a:p>
          <a:p>
            <a:pPr marL="609600" indent="-609600">
              <a:buFont typeface="Wingdings" panose="05000000000000000000" pitchFamily="2" charset="2"/>
              <a:buAutoNum type="arabicPeriod"/>
              <a:tabLst>
                <a:tab pos="1376363" algn="l"/>
                <a:tab pos="1828800" algn="l"/>
                <a:tab pos="2290763" algn="l"/>
                <a:tab pos="2743200" algn="l"/>
              </a:tabLst>
            </a:pPr>
            <a:r>
              <a:rPr lang="en-US" altLang="en-US" sz="2800" b="1" dirty="0">
                <a:solidFill>
                  <a:srgbClr val="003399"/>
                </a:solidFill>
                <a:latin typeface="Courier New" panose="02070309020205020404" pitchFamily="49" charset="0"/>
              </a:rPr>
              <a:t>	public static void main(String[] </a:t>
            </a:r>
            <a:r>
              <a:rPr lang="en-US" altLang="en-US" sz="28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args</a:t>
            </a:r>
            <a:r>
              <a:rPr lang="en-US" altLang="en-US" sz="2800" b="1" dirty="0">
                <a:solidFill>
                  <a:srgbClr val="003399"/>
                </a:solidFill>
                <a:latin typeface="Courier New" panose="02070309020205020404" pitchFamily="49" charset="0"/>
              </a:rPr>
              <a:t>) {</a:t>
            </a:r>
          </a:p>
          <a:p>
            <a:pPr marL="609600" indent="-609600">
              <a:buFont typeface="Wingdings" panose="05000000000000000000" pitchFamily="2" charset="2"/>
              <a:buAutoNum type="arabicPeriod"/>
              <a:tabLst>
                <a:tab pos="1376363" algn="l"/>
                <a:tab pos="1828800" algn="l"/>
                <a:tab pos="2290763" algn="l"/>
                <a:tab pos="2743200" algn="l"/>
              </a:tabLst>
            </a:pPr>
            <a:r>
              <a:rPr lang="en-US" altLang="en-US" sz="2800" b="1" dirty="0">
                <a:solidFill>
                  <a:srgbClr val="003399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28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JFrame</a:t>
            </a:r>
            <a:r>
              <a:rPr lang="en-US" altLang="en-US" sz="2800" b="1" dirty="0">
                <a:solidFill>
                  <a:srgbClr val="003399"/>
                </a:solidFill>
                <a:latin typeface="Courier New" panose="02070309020205020404" pitchFamily="49" charset="0"/>
              </a:rPr>
              <a:t> frame = new </a:t>
            </a:r>
            <a:r>
              <a:rPr lang="en-US" altLang="en-US" sz="28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JFrame</a:t>
            </a:r>
            <a:r>
              <a:rPr lang="en-US" altLang="en-US" sz="2800" b="1" dirty="0">
                <a:solidFill>
                  <a:srgbClr val="003399"/>
                </a:solidFill>
                <a:latin typeface="Courier New" panose="02070309020205020404" pitchFamily="49" charset="0"/>
              </a:rPr>
              <a:t>("</a:t>
            </a:r>
            <a:r>
              <a:rPr lang="en-US" altLang="en-US" sz="28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Contoh</a:t>
            </a:r>
            <a:r>
              <a:rPr lang="en-US" altLang="en-US" sz="2800" b="1" dirty="0">
                <a:solidFill>
                  <a:srgbClr val="003399"/>
                </a:solidFill>
                <a:latin typeface="Courier New" panose="02070309020205020404" pitchFamily="49" charset="0"/>
              </a:rPr>
              <a:t> Frame");</a:t>
            </a:r>
          </a:p>
          <a:p>
            <a:pPr marL="609600" indent="-609600">
              <a:buFont typeface="Wingdings" panose="05000000000000000000" pitchFamily="2" charset="2"/>
              <a:buAutoNum type="arabicPeriod"/>
              <a:tabLst>
                <a:tab pos="1376363" algn="l"/>
                <a:tab pos="1828800" algn="l"/>
                <a:tab pos="2290763" algn="l"/>
                <a:tab pos="2743200" algn="l"/>
              </a:tabLst>
            </a:pPr>
            <a:r>
              <a:rPr lang="en-US" altLang="en-US" sz="2800" b="1" dirty="0">
                <a:solidFill>
                  <a:srgbClr val="003399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28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frame.setDefaultCloseOperation</a:t>
            </a:r>
            <a:r>
              <a:rPr lang="en-US" altLang="en-US" sz="2800" b="1" dirty="0">
                <a:solidFill>
                  <a:srgbClr val="003399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8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JFrame.EXIT_ON_CLOSE</a:t>
            </a:r>
            <a:r>
              <a:rPr lang="en-US" altLang="en-US" sz="2800" b="1" dirty="0">
                <a:solidFill>
                  <a:srgbClr val="003399"/>
                </a:solidFill>
                <a:latin typeface="Courier New" panose="02070309020205020404" pitchFamily="49" charset="0"/>
              </a:rPr>
              <a:t>);</a:t>
            </a:r>
          </a:p>
          <a:p>
            <a:pPr marL="609600" indent="-609600">
              <a:buFont typeface="Wingdings" panose="05000000000000000000" pitchFamily="2" charset="2"/>
              <a:buAutoNum type="arabicPeriod"/>
              <a:tabLst>
                <a:tab pos="1376363" algn="l"/>
                <a:tab pos="1828800" algn="l"/>
                <a:tab pos="2290763" algn="l"/>
                <a:tab pos="2743200" algn="l"/>
              </a:tabLst>
            </a:pPr>
            <a:r>
              <a:rPr lang="en-US" altLang="en-US" sz="2800" b="1" dirty="0">
                <a:solidFill>
                  <a:srgbClr val="003399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28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frame.setSize</a:t>
            </a:r>
            <a:r>
              <a:rPr lang="en-US" altLang="en-US" sz="2800" b="1" dirty="0">
                <a:solidFill>
                  <a:srgbClr val="003399"/>
                </a:solidFill>
                <a:latin typeface="Courier New" panose="02070309020205020404" pitchFamily="49" charset="0"/>
              </a:rPr>
              <a:t>(400,150);</a:t>
            </a:r>
          </a:p>
          <a:p>
            <a:pPr marL="609600" indent="-609600">
              <a:buFont typeface="Wingdings" panose="05000000000000000000" pitchFamily="2" charset="2"/>
              <a:buAutoNum type="arabicPeriod"/>
              <a:tabLst>
                <a:tab pos="1376363" algn="l"/>
                <a:tab pos="1828800" algn="l"/>
                <a:tab pos="2290763" algn="l"/>
                <a:tab pos="2743200" algn="l"/>
              </a:tabLst>
            </a:pPr>
            <a:r>
              <a:rPr lang="en-US" altLang="en-US" sz="2800" b="1" dirty="0">
                <a:solidFill>
                  <a:srgbClr val="003399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28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frame.show</a:t>
            </a:r>
            <a:r>
              <a:rPr lang="en-US" altLang="en-US" sz="2800" b="1" dirty="0">
                <a:solidFill>
                  <a:srgbClr val="003399"/>
                </a:solidFill>
                <a:latin typeface="Courier New" panose="02070309020205020404" pitchFamily="49" charset="0"/>
              </a:rPr>
              <a:t>();</a:t>
            </a:r>
          </a:p>
          <a:p>
            <a:pPr marL="609600" indent="-609600">
              <a:buFont typeface="Wingdings" panose="05000000000000000000" pitchFamily="2" charset="2"/>
              <a:buAutoNum type="arabicPeriod"/>
              <a:tabLst>
                <a:tab pos="1376363" algn="l"/>
                <a:tab pos="1828800" algn="l"/>
                <a:tab pos="2290763" algn="l"/>
                <a:tab pos="2743200" algn="l"/>
              </a:tabLst>
            </a:pPr>
            <a:r>
              <a:rPr lang="en-US" altLang="en-US" sz="2800" b="1" dirty="0">
                <a:solidFill>
                  <a:srgbClr val="003399"/>
                </a:solidFill>
                <a:latin typeface="Courier New" panose="02070309020205020404" pitchFamily="49" charset="0"/>
              </a:rPr>
              <a:t>		</a:t>
            </a:r>
          </a:p>
          <a:p>
            <a:pPr marL="609600" indent="-609600">
              <a:buFont typeface="Wingdings" panose="05000000000000000000" pitchFamily="2" charset="2"/>
              <a:buAutoNum type="arabicPeriod"/>
              <a:tabLst>
                <a:tab pos="1376363" algn="l"/>
                <a:tab pos="1828800" algn="l"/>
                <a:tab pos="2290763" algn="l"/>
                <a:tab pos="2743200" algn="l"/>
              </a:tabLst>
            </a:pP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28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JDialog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dlg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new </a:t>
            </a:r>
            <a:r>
              <a:rPr lang="en-US" altLang="en-US" sz="28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JDialog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 (</a:t>
            </a:r>
            <a:r>
              <a:rPr lang="en-US" altLang="en-US" sz="28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frame,"Dialog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 1",true);</a:t>
            </a:r>
          </a:p>
          <a:p>
            <a:pPr marL="609600" indent="-609600">
              <a:buFont typeface="Wingdings" panose="05000000000000000000" pitchFamily="2" charset="2"/>
              <a:buAutoNum type="arabicPeriod"/>
              <a:tabLst>
                <a:tab pos="1376363" algn="l"/>
                <a:tab pos="1828800" algn="l"/>
                <a:tab pos="2290763" algn="l"/>
                <a:tab pos="2743200" algn="l"/>
              </a:tabLst>
            </a:pP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28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dlg.setSize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(200,100);</a:t>
            </a:r>
          </a:p>
          <a:p>
            <a:pPr marL="609600" indent="-609600">
              <a:buFont typeface="Wingdings" panose="05000000000000000000" pitchFamily="2" charset="2"/>
              <a:buAutoNum type="arabicPeriod"/>
              <a:tabLst>
                <a:tab pos="1376363" algn="l"/>
                <a:tab pos="1828800" algn="l"/>
                <a:tab pos="2290763" algn="l"/>
                <a:tab pos="2743200" algn="l"/>
              </a:tabLst>
            </a:pP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28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dlg.show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();</a:t>
            </a:r>
          </a:p>
          <a:p>
            <a:pPr marL="609600" indent="-609600">
              <a:buFont typeface="Wingdings" panose="05000000000000000000" pitchFamily="2" charset="2"/>
              <a:buAutoNum type="arabicPeriod"/>
              <a:tabLst>
                <a:tab pos="1376363" algn="l"/>
                <a:tab pos="1828800" algn="l"/>
                <a:tab pos="2290763" algn="l"/>
                <a:tab pos="2743200" algn="l"/>
              </a:tabLst>
            </a:pPr>
            <a:r>
              <a:rPr lang="en-US" altLang="en-US" sz="2800" b="1" dirty="0">
                <a:solidFill>
                  <a:srgbClr val="003399"/>
                </a:solidFill>
                <a:latin typeface="Courier New" panose="02070309020205020404" pitchFamily="49" charset="0"/>
              </a:rPr>
              <a:t>	}</a:t>
            </a:r>
          </a:p>
          <a:p>
            <a:pPr marL="609600" indent="-609600">
              <a:buFont typeface="Wingdings" panose="05000000000000000000" pitchFamily="2" charset="2"/>
              <a:buAutoNum type="arabicPeriod"/>
              <a:tabLst>
                <a:tab pos="1376363" algn="l"/>
                <a:tab pos="1828800" algn="l"/>
                <a:tab pos="2290763" algn="l"/>
                <a:tab pos="2743200" algn="l"/>
              </a:tabLst>
            </a:pPr>
            <a:r>
              <a:rPr lang="en-US" altLang="en-US" sz="2800" b="1" dirty="0">
                <a:solidFill>
                  <a:srgbClr val="003399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83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521" y="274638"/>
            <a:ext cx="10693879" cy="1143000"/>
          </a:xfrm>
        </p:spPr>
        <p:txBody>
          <a:bodyPr/>
          <a:lstStyle/>
          <a:p>
            <a:r>
              <a:rPr lang="en-US" dirty="0" err="1"/>
              <a:t>JDialog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z="2800" b="1" i="1" dirty="0" err="1">
                <a:solidFill>
                  <a:srgbClr val="003399"/>
                </a:solidFill>
              </a:rPr>
              <a:t>Jenis</a:t>
            </a:r>
            <a:r>
              <a:rPr lang="en-US" altLang="en-US" sz="2800" b="1" i="1" dirty="0">
                <a:solidFill>
                  <a:srgbClr val="003399"/>
                </a:solidFill>
              </a:rPr>
              <a:t> </a:t>
            </a:r>
            <a:r>
              <a:rPr lang="en-US" altLang="en-US" sz="2800" b="1" i="1" dirty="0" err="1">
                <a:solidFill>
                  <a:srgbClr val="003399"/>
                </a:solidFill>
              </a:rPr>
              <a:t>Tombol</a:t>
            </a:r>
            <a:r>
              <a:rPr lang="en-US" altLang="en-US" sz="2800" b="1" i="1" dirty="0">
                <a:solidFill>
                  <a:srgbClr val="003399"/>
                </a:solidFill>
              </a:rPr>
              <a:t> :</a:t>
            </a:r>
          </a:p>
          <a:p>
            <a:pPr lvl="1"/>
            <a:r>
              <a:rPr lang="en-US" altLang="en-US" b="1" dirty="0" err="1">
                <a:latin typeface="Courier New" panose="02070309020205020404" pitchFamily="49" charset="0"/>
              </a:rPr>
              <a:t>JOptionPane.OK_CANCEL_OPTION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lvl="1"/>
            <a:r>
              <a:rPr lang="en-US" altLang="en-US" b="1" dirty="0" err="1">
                <a:latin typeface="Courier New" panose="02070309020205020404" pitchFamily="49" charset="0"/>
              </a:rPr>
              <a:t>JOptionPane.YES_NO_OPTION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lvl="1"/>
            <a:r>
              <a:rPr lang="en-US" altLang="en-US" b="1" dirty="0" err="1">
                <a:latin typeface="Courier New" panose="02070309020205020404" pitchFamily="49" charset="0"/>
              </a:rPr>
              <a:t>JOptionPane.YES_NO_CANCEL_OPTION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r>
              <a:rPr lang="en-US" altLang="en-US" sz="2800" b="1" i="1" dirty="0" err="1">
                <a:solidFill>
                  <a:srgbClr val="003399"/>
                </a:solidFill>
              </a:rPr>
              <a:t>Jenis</a:t>
            </a:r>
            <a:r>
              <a:rPr lang="en-US" altLang="en-US" sz="2800" b="1" i="1" dirty="0">
                <a:solidFill>
                  <a:srgbClr val="003399"/>
                </a:solidFill>
              </a:rPr>
              <a:t> Icon :</a:t>
            </a:r>
          </a:p>
          <a:p>
            <a:pPr lvl="1"/>
            <a:r>
              <a:rPr lang="en-US" altLang="en-US" b="1" dirty="0" err="1">
                <a:latin typeface="Courier New" panose="02070309020205020404" pitchFamily="49" charset="0"/>
              </a:rPr>
              <a:t>JOptionPane.QUESTION_MESSAGE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lvl="1"/>
            <a:r>
              <a:rPr lang="en-US" altLang="en-US" b="1" dirty="0" err="1">
                <a:latin typeface="Courier New" panose="02070309020205020404" pitchFamily="49" charset="0"/>
              </a:rPr>
              <a:t>JOptionPane.INFORMATION_MESSAGE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lvl="1"/>
            <a:r>
              <a:rPr lang="en-US" altLang="en-US" b="1" dirty="0" err="1">
                <a:latin typeface="Courier New" panose="02070309020205020404" pitchFamily="49" charset="0"/>
              </a:rPr>
              <a:t>JOptionPane.WARNING_MESSAGE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lvl="1"/>
            <a:r>
              <a:rPr lang="en-US" altLang="en-US" b="1" dirty="0" err="1">
                <a:latin typeface="Courier New" panose="02070309020205020404" pitchFamily="49" charset="0"/>
              </a:rPr>
              <a:t>JOptionPane.ERROR_MESSAGE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6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5300" y="1180756"/>
            <a:ext cx="367772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Top Level Container </a:t>
            </a:r>
            <a:r>
              <a:rPr lang="en-US" dirty="0" err="1"/>
              <a:t>JDialog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3298" y="274638"/>
            <a:ext cx="11289102" cy="6384954"/>
          </a:xfrm>
        </p:spPr>
        <p:txBody>
          <a:bodyPr>
            <a:normAutofit fontScale="92500" lnSpcReduction="20000"/>
          </a:bodyPr>
          <a:lstStyle/>
          <a:p>
            <a:pPr marL="990600" lvl="1" indent="-533400">
              <a:buFont typeface="Wingdings" panose="05000000000000000000" pitchFamily="2" charset="2"/>
              <a:buAutoNum type="arabicPeriod"/>
              <a:tabLst>
                <a:tab pos="1376363" algn="l"/>
                <a:tab pos="1828800" algn="l"/>
                <a:tab pos="2290763" algn="l"/>
                <a:tab pos="2743200" algn="l"/>
              </a:tabLst>
            </a:pPr>
            <a:r>
              <a:rPr lang="en-US" altLang="en-US" sz="1400" b="1" dirty="0">
                <a:solidFill>
                  <a:srgbClr val="003399"/>
                </a:solidFill>
                <a:latin typeface="Courier New" panose="02070309020205020404" pitchFamily="49" charset="0"/>
              </a:rPr>
              <a:t>import </a:t>
            </a:r>
            <a:r>
              <a:rPr lang="en-US" altLang="en-US" sz="14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javax.swing</a:t>
            </a:r>
            <a:r>
              <a:rPr lang="en-US" altLang="en-US" sz="1400" b="1" dirty="0">
                <a:solidFill>
                  <a:srgbClr val="003399"/>
                </a:solidFill>
                <a:latin typeface="Courier New" panose="02070309020205020404" pitchFamily="49" charset="0"/>
              </a:rPr>
              <a:t>.*;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  <a:tabLst>
                <a:tab pos="1376363" algn="l"/>
                <a:tab pos="1828800" algn="l"/>
                <a:tab pos="2290763" algn="l"/>
                <a:tab pos="2743200" algn="l"/>
              </a:tabLst>
            </a:pPr>
            <a:r>
              <a:rPr lang="en-US" altLang="en-US" sz="1400" b="1" dirty="0">
                <a:solidFill>
                  <a:srgbClr val="003399"/>
                </a:solidFill>
                <a:latin typeface="Courier New" panose="02070309020205020404" pitchFamily="49" charset="0"/>
              </a:rPr>
              <a:t>public class ContohDialog3 {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  <a:tabLst>
                <a:tab pos="1376363" algn="l"/>
                <a:tab pos="1828800" algn="l"/>
                <a:tab pos="2290763" algn="l"/>
                <a:tab pos="2743200" algn="l"/>
              </a:tabLst>
            </a:pPr>
            <a:r>
              <a:rPr lang="en-US" altLang="en-US" sz="1400" b="1" dirty="0">
                <a:solidFill>
                  <a:srgbClr val="003399"/>
                </a:solidFill>
                <a:latin typeface="Courier New" panose="02070309020205020404" pitchFamily="49" charset="0"/>
              </a:rPr>
              <a:t>	public static void main(String[] </a:t>
            </a:r>
            <a:r>
              <a:rPr lang="en-US" altLang="en-US" sz="14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args</a:t>
            </a:r>
            <a:r>
              <a:rPr lang="en-US" altLang="en-US" sz="1400" b="1" dirty="0">
                <a:solidFill>
                  <a:srgbClr val="003399"/>
                </a:solidFill>
                <a:latin typeface="Courier New" panose="02070309020205020404" pitchFamily="49" charset="0"/>
              </a:rPr>
              <a:t>) {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  <a:tabLst>
                <a:tab pos="1376363" algn="l"/>
                <a:tab pos="1828800" algn="l"/>
                <a:tab pos="2290763" algn="l"/>
                <a:tab pos="2743200" algn="l"/>
              </a:tabLst>
            </a:pPr>
            <a:r>
              <a:rPr lang="en-US" altLang="en-US" sz="1400" b="1" dirty="0">
                <a:solidFill>
                  <a:srgbClr val="003399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4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JFrame</a:t>
            </a:r>
            <a:r>
              <a:rPr lang="en-US" altLang="en-US" sz="1400" b="1" dirty="0">
                <a:solidFill>
                  <a:srgbClr val="003399"/>
                </a:solidFill>
                <a:latin typeface="Courier New" panose="02070309020205020404" pitchFamily="49" charset="0"/>
              </a:rPr>
              <a:t> frame = new </a:t>
            </a:r>
            <a:r>
              <a:rPr lang="en-US" altLang="en-US" sz="14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JFrame</a:t>
            </a:r>
            <a:r>
              <a:rPr lang="en-US" altLang="en-US" sz="1400" b="1" dirty="0">
                <a:solidFill>
                  <a:srgbClr val="003399"/>
                </a:solidFill>
                <a:latin typeface="Courier New" panose="02070309020205020404" pitchFamily="49" charset="0"/>
              </a:rPr>
              <a:t>("</a:t>
            </a:r>
            <a:r>
              <a:rPr lang="en-US" altLang="en-US" sz="14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Contoh</a:t>
            </a:r>
            <a:r>
              <a:rPr lang="en-US" altLang="en-US" sz="1400" b="1" dirty="0">
                <a:solidFill>
                  <a:srgbClr val="003399"/>
                </a:solidFill>
                <a:latin typeface="Courier New" panose="02070309020205020404" pitchFamily="49" charset="0"/>
              </a:rPr>
              <a:t> Frame");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  <a:tabLst>
                <a:tab pos="1376363" algn="l"/>
                <a:tab pos="1828800" algn="l"/>
                <a:tab pos="2290763" algn="l"/>
                <a:tab pos="2743200" algn="l"/>
              </a:tabLst>
            </a:pPr>
            <a:r>
              <a:rPr lang="en-US" altLang="en-US" sz="1400" b="1" dirty="0">
                <a:solidFill>
                  <a:srgbClr val="003399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4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frame.setDefaultCloseOperation</a:t>
            </a:r>
            <a:r>
              <a:rPr lang="en-US" altLang="en-US" sz="1400" b="1" dirty="0">
                <a:solidFill>
                  <a:srgbClr val="003399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4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JFrame.EXIT_ON_CLOSE</a:t>
            </a:r>
            <a:r>
              <a:rPr lang="en-US" altLang="en-US" sz="1400" b="1" dirty="0">
                <a:solidFill>
                  <a:srgbClr val="003399"/>
                </a:solidFill>
                <a:latin typeface="Courier New" panose="02070309020205020404" pitchFamily="49" charset="0"/>
              </a:rPr>
              <a:t>);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  <a:tabLst>
                <a:tab pos="1376363" algn="l"/>
                <a:tab pos="1828800" algn="l"/>
                <a:tab pos="2290763" algn="l"/>
                <a:tab pos="2743200" algn="l"/>
              </a:tabLst>
            </a:pPr>
            <a:r>
              <a:rPr lang="en-US" altLang="en-US" sz="1400" b="1" dirty="0">
                <a:solidFill>
                  <a:srgbClr val="003399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4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frame.show</a:t>
            </a:r>
            <a:r>
              <a:rPr lang="en-US" altLang="en-US" sz="1400" b="1" dirty="0">
                <a:solidFill>
                  <a:srgbClr val="003399"/>
                </a:solidFill>
                <a:latin typeface="Courier New" panose="02070309020205020404" pitchFamily="49" charset="0"/>
              </a:rPr>
              <a:t>();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  <a:tabLst>
                <a:tab pos="1376363" algn="l"/>
                <a:tab pos="1828800" algn="l"/>
                <a:tab pos="2290763" algn="l"/>
                <a:tab pos="2743200" algn="l"/>
              </a:tabLst>
            </a:pPr>
            <a:endParaRPr lang="en-US" altLang="en-US" sz="1400" b="1" dirty="0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marL="990600" lvl="1" indent="-533400">
              <a:buFont typeface="Wingdings" panose="05000000000000000000" pitchFamily="2" charset="2"/>
              <a:buAutoNum type="arabicPeriod"/>
              <a:tabLst>
                <a:tab pos="1376363" algn="l"/>
                <a:tab pos="1828800" algn="l"/>
                <a:tab pos="2290763" algn="l"/>
                <a:tab pos="2743200" algn="l"/>
              </a:tabLst>
            </a:pPr>
            <a:r>
              <a:rPr lang="en-US" altLang="en-US" sz="1400" b="1" dirty="0">
                <a:solidFill>
                  <a:srgbClr val="003399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 result =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  <a:tabLst>
                <a:tab pos="1376363" algn="l"/>
                <a:tab pos="1828800" algn="l"/>
                <a:tab pos="2290763" algn="l"/>
                <a:tab pos="2743200" algn="l"/>
              </a:tabLst>
            </a:pPr>
            <a:r>
              <a:rPr lang="en-US" altLang="en-US" sz="1400" b="1" dirty="0">
                <a:solidFill>
                  <a:srgbClr val="003399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14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JOptionPane.showConfirmDialog</a:t>
            </a:r>
            <a:r>
              <a:rPr lang="en-US" altLang="en-US" sz="1400" b="1" dirty="0">
                <a:solidFill>
                  <a:srgbClr val="003399"/>
                </a:solidFill>
                <a:latin typeface="Courier New" panose="02070309020205020404" pitchFamily="49" charset="0"/>
              </a:rPr>
              <a:t>(frame,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  <a:tabLst>
                <a:tab pos="1376363" algn="l"/>
                <a:tab pos="1828800" algn="l"/>
                <a:tab pos="2290763" algn="l"/>
                <a:tab pos="2743200" algn="l"/>
              </a:tabLst>
            </a:pPr>
            <a:r>
              <a:rPr lang="en-US" altLang="en-US" sz="1400" b="1" dirty="0">
                <a:solidFill>
                  <a:srgbClr val="003399"/>
                </a:solidFill>
                <a:latin typeface="Courier New" panose="02070309020205020404" pitchFamily="49" charset="0"/>
              </a:rPr>
              <a:t>				"</a:t>
            </a:r>
            <a:r>
              <a:rPr lang="en-US" altLang="en-US" sz="14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Contoh</a:t>
            </a:r>
            <a:r>
              <a:rPr lang="en-US" altLang="en-US" sz="1400" b="1" dirty="0">
                <a:solidFill>
                  <a:srgbClr val="003399"/>
                </a:solidFill>
                <a:latin typeface="Courier New" panose="02070309020205020404" pitchFamily="49" charset="0"/>
              </a:rPr>
              <a:t> dialog </a:t>
            </a:r>
            <a:r>
              <a:rPr lang="en-US" altLang="en-US" sz="14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konfirmasi</a:t>
            </a:r>
            <a:r>
              <a:rPr lang="en-US" altLang="en-US" sz="1400" b="1" dirty="0">
                <a:solidFill>
                  <a:srgbClr val="003399"/>
                </a:solidFill>
                <a:latin typeface="Courier New" panose="02070309020205020404" pitchFamily="49" charset="0"/>
              </a:rPr>
              <a:t> ...",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  <a:tabLst>
                <a:tab pos="1376363" algn="l"/>
                <a:tab pos="1828800" algn="l"/>
                <a:tab pos="2290763" algn="l"/>
                <a:tab pos="2743200" algn="l"/>
              </a:tabLst>
            </a:pPr>
            <a:r>
              <a:rPr lang="en-US" altLang="en-US" sz="1400" b="1" dirty="0">
                <a:solidFill>
                  <a:srgbClr val="003399"/>
                </a:solidFill>
                <a:latin typeface="Courier New" panose="02070309020205020404" pitchFamily="49" charset="0"/>
              </a:rPr>
              <a:t>				"</a:t>
            </a:r>
            <a:r>
              <a:rPr lang="en-US" altLang="en-US" sz="14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Judul</a:t>
            </a:r>
            <a:r>
              <a:rPr lang="en-US" altLang="en-US" sz="1400" b="1" dirty="0">
                <a:solidFill>
                  <a:srgbClr val="003399"/>
                </a:solidFill>
                <a:latin typeface="Courier New" panose="02070309020205020404" pitchFamily="49" charset="0"/>
              </a:rPr>
              <a:t> Dialog",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  <a:tabLst>
                <a:tab pos="1376363" algn="l"/>
                <a:tab pos="1828800" algn="l"/>
                <a:tab pos="2290763" algn="l"/>
                <a:tab pos="2743200" algn="l"/>
              </a:tabLst>
            </a:pPr>
            <a:r>
              <a:rPr lang="en-US" altLang="en-US" sz="1400" b="1" dirty="0">
                <a:solidFill>
                  <a:srgbClr val="003399"/>
                </a:solidFill>
                <a:latin typeface="Courier New" panose="02070309020205020404" pitchFamily="49" charset="0"/>
              </a:rPr>
              <a:t>				</a:t>
            </a:r>
            <a:r>
              <a:rPr lang="en-US" altLang="en-US" sz="14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JOptionPane.OK_CANCEL_OPTION</a:t>
            </a:r>
            <a:r>
              <a:rPr lang="en-US" altLang="en-US" sz="1400" b="1" dirty="0">
                <a:solidFill>
                  <a:srgbClr val="003399"/>
                </a:solidFill>
                <a:latin typeface="Courier New" panose="02070309020205020404" pitchFamily="49" charset="0"/>
              </a:rPr>
              <a:t>,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  <a:tabLst>
                <a:tab pos="1376363" algn="l"/>
                <a:tab pos="1828800" algn="l"/>
                <a:tab pos="2290763" algn="l"/>
                <a:tab pos="2743200" algn="l"/>
              </a:tabLst>
            </a:pPr>
            <a:r>
              <a:rPr lang="en-US" altLang="en-US" sz="1400" b="1" dirty="0">
                <a:solidFill>
                  <a:srgbClr val="003399"/>
                </a:solidFill>
                <a:latin typeface="Courier New" panose="02070309020205020404" pitchFamily="49" charset="0"/>
              </a:rPr>
              <a:t>				</a:t>
            </a:r>
            <a:r>
              <a:rPr lang="en-US" altLang="en-US" sz="14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JOptionPane.QUESTION_MESSAGE</a:t>
            </a:r>
            <a:r>
              <a:rPr lang="en-US" altLang="en-US" sz="1400" b="1" dirty="0">
                <a:solidFill>
                  <a:srgbClr val="003399"/>
                </a:solidFill>
                <a:latin typeface="Courier New" panose="02070309020205020404" pitchFamily="49" charset="0"/>
              </a:rPr>
              <a:t>);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  <a:tabLst>
                <a:tab pos="1376363" algn="l"/>
                <a:tab pos="1828800" algn="l"/>
                <a:tab pos="2290763" algn="l"/>
                <a:tab pos="2743200" algn="l"/>
              </a:tabLst>
            </a:pPr>
            <a:endParaRPr lang="en-US" altLang="en-US" sz="1400" b="1" dirty="0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marL="990600" lvl="1" indent="-533400">
              <a:buFont typeface="Wingdings" panose="05000000000000000000" pitchFamily="2" charset="2"/>
              <a:buAutoNum type="arabicPeriod"/>
              <a:tabLst>
                <a:tab pos="1376363" algn="l"/>
                <a:tab pos="1828800" algn="l"/>
                <a:tab pos="2290763" algn="l"/>
                <a:tab pos="2743200" algn="l"/>
              </a:tabLst>
            </a:pPr>
            <a:r>
              <a:rPr lang="en-US" altLang="en-US" sz="1400" b="1" dirty="0">
                <a:solidFill>
                  <a:srgbClr val="003399"/>
                </a:solidFill>
                <a:latin typeface="Courier New" panose="02070309020205020404" pitchFamily="49" charset="0"/>
              </a:rPr>
              <a:t>		String message;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  <a:tabLst>
                <a:tab pos="1376363" algn="l"/>
                <a:tab pos="1828800" algn="l"/>
                <a:tab pos="2290763" algn="l"/>
                <a:tab pos="2743200" algn="l"/>
              </a:tabLst>
            </a:pPr>
            <a:r>
              <a:rPr lang="en-US" altLang="en-US" sz="1400" b="1" dirty="0">
                <a:solidFill>
                  <a:srgbClr val="003399"/>
                </a:solidFill>
                <a:latin typeface="Courier New" panose="02070309020205020404" pitchFamily="49" charset="0"/>
              </a:rPr>
              <a:t>		if (result==</a:t>
            </a:r>
            <a:r>
              <a:rPr lang="en-US" altLang="en-US" sz="1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JOptionPane.OK_OPTION</a:t>
            </a:r>
            <a:r>
              <a:rPr lang="en-US" altLang="en-US" sz="1400" b="1" dirty="0">
                <a:solidFill>
                  <a:srgbClr val="003399"/>
                </a:solidFill>
                <a:latin typeface="Courier New" panose="02070309020205020404" pitchFamily="49" charset="0"/>
              </a:rPr>
              <a:t>) 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  <a:tabLst>
                <a:tab pos="1376363" algn="l"/>
                <a:tab pos="1828800" algn="l"/>
                <a:tab pos="2290763" algn="l"/>
                <a:tab pos="2743200" algn="l"/>
              </a:tabLst>
            </a:pPr>
            <a:r>
              <a:rPr lang="en-US" altLang="en-US" sz="1400" b="1" dirty="0">
                <a:solidFill>
                  <a:srgbClr val="003399"/>
                </a:solidFill>
                <a:latin typeface="Courier New" panose="02070309020205020404" pitchFamily="49" charset="0"/>
              </a:rPr>
              <a:t>			message = "</a:t>
            </a:r>
            <a:r>
              <a:rPr lang="en-US" altLang="en-US" sz="14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Anda</a:t>
            </a:r>
            <a:r>
              <a:rPr lang="en-US" altLang="en-US" sz="1400" b="1" dirty="0">
                <a:solidFill>
                  <a:srgbClr val="00339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memilih</a:t>
            </a:r>
            <a:r>
              <a:rPr lang="en-US" altLang="en-US" sz="1400" b="1" dirty="0">
                <a:solidFill>
                  <a:srgbClr val="003399"/>
                </a:solidFill>
                <a:latin typeface="Courier New" panose="02070309020205020404" pitchFamily="49" charset="0"/>
              </a:rPr>
              <a:t> ok";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  <a:tabLst>
                <a:tab pos="1376363" algn="l"/>
                <a:tab pos="1828800" algn="l"/>
                <a:tab pos="2290763" algn="l"/>
                <a:tab pos="2743200" algn="l"/>
              </a:tabLst>
            </a:pPr>
            <a:r>
              <a:rPr lang="en-US" altLang="en-US" sz="1400" b="1" dirty="0">
                <a:solidFill>
                  <a:srgbClr val="003399"/>
                </a:solidFill>
                <a:latin typeface="Courier New" panose="02070309020205020404" pitchFamily="49" charset="0"/>
              </a:rPr>
              <a:t>		else if (result==</a:t>
            </a:r>
            <a:r>
              <a:rPr lang="en-US" altLang="en-US" sz="1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JOptionPane.CANCEL_OPTION</a:t>
            </a:r>
            <a:r>
              <a:rPr lang="en-US" altLang="en-US" sz="1400" b="1" dirty="0">
                <a:solidFill>
                  <a:srgbClr val="003399"/>
                </a:solidFill>
                <a:latin typeface="Courier New" panose="02070309020205020404" pitchFamily="49" charset="0"/>
              </a:rPr>
              <a:t>) 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  <a:tabLst>
                <a:tab pos="1376363" algn="l"/>
                <a:tab pos="1828800" algn="l"/>
                <a:tab pos="2290763" algn="l"/>
                <a:tab pos="2743200" algn="l"/>
              </a:tabLst>
            </a:pPr>
            <a:r>
              <a:rPr lang="en-US" altLang="en-US" sz="1400" b="1" dirty="0">
                <a:solidFill>
                  <a:srgbClr val="003399"/>
                </a:solidFill>
                <a:latin typeface="Courier New" panose="02070309020205020404" pitchFamily="49" charset="0"/>
              </a:rPr>
              <a:t>			message = "</a:t>
            </a:r>
            <a:r>
              <a:rPr lang="en-US" altLang="en-US" sz="14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Anda</a:t>
            </a:r>
            <a:r>
              <a:rPr lang="en-US" altLang="en-US" sz="1400" b="1" dirty="0">
                <a:solidFill>
                  <a:srgbClr val="00339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memilih</a:t>
            </a:r>
            <a:r>
              <a:rPr lang="en-US" altLang="en-US" sz="1400" b="1" dirty="0">
                <a:solidFill>
                  <a:srgbClr val="003399"/>
                </a:solidFill>
                <a:latin typeface="Courier New" panose="02070309020205020404" pitchFamily="49" charset="0"/>
              </a:rPr>
              <a:t> cancel";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  <a:tabLst>
                <a:tab pos="1376363" algn="l"/>
                <a:tab pos="1828800" algn="l"/>
                <a:tab pos="2290763" algn="l"/>
                <a:tab pos="2743200" algn="l"/>
              </a:tabLst>
            </a:pPr>
            <a:r>
              <a:rPr lang="en-US" altLang="en-US" sz="1400" b="1" dirty="0">
                <a:solidFill>
                  <a:srgbClr val="003399"/>
                </a:solidFill>
                <a:latin typeface="Courier New" panose="02070309020205020404" pitchFamily="49" charset="0"/>
              </a:rPr>
              <a:t>		else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  <a:tabLst>
                <a:tab pos="1376363" algn="l"/>
                <a:tab pos="1828800" algn="l"/>
                <a:tab pos="2290763" algn="l"/>
                <a:tab pos="2743200" algn="l"/>
              </a:tabLst>
            </a:pPr>
            <a:r>
              <a:rPr lang="en-US" altLang="en-US" sz="1400" b="1" dirty="0">
                <a:solidFill>
                  <a:srgbClr val="003399"/>
                </a:solidFill>
                <a:latin typeface="Courier New" panose="02070309020205020404" pitchFamily="49" charset="0"/>
              </a:rPr>
              <a:t>			message = "</a:t>
            </a:r>
            <a:r>
              <a:rPr lang="en-US" altLang="en-US" sz="14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Anda</a:t>
            </a:r>
            <a:r>
              <a:rPr lang="en-US" altLang="en-US" sz="1400" b="1" dirty="0">
                <a:solidFill>
                  <a:srgbClr val="00339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tidak</a:t>
            </a:r>
            <a:r>
              <a:rPr lang="en-US" altLang="en-US" sz="1400" b="1" dirty="0">
                <a:solidFill>
                  <a:srgbClr val="00339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memilih</a:t>
            </a:r>
            <a:r>
              <a:rPr lang="en-US" altLang="en-US" sz="1400" b="1" dirty="0">
                <a:solidFill>
                  <a:srgbClr val="00339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apapun</a:t>
            </a:r>
            <a:r>
              <a:rPr lang="en-US" altLang="en-US" sz="1400" b="1" dirty="0">
                <a:solidFill>
                  <a:srgbClr val="003399"/>
                </a:solidFill>
                <a:latin typeface="Courier New" panose="02070309020205020404" pitchFamily="49" charset="0"/>
              </a:rPr>
              <a:t>";</a:t>
            </a:r>
          </a:p>
          <a:p>
            <a:pPr marL="609600" indent="-609600">
              <a:lnSpc>
                <a:spcPct val="80000"/>
              </a:lnSpc>
              <a:tabLst>
                <a:tab pos="1376363" algn="l"/>
                <a:tab pos="1828800" algn="l"/>
                <a:tab pos="2290763" algn="l"/>
                <a:tab pos="2743200" algn="l"/>
              </a:tabLst>
            </a:pPr>
            <a:endParaRPr lang="en-US" altLang="en-US" sz="1500" b="1" i="1" dirty="0"/>
          </a:p>
          <a:p>
            <a:pPr marL="1004888" lvl="1" indent="-547688">
              <a:buFont typeface="Wingdings" panose="05000000000000000000" pitchFamily="2" charset="2"/>
              <a:buAutoNum type="arabicPeriod" startAt="20"/>
              <a:tabLst>
                <a:tab pos="1376363" algn="l"/>
                <a:tab pos="1828800" algn="l"/>
                <a:tab pos="2290763" algn="l"/>
                <a:tab pos="2743200" algn="l"/>
              </a:tabLst>
            </a:pPr>
            <a:r>
              <a:rPr lang="en-US" altLang="en-US" sz="1400" b="1" dirty="0">
                <a:latin typeface="Courier New" panose="02070309020205020404" pitchFamily="49" charset="0"/>
              </a:rPr>
              <a:t>		</a:t>
            </a:r>
            <a:r>
              <a:rPr lang="en-US" altLang="en-US" sz="1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JOptionPane.showMessageDialog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(frame,</a:t>
            </a:r>
          </a:p>
          <a:p>
            <a:pPr marL="1004888" lvl="1" indent="-547688">
              <a:buFont typeface="Wingdings" panose="05000000000000000000" pitchFamily="2" charset="2"/>
              <a:buAutoNum type="arabicPeriod" startAt="20"/>
              <a:tabLst>
                <a:tab pos="1376363" algn="l"/>
                <a:tab pos="1828800" algn="l"/>
                <a:tab pos="2290763" algn="l"/>
                <a:tab pos="2743200" algn="l"/>
              </a:tabLst>
            </a:pP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			message,</a:t>
            </a:r>
          </a:p>
          <a:p>
            <a:pPr marL="1004888" lvl="1" indent="-547688">
              <a:buFont typeface="Wingdings" panose="05000000000000000000" pitchFamily="2" charset="2"/>
              <a:buAutoNum type="arabicPeriod" startAt="20"/>
              <a:tabLst>
                <a:tab pos="1376363" algn="l"/>
                <a:tab pos="1828800" algn="l"/>
                <a:tab pos="2290763" algn="l"/>
                <a:tab pos="2743200" algn="l"/>
              </a:tabLst>
            </a:pP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			"</a:t>
            </a:r>
            <a:r>
              <a:rPr lang="en-US" altLang="en-US" sz="1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Pilihan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Anda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",</a:t>
            </a:r>
          </a:p>
          <a:p>
            <a:pPr marL="1004888" lvl="1" indent="-547688">
              <a:buFont typeface="Wingdings" panose="05000000000000000000" pitchFamily="2" charset="2"/>
              <a:buAutoNum type="arabicPeriod" startAt="20"/>
              <a:tabLst>
                <a:tab pos="1376363" algn="l"/>
                <a:tab pos="1828800" algn="l"/>
                <a:tab pos="2290763" algn="l"/>
                <a:tab pos="2743200" algn="l"/>
              </a:tabLst>
            </a:pP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1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JOptionPane.INFORMATION_MESSAGE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</a:p>
          <a:p>
            <a:pPr marL="1004888" lvl="1" indent="-547688">
              <a:buFont typeface="Wingdings" panose="05000000000000000000" pitchFamily="2" charset="2"/>
              <a:buAutoNum type="arabicPeriod" startAt="20"/>
              <a:tabLst>
                <a:tab pos="1376363" algn="l"/>
                <a:tab pos="1828800" algn="l"/>
                <a:tab pos="2290763" algn="l"/>
                <a:tab pos="2743200" algn="l"/>
              </a:tabLst>
            </a:pPr>
            <a:r>
              <a:rPr lang="en-US" altLang="en-US" sz="1400" b="1" dirty="0">
                <a:latin typeface="Courier New" panose="02070309020205020404" pitchFamily="49" charset="0"/>
              </a:rPr>
              <a:t>	</a:t>
            </a:r>
            <a:r>
              <a:rPr lang="en-US" altLang="en-US" sz="1400" b="1" dirty="0">
                <a:solidFill>
                  <a:srgbClr val="003399"/>
                </a:solidFill>
                <a:latin typeface="Courier New" panose="02070309020205020404" pitchFamily="49" charset="0"/>
              </a:rPr>
              <a:t>}</a:t>
            </a:r>
          </a:p>
          <a:p>
            <a:pPr marL="1004888" lvl="1" indent="-547688">
              <a:buFont typeface="Wingdings" panose="05000000000000000000" pitchFamily="2" charset="2"/>
              <a:buAutoNum type="arabicPeriod" startAt="20"/>
              <a:tabLst>
                <a:tab pos="1376363" algn="l"/>
                <a:tab pos="1828800" algn="l"/>
                <a:tab pos="2290763" algn="l"/>
                <a:tab pos="2743200" algn="l"/>
              </a:tabLst>
            </a:pPr>
            <a:r>
              <a:rPr lang="en-US" altLang="en-US" sz="1400" b="1" dirty="0">
                <a:solidFill>
                  <a:srgbClr val="003399"/>
                </a:solidFill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100" y="2559542"/>
            <a:ext cx="2514600" cy="1162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100" y="4012104"/>
            <a:ext cx="2514600" cy="1162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00" y="5464667"/>
            <a:ext cx="25146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6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75035" y="274639"/>
            <a:ext cx="9635765" cy="777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File Selection Dialog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5389" y="1341437"/>
            <a:ext cx="11067690" cy="2040118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altLang="en-US" sz="2800" dirty="0" err="1"/>
              <a:t>JFileChooser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merupakan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standar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0070C0"/>
                </a:solidFill>
              </a:rPr>
              <a:t>file-selection box</a:t>
            </a:r>
            <a:r>
              <a:rPr lang="en-US" altLang="en-US" sz="2800" dirty="0"/>
              <a:t>.</a:t>
            </a:r>
          </a:p>
          <a:p>
            <a:pPr eaLnBrk="1" hangingPunct="1">
              <a:defRPr/>
            </a:pPr>
            <a:r>
              <a:rPr lang="en-US" altLang="en-US" sz="2800" dirty="0" err="1"/>
              <a:t>Seperti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komponen</a:t>
            </a:r>
            <a:r>
              <a:rPr lang="en-US" altLang="en-US" sz="2800" dirty="0"/>
              <a:t> swing lain, </a:t>
            </a:r>
            <a:r>
              <a:rPr lang="en-US" altLang="en-US" sz="2800" dirty="0" err="1"/>
              <a:t>JFileChooser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diimplementasikan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dalam</a:t>
            </a:r>
            <a:r>
              <a:rPr lang="en-US" altLang="en-US" sz="2800" dirty="0"/>
              <a:t> pure java </a:t>
            </a:r>
          </a:p>
          <a:p>
            <a:pPr lvl="1" eaLnBrk="1" hangingPunct="1">
              <a:defRPr/>
            </a:pPr>
            <a:r>
              <a:rPr lang="en-US" altLang="en-US" dirty="0" err="1"/>
              <a:t>Sehingga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berbeda</a:t>
            </a:r>
            <a:r>
              <a:rPr lang="en-US" altLang="en-US" dirty="0"/>
              <a:t> </a:t>
            </a:r>
            <a:r>
              <a:rPr lang="en-US" altLang="en-US" dirty="0" err="1"/>
              <a:t>penampilannya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platform yang </a:t>
            </a:r>
            <a:r>
              <a:rPr lang="en-US" altLang="en-US" dirty="0" err="1"/>
              <a:t>berbeda</a:t>
            </a:r>
            <a:endParaRPr lang="en-US" altLang="en-US" dirty="0"/>
          </a:p>
          <a:p>
            <a:pPr lvl="1" eaLnBrk="1" hangingPunct="1">
              <a:defRPr/>
            </a:pPr>
            <a:r>
              <a:rPr lang="en-US" altLang="en-US" dirty="0" err="1"/>
              <a:t>Tetapi</a:t>
            </a:r>
            <a:r>
              <a:rPr lang="en-US" altLang="en-US" dirty="0"/>
              <a:t> </a:t>
            </a:r>
            <a:r>
              <a:rPr lang="en-US" altLang="en-US" dirty="0" err="1"/>
              <a:t>sama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hal</a:t>
            </a:r>
            <a:r>
              <a:rPr lang="en-US" altLang="en-US" dirty="0"/>
              <a:t> </a:t>
            </a:r>
            <a:r>
              <a:rPr lang="en-US" altLang="en-US" dirty="0" err="1"/>
              <a:t>aksinya</a:t>
            </a:r>
            <a:endParaRPr lang="en-US" alt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3456601"/>
            <a:ext cx="5212204" cy="314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28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A0EA7-5619-4CC5-BF3D-3BD4E59A185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422694"/>
            <a:ext cx="10363200" cy="55971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dirty="0"/>
              <a:t>public class </a:t>
            </a:r>
            <a:r>
              <a:rPr lang="en-ID" dirty="0" err="1"/>
              <a:t>ContohJFileChooser</a:t>
            </a:r>
            <a:r>
              <a:rPr lang="en-ID" dirty="0"/>
              <a:t> {</a:t>
            </a:r>
          </a:p>
          <a:p>
            <a:pPr marL="0" indent="0">
              <a:buNone/>
            </a:pPr>
            <a:r>
              <a:rPr lang="en-ID" dirty="0"/>
              <a:t>    public static void main(String[] </a:t>
            </a:r>
            <a:r>
              <a:rPr lang="en-ID" dirty="0" err="1"/>
              <a:t>args</a:t>
            </a:r>
            <a:r>
              <a:rPr lang="en-ID" dirty="0"/>
              <a:t>) {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JFileChooser</a:t>
            </a:r>
            <a:r>
              <a:rPr lang="en-ID" dirty="0"/>
              <a:t> </a:t>
            </a:r>
            <a:r>
              <a:rPr lang="en-ID" dirty="0" err="1"/>
              <a:t>jfc</a:t>
            </a:r>
            <a:r>
              <a:rPr lang="en-ID" dirty="0"/>
              <a:t> = new </a:t>
            </a:r>
            <a:r>
              <a:rPr lang="en-ID" dirty="0" err="1"/>
              <a:t>JFileChooser</a:t>
            </a:r>
            <a:r>
              <a:rPr lang="en-ID" dirty="0"/>
              <a:t>(</a:t>
            </a:r>
            <a:r>
              <a:rPr lang="en-ID" dirty="0" err="1"/>
              <a:t>FileSystemView.getFileSystemView</a:t>
            </a:r>
            <a:r>
              <a:rPr lang="en-ID" dirty="0"/>
              <a:t>().</a:t>
            </a:r>
            <a:r>
              <a:rPr lang="en-ID" dirty="0" err="1"/>
              <a:t>getHomeDirectory</a:t>
            </a:r>
            <a:r>
              <a:rPr lang="en-ID" dirty="0"/>
              <a:t>());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        int </a:t>
            </a:r>
            <a:r>
              <a:rPr lang="en-ID" dirty="0" err="1"/>
              <a:t>returnValue</a:t>
            </a:r>
            <a:r>
              <a:rPr lang="en-ID" dirty="0"/>
              <a:t> = </a:t>
            </a:r>
            <a:r>
              <a:rPr lang="en-ID" dirty="0" err="1"/>
              <a:t>jfc.showOpenDialog</a:t>
            </a:r>
            <a:r>
              <a:rPr lang="en-ID" dirty="0"/>
              <a:t>(null);</a:t>
            </a:r>
          </a:p>
          <a:p>
            <a:pPr marL="0" indent="0">
              <a:buNone/>
            </a:pPr>
            <a:r>
              <a:rPr lang="en-ID" dirty="0"/>
              <a:t>        // int </a:t>
            </a:r>
            <a:r>
              <a:rPr lang="en-ID" dirty="0" err="1"/>
              <a:t>returnValue</a:t>
            </a:r>
            <a:r>
              <a:rPr lang="en-ID" dirty="0"/>
              <a:t> = </a:t>
            </a:r>
            <a:r>
              <a:rPr lang="en-ID" dirty="0" err="1"/>
              <a:t>jfc.showSaveDialog</a:t>
            </a:r>
            <a:r>
              <a:rPr lang="en-ID" dirty="0"/>
              <a:t>(null);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        if (</a:t>
            </a:r>
            <a:r>
              <a:rPr lang="en-ID" dirty="0" err="1"/>
              <a:t>returnValue</a:t>
            </a:r>
            <a:r>
              <a:rPr lang="en-ID" dirty="0"/>
              <a:t> == </a:t>
            </a:r>
            <a:r>
              <a:rPr lang="en-ID" dirty="0" err="1"/>
              <a:t>JFileChooser.APPROVE_OPTION</a:t>
            </a:r>
            <a:r>
              <a:rPr lang="en-ID" dirty="0"/>
              <a:t>) {</a:t>
            </a:r>
          </a:p>
          <a:p>
            <a:pPr marL="0" indent="0">
              <a:buNone/>
            </a:pPr>
            <a:r>
              <a:rPr lang="en-ID" dirty="0"/>
              <a:t>            File </a:t>
            </a:r>
            <a:r>
              <a:rPr lang="en-ID" dirty="0" err="1"/>
              <a:t>selectedFile</a:t>
            </a:r>
            <a:r>
              <a:rPr lang="en-ID" dirty="0"/>
              <a:t> = </a:t>
            </a:r>
            <a:r>
              <a:rPr lang="en-ID" dirty="0" err="1"/>
              <a:t>jfc.getSelectedFile</a:t>
            </a:r>
            <a:r>
              <a:rPr lang="en-ID" dirty="0"/>
              <a:t>();</a:t>
            </a:r>
          </a:p>
          <a:p>
            <a:pPr marL="0" indent="0">
              <a:buNone/>
            </a:pPr>
            <a:r>
              <a:rPr lang="en-ID" dirty="0"/>
              <a:t>            </a:t>
            </a:r>
            <a:r>
              <a:rPr lang="en-ID" dirty="0" err="1"/>
              <a:t>System.out.println</a:t>
            </a:r>
            <a:r>
              <a:rPr lang="en-ID" dirty="0"/>
              <a:t>(</a:t>
            </a:r>
            <a:r>
              <a:rPr lang="en-ID" dirty="0" err="1"/>
              <a:t>selectedFile.getAbsolutePath</a:t>
            </a:r>
            <a:r>
              <a:rPr lang="en-ID" dirty="0"/>
              <a:t>());</a:t>
            </a:r>
          </a:p>
          <a:p>
            <a:pPr marL="0" indent="0">
              <a:buNone/>
            </a:pPr>
            <a:r>
              <a:rPr lang="en-ID" dirty="0"/>
              <a:t>        }</a:t>
            </a:r>
          </a:p>
          <a:p>
            <a:pPr marL="0" indent="0">
              <a:buNone/>
            </a:pPr>
            <a:r>
              <a:rPr lang="en-ID" dirty="0"/>
              <a:t>    }</a:t>
            </a:r>
          </a:p>
          <a:p>
            <a:pPr marL="0" indent="0">
              <a:buNone/>
            </a:pPr>
            <a:r>
              <a:rPr lang="en-ID" dirty="0"/>
              <a:t>}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8526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18474" y="274638"/>
            <a:ext cx="11063926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Color Chooser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51727" y="1600201"/>
            <a:ext cx="10284643" cy="1472937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altLang="en-US" dirty="0" err="1"/>
              <a:t>JColorChooser</a:t>
            </a:r>
            <a:r>
              <a:rPr lang="en-US" altLang="en-US" dirty="0"/>
              <a:t> </a:t>
            </a:r>
            <a:r>
              <a:rPr lang="en-US" altLang="en-US" dirty="0" err="1"/>
              <a:t>merupakan</a:t>
            </a:r>
            <a:r>
              <a:rPr lang="en-US" altLang="en-US" dirty="0"/>
              <a:t> dialog ready-made lain yang </a:t>
            </a:r>
            <a:r>
              <a:rPr lang="en-US" altLang="en-US" dirty="0" err="1"/>
              <a:t>disediakan</a:t>
            </a:r>
            <a:r>
              <a:rPr lang="en-US" altLang="en-US" dirty="0"/>
              <a:t> </a:t>
            </a:r>
            <a:r>
              <a:rPr lang="en-US" altLang="en-US" dirty="0" err="1"/>
              <a:t>oleh</a:t>
            </a:r>
            <a:r>
              <a:rPr lang="en-US" altLang="en-US" dirty="0"/>
              <a:t> swing.</a:t>
            </a:r>
          </a:p>
          <a:p>
            <a:pPr eaLnBrk="1" hangingPunct="1">
              <a:defRPr/>
            </a:pPr>
            <a:r>
              <a:rPr lang="en-US" altLang="en-US" dirty="0" err="1"/>
              <a:t>Memberikan</a:t>
            </a:r>
            <a:r>
              <a:rPr lang="en-US" altLang="en-US" dirty="0"/>
              <a:t> dialog </a:t>
            </a:r>
            <a:r>
              <a:rPr lang="en-US" altLang="en-US" dirty="0" err="1"/>
              <a:t>pemilihan</a:t>
            </a:r>
            <a:r>
              <a:rPr lang="en-US" altLang="en-US" dirty="0"/>
              <a:t> </a:t>
            </a:r>
            <a:r>
              <a:rPr lang="en-US" altLang="en-US" dirty="0" err="1"/>
              <a:t>warna</a:t>
            </a:r>
            <a:r>
              <a:rPr lang="en-US" altLang="en-US" dirty="0"/>
              <a:t> </a:t>
            </a:r>
            <a:r>
              <a:rPr lang="en-US" altLang="en-US" dirty="0" err="1"/>
              <a:t>ke</a:t>
            </a:r>
            <a:r>
              <a:rPr lang="en-US" altLang="en-US" dirty="0"/>
              <a:t> user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aplikasi</a:t>
            </a:r>
            <a:r>
              <a:rPr lang="en-US" altLang="en-US" dirty="0"/>
              <a:t> program.</a:t>
            </a:r>
          </a:p>
        </p:txBody>
      </p:sp>
      <p:pic>
        <p:nvPicPr>
          <p:cNvPr id="14338" name="Picture 2" descr="Swing Tutorial: JColorChoo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881" y="2616888"/>
            <a:ext cx="4162425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0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6F934A-5817-4BD7-B638-6855555720C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572219" y="373949"/>
            <a:ext cx="5707812" cy="55399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ColorChooserDemo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extends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JPanel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JColorChooser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Jcc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JLabel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label;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   public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ColorChooserDemo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BorderLayout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 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JLabel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"Welcome to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GeeksforGeeks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JLabel.CENTER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label.setForeground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Color.green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set background color of the field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label.setBackground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Color.WHITE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label.setOpaque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set font type and size of the text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label.setFont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SansSerif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Font.BOLD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set size of the label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label.setPreferredSize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Dimension(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create a Panel and set its layout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JPanel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bannerPanel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JPanel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BorderLayout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bannerPanel.add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(label,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BorderLayout.CENTER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bannerPanel.setBorder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BorderFactory.createTitledBorder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Set up color chooser for setting text color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Jcc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JColorChooser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label.getForeground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Jcc.setBorder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BorderFactory.createTitledBorder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"Choose Text Color"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bannerPanel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BorderLayout.CENTER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Jcc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BorderLayout.PAGE_END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B43C4-509C-44AC-AB11-4B7C4E2F4D94}"/>
              </a:ext>
            </a:extLst>
          </p:cNvPr>
          <p:cNvSpPr txBox="1"/>
          <p:nvPr/>
        </p:nvSpPr>
        <p:spPr>
          <a:xfrm>
            <a:off x="1069675" y="6060859"/>
            <a:ext cx="1847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2CFF9-2FBA-48D2-A1E8-75DFD8CEBB1C}"/>
              </a:ext>
            </a:extLst>
          </p:cNvPr>
          <p:cNvSpPr txBox="1"/>
          <p:nvPr/>
        </p:nvSpPr>
        <p:spPr>
          <a:xfrm>
            <a:off x="6378570" y="460227"/>
            <a:ext cx="5391219" cy="224676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 static void main(String[]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JFrame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frame=new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JFrame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ColorChooserDemo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framecolor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ColorChooserDemo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frame.setContentPane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framecolor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frame.setSize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(400,300);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frame.setTitle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(“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namaAnda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frame.setVisible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(true);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280274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Placeholder 2"/>
          <p:cNvSpPr>
            <a:spLocks noGrp="1"/>
          </p:cNvSpPr>
          <p:nvPr>
            <p:ph type="body" sz="half" idx="1"/>
          </p:nvPr>
        </p:nvSpPr>
        <p:spPr>
          <a:xfrm>
            <a:off x="1981200" y="2514601"/>
            <a:ext cx="8229600" cy="3611563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5400" dirty="0"/>
              <a:t>INTERMEDIATE CONTAINER</a:t>
            </a:r>
          </a:p>
        </p:txBody>
      </p:sp>
    </p:spTree>
    <p:extLst>
      <p:ext uri="{BB962C8B-B14F-4D97-AF65-F5344CB8AC3E}">
        <p14:creationId xmlns:p14="http://schemas.microsoft.com/office/powerpoint/2010/main" val="3611718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perantara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 Level Container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Atomic Component.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intermediate container yang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JPanel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JTabbedPane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JToolbar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dsb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0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57" y="149324"/>
            <a:ext cx="10363200" cy="1143000"/>
          </a:xfrm>
        </p:spPr>
        <p:txBody>
          <a:bodyPr/>
          <a:lstStyle/>
          <a:p>
            <a:r>
              <a:rPr lang="en-US" dirty="0" err="1"/>
              <a:t>JPanel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281010" cy="284139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dirty="0" err="1"/>
              <a:t>Merupakan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70C0"/>
                </a:solidFill>
              </a:rPr>
              <a:t>intermediate container </a:t>
            </a:r>
            <a:r>
              <a:rPr lang="en-US" altLang="en-US" dirty="0"/>
              <a:t>yang </a:t>
            </a:r>
            <a:r>
              <a:rPr lang="en-US" altLang="en-US" dirty="0" err="1"/>
              <a:t>berfungsi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menempatkan</a:t>
            </a:r>
            <a:r>
              <a:rPr lang="en-US" altLang="en-US" dirty="0"/>
              <a:t> </a:t>
            </a:r>
            <a:r>
              <a:rPr lang="en-US" altLang="en-US" dirty="0" err="1"/>
              <a:t>komponen-komponen</a:t>
            </a:r>
            <a:r>
              <a:rPr lang="en-US" altLang="en-US" dirty="0"/>
              <a:t> lain, </a:t>
            </a:r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hirarki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00B050"/>
                </a:solidFill>
              </a:rPr>
              <a:t>berada</a:t>
            </a:r>
            <a:r>
              <a:rPr lang="en-US" altLang="en-US" dirty="0">
                <a:solidFill>
                  <a:srgbClr val="00B050"/>
                </a:solidFill>
              </a:rPr>
              <a:t> </a:t>
            </a:r>
            <a:r>
              <a:rPr lang="en-US" altLang="en-US" dirty="0" err="1">
                <a:solidFill>
                  <a:srgbClr val="00B050"/>
                </a:solidFill>
              </a:rPr>
              <a:t>dibawah</a:t>
            </a:r>
            <a:r>
              <a:rPr lang="en-US" altLang="en-US" dirty="0">
                <a:solidFill>
                  <a:srgbClr val="00B050"/>
                </a:solidFill>
              </a:rPr>
              <a:t> top level container</a:t>
            </a:r>
            <a:r>
              <a:rPr lang="en-US" alt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JPanel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mengelompokkan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wadah</a:t>
            </a:r>
            <a:r>
              <a:rPr lang="en-US" dirty="0"/>
              <a:t>, yang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wadah</a:t>
            </a:r>
            <a:r>
              <a:rPr lang="en-US" dirty="0"/>
              <a:t> lain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Konstruktor</a:t>
            </a:r>
            <a:r>
              <a:rPr lang="en-US" dirty="0"/>
              <a:t> </a:t>
            </a:r>
            <a:r>
              <a:rPr lang="en-US" dirty="0" err="1"/>
              <a:t>JPanel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panel </a:t>
            </a:r>
            <a:r>
              <a:rPr lang="en-US" dirty="0" err="1"/>
              <a:t>dengan</a:t>
            </a:r>
            <a:r>
              <a:rPr lang="en-US" dirty="0"/>
              <a:t> layout </a:t>
            </a:r>
            <a:r>
              <a:rPr lang="en-US" dirty="0" err="1"/>
              <a:t>FlowLayout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err="1"/>
              <a:t>Konstruktor</a:t>
            </a:r>
            <a:r>
              <a:rPr lang="en-US" dirty="0"/>
              <a:t> </a:t>
            </a:r>
            <a:r>
              <a:rPr lang="en-US" dirty="0" err="1"/>
              <a:t>JPanel</a:t>
            </a:r>
            <a:r>
              <a:rPr lang="en-US" dirty="0"/>
              <a:t> lain </a:t>
            </a:r>
            <a:r>
              <a:rPr lang="en-US" dirty="0" err="1"/>
              <a:t>menggunakan</a:t>
            </a:r>
            <a:r>
              <a:rPr lang="en-US" dirty="0"/>
              <a:t> layout </a:t>
            </a: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argumen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err="1"/>
              <a:t>JPanel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area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kustom</a:t>
            </a:r>
            <a:endParaRPr lang="en-US" dirty="0"/>
          </a:p>
        </p:txBody>
      </p:sp>
      <p:graphicFrame>
        <p:nvGraphicFramePr>
          <p:cNvPr id="4" name="Group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9352288"/>
              </p:ext>
            </p:extLst>
          </p:nvPr>
        </p:nvGraphicFramePr>
        <p:xfrm>
          <a:off x="4270342" y="4600149"/>
          <a:ext cx="5353934" cy="1884364"/>
        </p:xfrm>
        <a:graphic>
          <a:graphicData uri="http://schemas.openxmlformats.org/drawingml/2006/table">
            <a:tbl>
              <a:tblPr/>
              <a:tblGrid>
                <a:gridCol w="215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Fungsi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Background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Mengganti warna background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Border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Mengatur jenis border atau batas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Opaque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Memberikan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warna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transparant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127326" y="4600149"/>
            <a:ext cx="1935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Properties yang </a:t>
            </a:r>
            <a:r>
              <a:rPr lang="en-US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sering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digunakan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0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475" y="274638"/>
            <a:ext cx="10969925" cy="1143000"/>
          </a:xfrm>
        </p:spPr>
        <p:txBody>
          <a:bodyPr>
            <a:normAutofit/>
          </a:bodyPr>
          <a:lstStyle/>
          <a:p>
            <a:r>
              <a:rPr lang="en-US" sz="4800" dirty="0" err="1"/>
              <a:t>Konsep</a:t>
            </a:r>
            <a:r>
              <a:rPr lang="en-US" sz="4800" dirty="0"/>
              <a:t> </a:t>
            </a:r>
            <a:r>
              <a:rPr lang="en-US" sz="4800" dirty="0" err="1"/>
              <a:t>Pemisahan</a:t>
            </a:r>
            <a:r>
              <a:rPr lang="en-US" sz="4800" dirty="0"/>
              <a:t> Data </a:t>
            </a:r>
            <a:r>
              <a:rPr lang="en-US" sz="4800" dirty="0" err="1"/>
              <a:t>dan</a:t>
            </a:r>
            <a:r>
              <a:rPr lang="en-US" sz="4800" dirty="0"/>
              <a:t>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447799"/>
            <a:ext cx="10616242" cy="4883989"/>
          </a:xfrm>
        </p:spPr>
        <p:txBody>
          <a:bodyPr>
            <a:normAutofit fontScale="92500"/>
          </a:bodyPr>
          <a:lstStyle/>
          <a:p>
            <a:r>
              <a:rPr lang="en-US" altLang="en-US" sz="3200" dirty="0" err="1"/>
              <a:t>Hampir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semua</a:t>
            </a:r>
            <a:r>
              <a:rPr lang="en-US" altLang="en-US" sz="3200" dirty="0"/>
              <a:t> atomic component </a:t>
            </a:r>
            <a:r>
              <a:rPr lang="en-US" altLang="en-US" sz="3200" dirty="0" err="1"/>
              <a:t>dari</a:t>
            </a:r>
            <a:r>
              <a:rPr lang="en-US" altLang="en-US" sz="3200" dirty="0"/>
              <a:t> Swing </a:t>
            </a:r>
            <a:r>
              <a:rPr lang="en-US" altLang="en-US" sz="3200" dirty="0" err="1"/>
              <a:t>memiliki</a:t>
            </a:r>
            <a:r>
              <a:rPr lang="en-US" altLang="en-US" sz="3200" dirty="0"/>
              <a:t> </a:t>
            </a:r>
            <a:r>
              <a:rPr lang="en-US" altLang="en-US" sz="3200" i="1" dirty="0"/>
              <a:t>Model</a:t>
            </a:r>
            <a:r>
              <a:rPr lang="en-US" altLang="en-US" sz="3200" dirty="0"/>
              <a:t>.</a:t>
            </a:r>
          </a:p>
          <a:p>
            <a:pPr marL="0" indent="0">
              <a:buNone/>
            </a:pPr>
            <a:endParaRPr lang="en-US" altLang="en-US" sz="900" dirty="0"/>
          </a:p>
          <a:p>
            <a:r>
              <a:rPr lang="en-US" altLang="en-US" sz="3200" dirty="0">
                <a:solidFill>
                  <a:srgbClr val="0070C0"/>
                </a:solidFill>
              </a:rPr>
              <a:t>Model</a:t>
            </a:r>
            <a:r>
              <a:rPr lang="en-US" altLang="en-US" sz="3200" dirty="0"/>
              <a:t> </a:t>
            </a:r>
            <a:r>
              <a:rPr lang="en-US" altLang="en-US" sz="3200" dirty="0">
                <a:sym typeface="Wingdings" panose="05000000000000000000" pitchFamily="2" charset="2"/>
              </a:rPr>
              <a:t> object yang </a:t>
            </a:r>
            <a:r>
              <a:rPr lang="en-US" altLang="en-US" sz="3200" dirty="0" err="1">
                <a:sym typeface="Wingdings" panose="05000000000000000000" pitchFamily="2" charset="2"/>
              </a:rPr>
              <a:t>digunakan</a:t>
            </a:r>
            <a:r>
              <a:rPr lang="en-US" altLang="en-US" sz="3200" dirty="0">
                <a:sym typeface="Wingdings" panose="05000000000000000000" pitchFamily="2" charset="2"/>
              </a:rPr>
              <a:t> </a:t>
            </a:r>
            <a:r>
              <a:rPr lang="en-US" altLang="en-US" sz="3200" dirty="0" err="1">
                <a:sym typeface="Wingdings" panose="05000000000000000000" pitchFamily="2" charset="2"/>
              </a:rPr>
              <a:t>untuk</a:t>
            </a:r>
            <a:r>
              <a:rPr lang="en-US" altLang="en-US" sz="3200" dirty="0">
                <a:sym typeface="Wingdings" panose="05000000000000000000" pitchFamily="2" charset="2"/>
              </a:rPr>
              <a:t> </a:t>
            </a:r>
            <a:r>
              <a:rPr lang="en-US" altLang="en-US" sz="3200" dirty="0" err="1">
                <a:sym typeface="Wingdings" panose="05000000000000000000" pitchFamily="2" charset="2"/>
              </a:rPr>
              <a:t>menyimpan</a:t>
            </a:r>
            <a:r>
              <a:rPr lang="en-US" altLang="en-US" sz="3200" dirty="0">
                <a:sym typeface="Wingdings" panose="05000000000000000000" pitchFamily="2" charset="2"/>
              </a:rPr>
              <a:t> data/state </a:t>
            </a:r>
            <a:r>
              <a:rPr lang="en-US" altLang="en-US" sz="3200" dirty="0" err="1">
                <a:sym typeface="Wingdings" panose="05000000000000000000" pitchFamily="2" charset="2"/>
              </a:rPr>
              <a:t>dari</a:t>
            </a:r>
            <a:r>
              <a:rPr lang="en-US" altLang="en-US" sz="3200" dirty="0">
                <a:sym typeface="Wingdings" panose="05000000000000000000" pitchFamily="2" charset="2"/>
              </a:rPr>
              <a:t> </a:t>
            </a:r>
            <a:r>
              <a:rPr lang="en-US" altLang="en-US" sz="3200" dirty="0" err="1">
                <a:sym typeface="Wingdings" panose="05000000000000000000" pitchFamily="2" charset="2"/>
              </a:rPr>
              <a:t>komponen</a:t>
            </a:r>
            <a:r>
              <a:rPr lang="en-US" altLang="en-US" sz="3200" dirty="0">
                <a:sym typeface="Wingdings" panose="05000000000000000000" pitchFamily="2" charset="2"/>
              </a:rPr>
              <a:t> </a:t>
            </a:r>
            <a:r>
              <a:rPr lang="en-US" altLang="en-US" sz="3200" dirty="0" err="1">
                <a:sym typeface="Wingdings" panose="05000000000000000000" pitchFamily="2" charset="2"/>
              </a:rPr>
              <a:t>bersangkutan</a:t>
            </a:r>
            <a:r>
              <a:rPr lang="en-US" altLang="en-US" sz="3200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en-US" sz="3200" dirty="0" err="1"/>
              <a:t>Misal</a:t>
            </a:r>
            <a:r>
              <a:rPr lang="en-US" altLang="en-US" sz="3200" dirty="0"/>
              <a:t> </a:t>
            </a:r>
            <a:r>
              <a:rPr lang="en-US" altLang="en-US" sz="3200" b="1" dirty="0" err="1"/>
              <a:t>JButton</a:t>
            </a:r>
            <a:r>
              <a:rPr lang="en-US" altLang="en-US" sz="3200" dirty="0"/>
              <a:t> </a:t>
            </a:r>
            <a:r>
              <a:rPr lang="en-US" altLang="en-US" sz="3200" dirty="0">
                <a:sym typeface="Wingdings" panose="05000000000000000000" pitchFamily="2" charset="2"/>
              </a:rPr>
              <a:t> </a:t>
            </a:r>
            <a:r>
              <a:rPr lang="en-US" altLang="en-US" sz="3200" dirty="0" err="1"/>
              <a:t>memiliki</a:t>
            </a:r>
            <a:r>
              <a:rPr lang="en-US" altLang="en-US" sz="3200" dirty="0"/>
              <a:t> state model </a:t>
            </a:r>
            <a:r>
              <a:rPr lang="en-US" altLang="en-US" sz="3200" b="1" dirty="0" err="1"/>
              <a:t>ButtonModel</a:t>
            </a:r>
            <a:r>
              <a:rPr lang="en-US" altLang="en-US" sz="3200" dirty="0"/>
              <a:t> yang </a:t>
            </a:r>
            <a:r>
              <a:rPr lang="en-US" altLang="en-US" sz="3200" dirty="0" err="1"/>
              <a:t>digunakan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untuk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menyimpan</a:t>
            </a:r>
            <a:r>
              <a:rPr lang="en-US" altLang="en-US" sz="3200" dirty="0"/>
              <a:t> state </a:t>
            </a:r>
            <a:r>
              <a:rPr lang="en-US" altLang="en-US" sz="3200" dirty="0" err="1"/>
              <a:t>dari</a:t>
            </a:r>
            <a:r>
              <a:rPr lang="en-US" altLang="en-US" sz="3200" dirty="0"/>
              <a:t> button </a:t>
            </a:r>
            <a:r>
              <a:rPr lang="en-US" altLang="en-US" sz="3200" dirty="0" err="1"/>
              <a:t>seperti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apakah</a:t>
            </a:r>
            <a:r>
              <a:rPr lang="en-US" altLang="en-US" sz="3200" dirty="0"/>
              <a:t> button </a:t>
            </a:r>
            <a:r>
              <a:rPr lang="en-US" altLang="en-US" sz="3200" dirty="0" err="1"/>
              <a:t>tersebut</a:t>
            </a:r>
            <a:r>
              <a:rPr lang="en-US" altLang="en-US" sz="3200" dirty="0"/>
              <a:t> enabled, pressed, selected, visible, </a:t>
            </a:r>
            <a:r>
              <a:rPr lang="en-US" altLang="en-US" sz="3200" dirty="0" err="1"/>
              <a:t>dan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seterusnya</a:t>
            </a:r>
            <a:r>
              <a:rPr lang="en-US" altLang="en-US" sz="3200" dirty="0"/>
              <a:t>.</a:t>
            </a:r>
          </a:p>
          <a:p>
            <a:pPr lvl="1"/>
            <a:r>
              <a:rPr lang="en-US" altLang="en-US" sz="3200" dirty="0" err="1"/>
              <a:t>Lihat</a:t>
            </a:r>
            <a:r>
              <a:rPr lang="en-US" altLang="en-US" sz="3200" dirty="0"/>
              <a:t> IDE Tools </a:t>
            </a:r>
            <a:r>
              <a:rPr lang="en-US" altLang="en-US" sz="3200" dirty="0">
                <a:sym typeface="Wingdings" panose="05000000000000000000" pitchFamily="2" charset="2"/>
              </a:rPr>
              <a:t> Properties </a:t>
            </a:r>
            <a:r>
              <a:rPr lang="en-US" altLang="en-US" sz="3200" dirty="0" err="1">
                <a:sym typeface="Wingdings" panose="05000000000000000000" pitchFamily="2" charset="2"/>
              </a:rPr>
              <a:t>pada</a:t>
            </a:r>
            <a:r>
              <a:rPr lang="en-US" altLang="en-US" sz="3200" dirty="0">
                <a:sym typeface="Wingdings" panose="05000000000000000000" pitchFamily="2" charset="2"/>
              </a:rPr>
              <a:t> window </a:t>
            </a:r>
            <a:r>
              <a:rPr lang="en-US" altLang="en-US" sz="3200" dirty="0" err="1">
                <a:sym typeface="Wingdings" panose="05000000000000000000" pitchFamily="2" charset="2"/>
              </a:rPr>
              <a:t>Netbeans</a:t>
            </a:r>
            <a:r>
              <a:rPr lang="en-US" altLang="en-US" sz="3200" dirty="0">
                <a:sym typeface="Wingdings" panose="05000000000000000000" pitchFamily="2" charset="2"/>
              </a:rPr>
              <a:t>.</a:t>
            </a:r>
            <a:endParaRPr lang="en-US" altLang="en-US" sz="3200" dirty="0"/>
          </a:p>
          <a:p>
            <a:pPr marL="320040" lvl="1" indent="0">
              <a:buNone/>
            </a:pPr>
            <a:endParaRPr lang="en-US" altLang="en-US" sz="900" dirty="0"/>
          </a:p>
          <a:p>
            <a:r>
              <a:rPr lang="en-US" altLang="en-US" sz="3200" dirty="0" err="1"/>
              <a:t>Digunakan</a:t>
            </a:r>
            <a:r>
              <a:rPr lang="en-US" altLang="en-US" sz="3200" dirty="0"/>
              <a:t> Model agar </a:t>
            </a:r>
            <a:r>
              <a:rPr lang="en-US" altLang="en-US" sz="3200" dirty="0">
                <a:sym typeface="Wingdings" panose="05000000000000000000" pitchFamily="2" charset="2"/>
              </a:rPr>
              <a:t> </a:t>
            </a:r>
            <a:r>
              <a:rPr lang="en-US" altLang="en-US" sz="3200" dirty="0" err="1">
                <a:sym typeface="Wingdings" panose="05000000000000000000" pitchFamily="2" charset="2"/>
              </a:rPr>
              <a:t>Fleksibilitas</a:t>
            </a:r>
            <a:r>
              <a:rPr lang="en-US" altLang="en-US" sz="3200" dirty="0">
                <a:sym typeface="Wingdings" panose="05000000000000000000" pitchFamily="2" charset="2"/>
              </a:rPr>
              <a:t> </a:t>
            </a:r>
            <a:r>
              <a:rPr lang="en-US" altLang="en-US" sz="3200" dirty="0" err="1">
                <a:sym typeface="Wingdings" panose="05000000000000000000" pitchFamily="2" charset="2"/>
              </a:rPr>
              <a:t>dan</a:t>
            </a:r>
            <a:r>
              <a:rPr lang="en-US" altLang="en-US" sz="3200" dirty="0">
                <a:sym typeface="Wingdings" panose="05000000000000000000" pitchFamily="2" charset="2"/>
              </a:rPr>
              <a:t> </a:t>
            </a:r>
            <a:r>
              <a:rPr lang="en-US" altLang="en-US" sz="3200" dirty="0" err="1">
                <a:sym typeface="Wingdings" panose="05000000000000000000" pitchFamily="2" charset="2"/>
              </a:rPr>
              <a:t>Efisiensi</a:t>
            </a:r>
            <a:endParaRPr lang="en-US" alt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805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265" y="180370"/>
            <a:ext cx="10092965" cy="1054541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155941"/>
            <a:ext cx="10363200" cy="544282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import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javax.swing.JButton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;</a:t>
            </a:r>
            <a:endParaRPr lang="en-ID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import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javax.swing.JFrame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;</a:t>
            </a:r>
            <a:endParaRPr lang="en-ID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import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javax.swing.JPanel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;</a:t>
            </a:r>
            <a:endParaRPr lang="en-ID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public class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HelloPanel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extends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JFrame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ID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{</a:t>
            </a:r>
            <a:endParaRPr lang="en-ID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public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HelloPanel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</a:t>
            </a:r>
            <a:endParaRPr lang="en-ID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{</a:t>
            </a:r>
            <a:endParaRPr lang="en-ID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this.setSize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(1000,500); </a:t>
            </a:r>
            <a:endParaRPr lang="en-ID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this.setDefaultCloseOperation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JFrame.EXIT_ON_CLOSE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);</a:t>
            </a:r>
            <a:endParaRPr lang="en-ID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this.setTitle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("Hello World!"); </a:t>
            </a:r>
            <a:endParaRPr lang="en-ID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this.setVisible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(true);</a:t>
            </a:r>
            <a:endParaRPr lang="en-ID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</a:t>
            </a:r>
            <a:endParaRPr lang="en-ID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JPanel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jp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=new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JPanel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();</a:t>
            </a:r>
            <a:endParaRPr lang="en-ID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JButton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but1=new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JButton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();</a:t>
            </a:r>
            <a:endParaRPr lang="en-ID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but1.setText("Okay");</a:t>
            </a:r>
            <a:endParaRPr lang="en-ID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jp.add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(but1);</a:t>
            </a:r>
            <a:endParaRPr lang="en-ID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this.add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jp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);  </a:t>
            </a:r>
            <a:endParaRPr lang="en-ID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}</a:t>
            </a:r>
            <a:endParaRPr lang="en-ID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</a:t>
            </a:r>
            <a:endParaRPr lang="en-ID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public static void main(String[]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args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</a:t>
            </a:r>
            <a:endParaRPr lang="en-ID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{</a:t>
            </a:r>
            <a:endParaRPr lang="en-ID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HelloPanel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hf=new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HelloPanel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(); </a:t>
            </a:r>
          </a:p>
          <a:p>
            <a:pPr marL="0" indent="0">
              <a:buNone/>
            </a:pPr>
            <a:r>
              <a:rPr lang="en-ID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</a:t>
            </a:r>
            <a:r>
              <a:rPr lang="en-ID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hf.setVisible</a:t>
            </a:r>
            <a:r>
              <a:rPr lang="en-ID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(true);</a:t>
            </a:r>
            <a:endParaRPr lang="en-ID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}</a:t>
            </a:r>
            <a:endParaRPr lang="en-ID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}</a:t>
            </a:r>
            <a:endParaRPr lang="en-ID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938" y="122548"/>
            <a:ext cx="11252462" cy="877349"/>
          </a:xfrm>
        </p:spPr>
        <p:txBody>
          <a:bodyPr/>
          <a:lstStyle/>
          <a:p>
            <a:r>
              <a:rPr lang="en-US" altLang="en-US" dirty="0" err="1"/>
              <a:t>JTabbedPane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92651" y="1163115"/>
            <a:ext cx="11015755" cy="257636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en-US" sz="2000" dirty="0" err="1"/>
              <a:t>JTabbedPane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menyusun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komponen</a:t>
            </a:r>
            <a:r>
              <a:rPr lang="en-US" altLang="en-US" sz="2000" dirty="0"/>
              <a:t> GUI </a:t>
            </a:r>
            <a:r>
              <a:rPr lang="en-US" altLang="en-US" sz="2000" dirty="0" err="1"/>
              <a:t>dalam</a:t>
            </a:r>
            <a:r>
              <a:rPr lang="en-US" altLang="en-US" sz="2000" dirty="0"/>
              <a:t> layer-layer </a:t>
            </a:r>
            <a:r>
              <a:rPr lang="en-US" altLang="en-US" sz="2000" dirty="0" err="1"/>
              <a:t>dimana</a:t>
            </a:r>
            <a:r>
              <a:rPr lang="en-US" altLang="en-US" sz="2000" dirty="0"/>
              <a:t> </a:t>
            </a:r>
            <a:r>
              <a:rPr lang="en-US" altLang="en-US" sz="2000" dirty="0" err="1">
                <a:solidFill>
                  <a:srgbClr val="0070C0"/>
                </a:solidFill>
              </a:rPr>
              <a:t>hanya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</a:rPr>
              <a:t>satu</a:t>
            </a:r>
            <a:r>
              <a:rPr lang="en-US" altLang="en-US" sz="2000" dirty="0">
                <a:solidFill>
                  <a:srgbClr val="0070C0"/>
                </a:solidFill>
              </a:rPr>
              <a:t> layer yang </a:t>
            </a:r>
            <a:r>
              <a:rPr lang="en-US" altLang="en-US" sz="2000" dirty="0" err="1">
                <a:solidFill>
                  <a:srgbClr val="0070C0"/>
                </a:solidFill>
              </a:rPr>
              <a:t>akan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</a:rPr>
              <a:t>terlihat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</a:rPr>
              <a:t>pada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</a:rPr>
              <a:t>satu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</a:rPr>
              <a:t>saat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/>
              <a:t>(</a:t>
            </a:r>
            <a:r>
              <a:rPr lang="en-US" altLang="en-US" sz="2000" dirty="0" err="1"/>
              <a:t>mirip</a:t>
            </a:r>
            <a:r>
              <a:rPr lang="en-US" altLang="en-US" sz="2000" dirty="0"/>
              <a:t> card layout)</a:t>
            </a:r>
          </a:p>
          <a:p>
            <a:pPr lvl="1">
              <a:defRPr/>
            </a:pPr>
            <a:r>
              <a:rPr lang="en-US" altLang="en-US" sz="1800" dirty="0"/>
              <a:t>User </a:t>
            </a:r>
            <a:r>
              <a:rPr lang="en-US" altLang="en-US" sz="1800" dirty="0" err="1"/>
              <a:t>mengakses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setiap</a:t>
            </a:r>
            <a:r>
              <a:rPr lang="en-US" altLang="en-US" sz="1800" dirty="0"/>
              <a:t> layer </a:t>
            </a:r>
            <a:r>
              <a:rPr lang="en-US" altLang="en-US" sz="1800" dirty="0" err="1"/>
              <a:t>melalui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suatu</a:t>
            </a:r>
            <a:r>
              <a:rPr lang="en-US" altLang="en-US" sz="1800" dirty="0"/>
              <a:t> “tab” (</a:t>
            </a:r>
            <a:r>
              <a:rPr lang="en-US" altLang="en-US" sz="1800" dirty="0" err="1"/>
              <a:t>mirip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dengan</a:t>
            </a:r>
            <a:r>
              <a:rPr lang="en-US" altLang="en-US" sz="1800" dirty="0"/>
              <a:t> folder-folder </a:t>
            </a:r>
            <a:r>
              <a:rPr lang="en-US" altLang="en-US" sz="1800" dirty="0" err="1"/>
              <a:t>dalam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suatu</a:t>
            </a:r>
            <a:r>
              <a:rPr lang="en-US" altLang="en-US" sz="1800" dirty="0"/>
              <a:t> file cabinet)</a:t>
            </a:r>
          </a:p>
          <a:p>
            <a:pPr lvl="1">
              <a:defRPr/>
            </a:pPr>
            <a:r>
              <a:rPr lang="en-US" altLang="en-US" sz="1800" dirty="0" err="1"/>
              <a:t>Ketika</a:t>
            </a:r>
            <a:r>
              <a:rPr lang="en-US" altLang="en-US" sz="1800" dirty="0"/>
              <a:t> user </a:t>
            </a:r>
            <a:r>
              <a:rPr lang="en-US" altLang="en-US" sz="1800" dirty="0" err="1"/>
              <a:t>meng-klik</a:t>
            </a:r>
            <a:r>
              <a:rPr lang="en-US" altLang="en-US" sz="1800" dirty="0"/>
              <a:t> tab, layer yang </a:t>
            </a:r>
            <a:r>
              <a:rPr lang="en-US" altLang="en-US" sz="1800" dirty="0" err="1"/>
              <a:t>berhubungan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ditampilkan</a:t>
            </a:r>
            <a:r>
              <a:rPr lang="en-US" altLang="en-US" sz="1800" dirty="0"/>
              <a:t>.</a:t>
            </a:r>
          </a:p>
          <a:p>
            <a:pPr lvl="1">
              <a:defRPr/>
            </a:pPr>
            <a:r>
              <a:rPr lang="en-US" altLang="en-US" sz="1800" dirty="0"/>
              <a:t>Tab </a:t>
            </a:r>
            <a:r>
              <a:rPr lang="en-US" altLang="en-US" sz="1800" dirty="0" err="1"/>
              <a:t>secara</a:t>
            </a:r>
            <a:r>
              <a:rPr lang="en-US" altLang="en-US" sz="1800" dirty="0"/>
              <a:t> default </a:t>
            </a:r>
            <a:r>
              <a:rPr lang="en-US" altLang="en-US" sz="1800" dirty="0" err="1"/>
              <a:t>berada</a:t>
            </a:r>
            <a:r>
              <a:rPr lang="en-US" altLang="en-US" sz="1800" dirty="0"/>
              <a:t> di </a:t>
            </a:r>
            <a:r>
              <a:rPr lang="en-US" altLang="en-US" sz="1800" dirty="0" err="1"/>
              <a:t>atas</a:t>
            </a:r>
            <a:r>
              <a:rPr lang="en-US" altLang="en-US" sz="1800" dirty="0"/>
              <a:t> layer-layer, </a:t>
            </a:r>
            <a:r>
              <a:rPr lang="en-US" altLang="en-US" sz="1800" dirty="0" err="1"/>
              <a:t>tetapi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dapat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juga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diposisikan</a:t>
            </a:r>
            <a:r>
              <a:rPr lang="en-US" altLang="en-US" sz="1800" dirty="0"/>
              <a:t> di </a:t>
            </a:r>
            <a:r>
              <a:rPr lang="en-US" altLang="en-US" sz="1800" dirty="0" err="1"/>
              <a:t>samping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kiri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kanan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atau</a:t>
            </a:r>
            <a:r>
              <a:rPr lang="en-US" altLang="en-US" sz="1800" dirty="0"/>
              <a:t> di </a:t>
            </a:r>
            <a:r>
              <a:rPr lang="en-US" altLang="en-US" sz="1800" dirty="0" err="1"/>
              <a:t>bagian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bawah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dari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JTabbedPane</a:t>
            </a:r>
            <a:r>
              <a:rPr lang="en-US" altLang="en-US" sz="1800" dirty="0"/>
              <a:t>.</a:t>
            </a:r>
          </a:p>
          <a:p>
            <a:pPr lvl="1">
              <a:defRPr/>
            </a:pPr>
            <a:r>
              <a:rPr lang="en-US" altLang="en-US" sz="1800" dirty="0" err="1"/>
              <a:t>Setiap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komponen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dapat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diletakkan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pada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suatu</a:t>
            </a:r>
            <a:r>
              <a:rPr lang="en-US" altLang="en-US" sz="1800" dirty="0"/>
              <a:t> tab, </a:t>
            </a:r>
            <a:r>
              <a:rPr lang="en-US" altLang="en-US" sz="1800" dirty="0" err="1"/>
              <a:t>dan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jika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komponen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tersebut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merupakan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suatu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kontainer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mis</a:t>
            </a:r>
            <a:r>
              <a:rPr lang="en-US" altLang="en-US" sz="1800" dirty="0"/>
              <a:t>. panel, </a:t>
            </a:r>
            <a:r>
              <a:rPr lang="en-US" altLang="en-US" sz="1800" dirty="0" err="1"/>
              <a:t>maka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dapat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dilakukan</a:t>
            </a:r>
            <a:r>
              <a:rPr lang="en-US" altLang="en-US" sz="1800" dirty="0"/>
              <a:t> layout </a:t>
            </a:r>
            <a:r>
              <a:rPr lang="en-US" altLang="en-US" sz="1800" dirty="0" err="1"/>
              <a:t>untuk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setiap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komponen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pada</a:t>
            </a:r>
            <a:r>
              <a:rPr lang="en-US" altLang="en-US" sz="1800" dirty="0"/>
              <a:t> tab.</a:t>
            </a:r>
          </a:p>
          <a:p>
            <a:pPr lvl="1">
              <a:defRPr/>
            </a:pPr>
            <a:r>
              <a:rPr lang="en-US" altLang="en-US" sz="1800" dirty="0"/>
              <a:t>Class </a:t>
            </a:r>
            <a:r>
              <a:rPr lang="en-US" altLang="en-US" sz="1800" dirty="0" err="1"/>
              <a:t>JTabbedPane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merupakan</a:t>
            </a:r>
            <a:r>
              <a:rPr lang="en-US" altLang="en-US" sz="1800" dirty="0"/>
              <a:t> subclass </a:t>
            </a:r>
            <a:r>
              <a:rPr lang="en-US" altLang="en-US" sz="1800" dirty="0" err="1"/>
              <a:t>dari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JComponent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388" y="4104108"/>
            <a:ext cx="8546879" cy="2237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Office Supplies Archives - Shoplet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64" y="4104108"/>
            <a:ext cx="2237667" cy="2237667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63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31DD2-FADD-45C2-8C11-63625B24C59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276045"/>
            <a:ext cx="10363200" cy="5743755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public class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TabbedPaneExample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{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JFrame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f;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TabbedPaneExample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(){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    f=new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JFrame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();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   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f.setTitle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("Tatik");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   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JTextArea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ta=new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JTextArea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(200,200);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   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JPanel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p1=new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JPanel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();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    p1.add(ta);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   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JPanel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p2=new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JPanel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();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   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JPanel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p3=new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JPanel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();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   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JTabbedPane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tp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=new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JTabbedPane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();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   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tp.setBounds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(50,50,200,200);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   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tp.add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("main",p1);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   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tp.add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("visit",p2);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   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tp.add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("help",p3);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   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f.add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(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tp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);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   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f.setSize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(400,400);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   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f.setLayout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(null);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   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f.setVisible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(true);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    }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public static void main(String[]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args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) {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    new </a:t>
            </a:r>
            <a:r>
              <a:rPr lang="en-ID" b="1" i="0" dirty="0" err="1">
                <a:solidFill>
                  <a:srgbClr val="006699"/>
                </a:solidFill>
                <a:effectLst/>
                <a:latin typeface="inter-regular"/>
              </a:rPr>
              <a:t>TabbedPaneExample</a:t>
            </a: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();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006699"/>
                </a:solidFill>
                <a:effectLst/>
                <a:latin typeface="inter-regular"/>
              </a:rPr>
              <a:t>    }}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0291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09" y="207034"/>
            <a:ext cx="10363200" cy="873818"/>
          </a:xfrm>
        </p:spPr>
        <p:txBody>
          <a:bodyPr/>
          <a:lstStyle/>
          <a:p>
            <a:r>
              <a:rPr lang="en-US" altLang="en-US" dirty="0" err="1"/>
              <a:t>JDesktopPane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JInternalFrame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74785" y="1319842"/>
            <a:ext cx="10705381" cy="191506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en-US" sz="2800" dirty="0" err="1"/>
              <a:t>Saat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banyak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aplikasi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menggunakan</a:t>
            </a:r>
            <a:r>
              <a:rPr lang="en-US" altLang="en-US" sz="2800" dirty="0"/>
              <a:t> MDI (</a:t>
            </a:r>
            <a:r>
              <a:rPr lang="en-US" altLang="en-US" sz="2800" b="1" dirty="0"/>
              <a:t>multiple-document interface</a:t>
            </a:r>
            <a:r>
              <a:rPr lang="en-US" altLang="en-US" sz="2800" dirty="0"/>
              <a:t>) </a:t>
            </a:r>
            <a:r>
              <a:rPr lang="en-US" altLang="en-US" sz="2800" dirty="0" err="1"/>
              <a:t>untuk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mengelola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beberapa</a:t>
            </a:r>
            <a:r>
              <a:rPr lang="en-US" altLang="en-US" sz="2800" dirty="0"/>
              <a:t> “open document” yang </a:t>
            </a:r>
            <a:r>
              <a:rPr lang="en-US" altLang="en-US" sz="2800" dirty="0" err="1"/>
              <a:t>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diproses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secara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paralel</a:t>
            </a:r>
            <a:r>
              <a:rPr lang="en-US" altLang="en-US" sz="2800" dirty="0"/>
              <a:t>.</a:t>
            </a:r>
          </a:p>
          <a:p>
            <a:pPr>
              <a:lnSpc>
                <a:spcPct val="110000"/>
              </a:lnSpc>
              <a:defRPr/>
            </a:pPr>
            <a:r>
              <a:rPr lang="en-US" altLang="en-US" sz="2800" dirty="0"/>
              <a:t>MDI </a:t>
            </a:r>
            <a:r>
              <a:rPr lang="en-US" altLang="en-US" sz="2800" dirty="0">
                <a:sym typeface="Wingdings" panose="05000000000000000000" pitchFamily="2" charset="2"/>
              </a:rPr>
              <a:t> </a:t>
            </a:r>
            <a:r>
              <a:rPr lang="en-US" altLang="en-US" sz="2800" dirty="0"/>
              <a:t>main window (</a:t>
            </a:r>
            <a:r>
              <a:rPr lang="en-US" altLang="en-US" sz="2800" dirty="0" err="1"/>
              <a:t>disebut</a:t>
            </a:r>
            <a:r>
              <a:rPr lang="en-US" altLang="en-US" sz="2800" dirty="0"/>
              <a:t> parent window) yang </a:t>
            </a:r>
            <a:r>
              <a:rPr lang="en-US" altLang="en-US" sz="2800" dirty="0" err="1"/>
              <a:t>berisi</a:t>
            </a:r>
            <a:r>
              <a:rPr lang="en-US" altLang="en-US" sz="2800" dirty="0"/>
              <a:t> window lain (</a:t>
            </a:r>
            <a:r>
              <a:rPr lang="en-US" altLang="en-US" sz="2800" dirty="0" err="1"/>
              <a:t>disebut</a:t>
            </a:r>
            <a:r>
              <a:rPr lang="en-US" altLang="en-US" sz="2800" dirty="0"/>
              <a:t> child window)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971" y="3300004"/>
            <a:ext cx="3733341" cy="330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469" y="3300004"/>
            <a:ext cx="3959225" cy="309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892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99620" y="180370"/>
            <a:ext cx="10969658" cy="9697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err="1"/>
              <a:t>JScrollPane</a:t>
            </a:r>
            <a:endParaRPr lang="en-US" alt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680" y="1300899"/>
            <a:ext cx="6655324" cy="5401826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altLang="en-US" sz="2400" dirty="0" err="1"/>
              <a:t>JScrollPane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merupakan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kontainer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menangani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satu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komponen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kata lain </a:t>
            </a:r>
            <a:r>
              <a:rPr lang="en-US" altLang="en-US" sz="2400" dirty="0" err="1"/>
              <a:t>JScrollPane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membungkus</a:t>
            </a:r>
            <a:r>
              <a:rPr lang="en-US" altLang="en-US" sz="2400" dirty="0"/>
              <a:t> (wrap) </a:t>
            </a:r>
            <a:r>
              <a:rPr lang="en-US" altLang="en-US" sz="2400" dirty="0" err="1"/>
              <a:t>komponen</a:t>
            </a:r>
            <a:r>
              <a:rPr lang="en-US" altLang="en-US" sz="2400" dirty="0"/>
              <a:t> lain.</a:t>
            </a:r>
          </a:p>
          <a:p>
            <a:pPr eaLnBrk="1" hangingPunct="1">
              <a:defRPr/>
            </a:pPr>
            <a:r>
              <a:rPr lang="en-US" altLang="en-US" sz="2400" dirty="0" err="1"/>
              <a:t>Jika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komponen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dibungkus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ukurannya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lebih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besar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area </a:t>
            </a:r>
            <a:r>
              <a:rPr lang="en-US" altLang="en-US" sz="2400" dirty="0" err="1"/>
              <a:t>JScrollPane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maka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JScrollPane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menyediakan</a:t>
            </a:r>
            <a:r>
              <a:rPr lang="en-US" altLang="en-US" sz="2400" dirty="0"/>
              <a:t> scrollbar.</a:t>
            </a:r>
          </a:p>
          <a:p>
            <a:pPr eaLnBrk="1" hangingPunct="1">
              <a:defRPr/>
            </a:pPr>
            <a:r>
              <a:rPr lang="en-US" altLang="en-US" sz="2400" dirty="0"/>
              <a:t>Scrollbar </a:t>
            </a:r>
            <a:r>
              <a:rPr lang="en-US" altLang="en-US" sz="2400" dirty="0" err="1"/>
              <a:t>dapat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ditentukan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hanya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ditampilkan</a:t>
            </a:r>
            <a:r>
              <a:rPr lang="en-US" altLang="en-US" sz="2400" dirty="0"/>
              <a:t> scrollbar </a:t>
            </a:r>
            <a:r>
              <a:rPr lang="en-US" altLang="en-US" sz="2400" dirty="0" err="1"/>
              <a:t>vertikal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horisontal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maupun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keduanya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menggunakan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konstanta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berikut</a:t>
            </a:r>
            <a:r>
              <a:rPr lang="en-US" altLang="en-US" sz="2400" dirty="0"/>
              <a:t>:</a:t>
            </a:r>
          </a:p>
          <a:p>
            <a:pPr lvl="1" eaLnBrk="1" hangingPunct="1">
              <a:defRPr/>
            </a:pPr>
            <a:r>
              <a:rPr lang="en-US" altLang="en-US" sz="2000" dirty="0"/>
              <a:t>HORIZONTAL_SCROLLBAR_AS_NEEDED </a:t>
            </a:r>
            <a:r>
              <a:rPr lang="en-US" altLang="en-US" sz="2000" dirty="0">
                <a:sym typeface="Wingdings" panose="05000000000000000000" pitchFamily="2" charset="2"/>
              </a:rPr>
              <a:t> </a:t>
            </a:r>
            <a:r>
              <a:rPr lang="en-US" altLang="en-US" sz="2000" dirty="0" err="1">
                <a:sym typeface="Wingdings" panose="05000000000000000000" pitchFamily="2" charset="2"/>
              </a:rPr>
              <a:t>defaultnya</a:t>
            </a:r>
            <a:endParaRPr lang="en-US" altLang="en-US" sz="2000" dirty="0"/>
          </a:p>
          <a:p>
            <a:pPr lvl="1" eaLnBrk="1" hangingPunct="1">
              <a:defRPr/>
            </a:pPr>
            <a:r>
              <a:rPr lang="en-US" altLang="en-US" sz="2000" dirty="0"/>
              <a:t>VERTICAL_SCROLLBAR_AS_NEEDED </a:t>
            </a:r>
            <a:r>
              <a:rPr lang="en-US" altLang="en-US" sz="2000" dirty="0">
                <a:sym typeface="Wingdings" panose="05000000000000000000" pitchFamily="2" charset="2"/>
              </a:rPr>
              <a:t> </a:t>
            </a:r>
            <a:r>
              <a:rPr lang="en-US" altLang="en-US" sz="2000" dirty="0" err="1">
                <a:sym typeface="Wingdings" panose="05000000000000000000" pitchFamily="2" charset="2"/>
              </a:rPr>
              <a:t>defaultnya</a:t>
            </a:r>
            <a:endParaRPr lang="en-US" altLang="en-US" sz="2000" dirty="0"/>
          </a:p>
          <a:p>
            <a:pPr lvl="1" eaLnBrk="1" hangingPunct="1">
              <a:defRPr/>
            </a:pPr>
            <a:r>
              <a:rPr lang="en-US" altLang="en-US" sz="2000" dirty="0"/>
              <a:t>HORIZONTAL_SCROLLBAR_ALWAYS </a:t>
            </a:r>
          </a:p>
          <a:p>
            <a:pPr lvl="1" eaLnBrk="1" hangingPunct="1">
              <a:defRPr/>
            </a:pPr>
            <a:r>
              <a:rPr lang="en-US" altLang="en-US" sz="2000" dirty="0"/>
              <a:t>VERTICAL_SCROLLBAR_ALWAYS </a:t>
            </a:r>
          </a:p>
          <a:p>
            <a:pPr lvl="1" eaLnBrk="1" hangingPunct="1">
              <a:defRPr/>
            </a:pPr>
            <a:r>
              <a:rPr lang="en-US" altLang="en-US" sz="2000" dirty="0"/>
              <a:t>HORIZONTAL_SCROLLBAR_NEVER </a:t>
            </a:r>
          </a:p>
          <a:p>
            <a:pPr lvl="1" eaLnBrk="1" hangingPunct="1">
              <a:defRPr/>
            </a:pPr>
            <a:r>
              <a:rPr lang="en-US" altLang="en-US" sz="2000" dirty="0"/>
              <a:t>VERTICAL_SCROLLBAR_NEVER 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574" y="1708932"/>
            <a:ext cx="3984502" cy="398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301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65A82-3F68-415D-B5D1-7CEA1B116D4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310551"/>
            <a:ext cx="10363200" cy="63749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sz="1400" dirty="0"/>
              <a:t>public class </a:t>
            </a:r>
            <a:r>
              <a:rPr lang="en-ID" sz="1400" dirty="0" err="1"/>
              <a:t>JScrollDemo</a:t>
            </a:r>
            <a:r>
              <a:rPr lang="en-ID" sz="1400" dirty="0"/>
              <a:t> extends </a:t>
            </a:r>
            <a:r>
              <a:rPr lang="en-ID" sz="1400" dirty="0" err="1"/>
              <a:t>JFrame</a:t>
            </a:r>
            <a:endParaRPr lang="en-ID" sz="1400" dirty="0"/>
          </a:p>
          <a:p>
            <a:pPr marL="0" indent="0">
              <a:buNone/>
            </a:pPr>
            <a:r>
              <a:rPr lang="en-ID" sz="1400" dirty="0"/>
              <a:t>{</a:t>
            </a:r>
          </a:p>
          <a:p>
            <a:pPr marL="0" indent="0">
              <a:buNone/>
            </a:pPr>
            <a:r>
              <a:rPr lang="en-ID" sz="1400" dirty="0"/>
              <a:t>	</a:t>
            </a:r>
            <a:r>
              <a:rPr lang="en-ID" sz="1400" dirty="0" err="1"/>
              <a:t>JPanel</a:t>
            </a:r>
            <a:r>
              <a:rPr lang="en-ID" sz="1400" dirty="0"/>
              <a:t> panel = new </a:t>
            </a:r>
            <a:r>
              <a:rPr lang="en-ID" sz="1400" dirty="0" err="1"/>
              <a:t>JPanel</a:t>
            </a:r>
            <a:r>
              <a:rPr lang="en-ID" sz="1400" dirty="0"/>
              <a:t>();</a:t>
            </a:r>
          </a:p>
          <a:p>
            <a:pPr marL="0" indent="0">
              <a:buNone/>
            </a:pPr>
            <a:r>
              <a:rPr lang="en-ID" sz="1400" dirty="0"/>
              <a:t>	</a:t>
            </a:r>
            <a:r>
              <a:rPr lang="en-ID" sz="1400" dirty="0" err="1"/>
              <a:t>JScrollPane</a:t>
            </a:r>
            <a:r>
              <a:rPr lang="en-ID" sz="1400" dirty="0"/>
              <a:t> scroll = new </a:t>
            </a:r>
            <a:r>
              <a:rPr lang="en-ID" sz="1400" dirty="0" err="1"/>
              <a:t>JScrollPane</a:t>
            </a:r>
            <a:r>
              <a:rPr lang="en-ID" sz="1400" dirty="0"/>
              <a:t>( panel,</a:t>
            </a:r>
          </a:p>
          <a:p>
            <a:pPr marL="0" indent="0">
              <a:buNone/>
            </a:pPr>
            <a:r>
              <a:rPr lang="en-ID" sz="1400" dirty="0"/>
              <a:t>		</a:t>
            </a:r>
            <a:r>
              <a:rPr lang="en-ID" sz="1400" dirty="0" err="1"/>
              <a:t>ScrollPaneConstants.VERTICAL_SCROLLBAR_ALWAYS</a:t>
            </a:r>
            <a:r>
              <a:rPr lang="en-ID" sz="1400" dirty="0"/>
              <a:t>,</a:t>
            </a:r>
          </a:p>
          <a:p>
            <a:pPr marL="0" indent="0">
              <a:buNone/>
            </a:pPr>
            <a:r>
              <a:rPr lang="en-ID" sz="1400" dirty="0"/>
              <a:t>		</a:t>
            </a:r>
            <a:r>
              <a:rPr lang="en-ID" sz="1400" dirty="0" err="1"/>
              <a:t>ScrollPaneConstants.HORIZONTAL_SCROLLBAR_ALWAYS</a:t>
            </a:r>
            <a:r>
              <a:rPr lang="en-ID" sz="1400" dirty="0"/>
              <a:t> );</a:t>
            </a:r>
          </a:p>
          <a:p>
            <a:pPr marL="0" indent="0">
              <a:buNone/>
            </a:pPr>
            <a:r>
              <a:rPr lang="en-ID" sz="1400" dirty="0"/>
              <a:t>	</a:t>
            </a:r>
            <a:r>
              <a:rPr lang="en-ID" sz="1400" dirty="0" err="1"/>
              <a:t>JLabel</a:t>
            </a:r>
            <a:r>
              <a:rPr lang="en-ID" sz="1400" dirty="0"/>
              <a:t> label = new </a:t>
            </a:r>
            <a:r>
              <a:rPr lang="en-ID" sz="1400" dirty="0" err="1"/>
              <a:t>JLabel</a:t>
            </a:r>
            <a:r>
              <a:rPr lang="en-ID" sz="1400" dirty="0"/>
              <a:t>( "Event Handlers Incorporated" );</a:t>
            </a:r>
          </a:p>
          <a:p>
            <a:pPr marL="0" indent="0">
              <a:buNone/>
            </a:pPr>
            <a:r>
              <a:rPr lang="en-ID" sz="1400" dirty="0"/>
              <a:t>	Font </a:t>
            </a:r>
            <a:r>
              <a:rPr lang="en-ID" sz="1400" dirty="0" err="1"/>
              <a:t>bigFont</a:t>
            </a:r>
            <a:r>
              <a:rPr lang="en-ID" sz="1400" dirty="0"/>
              <a:t> = new Font( "Arial", </a:t>
            </a:r>
            <a:r>
              <a:rPr lang="en-ID" sz="1400" dirty="0" err="1"/>
              <a:t>Font.PLAIN</a:t>
            </a:r>
            <a:r>
              <a:rPr lang="en-ID" sz="1400" dirty="0"/>
              <a:t>, 720 );</a:t>
            </a:r>
          </a:p>
          <a:p>
            <a:pPr marL="0" indent="0">
              <a:buNone/>
            </a:pPr>
            <a:r>
              <a:rPr lang="en-ID" sz="1400" dirty="0"/>
              <a:t>	</a:t>
            </a:r>
          </a:p>
          <a:p>
            <a:pPr marL="0" indent="0">
              <a:buNone/>
            </a:pPr>
            <a:r>
              <a:rPr lang="en-ID" sz="1400" dirty="0"/>
              <a:t>	public </a:t>
            </a:r>
            <a:r>
              <a:rPr lang="en-ID" sz="1400" dirty="0" err="1"/>
              <a:t>JScrollDemo</a:t>
            </a:r>
            <a:r>
              <a:rPr lang="en-ID" sz="1400" dirty="0"/>
              <a:t>()</a:t>
            </a:r>
          </a:p>
          <a:p>
            <a:pPr marL="0" indent="0">
              <a:buNone/>
            </a:pPr>
            <a:r>
              <a:rPr lang="en-ID" sz="1400" dirty="0"/>
              <a:t>	{</a:t>
            </a:r>
          </a:p>
          <a:p>
            <a:pPr marL="0" indent="0">
              <a:buNone/>
            </a:pPr>
            <a:r>
              <a:rPr lang="en-ID" sz="1400" dirty="0"/>
              <a:t>		super( "</a:t>
            </a:r>
            <a:r>
              <a:rPr lang="en-ID" sz="1400" dirty="0" err="1"/>
              <a:t>JScrollDemo</a:t>
            </a:r>
            <a:r>
              <a:rPr lang="en-ID" sz="1400" dirty="0"/>
              <a:t>" );</a:t>
            </a:r>
          </a:p>
          <a:p>
            <a:pPr marL="0" indent="0">
              <a:buNone/>
            </a:pPr>
            <a:r>
              <a:rPr lang="en-ID" sz="1400" dirty="0"/>
              <a:t>		</a:t>
            </a:r>
            <a:r>
              <a:rPr lang="en-ID" sz="1400" dirty="0" err="1"/>
              <a:t>setDefaultCloseOperation</a:t>
            </a:r>
            <a:r>
              <a:rPr lang="en-ID" sz="1400" dirty="0"/>
              <a:t>( </a:t>
            </a:r>
            <a:r>
              <a:rPr lang="en-ID" sz="1400" dirty="0" err="1"/>
              <a:t>JFrame.EXIT_ON_CLOSE</a:t>
            </a:r>
            <a:r>
              <a:rPr lang="en-ID" sz="1400" dirty="0"/>
              <a:t> );</a:t>
            </a:r>
          </a:p>
          <a:p>
            <a:pPr marL="0" indent="0">
              <a:buNone/>
            </a:pPr>
            <a:r>
              <a:rPr lang="en-ID" sz="1400" dirty="0"/>
              <a:t>		</a:t>
            </a:r>
            <a:r>
              <a:rPr lang="en-ID" sz="1400" dirty="0" err="1"/>
              <a:t>label.setFont</a:t>
            </a:r>
            <a:r>
              <a:rPr lang="en-ID" sz="1400" dirty="0"/>
              <a:t>( </a:t>
            </a:r>
            <a:r>
              <a:rPr lang="en-ID" sz="1400" dirty="0" err="1"/>
              <a:t>bigFont</a:t>
            </a:r>
            <a:r>
              <a:rPr lang="en-ID" sz="1400" dirty="0"/>
              <a:t> );</a:t>
            </a:r>
          </a:p>
          <a:p>
            <a:pPr marL="0" indent="0">
              <a:buNone/>
            </a:pPr>
            <a:r>
              <a:rPr lang="en-ID" sz="1400" dirty="0"/>
              <a:t>		</a:t>
            </a:r>
            <a:r>
              <a:rPr lang="en-ID" sz="1400" dirty="0" err="1"/>
              <a:t>panel.add</a:t>
            </a:r>
            <a:r>
              <a:rPr lang="en-ID" sz="1400" dirty="0"/>
              <a:t>( label );</a:t>
            </a:r>
          </a:p>
          <a:p>
            <a:pPr marL="0" indent="0">
              <a:buNone/>
            </a:pPr>
            <a:r>
              <a:rPr lang="en-ID" sz="1400" dirty="0"/>
              <a:t>		</a:t>
            </a:r>
            <a:r>
              <a:rPr lang="en-ID" sz="1400" dirty="0" err="1"/>
              <a:t>setContentPane</a:t>
            </a:r>
            <a:r>
              <a:rPr lang="en-ID" sz="1400" dirty="0"/>
              <a:t>( scroll );</a:t>
            </a:r>
          </a:p>
          <a:p>
            <a:pPr marL="0" indent="0">
              <a:buNone/>
            </a:pPr>
            <a:r>
              <a:rPr lang="en-ID" sz="1400" dirty="0"/>
              <a:t>	}</a:t>
            </a:r>
          </a:p>
          <a:p>
            <a:pPr marL="0" indent="0">
              <a:buNone/>
            </a:pPr>
            <a:r>
              <a:rPr lang="en-ID" sz="1400" dirty="0"/>
              <a:t>	</a:t>
            </a:r>
          </a:p>
          <a:p>
            <a:pPr marL="0" indent="0">
              <a:buNone/>
            </a:pPr>
            <a:r>
              <a:rPr lang="en-ID" sz="1400" dirty="0"/>
              <a:t>	public static void main( String [] </a:t>
            </a:r>
            <a:r>
              <a:rPr lang="en-ID" sz="1400" dirty="0" err="1"/>
              <a:t>args</a:t>
            </a:r>
            <a:r>
              <a:rPr lang="en-ID" sz="1400" dirty="0"/>
              <a:t> )</a:t>
            </a:r>
          </a:p>
          <a:p>
            <a:pPr marL="0" indent="0">
              <a:buNone/>
            </a:pPr>
            <a:r>
              <a:rPr lang="en-ID" sz="1400" dirty="0"/>
              <a:t>	{</a:t>
            </a:r>
          </a:p>
          <a:p>
            <a:pPr marL="0" indent="0">
              <a:buNone/>
            </a:pPr>
            <a:r>
              <a:rPr lang="en-ID" sz="1400" dirty="0"/>
              <a:t>		</a:t>
            </a:r>
            <a:r>
              <a:rPr lang="en-ID" sz="1400" dirty="0" err="1"/>
              <a:t>JFrame</a:t>
            </a:r>
            <a:r>
              <a:rPr lang="en-ID" sz="1400" dirty="0"/>
              <a:t> </a:t>
            </a:r>
            <a:r>
              <a:rPr lang="en-ID" sz="1400" dirty="0" err="1"/>
              <a:t>aFrame</a:t>
            </a:r>
            <a:r>
              <a:rPr lang="en-ID" sz="1400" dirty="0"/>
              <a:t> = new </a:t>
            </a:r>
            <a:r>
              <a:rPr lang="en-ID" sz="1400" dirty="0" err="1"/>
              <a:t>JScrollDemo</a:t>
            </a:r>
            <a:r>
              <a:rPr lang="en-ID" sz="1400" dirty="0"/>
              <a:t>();</a:t>
            </a:r>
          </a:p>
          <a:p>
            <a:pPr marL="0" indent="0">
              <a:buNone/>
            </a:pPr>
            <a:r>
              <a:rPr lang="en-ID" sz="1400" dirty="0"/>
              <a:t>		</a:t>
            </a:r>
            <a:r>
              <a:rPr lang="en-ID" sz="1400" dirty="0" err="1"/>
              <a:t>aFrame.setSize</a:t>
            </a:r>
            <a:r>
              <a:rPr lang="en-ID" sz="1400" dirty="0"/>
              <a:t>( 480, 400 );</a:t>
            </a:r>
          </a:p>
          <a:p>
            <a:pPr marL="0" indent="0">
              <a:buNone/>
            </a:pPr>
            <a:r>
              <a:rPr lang="en-ID" sz="1400" dirty="0"/>
              <a:t>		</a:t>
            </a:r>
            <a:r>
              <a:rPr lang="en-ID" sz="1400" dirty="0" err="1"/>
              <a:t>aFrame.setTitle</a:t>
            </a:r>
            <a:r>
              <a:rPr lang="en-ID" sz="1400" dirty="0"/>
              <a:t>("Tatik");</a:t>
            </a:r>
          </a:p>
          <a:p>
            <a:pPr marL="0" indent="0">
              <a:buNone/>
            </a:pPr>
            <a:r>
              <a:rPr lang="en-ID" sz="1400" dirty="0"/>
              <a:t>		</a:t>
            </a:r>
            <a:r>
              <a:rPr lang="en-ID" sz="1400" dirty="0" err="1"/>
              <a:t>aFrame.setVisible</a:t>
            </a:r>
            <a:r>
              <a:rPr lang="en-ID" sz="1400" dirty="0"/>
              <a:t>( true );</a:t>
            </a:r>
          </a:p>
          <a:p>
            <a:pPr marL="0" indent="0">
              <a:buNone/>
            </a:pPr>
            <a:r>
              <a:rPr lang="en-ID" sz="1400" dirty="0"/>
              <a:t>	}</a:t>
            </a:r>
          </a:p>
          <a:p>
            <a:pPr marL="0" indent="0">
              <a:buNone/>
            </a:pPr>
            <a:r>
              <a:rPr lang="en-ID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127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13" y="157162"/>
            <a:ext cx="11101633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err="1"/>
              <a:t>JSplitPane</a:t>
            </a:r>
            <a:r>
              <a:rPr lang="en-US" altLang="en-US" dirty="0"/>
              <a:t>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693" y="1500996"/>
            <a:ext cx="10963373" cy="147787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2800" dirty="0" err="1"/>
              <a:t>Merupakan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kontainer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khusus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menangani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dua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komponen</a:t>
            </a:r>
            <a:endParaRPr lang="en-US" altLang="en-US" sz="2800" dirty="0"/>
          </a:p>
          <a:p>
            <a:pPr lvl="1" eaLnBrk="1" hangingPunct="1">
              <a:defRPr/>
            </a:pPr>
            <a:r>
              <a:rPr lang="en-US" altLang="en-US" dirty="0" err="1"/>
              <a:t>Setiap</a:t>
            </a:r>
            <a:r>
              <a:rPr lang="en-US" altLang="en-US" dirty="0"/>
              <a:t> </a:t>
            </a:r>
            <a:r>
              <a:rPr lang="en-US" altLang="en-US" dirty="0" err="1"/>
              <a:t>komponen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kontainer</a:t>
            </a:r>
            <a:r>
              <a:rPr lang="en-US" altLang="en-US" dirty="0"/>
              <a:t> </a:t>
            </a:r>
            <a:r>
              <a:rPr lang="en-US" altLang="en-US" dirty="0" err="1"/>
              <a:t>memiliki</a:t>
            </a:r>
            <a:r>
              <a:rPr lang="en-US" altLang="en-US" dirty="0"/>
              <a:t> sub-pane-</a:t>
            </a:r>
            <a:r>
              <a:rPr lang="en-US" altLang="en-US" dirty="0" err="1"/>
              <a:t>nya</a:t>
            </a:r>
            <a:r>
              <a:rPr lang="en-US" altLang="en-US" dirty="0"/>
              <a:t> </a:t>
            </a:r>
            <a:r>
              <a:rPr lang="en-US" altLang="en-US" dirty="0" err="1"/>
              <a:t>sendiri</a:t>
            </a:r>
            <a:r>
              <a:rPr lang="en-US" altLang="en-US" dirty="0"/>
              <a:t>.</a:t>
            </a:r>
          </a:p>
          <a:p>
            <a:pPr lvl="1" eaLnBrk="1" hangingPunct="1">
              <a:defRPr/>
            </a:pPr>
            <a:r>
              <a:rPr lang="en-US" altLang="en-US" dirty="0"/>
              <a:t>Splitter bar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memberikan</a:t>
            </a:r>
            <a:r>
              <a:rPr lang="en-US" altLang="en-US" dirty="0"/>
              <a:t> </a:t>
            </a:r>
            <a:r>
              <a:rPr lang="en-US" altLang="en-US" dirty="0" err="1"/>
              <a:t>penyesuaian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ukuran</a:t>
            </a:r>
            <a:r>
              <a:rPr lang="en-US" altLang="en-US" dirty="0"/>
              <a:t> </a:t>
            </a:r>
            <a:r>
              <a:rPr lang="en-US" altLang="en-US" dirty="0" err="1"/>
              <a:t>kedua</a:t>
            </a:r>
            <a:r>
              <a:rPr lang="en-US" altLang="en-US" dirty="0"/>
              <a:t> </a:t>
            </a:r>
            <a:r>
              <a:rPr lang="en-US" altLang="en-US" dirty="0" err="1"/>
              <a:t>subpane</a:t>
            </a:r>
            <a:r>
              <a:rPr lang="en-US" altLang="en-US" dirty="0"/>
              <a:t>.</a:t>
            </a: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1" y="3343276"/>
            <a:ext cx="6480175" cy="310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51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80AB67-4062-448F-BE7F-679B87666E0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1219200" y="224557"/>
            <a:ext cx="5596084" cy="59246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ontohSplit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JTextArea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t1, t2;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main(String[]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create a new frame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 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"frame"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create a object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ContohSplit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 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ContohSplit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create a panel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JPanel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p1 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JPanel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JPanel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 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JPanel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create text areas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t1 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JTextArea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t2 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JTextArea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set texts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t1.setText(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"this is first text area"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t2.setText(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"this is second text area"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add text area to panel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p1.add(t1);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p.add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(t2);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create a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splitpane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JSplitPane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JSplitPane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SwingConstants.HORIZONTAL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p1, p);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add panel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f.add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set the size of frame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f.setSize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f.show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82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1349991"/>
          </a:xfrm>
        </p:spPr>
        <p:txBody>
          <a:bodyPr/>
          <a:lstStyle/>
          <a:p>
            <a:r>
              <a:rPr lang="en-US" dirty="0"/>
              <a:t>We are done ... If you still want to know more, please ask.</a:t>
            </a:r>
          </a:p>
        </p:txBody>
      </p:sp>
      <p:pic>
        <p:nvPicPr>
          <p:cNvPr id="4098" name="Picture 2" descr="Gambar terka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915" y="2827953"/>
            <a:ext cx="5122223" cy="341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69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15" y="274638"/>
            <a:ext cx="11185585" cy="1143000"/>
          </a:xfrm>
        </p:spPr>
        <p:txBody>
          <a:bodyPr>
            <a:normAutofit/>
          </a:bodyPr>
          <a:lstStyle/>
          <a:p>
            <a:r>
              <a:rPr lang="en-US" altLang="en-US" sz="4800" dirty="0"/>
              <a:t>Top-Level Container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10668000" cy="4572000"/>
          </a:xfrm>
        </p:spPr>
        <p:txBody>
          <a:bodyPr/>
          <a:lstStyle/>
          <a:p>
            <a:r>
              <a:rPr lang="en-US" altLang="en-US" dirty="0"/>
              <a:t>Ada 3 </a:t>
            </a:r>
            <a:r>
              <a:rPr lang="en-US" altLang="en-US" dirty="0" err="1"/>
              <a:t>buah</a:t>
            </a:r>
            <a:r>
              <a:rPr lang="en-US" altLang="en-US" dirty="0"/>
              <a:t> top-level container :</a:t>
            </a:r>
          </a:p>
          <a:p>
            <a:pPr lvl="1"/>
            <a:r>
              <a:rPr lang="en-US" altLang="en-US" dirty="0" err="1"/>
              <a:t>JFrame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 err="1"/>
              <a:t>JDialog</a:t>
            </a:r>
            <a:endParaRPr lang="en-US" altLang="en-US" dirty="0"/>
          </a:p>
          <a:p>
            <a:pPr lvl="1"/>
            <a:r>
              <a:rPr lang="en-US" altLang="en-US" strike="sngStrike" dirty="0" err="1"/>
              <a:t>JApplet</a:t>
            </a:r>
            <a:endParaRPr lang="en-US" altLang="en-US" strike="sngStrike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213" y="2017574"/>
            <a:ext cx="4448543" cy="3916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62" y="2372264"/>
            <a:ext cx="3878515" cy="19309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62" y="4373592"/>
            <a:ext cx="4178872" cy="192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7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Placeholder 2"/>
          <p:cNvSpPr>
            <a:spLocks noGrp="1"/>
          </p:cNvSpPr>
          <p:nvPr>
            <p:ph type="body" sz="half" idx="1"/>
          </p:nvPr>
        </p:nvSpPr>
        <p:spPr>
          <a:xfrm>
            <a:off x="1981200" y="2514601"/>
            <a:ext cx="8229600" cy="3611563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5400" dirty="0" err="1"/>
              <a:t>JFrame</a:t>
            </a:r>
            <a:endParaRPr lang="en-US" altLang="en-US" sz="5400" dirty="0"/>
          </a:p>
        </p:txBody>
      </p:sp>
    </p:spTree>
    <p:extLst>
      <p:ext uri="{BB962C8B-B14F-4D97-AF65-F5344CB8AC3E}">
        <p14:creationId xmlns:p14="http://schemas.microsoft.com/office/powerpoint/2010/main" val="80625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113" y="274638"/>
            <a:ext cx="10892287" cy="1143000"/>
          </a:xfrm>
        </p:spPr>
        <p:txBody>
          <a:bodyPr/>
          <a:lstStyle/>
          <a:p>
            <a:r>
              <a:rPr lang="en-US" dirty="0"/>
              <a:t>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5555" y="1447800"/>
            <a:ext cx="10486845" cy="45720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376363" algn="l"/>
                <a:tab pos="1828800" algn="l"/>
                <a:tab pos="3657600" algn="l"/>
              </a:tabLst>
            </a:pPr>
            <a:r>
              <a:rPr lang="en-US" altLang="en-US" sz="2400" dirty="0"/>
              <a:t>Ada 2 </a:t>
            </a:r>
            <a:r>
              <a:rPr lang="en-US" altLang="en-US" sz="2400" dirty="0" err="1"/>
              <a:t>kontrukstor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membuat</a:t>
            </a:r>
            <a:r>
              <a:rPr lang="en-US" altLang="en-US" sz="2400" dirty="0"/>
              <a:t> frame :</a:t>
            </a:r>
          </a:p>
          <a:p>
            <a:pPr lvl="1">
              <a:lnSpc>
                <a:spcPct val="90000"/>
              </a:lnSpc>
              <a:tabLst>
                <a:tab pos="1376363" algn="l"/>
                <a:tab pos="1828800" algn="l"/>
                <a:tab pos="3657600" algn="l"/>
              </a:tabLst>
            </a:pPr>
            <a:r>
              <a:rPr lang="en-US" altLang="en-US" sz="1800" b="1" dirty="0" err="1">
                <a:latin typeface="Courier New" panose="02070309020205020404" pitchFamily="49" charset="0"/>
              </a:rPr>
              <a:t>JFrame</a:t>
            </a:r>
            <a:r>
              <a:rPr lang="en-US" altLang="en-US" sz="1800" b="1" dirty="0">
                <a:latin typeface="Courier New" panose="02070309020205020404" pitchFamily="49" charset="0"/>
              </a:rPr>
              <a:t>()</a:t>
            </a:r>
          </a:p>
          <a:p>
            <a:pPr lvl="1">
              <a:lnSpc>
                <a:spcPct val="90000"/>
              </a:lnSpc>
              <a:tabLst>
                <a:tab pos="1376363" algn="l"/>
                <a:tab pos="1828800" algn="l"/>
                <a:tab pos="3657600" algn="l"/>
              </a:tabLst>
            </a:pPr>
            <a:r>
              <a:rPr lang="en-US" altLang="en-US" sz="1800" b="1" dirty="0" err="1">
                <a:latin typeface="Courier New" panose="02070309020205020404" pitchFamily="49" charset="0"/>
              </a:rPr>
              <a:t>JFrame</a:t>
            </a:r>
            <a:r>
              <a:rPr lang="en-US" altLang="en-US" sz="1800" b="1" dirty="0">
                <a:latin typeface="Courier New" panose="02070309020205020404" pitchFamily="49" charset="0"/>
              </a:rPr>
              <a:t>(String title)</a:t>
            </a:r>
          </a:p>
          <a:p>
            <a:pPr lvl="1">
              <a:lnSpc>
                <a:spcPct val="90000"/>
              </a:lnSpc>
              <a:tabLst>
                <a:tab pos="1376363" algn="l"/>
                <a:tab pos="1828800" algn="l"/>
                <a:tab pos="3657600" algn="l"/>
              </a:tabLst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r>
              <a:rPr lang="en-US" altLang="en-US" sz="2400" b="1" dirty="0" err="1"/>
              <a:t>Contoh</a:t>
            </a:r>
            <a:r>
              <a:rPr lang="en-US" altLang="en-US" sz="2400" b="1" dirty="0"/>
              <a:t> 1 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AutoNum type="arabicPeriod"/>
              <a:tabLst>
                <a:tab pos="1376363" algn="l"/>
                <a:tab pos="1828800" algn="l"/>
                <a:tab pos="3657600" algn="l"/>
              </a:tabLst>
            </a:pP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import 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javax.swing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.*;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AutoNum type="arabicPeriod"/>
              <a:tabLst>
                <a:tab pos="1376363" algn="l"/>
                <a:tab pos="1828800" algn="l"/>
                <a:tab pos="3657600" algn="l"/>
              </a:tabLst>
            </a:pP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public class Contoh1 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AutoNum type="arabicPeriod"/>
              <a:tabLst>
                <a:tab pos="1376363" algn="l"/>
                <a:tab pos="1828800" algn="l"/>
                <a:tab pos="3657600" algn="l"/>
              </a:tabLst>
            </a:pP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	public static void main(String[] 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args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AutoNum type="arabicPeriod"/>
              <a:tabLst>
                <a:tab pos="1376363" algn="l"/>
                <a:tab pos="1828800" algn="l"/>
                <a:tab pos="3657600" algn="l"/>
              </a:tabLst>
            </a:pP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JFrame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frame = new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JFrame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("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Contoh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Frame 205314009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Noname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");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AutoNum type="arabicPeriod"/>
              <a:tabLst>
                <a:tab pos="1376363" algn="l"/>
                <a:tab pos="1828800" algn="l"/>
                <a:tab pos="3657600" algn="l"/>
              </a:tabLst>
            </a:pP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frame.setDefaultCloseOperation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(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JFrame.EXIT_ON_CLOSE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AutoNum type="arabicPeriod"/>
              <a:tabLst>
                <a:tab pos="1376363" algn="l"/>
                <a:tab pos="1828800" algn="l"/>
                <a:tab pos="3657600" algn="l"/>
              </a:tabLst>
            </a:pP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frame.setSize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(400,150);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AutoNum type="arabicPeriod"/>
              <a:tabLst>
                <a:tab pos="1376363" algn="l"/>
                <a:tab pos="1828800" algn="l"/>
                <a:tab pos="3657600" algn="l"/>
              </a:tabLst>
            </a:pP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frame.show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AutoNum type="arabicPeriod"/>
              <a:tabLst>
                <a:tab pos="1376363" algn="l"/>
                <a:tab pos="1828800" algn="l"/>
                <a:tab pos="3657600" algn="l"/>
              </a:tabLst>
            </a:pP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	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AutoNum type="arabicPeriod"/>
              <a:tabLst>
                <a:tab pos="1376363" algn="l"/>
                <a:tab pos="1828800" algn="l"/>
                <a:tab pos="3657600" algn="l"/>
              </a:tabLst>
            </a:pP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841" y="1626349"/>
            <a:ext cx="4319587" cy="1644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71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88" y="110736"/>
            <a:ext cx="11159706" cy="958334"/>
          </a:xfrm>
        </p:spPr>
        <p:txBody>
          <a:bodyPr/>
          <a:lstStyle/>
          <a:p>
            <a:r>
              <a:rPr lang="en-US" dirty="0" err="1"/>
              <a:t>JFrame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3571" y="1232971"/>
            <a:ext cx="5904648" cy="539211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tabLst>
                <a:tab pos="1376363" algn="l"/>
                <a:tab pos="1828800" algn="l"/>
                <a:tab pos="3657600" algn="l"/>
              </a:tabLst>
            </a:pPr>
            <a:r>
              <a:rPr lang="en-US" altLang="en-US" sz="2800" dirty="0"/>
              <a:t>Class </a:t>
            </a:r>
            <a:r>
              <a:rPr lang="en-US" altLang="en-US" sz="2800" dirty="0" err="1"/>
              <a:t>JFrame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mendeklarasikan</a:t>
            </a:r>
            <a:r>
              <a:rPr lang="en-US" altLang="en-US" sz="2800" dirty="0"/>
              <a:t> 4 </a:t>
            </a:r>
            <a:r>
              <a:rPr lang="en-US" altLang="en-US" sz="2800" dirty="0" err="1"/>
              <a:t>jenis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aktivitas</a:t>
            </a:r>
            <a:r>
              <a:rPr lang="en-US" altLang="en-US" sz="2800" dirty="0"/>
              <a:t> :</a:t>
            </a:r>
          </a:p>
          <a:p>
            <a:pPr lvl="1">
              <a:lnSpc>
                <a:spcPct val="110000"/>
              </a:lnSpc>
              <a:tabLst>
                <a:tab pos="1376363" algn="l"/>
                <a:tab pos="1828800" algn="l"/>
                <a:tab pos="3657600" algn="l"/>
              </a:tabLst>
            </a:pPr>
            <a:r>
              <a:rPr lang="en-US" altLang="en-US" b="1" i="1" dirty="0">
                <a:solidFill>
                  <a:srgbClr val="0070C0"/>
                </a:solidFill>
              </a:rPr>
              <a:t>DO_NOTHING_ON_CLOSE</a:t>
            </a:r>
          </a:p>
          <a:p>
            <a:pPr lvl="2">
              <a:lnSpc>
                <a:spcPct val="110000"/>
              </a:lnSpc>
              <a:tabLst>
                <a:tab pos="1376363" algn="l"/>
                <a:tab pos="1828800" algn="l"/>
                <a:tab pos="3657600" algn="l"/>
              </a:tabLst>
            </a:pPr>
            <a:r>
              <a:rPr lang="en-US" altLang="en-US" dirty="0" err="1"/>
              <a:t>Secara</a:t>
            </a:r>
            <a:r>
              <a:rPr lang="en-US" altLang="en-US" dirty="0"/>
              <a:t> internal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ada</a:t>
            </a:r>
            <a:r>
              <a:rPr lang="en-US" altLang="en-US" dirty="0"/>
              <a:t> </a:t>
            </a:r>
            <a:r>
              <a:rPr lang="en-US" altLang="en-US" dirty="0" err="1"/>
              <a:t>aktivitas</a:t>
            </a:r>
            <a:r>
              <a:rPr lang="en-US" altLang="en-US" dirty="0"/>
              <a:t> </a:t>
            </a:r>
            <a:r>
              <a:rPr lang="en-US" altLang="en-US" dirty="0" err="1"/>
              <a:t>apapun</a:t>
            </a:r>
            <a:r>
              <a:rPr lang="en-US" altLang="en-US" dirty="0"/>
              <a:t> yang </a:t>
            </a:r>
            <a:r>
              <a:rPr lang="en-US" altLang="en-US" dirty="0" err="1"/>
              <a:t>dilakukan</a:t>
            </a:r>
            <a:r>
              <a:rPr lang="en-US" altLang="en-US" dirty="0"/>
              <a:t> </a:t>
            </a:r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otomatis</a:t>
            </a:r>
            <a:r>
              <a:rPr lang="en-US" altLang="en-US" dirty="0"/>
              <a:t> </a:t>
            </a:r>
            <a:r>
              <a:rPr lang="en-US" altLang="en-US" dirty="0" err="1"/>
              <a:t>jika</a:t>
            </a:r>
            <a:r>
              <a:rPr lang="en-US" altLang="en-US" dirty="0"/>
              <a:t> </a:t>
            </a:r>
            <a:r>
              <a:rPr lang="en-US" altLang="en-US" dirty="0" err="1"/>
              <a:t>kita</a:t>
            </a:r>
            <a:r>
              <a:rPr lang="en-US" altLang="en-US" dirty="0"/>
              <a:t> </a:t>
            </a:r>
            <a:r>
              <a:rPr lang="en-US" altLang="en-US" dirty="0" err="1"/>
              <a:t>menutup</a:t>
            </a:r>
            <a:r>
              <a:rPr lang="en-US" altLang="en-US" dirty="0"/>
              <a:t> frame </a:t>
            </a:r>
            <a:r>
              <a:rPr lang="en-US" altLang="en-US" dirty="0" err="1"/>
              <a:t>tsb</a:t>
            </a:r>
            <a:r>
              <a:rPr lang="en-US" altLang="en-US" dirty="0"/>
              <a:t>. </a:t>
            </a:r>
            <a:r>
              <a:rPr lang="en-US" altLang="en-US" dirty="0" err="1"/>
              <a:t>Biasanya</a:t>
            </a:r>
            <a:r>
              <a:rPr lang="en-US" altLang="en-US" dirty="0"/>
              <a:t> </a:t>
            </a:r>
            <a:r>
              <a:rPr lang="en-US" altLang="en-US" dirty="0" err="1"/>
              <a:t>digunakan</a:t>
            </a:r>
            <a:r>
              <a:rPr lang="en-US" altLang="en-US" dirty="0"/>
              <a:t> </a:t>
            </a:r>
            <a:r>
              <a:rPr lang="en-US" altLang="en-US" dirty="0" err="1"/>
              <a:t>jika</a:t>
            </a:r>
            <a:r>
              <a:rPr lang="en-US" altLang="en-US" dirty="0"/>
              <a:t> </a:t>
            </a:r>
            <a:r>
              <a:rPr lang="en-US" altLang="en-US" dirty="0" err="1"/>
              <a:t>kita</a:t>
            </a:r>
            <a:r>
              <a:rPr lang="en-US" altLang="en-US" dirty="0"/>
              <a:t> </a:t>
            </a:r>
            <a:r>
              <a:rPr lang="en-US" altLang="en-US" dirty="0" err="1"/>
              <a:t>ingin</a:t>
            </a:r>
            <a:r>
              <a:rPr lang="en-US" altLang="en-US" dirty="0"/>
              <a:t> </a:t>
            </a:r>
            <a:r>
              <a:rPr lang="en-US" altLang="en-US" dirty="0" err="1"/>
              <a:t>menangani</a:t>
            </a:r>
            <a:r>
              <a:rPr lang="en-US" altLang="en-US" dirty="0"/>
              <a:t> </a:t>
            </a:r>
            <a:r>
              <a:rPr lang="en-US" altLang="en-US" dirty="0" err="1"/>
              <a:t>sendiri</a:t>
            </a:r>
            <a:r>
              <a:rPr lang="en-US" altLang="en-US" dirty="0"/>
              <a:t> </a:t>
            </a:r>
            <a:r>
              <a:rPr lang="en-US" altLang="en-US" dirty="0" err="1"/>
              <a:t>aktivitas</a:t>
            </a:r>
            <a:r>
              <a:rPr lang="en-US" altLang="en-US" dirty="0"/>
              <a:t> </a:t>
            </a:r>
            <a:r>
              <a:rPr lang="en-US" altLang="en-US" dirty="0" err="1"/>
              <a:t>tsb</a:t>
            </a:r>
            <a:r>
              <a:rPr lang="en-US" altLang="en-US" dirty="0"/>
              <a:t>.</a:t>
            </a:r>
          </a:p>
          <a:p>
            <a:pPr lvl="1">
              <a:lnSpc>
                <a:spcPct val="110000"/>
              </a:lnSpc>
              <a:tabLst>
                <a:tab pos="1376363" algn="l"/>
                <a:tab pos="1828800" algn="l"/>
                <a:tab pos="3657600" algn="l"/>
              </a:tabLst>
            </a:pPr>
            <a:r>
              <a:rPr lang="en-US" altLang="en-US" b="1" i="1" dirty="0">
                <a:solidFill>
                  <a:srgbClr val="0070C0"/>
                </a:solidFill>
              </a:rPr>
              <a:t>HIDE_ON_CLOSE</a:t>
            </a:r>
          </a:p>
          <a:p>
            <a:pPr lvl="2">
              <a:lnSpc>
                <a:spcPct val="110000"/>
              </a:lnSpc>
              <a:tabLst>
                <a:tab pos="1376363" algn="l"/>
                <a:tab pos="1828800" algn="l"/>
                <a:tab pos="3657600" algn="l"/>
              </a:tabLst>
            </a:pPr>
            <a:r>
              <a:rPr lang="en-US" altLang="en-US" dirty="0" err="1"/>
              <a:t>Merupakan</a:t>
            </a:r>
            <a:r>
              <a:rPr lang="en-US" altLang="en-US" dirty="0"/>
              <a:t> </a:t>
            </a:r>
            <a:r>
              <a:rPr lang="en-US" altLang="en-US" dirty="0" err="1"/>
              <a:t>aktivitas</a:t>
            </a:r>
            <a:r>
              <a:rPr lang="en-US" altLang="en-US" dirty="0"/>
              <a:t> default, </a:t>
            </a:r>
            <a:r>
              <a:rPr lang="en-US" altLang="en-US" dirty="0" err="1"/>
              <a:t>dimana</a:t>
            </a:r>
            <a:r>
              <a:rPr lang="en-US" altLang="en-US" dirty="0"/>
              <a:t> frame </a:t>
            </a:r>
            <a:r>
              <a:rPr lang="en-US" altLang="en-US" dirty="0" err="1"/>
              <a:t>hanya</a:t>
            </a:r>
            <a:r>
              <a:rPr lang="en-US" altLang="en-US" dirty="0"/>
              <a:t> </a:t>
            </a:r>
            <a:r>
              <a:rPr lang="en-US" altLang="en-US" dirty="0" err="1"/>
              <a:t>disembunyikan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ditampilkan</a:t>
            </a:r>
            <a:r>
              <a:rPr lang="en-US" altLang="en-US" dirty="0"/>
              <a:t> </a:t>
            </a:r>
            <a:r>
              <a:rPr lang="en-US" altLang="en-US" dirty="0" err="1"/>
              <a:t>ke</a:t>
            </a:r>
            <a:r>
              <a:rPr lang="en-US" altLang="en-US" dirty="0"/>
              <a:t> </a:t>
            </a:r>
            <a:r>
              <a:rPr lang="en-US" altLang="en-US" dirty="0" err="1"/>
              <a:t>layar</a:t>
            </a:r>
            <a:r>
              <a:rPr lang="en-US" altLang="en-US" dirty="0"/>
              <a:t>, </a:t>
            </a:r>
            <a:r>
              <a:rPr lang="en-US" altLang="en-US" dirty="0" err="1"/>
              <a:t>namun</a:t>
            </a:r>
            <a:r>
              <a:rPr lang="en-US" altLang="en-US" dirty="0"/>
              <a:t> </a:t>
            </a:r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fisik</a:t>
            </a:r>
            <a:r>
              <a:rPr lang="en-US" altLang="en-US" dirty="0"/>
              <a:t> frame </a:t>
            </a:r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dirty="0" err="1"/>
              <a:t>masih</a:t>
            </a:r>
            <a:r>
              <a:rPr lang="en-US" altLang="en-US" dirty="0"/>
              <a:t> </a:t>
            </a:r>
            <a:r>
              <a:rPr lang="en-US" altLang="en-US" dirty="0" err="1"/>
              <a:t>ada</a:t>
            </a:r>
            <a:r>
              <a:rPr lang="en-US" altLang="en-US" dirty="0"/>
              <a:t> di </a:t>
            </a:r>
            <a:r>
              <a:rPr lang="en-US" altLang="en-US" dirty="0" err="1"/>
              <a:t>memori</a:t>
            </a:r>
            <a:r>
              <a:rPr lang="en-US" altLang="en-US" dirty="0"/>
              <a:t> </a:t>
            </a:r>
            <a:r>
              <a:rPr lang="en-US" altLang="en-US" dirty="0" err="1"/>
              <a:t>sehingga</a:t>
            </a:r>
            <a:r>
              <a:rPr lang="en-US" altLang="en-US" dirty="0"/>
              <a:t> </a:t>
            </a:r>
            <a:r>
              <a:rPr lang="en-US" altLang="en-US" dirty="0" err="1"/>
              <a:t>jika</a:t>
            </a:r>
            <a:r>
              <a:rPr lang="en-US" altLang="en-US" dirty="0"/>
              <a:t> </a:t>
            </a:r>
            <a:r>
              <a:rPr lang="en-US" altLang="en-US" dirty="0" err="1"/>
              <a:t>diinginkan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ditampilkan</a:t>
            </a:r>
            <a:r>
              <a:rPr lang="en-US" altLang="en-US" dirty="0"/>
              <a:t> </a:t>
            </a:r>
            <a:r>
              <a:rPr lang="en-US" altLang="en-US" dirty="0" err="1"/>
              <a:t>kembali</a:t>
            </a:r>
            <a:endParaRPr lang="en-US" altLang="en-US" dirty="0"/>
          </a:p>
          <a:p>
            <a:pPr lvl="1">
              <a:lnSpc>
                <a:spcPct val="110000"/>
              </a:lnSpc>
              <a:tabLst>
                <a:tab pos="1376363" algn="l"/>
                <a:tab pos="1828800" algn="l"/>
                <a:tab pos="3657600" algn="l"/>
              </a:tabLst>
            </a:pPr>
            <a:r>
              <a:rPr lang="en-US" altLang="en-US" b="1" i="1" dirty="0">
                <a:solidFill>
                  <a:srgbClr val="0070C0"/>
                </a:solidFill>
              </a:rPr>
              <a:t>DISPOSE_ON_CLOSE</a:t>
            </a:r>
          </a:p>
          <a:p>
            <a:pPr lvl="2">
              <a:lnSpc>
                <a:spcPct val="110000"/>
              </a:lnSpc>
              <a:tabLst>
                <a:tab pos="1376363" algn="l"/>
                <a:tab pos="1828800" algn="l"/>
                <a:tab pos="3657600" algn="l"/>
              </a:tabLst>
            </a:pPr>
            <a:r>
              <a:rPr lang="en-US" altLang="en-US" dirty="0" err="1"/>
              <a:t>Menghapus</a:t>
            </a:r>
            <a:r>
              <a:rPr lang="en-US" altLang="en-US" dirty="0"/>
              <a:t> </a:t>
            </a:r>
            <a:r>
              <a:rPr lang="en-US" altLang="en-US" dirty="0" err="1"/>
              <a:t>tampilan</a:t>
            </a:r>
            <a:r>
              <a:rPr lang="en-US" altLang="en-US" dirty="0"/>
              <a:t> frame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layar</a:t>
            </a:r>
            <a:r>
              <a:rPr lang="en-US" altLang="en-US" dirty="0"/>
              <a:t>, </a:t>
            </a:r>
            <a:r>
              <a:rPr lang="en-US" altLang="en-US" dirty="0" err="1"/>
              <a:t>menghapusnya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memori</a:t>
            </a:r>
            <a:r>
              <a:rPr lang="en-US" altLang="en-US" dirty="0"/>
              <a:t> &amp; </a:t>
            </a:r>
            <a:r>
              <a:rPr lang="en-US" altLang="en-US" dirty="0" err="1"/>
              <a:t>membebaskan</a:t>
            </a:r>
            <a:r>
              <a:rPr lang="en-US" altLang="en-US" dirty="0"/>
              <a:t> resource yang </a:t>
            </a:r>
            <a:r>
              <a:rPr lang="en-US" altLang="en-US" dirty="0" err="1"/>
              <a:t>dipakai</a:t>
            </a:r>
            <a:r>
              <a:rPr lang="en-US" altLang="en-US" dirty="0"/>
              <a:t>.</a:t>
            </a:r>
          </a:p>
          <a:p>
            <a:pPr lvl="1">
              <a:lnSpc>
                <a:spcPct val="110000"/>
              </a:lnSpc>
              <a:tabLst>
                <a:tab pos="1376363" algn="l"/>
                <a:tab pos="1828800" algn="l"/>
                <a:tab pos="3657600" algn="l"/>
              </a:tabLst>
            </a:pPr>
            <a:r>
              <a:rPr lang="en-US" altLang="en-US" b="1" i="1" dirty="0">
                <a:solidFill>
                  <a:srgbClr val="0070C0"/>
                </a:solidFill>
              </a:rPr>
              <a:t>EXIT_ON_CLOSE</a:t>
            </a:r>
          </a:p>
          <a:p>
            <a:pPr lvl="2">
              <a:lnSpc>
                <a:spcPct val="110000"/>
              </a:lnSpc>
              <a:tabLst>
                <a:tab pos="1376363" algn="l"/>
                <a:tab pos="1828800" algn="l"/>
                <a:tab pos="3657600" algn="l"/>
              </a:tabLst>
            </a:pPr>
            <a:r>
              <a:rPr lang="en-US" altLang="en-US" dirty="0" err="1"/>
              <a:t>Menghentikan</a:t>
            </a:r>
            <a:r>
              <a:rPr lang="en-US" altLang="en-US" dirty="0"/>
              <a:t> </a:t>
            </a:r>
            <a:r>
              <a:rPr lang="en-US" altLang="en-US" dirty="0" err="1"/>
              <a:t>eksekusi</a:t>
            </a:r>
            <a:r>
              <a:rPr lang="en-US" altLang="en-US" dirty="0"/>
              <a:t> program. </a:t>
            </a:r>
            <a:r>
              <a:rPr lang="en-US" altLang="en-US" dirty="0" err="1"/>
              <a:t>Cocok</a:t>
            </a:r>
            <a:r>
              <a:rPr lang="en-US" altLang="en-US" dirty="0"/>
              <a:t> </a:t>
            </a:r>
            <a:r>
              <a:rPr lang="en-US" altLang="en-US" dirty="0" err="1"/>
              <a:t>digunakan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frame </a:t>
            </a:r>
            <a:r>
              <a:rPr lang="en-US" altLang="en-US" dirty="0" err="1"/>
              <a:t>utama</a:t>
            </a:r>
            <a:r>
              <a:rPr lang="en-US" altLang="en-US" dirty="0"/>
              <a:t>, </a:t>
            </a:r>
            <a:r>
              <a:rPr lang="en-US" altLang="en-US" dirty="0" err="1"/>
              <a:t>dimana</a:t>
            </a:r>
            <a:r>
              <a:rPr lang="en-US" altLang="en-US" dirty="0"/>
              <a:t> </a:t>
            </a:r>
            <a:r>
              <a:rPr lang="en-US" altLang="en-US" dirty="0" err="1"/>
              <a:t>jika</a:t>
            </a:r>
            <a:r>
              <a:rPr lang="en-US" altLang="en-US" dirty="0"/>
              <a:t> frame </a:t>
            </a:r>
            <a:r>
              <a:rPr lang="en-US" altLang="en-US" dirty="0" err="1"/>
              <a:t>tsb</a:t>
            </a:r>
            <a:r>
              <a:rPr lang="en-US" altLang="en-US" dirty="0"/>
              <a:t> </a:t>
            </a:r>
            <a:r>
              <a:rPr lang="en-US" altLang="en-US" dirty="0" err="1"/>
              <a:t>ditutup</a:t>
            </a:r>
            <a:r>
              <a:rPr lang="en-US" altLang="en-US" dirty="0"/>
              <a:t> </a:t>
            </a:r>
            <a:r>
              <a:rPr lang="en-US" altLang="en-US" dirty="0" err="1"/>
              <a:t>mengakibatkan</a:t>
            </a:r>
            <a:r>
              <a:rPr lang="en-US" altLang="en-US" dirty="0"/>
              <a:t> </a:t>
            </a:r>
            <a:r>
              <a:rPr lang="en-US" altLang="en-US" dirty="0" err="1"/>
              <a:t>eksekusi</a:t>
            </a:r>
            <a:r>
              <a:rPr lang="en-US" altLang="en-US" dirty="0"/>
              <a:t> program </a:t>
            </a:r>
            <a:r>
              <a:rPr lang="en-US" altLang="en-US" dirty="0" err="1"/>
              <a:t>berhenti</a:t>
            </a:r>
            <a:endParaRPr lang="en-US" altLang="en-US" dirty="0"/>
          </a:p>
        </p:txBody>
      </p:sp>
      <p:graphicFrame>
        <p:nvGraphicFramePr>
          <p:cNvPr id="4" name="Group 6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9361295"/>
              </p:ext>
            </p:extLst>
          </p:nvPr>
        </p:nvGraphicFramePr>
        <p:xfrm>
          <a:off x="6938128" y="1641262"/>
          <a:ext cx="4930218" cy="4636989"/>
        </p:xfrm>
        <a:graphic>
          <a:graphicData uri="http://schemas.openxmlformats.org/drawingml/2006/table">
            <a:tbl>
              <a:tblPr/>
              <a:tblGrid>
                <a:gridCol w="228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8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6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Method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Fungsi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Background 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Mengganti warna background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36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DefaultCloseOperation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Menentukan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event yang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terjadi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ketika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tombol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close di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tekan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36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resizable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Mengaktifkan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dan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mematikan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mode resize frame.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bounds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Mengatur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tata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letak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dan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ukuran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frame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font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Menentukan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jenis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tulisan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31302" y="1232972"/>
            <a:ext cx="3355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Properties yang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sering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digunakan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0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Placeholder 2"/>
          <p:cNvSpPr>
            <a:spLocks noGrp="1"/>
          </p:cNvSpPr>
          <p:nvPr>
            <p:ph type="body" sz="half" idx="1"/>
          </p:nvPr>
        </p:nvSpPr>
        <p:spPr>
          <a:xfrm>
            <a:off x="1981200" y="2514601"/>
            <a:ext cx="8229600" cy="3611563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540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70904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14779" y="228601"/>
            <a:ext cx="9872221" cy="77064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Menus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989814" y="1366887"/>
            <a:ext cx="10737130" cy="238307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/>
              <a:t>Package </a:t>
            </a:r>
            <a:r>
              <a:rPr lang="en-US" altLang="en-US" dirty="0" err="1"/>
              <a:t>javax.swing</a:t>
            </a:r>
            <a:r>
              <a:rPr lang="en-US" altLang="en-US" dirty="0"/>
              <a:t> </a:t>
            </a:r>
            <a:r>
              <a:rPr lang="en-US" altLang="en-US" dirty="0" err="1"/>
              <a:t>berisi</a:t>
            </a:r>
            <a:r>
              <a:rPr lang="en-US" altLang="en-US" dirty="0"/>
              <a:t> </a:t>
            </a:r>
            <a:r>
              <a:rPr lang="en-US" altLang="en-US" dirty="0" err="1"/>
              <a:t>tiga</a:t>
            </a:r>
            <a:r>
              <a:rPr lang="en-US" altLang="en-US" dirty="0"/>
              <a:t> menu yang </a:t>
            </a:r>
            <a:r>
              <a:rPr lang="en-US" altLang="en-US" dirty="0" err="1"/>
              <a:t>saling</a:t>
            </a:r>
            <a:r>
              <a:rPr lang="en-US" altLang="en-US" dirty="0"/>
              <a:t> </a:t>
            </a:r>
            <a:r>
              <a:rPr lang="en-US" altLang="en-US" dirty="0" err="1"/>
              <a:t>berkaitan</a:t>
            </a:r>
            <a:r>
              <a:rPr lang="en-US" altLang="en-US" dirty="0"/>
              <a:t> : </a:t>
            </a:r>
            <a:r>
              <a:rPr lang="en-US" altLang="en-US" dirty="0" err="1">
                <a:solidFill>
                  <a:srgbClr val="A50021"/>
                </a:solidFill>
              </a:rPr>
              <a:t>JMenuBar</a:t>
            </a:r>
            <a:r>
              <a:rPr lang="en-US" altLang="en-US" dirty="0"/>
              <a:t>, </a:t>
            </a:r>
            <a:r>
              <a:rPr lang="en-US" altLang="en-US" dirty="0" err="1">
                <a:solidFill>
                  <a:srgbClr val="A50021"/>
                </a:solidFill>
              </a:rPr>
              <a:t>JMenu</a:t>
            </a:r>
            <a:r>
              <a:rPr lang="en-US" altLang="en-US" dirty="0"/>
              <a:t>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A50021"/>
                </a:solidFill>
              </a:rPr>
              <a:t>JMenuItem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 err="1"/>
              <a:t>JMenuBar</a:t>
            </a:r>
            <a:r>
              <a:rPr lang="en-US" altLang="en-US" dirty="0"/>
              <a:t> </a:t>
            </a:r>
            <a:r>
              <a:rPr lang="en-US" altLang="en-US" dirty="0" err="1"/>
              <a:t>merupakan</a:t>
            </a:r>
            <a:r>
              <a:rPr lang="en-US" altLang="en-US" dirty="0"/>
              <a:t> bar </a:t>
            </a:r>
            <a:r>
              <a:rPr lang="en-US" altLang="en-US" dirty="0" err="1"/>
              <a:t>tempat</a:t>
            </a:r>
            <a:r>
              <a:rPr lang="en-US" altLang="en-US" dirty="0"/>
              <a:t> menu </a:t>
            </a:r>
            <a:r>
              <a:rPr lang="en-US" altLang="en-US" dirty="0" err="1"/>
              <a:t>diletakkan</a:t>
            </a:r>
            <a:r>
              <a:rPr lang="en-US" altLang="en-US" dirty="0"/>
              <a:t>. </a:t>
            </a:r>
            <a:r>
              <a:rPr lang="en-US" altLang="en-US" dirty="0" err="1"/>
              <a:t>Terdapat</a:t>
            </a:r>
            <a:r>
              <a:rPr lang="en-US" altLang="en-US" dirty="0"/>
              <a:t> </a:t>
            </a:r>
            <a:r>
              <a:rPr lang="en-US" altLang="en-US" dirty="0" err="1"/>
              <a:t>satu</a:t>
            </a:r>
            <a:r>
              <a:rPr lang="en-US" altLang="en-US" dirty="0"/>
              <a:t> menu bar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setiap</a:t>
            </a:r>
            <a:r>
              <a:rPr lang="en-US" altLang="en-US" dirty="0"/>
              <a:t> frame.</a:t>
            </a:r>
          </a:p>
          <a:p>
            <a:pPr eaLnBrk="1" hangingPunct="1"/>
            <a:r>
              <a:rPr lang="en-US" altLang="en-US" dirty="0" err="1"/>
              <a:t>JMenu</a:t>
            </a:r>
            <a:r>
              <a:rPr lang="en-US" altLang="en-US" dirty="0"/>
              <a:t> (</a:t>
            </a:r>
            <a:r>
              <a:rPr lang="en-US" altLang="en-US" dirty="0" err="1"/>
              <a:t>misal</a:t>
            </a:r>
            <a:r>
              <a:rPr lang="en-US" altLang="en-US" dirty="0"/>
              <a:t> File </a:t>
            </a:r>
            <a:r>
              <a:rPr lang="en-US" altLang="en-US" dirty="0" err="1"/>
              <a:t>atau</a:t>
            </a:r>
            <a:r>
              <a:rPr lang="en-US" altLang="en-US" dirty="0"/>
              <a:t> Edit) </a:t>
            </a:r>
            <a:r>
              <a:rPr lang="en-US" altLang="en-US" dirty="0" err="1"/>
              <a:t>merupakan</a:t>
            </a:r>
            <a:r>
              <a:rPr lang="en-US" altLang="en-US" dirty="0"/>
              <a:t> </a:t>
            </a:r>
            <a:r>
              <a:rPr lang="en-US" altLang="en-US" dirty="0" err="1"/>
              <a:t>sekumpulan</a:t>
            </a:r>
            <a:r>
              <a:rPr lang="en-US" altLang="en-US" dirty="0"/>
              <a:t> menu. </a:t>
            </a:r>
            <a:r>
              <a:rPr lang="en-US" altLang="en-US" dirty="0" err="1"/>
              <a:t>JMenuBar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berisi</a:t>
            </a:r>
            <a:r>
              <a:rPr lang="en-US" altLang="en-US" dirty="0"/>
              <a:t> </a:t>
            </a:r>
            <a:r>
              <a:rPr lang="en-US" altLang="en-US" dirty="0" err="1"/>
              <a:t>beberapa</a:t>
            </a:r>
            <a:r>
              <a:rPr lang="en-US" altLang="en-US" dirty="0"/>
              <a:t> </a:t>
            </a:r>
            <a:r>
              <a:rPr lang="en-US" altLang="en-US" dirty="0" err="1"/>
              <a:t>JMenu</a:t>
            </a:r>
            <a:r>
              <a:rPr lang="en-US" altLang="en-US" dirty="0"/>
              <a:t>.</a:t>
            </a:r>
          </a:p>
        </p:txBody>
      </p:sp>
      <p:pic>
        <p:nvPicPr>
          <p:cNvPr id="3076" name="Picture 4" descr="Una Taza de Java: Componentes avanzados: JMenuBar, JMenu y JMenuIt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557" y="3843337"/>
            <a:ext cx="50292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019710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2.448"/>
  <p:tag name="TIMELINE" val="0.7/10.7/22.6/33.7/46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2.448"/>
  <p:tag name="TIMELINE" val="0.7/10.7/22.6/33.7/46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8.96"/>
  <p:tag name="TIMELINE" val="7.4/14.0/29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1.952"/>
  <p:tag name="TIMELINE" val="11.0/17.7/22.5/29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.potx" id="{B0CF94B3-F59B-427A-A620-6B86E9154593}" vid="{92489599-94E0-42FA-BFD7-90FE9B56DF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(widescreen)</Template>
  <TotalTime>3760</TotalTime>
  <Words>3491</Words>
  <Application>Microsoft Office PowerPoint</Application>
  <PresentationFormat>Widescreen</PresentationFormat>
  <Paragraphs>500</Paragraphs>
  <Slides>38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Cambria</vt:lpstr>
      <vt:lpstr>Consolas</vt:lpstr>
      <vt:lpstr>Courier New</vt:lpstr>
      <vt:lpstr>inter-regular</vt:lpstr>
      <vt:lpstr>Times New Roman</vt:lpstr>
      <vt:lpstr>Wingdings</vt:lpstr>
      <vt:lpstr>Wingdings 2</vt:lpstr>
      <vt:lpstr>Business plan presentation</vt:lpstr>
      <vt:lpstr>GRAPHICAL USER INTERFACE </vt:lpstr>
      <vt:lpstr>Komponen GUI (Swing)</vt:lpstr>
      <vt:lpstr>Konsep Pemisahan Data dan State</vt:lpstr>
      <vt:lpstr>Top-Level Container</vt:lpstr>
      <vt:lpstr>PowerPoint Presentation</vt:lpstr>
      <vt:lpstr>Frame</vt:lpstr>
      <vt:lpstr>JFrame</vt:lpstr>
      <vt:lpstr>PowerPoint Presentation</vt:lpstr>
      <vt:lpstr>Menus</vt:lpstr>
      <vt:lpstr>Menu Item</vt:lpstr>
      <vt:lpstr>Menu Components</vt:lpstr>
      <vt:lpstr>Urutan Membuat Menu</vt:lpstr>
      <vt:lpstr>PowerPoint Presentation</vt:lpstr>
      <vt:lpstr>PowerPoint Presentation</vt:lpstr>
      <vt:lpstr>PowerPoint Presentation</vt:lpstr>
      <vt:lpstr>Dialog</vt:lpstr>
      <vt:lpstr>Dialog</vt:lpstr>
      <vt:lpstr>Contoh Dialog</vt:lpstr>
      <vt:lpstr>Konstruktor JDialog</vt:lpstr>
      <vt:lpstr>Contoh Penggunaan konstruktor JDialog.</vt:lpstr>
      <vt:lpstr>JDialog</vt:lpstr>
      <vt:lpstr>Top Level Container JDialog</vt:lpstr>
      <vt:lpstr>File Selection Dialog </vt:lpstr>
      <vt:lpstr>PowerPoint Presentation</vt:lpstr>
      <vt:lpstr>Color Chooser </vt:lpstr>
      <vt:lpstr>PowerPoint Presentation</vt:lpstr>
      <vt:lpstr>PowerPoint Presentation</vt:lpstr>
      <vt:lpstr>Intermediate Container</vt:lpstr>
      <vt:lpstr>JPanel</vt:lpstr>
      <vt:lpstr>Contoh </vt:lpstr>
      <vt:lpstr>JTabbedPane</vt:lpstr>
      <vt:lpstr>PowerPoint Presentation</vt:lpstr>
      <vt:lpstr>JDesktopPane dan JInternalFrame</vt:lpstr>
      <vt:lpstr>JScrollPane</vt:lpstr>
      <vt:lpstr>PowerPoint Presentation</vt:lpstr>
      <vt:lpstr>JSplitPane </vt:lpstr>
      <vt:lpstr>PowerPoint Presentation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</dc:title>
  <dc:creator>Benedictus Herry Suharto</dc:creator>
  <cp:lastModifiedBy>Johanes Yogtan</cp:lastModifiedBy>
  <cp:revision>212</cp:revision>
  <dcterms:created xsi:type="dcterms:W3CDTF">2019-08-25T21:30:48Z</dcterms:created>
  <dcterms:modified xsi:type="dcterms:W3CDTF">2022-09-12T08:40:24Z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