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80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27" r:id="rId11"/>
    <p:sldId id="305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3" r:id="rId23"/>
    <p:sldId id="324" r:id="rId24"/>
    <p:sldId id="325" r:id="rId25"/>
    <p:sldId id="326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Konsep GUI di JAVA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590970" y="6159856"/>
            <a:ext cx="26706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Benedictus Herry Suharto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161516"/>
            <a:ext cx="11214755" cy="931993"/>
          </a:xfrm>
        </p:spPr>
        <p:txBody>
          <a:bodyPr/>
          <a:lstStyle/>
          <a:p>
            <a:r>
              <a:rPr lang="en-US" dirty="0"/>
              <a:t>AWT vs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6377" y="1263192"/>
            <a:ext cx="11044835" cy="5382704"/>
          </a:xfrm>
        </p:spPr>
        <p:txBody>
          <a:bodyPr>
            <a:noAutofit/>
          </a:bodyPr>
          <a:lstStyle/>
          <a:p>
            <a:r>
              <a:rPr lang="en-US" sz="2000" dirty="0"/>
              <a:t>AWT</a:t>
            </a:r>
          </a:p>
          <a:p>
            <a:pPr lvl="1" algn="just"/>
            <a:r>
              <a:rPr lang="en-US" sz="1800" dirty="0"/>
              <a:t>AWT </a:t>
            </a:r>
            <a:r>
              <a:rPr lang="en-US" sz="1800" dirty="0" err="1"/>
              <a:t>adalah</a:t>
            </a:r>
            <a:r>
              <a:rPr lang="en-US" sz="1800" dirty="0"/>
              <a:t> GUI Toolkit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Java.</a:t>
            </a:r>
          </a:p>
          <a:p>
            <a:pPr lvl="2" algn="just"/>
            <a:r>
              <a:rPr lang="en-US" sz="1600" dirty="0"/>
              <a:t>AWT </a:t>
            </a:r>
            <a:r>
              <a:rPr lang="en-US" sz="1600" dirty="0" err="1"/>
              <a:t>kelengkapan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desktop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.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) </a:t>
            </a:r>
          </a:p>
          <a:p>
            <a:pPr lvl="1" algn="just"/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AWT (Abstract Window Toolkit)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tampak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native </a:t>
            </a:r>
          </a:p>
          <a:p>
            <a:pPr lvl="2" algn="just"/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Windows,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Windows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umum-nya.Begitu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Mac </a:t>
            </a:r>
            <a:r>
              <a:rPr lang="en-US" sz="1600" dirty="0" err="1"/>
              <a:t>ataupun</a:t>
            </a:r>
            <a:r>
              <a:rPr lang="en-US" sz="1600" dirty="0"/>
              <a:t> GNU/Linux.</a:t>
            </a:r>
          </a:p>
          <a:p>
            <a:pPr lvl="2" algn="just"/>
            <a:r>
              <a:rPr lang="en-US" sz="1600" dirty="0"/>
              <a:t>AWT (Abstract Window Toolkit) </a:t>
            </a:r>
            <a:r>
              <a:rPr lang="en-US" sz="1600" dirty="0" err="1"/>
              <a:t>memanggil</a:t>
            </a:r>
            <a:r>
              <a:rPr lang="en-US" sz="1600" dirty="0"/>
              <a:t> native </a:t>
            </a:r>
            <a:r>
              <a:rPr lang="en-US" sz="1600" dirty="0" err="1"/>
              <a:t>subrutin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menggambar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komponen-nya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.</a:t>
            </a:r>
          </a:p>
          <a:p>
            <a:pPr marL="594360" lvl="2" indent="0" algn="just">
              <a:buNone/>
            </a:pPr>
            <a:endParaRPr lang="en-US" sz="1600" dirty="0"/>
          </a:p>
          <a:p>
            <a:pPr algn="just"/>
            <a:r>
              <a:rPr lang="en-US" sz="2000" dirty="0"/>
              <a:t>SWING</a:t>
            </a:r>
          </a:p>
          <a:p>
            <a:pPr lvl="1" algn="just"/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standart</a:t>
            </a:r>
            <a:r>
              <a:rPr lang="en-US" sz="1800" dirty="0"/>
              <a:t> GUI Toolkit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GUI di Java </a:t>
            </a:r>
            <a:r>
              <a:rPr lang="en-US" sz="1800" dirty="0" err="1"/>
              <a:t>dari</a:t>
            </a:r>
            <a:r>
              <a:rPr lang="en-US" sz="1800" dirty="0"/>
              <a:t> Java,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 library. </a:t>
            </a:r>
          </a:p>
          <a:p>
            <a:pPr lvl="1" algn="just"/>
            <a:r>
              <a:rPr lang="en-US" sz="1800" dirty="0"/>
              <a:t>2 IDE yang </a:t>
            </a:r>
            <a:r>
              <a:rPr lang="en-US" sz="1800" dirty="0" err="1"/>
              <a:t>menggunakan</a:t>
            </a:r>
            <a:r>
              <a:rPr lang="en-US" sz="1800" dirty="0"/>
              <a:t> GUI Toolkit Java Swing </a:t>
            </a:r>
            <a:r>
              <a:rPr lang="en-US" sz="1800" dirty="0" err="1"/>
              <a:t>yaitu</a:t>
            </a:r>
            <a:r>
              <a:rPr lang="en-US" sz="1800" dirty="0"/>
              <a:t> NetBeans IDE(</a:t>
            </a:r>
            <a:r>
              <a:rPr lang="en-US" sz="1800" dirty="0" err="1"/>
              <a:t>OpenSource</a:t>
            </a:r>
            <a:r>
              <a:rPr lang="en-US" sz="1800" dirty="0"/>
              <a:t>) </a:t>
            </a:r>
            <a:r>
              <a:rPr lang="en-US" sz="1800" dirty="0" err="1"/>
              <a:t>dan</a:t>
            </a:r>
            <a:r>
              <a:rPr lang="en-US" sz="1800" dirty="0"/>
              <a:t> IntelliJ IDEA (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</a:t>
            </a:r>
            <a:r>
              <a:rPr lang="en-US" sz="1800" dirty="0" err="1"/>
              <a:t>OpenSource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Komersial</a:t>
            </a:r>
            <a:r>
              <a:rPr lang="en-US" sz="1800" dirty="0"/>
              <a:t>)</a:t>
            </a:r>
          </a:p>
          <a:p>
            <a:pPr lvl="1" algn="just"/>
            <a:r>
              <a:rPr lang="en-US" sz="1800" dirty="0"/>
              <a:t>Swing </a:t>
            </a:r>
            <a:r>
              <a:rPr lang="en-US" sz="1800" dirty="0" err="1"/>
              <a:t>ini</a:t>
            </a:r>
            <a:r>
              <a:rPr lang="en-US" sz="1800" dirty="0"/>
              <a:t> 100 % </a:t>
            </a:r>
            <a:r>
              <a:rPr lang="en-US" sz="1800" dirty="0" err="1"/>
              <a:t>menggunakan</a:t>
            </a:r>
            <a:r>
              <a:rPr lang="en-US" sz="1800" dirty="0"/>
              <a:t> API (Application Programming Interface) 2D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rutin-rutin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penggambaran</a:t>
            </a:r>
            <a:r>
              <a:rPr lang="en-US" sz="1800" dirty="0"/>
              <a:t> </a:t>
            </a:r>
            <a:r>
              <a:rPr lang="en-US" sz="1800" dirty="0" err="1"/>
              <a:t>komponen-nya</a:t>
            </a:r>
            <a:r>
              <a:rPr lang="en-US" sz="1800" dirty="0"/>
              <a:t>. </a:t>
            </a:r>
          </a:p>
          <a:p>
            <a:pPr lvl="1" algn="just"/>
            <a:r>
              <a:rPr lang="en-US" sz="1800" dirty="0"/>
              <a:t>Swing </a:t>
            </a:r>
            <a:r>
              <a:rPr lang="en-US" sz="1800" dirty="0" err="1"/>
              <a:t>menggunakan</a:t>
            </a:r>
            <a:r>
              <a:rPr lang="en-US" sz="1800" dirty="0"/>
              <a:t> LAF (Look And Feel) </a:t>
            </a:r>
            <a:r>
              <a:rPr lang="en-US" sz="1800" dirty="0" err="1"/>
              <a:t>atau</a:t>
            </a:r>
            <a:r>
              <a:rPr lang="en-US" sz="1800" dirty="0"/>
              <a:t> themes.</a:t>
            </a:r>
            <a:br>
              <a:rPr lang="en-US" sz="1800" dirty="0"/>
            </a:b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55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Componen</a:t>
            </a:r>
            <a:r>
              <a:rPr lang="en-US" dirty="0"/>
              <a:t> GUI (AWT vs SWING) </a:t>
            </a:r>
          </a:p>
        </p:txBody>
      </p:sp>
      <p:pic>
        <p:nvPicPr>
          <p:cNvPr id="1026" name="Picture 2" descr="Graphics Programming Exercises - Java Programming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1" y="2365106"/>
            <a:ext cx="4752975" cy="232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 Programming - Java Programming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18" y="2365105"/>
            <a:ext cx="424815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981" y="119363"/>
            <a:ext cx="10900913" cy="10020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93" y="1380227"/>
            <a:ext cx="11214340" cy="514440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en-US" sz="2800" dirty="0"/>
              <a:t>Swing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Java Foundation Classes </a:t>
            </a:r>
            <a:r>
              <a:rPr lang="en-US" altLang="en-US" sz="2800" dirty="0"/>
              <a:t>(JFC). 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Berisi</a:t>
            </a:r>
            <a:r>
              <a:rPr lang="en-US" altLang="en-US" dirty="0"/>
              <a:t> </a:t>
            </a:r>
            <a:r>
              <a:rPr lang="en-US" altLang="en-US" dirty="0" err="1"/>
              <a:t>komponen-komponen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membangun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GUI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Selain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GUI, JFC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menambah</a:t>
            </a:r>
            <a:r>
              <a:rPr lang="en-US" altLang="en-US" dirty="0"/>
              <a:t> </a:t>
            </a:r>
            <a:r>
              <a:rPr lang="en-US" altLang="en-US" dirty="0" err="1"/>
              <a:t>fungsionalitas</a:t>
            </a:r>
            <a:r>
              <a:rPr lang="en-US" altLang="en-US" dirty="0"/>
              <a:t> </a:t>
            </a:r>
            <a:r>
              <a:rPr lang="en-US" altLang="en-US" dirty="0" err="1"/>
              <a:t>grafis</a:t>
            </a:r>
            <a:r>
              <a:rPr lang="en-US" altLang="en-US" dirty="0"/>
              <a:t>.</a:t>
            </a:r>
          </a:p>
          <a:p>
            <a:pPr algn="just" eaLnBrk="1" hangingPunct="1">
              <a:defRPr/>
            </a:pPr>
            <a:r>
              <a:rPr lang="en-US" altLang="en-US" sz="2800" dirty="0"/>
              <a:t>Modern Toolkit:</a:t>
            </a:r>
          </a:p>
          <a:p>
            <a:pPr lvl="1" algn="just" eaLnBrk="1" hangingPunct="1">
              <a:defRPr/>
            </a:pPr>
            <a:r>
              <a:rPr lang="en-US" altLang="en-US" dirty="0"/>
              <a:t>table control, list control, tree control, button, </a:t>
            </a:r>
            <a:r>
              <a:rPr lang="en-US" altLang="en-US" dirty="0" err="1"/>
              <a:t>dan</a:t>
            </a:r>
            <a:r>
              <a:rPr lang="en-US" altLang="en-US" dirty="0"/>
              <a:t> label.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dukungan</a:t>
            </a:r>
            <a:r>
              <a:rPr lang="en-US" altLang="en-US" dirty="0"/>
              <a:t> “undo”, </a:t>
            </a:r>
            <a:r>
              <a:rPr lang="en-US" altLang="en-US" dirty="0" err="1"/>
              <a:t>kostumisasi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r>
              <a:rPr lang="en-US" altLang="en-US" dirty="0"/>
              <a:t>, </a:t>
            </a:r>
            <a:r>
              <a:rPr lang="en-US" altLang="en-US" dirty="0" err="1"/>
              <a:t>internasionalisasi</a:t>
            </a:r>
            <a:r>
              <a:rPr lang="en-US" altLang="en-US" dirty="0"/>
              <a:t> yang </a:t>
            </a:r>
            <a:r>
              <a:rPr lang="en-US" altLang="en-US" dirty="0" err="1"/>
              <a:t>terintegrasi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dukungan</a:t>
            </a:r>
            <a:r>
              <a:rPr lang="en-US" altLang="en-US" dirty="0"/>
              <a:t> </a:t>
            </a:r>
            <a:r>
              <a:rPr lang="en-US" altLang="en-US" dirty="0" err="1"/>
              <a:t>aksessibilitas</a:t>
            </a:r>
            <a:r>
              <a:rPr lang="en-US" altLang="en-US" dirty="0"/>
              <a:t>.</a:t>
            </a:r>
          </a:p>
          <a:p>
            <a:pPr lvl="1" algn="just" eaLnBrk="1" hangingPunct="1">
              <a:defRPr/>
            </a:pPr>
            <a:r>
              <a:rPr lang="en-US" altLang="en-US" dirty="0"/>
              <a:t>Cross-platform </a:t>
            </a:r>
            <a:r>
              <a:rPr lang="en-US" altLang="en-US" dirty="0">
                <a:sym typeface="Wingdings" panose="05000000000000000000" pitchFamily="2" charset="2"/>
              </a:rPr>
              <a:t> look and feel yang </a:t>
            </a:r>
            <a:r>
              <a:rPr lang="en-US" altLang="en-US" dirty="0" err="1">
                <a:sym typeface="Wingdings" panose="05000000000000000000" pitchFamily="2" charset="2"/>
              </a:rPr>
              <a:t>dapat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dikostumisasi</a:t>
            </a:r>
            <a:endParaRPr lang="en-US" altLang="en-US" dirty="0">
              <a:sym typeface="Wingdings" panose="05000000000000000000" pitchFamily="2" charset="2"/>
            </a:endParaRPr>
          </a:p>
          <a:p>
            <a:pPr algn="just" eaLnBrk="1" hangingPunct="1">
              <a:defRPr/>
            </a:pPr>
            <a:r>
              <a:rPr lang="en-US" altLang="en-US" sz="2800" dirty="0" err="1"/>
              <a:t>Dibangun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B050"/>
                </a:solidFill>
              </a:rPr>
              <a:t>basic user interface primitives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seperti</a:t>
            </a:r>
            <a:r>
              <a:rPr lang="en-US" altLang="en-US" sz="2800" dirty="0"/>
              <a:t> drag and drop, event handling, customizable painting,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window management.  </a:t>
            </a:r>
          </a:p>
        </p:txBody>
      </p:sp>
    </p:spTree>
    <p:extLst>
      <p:ext uri="{BB962C8B-B14F-4D97-AF65-F5344CB8AC3E}">
        <p14:creationId xmlns:p14="http://schemas.microsoft.com/office/powerpoint/2010/main" val="3630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53" y="127988"/>
            <a:ext cx="10883660" cy="76053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Sederhana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939" y="1095555"/>
            <a:ext cx="10498347" cy="5573533"/>
          </a:xfr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import </a:t>
            </a:r>
            <a:r>
              <a:rPr lang="en-US" altLang="en-US" sz="1800" dirty="0" err="1">
                <a:solidFill>
                  <a:srgbClr val="000000"/>
                </a:solidFill>
              </a:rPr>
              <a:t>javax.swing.JOptionPane</a:t>
            </a:r>
            <a:r>
              <a:rPr lang="en-US" altLang="en-US" sz="1800" dirty="0">
                <a:solidFill>
                  <a:srgbClr val="000000"/>
                </a:solidFill>
              </a:rPr>
              <a:t>; // program </a:t>
            </a:r>
            <a:r>
              <a:rPr lang="en-US" altLang="en-US" sz="1800" dirty="0" err="1">
                <a:solidFill>
                  <a:srgbClr val="000000"/>
                </a:solidFill>
              </a:rPr>
              <a:t>menggunakan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public class Addition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public static void main( String </a:t>
            </a:r>
            <a:r>
              <a:rPr lang="en-US" altLang="en-US" sz="1800" dirty="0" err="1">
                <a:solidFill>
                  <a:srgbClr val="000000"/>
                </a:solidFill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</a:rPr>
              <a:t>[]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{  // </a:t>
            </a:r>
            <a:r>
              <a:rPr lang="en-US" altLang="en-US" sz="1800" dirty="0" err="1">
                <a:solidFill>
                  <a:srgbClr val="000000"/>
                </a:solidFill>
              </a:rPr>
              <a:t>menyediakan</a:t>
            </a:r>
            <a:r>
              <a:rPr lang="en-US" altLang="en-US" sz="1800" dirty="0">
                <a:solidFill>
                  <a:srgbClr val="000000"/>
                </a:solidFill>
              </a:rPr>
              <a:t> user input </a:t>
            </a:r>
            <a:r>
              <a:rPr lang="en-US" altLang="en-US" sz="1800" dirty="0" err="1">
                <a:solidFill>
                  <a:srgbClr val="000000"/>
                </a:solidFill>
              </a:rPr>
              <a:t>dari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</a:t>
            </a:r>
            <a:r>
              <a:rPr lang="en-US" altLang="en-US" sz="1800" dirty="0">
                <a:solidFill>
                  <a:srgbClr val="000000"/>
                </a:solidFill>
              </a:rPr>
              <a:t> input dialog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String </a:t>
            </a:r>
            <a:r>
              <a:rPr lang="en-US" altLang="en-US" sz="1800" dirty="0" err="1">
                <a:solidFill>
                  <a:srgbClr val="000000"/>
                </a:solidFill>
              </a:rPr>
              <a:t>firstNumber</a:t>
            </a:r>
            <a:r>
              <a:rPr lang="en-US" altLang="en-US" sz="1800" dirty="0">
                <a:solidFill>
                  <a:srgbClr val="000000"/>
                </a:solidFill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JOptionPane.showInputDialog</a:t>
            </a:r>
            <a:r>
              <a:rPr lang="en-US" altLang="en-US" sz="1800" dirty="0">
                <a:solidFill>
                  <a:srgbClr val="000000"/>
                </a:solidFill>
              </a:rPr>
              <a:t>( “Enter first integer" 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String </a:t>
            </a:r>
            <a:r>
              <a:rPr lang="en-US" altLang="en-US" sz="1800" dirty="0" err="1">
                <a:solidFill>
                  <a:srgbClr val="000000"/>
                </a:solidFill>
              </a:rPr>
              <a:t>secondNumber</a:t>
            </a:r>
            <a:r>
              <a:rPr lang="en-US" altLang="en-US" sz="1800" dirty="0">
                <a:solidFill>
                  <a:srgbClr val="000000"/>
                </a:solidFill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JOptionPane.showInputDialog</a:t>
            </a:r>
            <a:r>
              <a:rPr lang="en-US" altLang="en-US" sz="1800" dirty="0">
                <a:solidFill>
                  <a:srgbClr val="000000"/>
                </a:solidFill>
              </a:rPr>
              <a:t>( " Enter second integer"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// </a:t>
            </a:r>
            <a:r>
              <a:rPr lang="en-US" altLang="en-US" sz="1800" dirty="0" err="1">
                <a:solidFill>
                  <a:srgbClr val="000000"/>
                </a:solidFill>
              </a:rPr>
              <a:t>konversi</a:t>
            </a:r>
            <a:r>
              <a:rPr lang="en-US" altLang="en-US" sz="1800" dirty="0">
                <a:solidFill>
                  <a:srgbClr val="000000"/>
                </a:solidFill>
              </a:rPr>
              <a:t> String inputs </a:t>
            </a:r>
            <a:r>
              <a:rPr lang="en-US" altLang="en-US" sz="1800" dirty="0" err="1">
                <a:solidFill>
                  <a:srgbClr val="000000"/>
                </a:solidFill>
              </a:rPr>
              <a:t>ke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nilai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untuk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dikalkulasi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</a:t>
            </a:r>
            <a:r>
              <a:rPr lang="en-US" altLang="en-US" sz="1800" dirty="0" err="1">
                <a:solidFill>
                  <a:srgbClr val="000000"/>
                </a:solidFill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</a:rPr>
              <a:t> number1 = </a:t>
            </a:r>
            <a:r>
              <a:rPr lang="en-US" altLang="en-US" sz="1800" dirty="0" err="1">
                <a:solidFill>
                  <a:srgbClr val="000000"/>
                </a:solidFill>
              </a:rPr>
              <a:t>Integer.parseInt</a:t>
            </a:r>
            <a:r>
              <a:rPr lang="en-US" altLang="en-US" sz="1800" dirty="0">
                <a:solidFill>
                  <a:srgbClr val="000000"/>
                </a:solidFill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</a:rPr>
              <a:t>firstNumber</a:t>
            </a:r>
            <a:r>
              <a:rPr lang="en-US" altLang="en-US" sz="1800" dirty="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</a:t>
            </a:r>
            <a:r>
              <a:rPr lang="en-US" altLang="en-US" sz="1800" dirty="0" err="1">
                <a:solidFill>
                  <a:srgbClr val="000000"/>
                </a:solidFill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</a:rPr>
              <a:t> number2 = </a:t>
            </a:r>
            <a:r>
              <a:rPr lang="en-US" altLang="en-US" sz="1800" dirty="0" err="1">
                <a:solidFill>
                  <a:srgbClr val="000000"/>
                </a:solidFill>
              </a:rPr>
              <a:t>Integer.parseInt</a:t>
            </a:r>
            <a:r>
              <a:rPr lang="en-US" altLang="en-US" sz="1800" dirty="0">
                <a:solidFill>
                  <a:srgbClr val="000000"/>
                </a:solidFill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</a:rPr>
              <a:t>secondNumber</a:t>
            </a:r>
            <a:r>
              <a:rPr lang="en-US" altLang="en-US" sz="1800" dirty="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</a:t>
            </a:r>
            <a:r>
              <a:rPr lang="en-US" altLang="en-US" sz="1800" dirty="0" err="1">
                <a:solidFill>
                  <a:srgbClr val="000000"/>
                </a:solidFill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</a:rPr>
              <a:t> sum = number1 + number2; // </a:t>
            </a:r>
            <a:r>
              <a:rPr lang="en-US" altLang="en-US" sz="1800" dirty="0" err="1">
                <a:solidFill>
                  <a:srgbClr val="000000"/>
                </a:solidFill>
              </a:rPr>
              <a:t>jumlahkan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// </a:t>
            </a:r>
            <a:r>
              <a:rPr lang="en-US" altLang="en-US" sz="1800" dirty="0" err="1">
                <a:solidFill>
                  <a:srgbClr val="000000"/>
                </a:solidFill>
              </a:rPr>
              <a:t>tampilkan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hasilnya</a:t>
            </a:r>
            <a:r>
              <a:rPr lang="en-US" altLang="en-US" sz="1800" dirty="0">
                <a:solidFill>
                  <a:srgbClr val="000000"/>
                </a:solidFill>
              </a:rPr>
              <a:t> di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</a:t>
            </a:r>
            <a:r>
              <a:rPr lang="en-US" altLang="en-US" sz="1800" dirty="0">
                <a:solidFill>
                  <a:srgbClr val="000000"/>
                </a:solidFill>
              </a:rPr>
              <a:t> message dialog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JOptionPane.showMessageDialog</a:t>
            </a:r>
            <a:r>
              <a:rPr lang="en-US" altLang="en-US" sz="1800" dirty="0">
                <a:solidFill>
                  <a:srgbClr val="000000"/>
                </a:solidFill>
              </a:rPr>
              <a:t>( null, "The sum is " + sum,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“ Sum of two integers", </a:t>
            </a:r>
            <a:r>
              <a:rPr lang="en-US" altLang="en-US" sz="1800" dirty="0" err="1">
                <a:solidFill>
                  <a:srgbClr val="000000"/>
                </a:solidFill>
              </a:rPr>
              <a:t>JOptionPane.PLAIN_MESSAGE</a:t>
            </a:r>
            <a:r>
              <a:rPr lang="en-US" altLang="en-US" sz="1800" dirty="0">
                <a:solidFill>
                  <a:srgbClr val="000000"/>
                </a:solidFill>
              </a:rPr>
              <a:t> );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2662325" y="274637"/>
            <a:ext cx="8920075" cy="635044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17" y="274638"/>
            <a:ext cx="1102168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Hasil</a:t>
            </a:r>
            <a:endParaRPr lang="en-US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47" y="389718"/>
            <a:ext cx="8667031" cy="61181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5" y="136615"/>
            <a:ext cx="11151079" cy="1019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Hirarki</a:t>
            </a:r>
            <a:r>
              <a:rPr lang="en-US" altLang="en-US" dirty="0"/>
              <a:t> SWING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125" y="1242204"/>
            <a:ext cx="11274724" cy="5499909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en-US" sz="2400" dirty="0"/>
              <a:t>API Swing </a:t>
            </a:r>
            <a:r>
              <a:rPr lang="en-US" altLang="en-US" sz="2400" dirty="0" err="1"/>
              <a:t>menyediakan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UI.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kelas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API Swing, </a:t>
            </a:r>
            <a:r>
              <a:rPr lang="en-US" altLang="en-US" dirty="0" err="1"/>
              <a:t>yaitu</a:t>
            </a:r>
            <a:r>
              <a:rPr lang="en-US" altLang="en-US" dirty="0"/>
              <a:t>: </a:t>
            </a:r>
            <a:r>
              <a:rPr lang="en-US" altLang="en-US" dirty="0" err="1"/>
              <a:t>JFrame</a:t>
            </a:r>
            <a:r>
              <a:rPr lang="en-US" altLang="en-US" dirty="0"/>
              <a:t>, </a:t>
            </a:r>
            <a:r>
              <a:rPr lang="en-US" altLang="en-US" dirty="0" err="1"/>
              <a:t>JPanel</a:t>
            </a:r>
            <a:r>
              <a:rPr lang="en-US" altLang="en-US" dirty="0"/>
              <a:t>, dan </a:t>
            </a:r>
            <a:r>
              <a:rPr lang="en-US" altLang="en-US" dirty="0" err="1"/>
              <a:t>JLabel</a:t>
            </a:r>
            <a:r>
              <a:rPr lang="en-US" altLang="en-US" dirty="0"/>
              <a:t>,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kumpulan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kelas-kelas</a:t>
            </a:r>
            <a:r>
              <a:rPr lang="en-US" altLang="en-US" dirty="0"/>
              <a:t> yang </a:t>
            </a:r>
            <a:r>
              <a:rPr lang="en-US" altLang="en-US" dirty="0" err="1"/>
              <a:t>terhubung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turunan</a:t>
            </a:r>
            <a:r>
              <a:rPr lang="en-US" altLang="en-US" dirty="0"/>
              <a:t> (inheritance).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membedakan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Swing </a:t>
            </a:r>
            <a:r>
              <a:rPr lang="en-US" altLang="en-US" dirty="0" err="1"/>
              <a:t>dari</a:t>
            </a:r>
            <a:r>
              <a:rPr lang="en-US" altLang="en-US" dirty="0"/>
              <a:t> AWT, </a:t>
            </a:r>
            <a:r>
              <a:rPr lang="en-US" altLang="en-US" dirty="0" err="1"/>
              <a:t>diberi</a:t>
            </a:r>
            <a:r>
              <a:rPr lang="en-US" altLang="en-US" dirty="0"/>
              <a:t> </a:t>
            </a:r>
            <a:r>
              <a:rPr lang="en-US" altLang="en-US" dirty="0" err="1"/>
              <a:t>awalan</a:t>
            </a:r>
            <a:r>
              <a:rPr lang="en-US" altLang="en-US" dirty="0"/>
              <a:t> J pada </a:t>
            </a:r>
            <a:r>
              <a:rPr lang="en-US" altLang="en-US" dirty="0" err="1"/>
              <a:t>nama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Swing.</a:t>
            </a:r>
          </a:p>
          <a:p>
            <a:pPr algn="just" eaLnBrk="1" hangingPunct="1">
              <a:defRPr/>
            </a:pP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diturunkan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hirarki</a:t>
            </a:r>
            <a:r>
              <a:rPr lang="en-US" altLang="en-US" sz="2800" dirty="0"/>
              <a:t> SWING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karakteristik</a:t>
            </a:r>
            <a:r>
              <a:rPr lang="en-US" altLang="en-US" sz="2800" dirty="0"/>
              <a:t>: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Content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Misal</a:t>
            </a:r>
            <a:r>
              <a:rPr lang="en-US" altLang="en-US" dirty="0"/>
              <a:t>, </a:t>
            </a:r>
            <a:r>
              <a:rPr lang="en-US" altLang="en-US" dirty="0" err="1"/>
              <a:t>keadaan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tombol</a:t>
            </a:r>
            <a:r>
              <a:rPr lang="en-US" altLang="en-US" dirty="0"/>
              <a:t> (</a:t>
            </a:r>
            <a:r>
              <a:rPr lang="en-US" altLang="en-US" dirty="0" err="1"/>
              <a:t>ditekan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)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text field.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Visual appearance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Misal</a:t>
            </a:r>
            <a:r>
              <a:rPr lang="en-US" altLang="en-US" dirty="0"/>
              <a:t>, </a:t>
            </a:r>
            <a:r>
              <a:rPr lang="en-US" altLang="en-US" dirty="0" err="1"/>
              <a:t>warna</a:t>
            </a:r>
            <a:r>
              <a:rPr lang="en-US" altLang="en-US" dirty="0"/>
              <a:t>, </a:t>
            </a:r>
            <a:r>
              <a:rPr lang="en-US" altLang="en-US" dirty="0" err="1"/>
              <a:t>ukuran</a:t>
            </a:r>
            <a:r>
              <a:rPr lang="en-US" altLang="en-US" dirty="0"/>
              <a:t>, margin,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Behavior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Misal</a:t>
            </a:r>
            <a:r>
              <a:rPr lang="en-US" altLang="en-US" dirty="0"/>
              <a:t> </a:t>
            </a:r>
            <a:r>
              <a:rPr lang="en-US" altLang="en-US" dirty="0" err="1"/>
              <a:t>reaksi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2054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49" y="153868"/>
            <a:ext cx="10788770" cy="941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Hirarki</a:t>
            </a:r>
            <a:r>
              <a:rPr lang="en-US" altLang="en-US" dirty="0"/>
              <a:t> AWT dan SWING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833DB-DFEA-42F3-B966-46B78E09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5" y="981767"/>
            <a:ext cx="10375936" cy="53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171121"/>
            <a:ext cx="10849155" cy="941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Component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181" y="1276710"/>
            <a:ext cx="10478219" cy="244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/>
              <a:t>Component </a:t>
            </a:r>
            <a:r>
              <a:rPr lang="en-US" altLang="en-US" dirty="0" err="1"/>
              <a:t>merupakan</a:t>
            </a:r>
            <a:r>
              <a:rPr lang="en-US" altLang="en-US" dirty="0"/>
              <a:t> root class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 UI class. </a:t>
            </a:r>
            <a:r>
              <a:rPr lang="en-US" altLang="en-US" dirty="0" err="1"/>
              <a:t>JComponent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root class </a:t>
            </a:r>
            <a:r>
              <a:rPr lang="en-US" altLang="en-US" dirty="0" err="1"/>
              <a:t>dari</a:t>
            </a:r>
            <a:r>
              <a:rPr lang="en-US" altLang="en-US" dirty="0"/>
              <a:t>  </a:t>
            </a:r>
            <a:r>
              <a:rPr lang="en-US" altLang="en-US" dirty="0" err="1"/>
              <a:t>semua</a:t>
            </a:r>
            <a:r>
              <a:rPr lang="en-US" altLang="en-US" dirty="0"/>
              <a:t> component lightweight Swing(buttons, scrollbars, </a:t>
            </a:r>
            <a:r>
              <a:rPr lang="en-US" altLang="en-US" dirty="0" err="1"/>
              <a:t>textfields</a:t>
            </a:r>
            <a:r>
              <a:rPr lang="en-US" altLang="en-US" dirty="0"/>
              <a:t>, </a:t>
            </a:r>
            <a:r>
              <a:rPr lang="en-US" altLang="en-US" dirty="0" err="1"/>
              <a:t>dst</a:t>
            </a:r>
            <a:r>
              <a:rPr lang="en-US" altLang="en-US" dirty="0"/>
              <a:t>). Component dan </a:t>
            </a:r>
            <a:r>
              <a:rPr lang="en-US" altLang="en-US" dirty="0" err="1"/>
              <a:t>JComponent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abstract class. </a:t>
            </a:r>
          </a:p>
        </p:txBody>
      </p:sp>
    </p:spTree>
    <p:extLst>
      <p:ext uri="{BB962C8B-B14F-4D97-AF65-F5344CB8AC3E}">
        <p14:creationId xmlns:p14="http://schemas.microsoft.com/office/powerpoint/2010/main" val="19991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511" y="114382"/>
            <a:ext cx="11243037" cy="10682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Container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291" y="1342911"/>
            <a:ext cx="10703335" cy="5300662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en-US" sz="2700" dirty="0" err="1"/>
              <a:t>Semua</a:t>
            </a:r>
            <a:r>
              <a:rPr lang="en-US" altLang="en-US" sz="2700" dirty="0"/>
              <a:t> Class yang </a:t>
            </a:r>
            <a:r>
              <a:rPr lang="en-US" altLang="en-US" sz="2700" dirty="0" err="1"/>
              <a:t>merupakan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turunan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dari</a:t>
            </a:r>
            <a:r>
              <a:rPr lang="en-US" altLang="en-US" sz="2700" dirty="0"/>
              <a:t> class Container </a:t>
            </a:r>
            <a:r>
              <a:rPr lang="en-US" altLang="en-US" sz="2700" dirty="0" err="1"/>
              <a:t>dapat</a:t>
            </a:r>
            <a:r>
              <a:rPr lang="en-US" altLang="en-US" sz="2700" dirty="0"/>
              <a:t> </a:t>
            </a:r>
            <a:r>
              <a:rPr lang="en-US" altLang="en-US" sz="2700" dirty="0" err="1"/>
              <a:t>berisi</a:t>
            </a:r>
            <a:r>
              <a:rPr lang="en-US" altLang="en-US" sz="2700" dirty="0"/>
              <a:t> object-object lain </a:t>
            </a:r>
            <a:r>
              <a:rPr lang="en-US" altLang="en-US" sz="2700" dirty="0" err="1"/>
              <a:t>dari</a:t>
            </a:r>
            <a:r>
              <a:rPr lang="en-US" altLang="en-US" sz="2700" dirty="0"/>
              <a:t> class-class yang </a:t>
            </a:r>
            <a:r>
              <a:rPr lang="en-US" altLang="en-US" sz="2700" dirty="0" err="1"/>
              <a:t>berasal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dari</a:t>
            </a:r>
            <a:r>
              <a:rPr lang="en-US" altLang="en-US" sz="2700" dirty="0"/>
              <a:t> Component.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Class Container </a:t>
            </a:r>
            <a:r>
              <a:rPr lang="en-US" altLang="en-US" dirty="0" err="1">
                <a:solidFill>
                  <a:srgbClr val="00B050"/>
                </a:solidFill>
              </a:rPr>
              <a:t>merupakan</a:t>
            </a:r>
            <a:r>
              <a:rPr lang="en-US" altLang="en-US" dirty="0">
                <a:solidFill>
                  <a:srgbClr val="00B050"/>
                </a:solidFill>
              </a:rPr>
              <a:t> subclass </a:t>
            </a:r>
            <a:r>
              <a:rPr lang="en-US" altLang="en-US" dirty="0" err="1">
                <a:solidFill>
                  <a:srgbClr val="00B050"/>
                </a:solidFill>
              </a:rPr>
              <a:t>dari</a:t>
            </a:r>
            <a:r>
              <a:rPr lang="en-US" altLang="en-US" dirty="0">
                <a:solidFill>
                  <a:srgbClr val="00B050"/>
                </a:solidFill>
              </a:rPr>
              <a:t> class Component, </a:t>
            </a:r>
            <a:r>
              <a:rPr lang="en-US" altLang="en-US" dirty="0" err="1">
                <a:solidFill>
                  <a:srgbClr val="00B050"/>
                </a:solidFill>
              </a:rPr>
              <a:t>maka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setiap</a:t>
            </a:r>
            <a:r>
              <a:rPr lang="en-US" altLang="en-US" dirty="0">
                <a:solidFill>
                  <a:srgbClr val="00B050"/>
                </a:solidFill>
              </a:rPr>
              <a:t> object </a:t>
            </a:r>
            <a:r>
              <a:rPr lang="en-US" altLang="en-US" dirty="0" err="1">
                <a:solidFill>
                  <a:srgbClr val="00B050"/>
                </a:solidFill>
              </a:rPr>
              <a:t>JContainer</a:t>
            </a:r>
            <a:r>
              <a:rPr lang="en-US" altLang="en-US" dirty="0">
                <a:solidFill>
                  <a:srgbClr val="00B050"/>
                </a:solidFill>
              </a:rPr>
              <a:t> juga </a:t>
            </a:r>
            <a:r>
              <a:rPr lang="en-US" altLang="en-US" dirty="0" err="1">
                <a:solidFill>
                  <a:srgbClr val="00B050"/>
                </a:solidFill>
              </a:rPr>
              <a:t>merupakan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suatu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JComponent</a:t>
            </a:r>
            <a:r>
              <a:rPr lang="en-US" altLang="en-US" dirty="0">
                <a:solidFill>
                  <a:srgbClr val="00B050"/>
                </a:solidFill>
              </a:rPr>
              <a:t>, </a:t>
            </a:r>
            <a:r>
              <a:rPr lang="en-US" altLang="en-US" dirty="0" err="1">
                <a:solidFill>
                  <a:srgbClr val="00B050"/>
                </a:solidFill>
              </a:rPr>
              <a:t>sehingga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suatu</a:t>
            </a:r>
            <a:r>
              <a:rPr lang="en-US" altLang="en-US" dirty="0">
                <a:solidFill>
                  <a:srgbClr val="00B050"/>
                </a:solidFill>
              </a:rPr>
              <a:t> container </a:t>
            </a:r>
            <a:r>
              <a:rPr lang="en-US" altLang="en-US" dirty="0" err="1">
                <a:solidFill>
                  <a:srgbClr val="00B050"/>
                </a:solidFill>
              </a:rPr>
              <a:t>dapat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berisi</a:t>
            </a:r>
            <a:r>
              <a:rPr lang="en-US" altLang="en-US" dirty="0">
                <a:solidFill>
                  <a:srgbClr val="00B050"/>
                </a:solidFill>
              </a:rPr>
              <a:t> container lain</a:t>
            </a:r>
            <a:r>
              <a:rPr lang="en-US" altLang="en-US" dirty="0"/>
              <a:t>.</a:t>
            </a:r>
          </a:p>
          <a:p>
            <a:pPr lvl="1" algn="just" eaLnBrk="1" hangingPunct="1">
              <a:defRPr/>
            </a:pPr>
            <a:r>
              <a:rPr lang="en-US" altLang="en-US" dirty="0" err="1">
                <a:solidFill>
                  <a:srgbClr val="C00000"/>
                </a:solidFill>
              </a:rPr>
              <a:t>Tidak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berlaku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pada</a:t>
            </a:r>
            <a:r>
              <a:rPr lang="en-US" altLang="en-US" dirty="0">
                <a:solidFill>
                  <a:srgbClr val="C00000"/>
                </a:solidFill>
              </a:rPr>
              <a:t> class Window </a:t>
            </a:r>
            <a:r>
              <a:rPr lang="en-US" altLang="en-US" dirty="0" err="1">
                <a:solidFill>
                  <a:srgbClr val="C00000"/>
                </a:solidFill>
              </a:rPr>
              <a:t>dan</a:t>
            </a:r>
            <a:r>
              <a:rPr lang="en-US" altLang="en-US" dirty="0">
                <a:solidFill>
                  <a:srgbClr val="C00000"/>
                </a:solidFill>
              </a:rPr>
              <a:t> subclass-</a:t>
            </a:r>
            <a:r>
              <a:rPr lang="en-US" altLang="en-US" dirty="0" err="1">
                <a:solidFill>
                  <a:srgbClr val="C00000"/>
                </a:solidFill>
              </a:rPr>
              <a:t>nya</a:t>
            </a:r>
            <a:r>
              <a:rPr lang="en-US" altLang="en-US" dirty="0">
                <a:solidFill>
                  <a:srgbClr val="C00000"/>
                </a:solidFill>
              </a:rPr>
              <a:t>. Object </a:t>
            </a:r>
            <a:r>
              <a:rPr lang="en-US" altLang="en-US" dirty="0" err="1">
                <a:solidFill>
                  <a:srgbClr val="C00000"/>
                </a:solidFill>
              </a:rPr>
              <a:t>dari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tipe</a:t>
            </a:r>
            <a:r>
              <a:rPr lang="en-US" altLang="en-US" dirty="0">
                <a:solidFill>
                  <a:srgbClr val="C00000"/>
                </a:solidFill>
              </a:rPr>
              <a:t> window (</a:t>
            </a:r>
            <a:r>
              <a:rPr lang="en-US" altLang="en-US" dirty="0" err="1">
                <a:solidFill>
                  <a:srgbClr val="C00000"/>
                </a:solidFill>
              </a:rPr>
              <a:t>atau</a:t>
            </a:r>
            <a:r>
              <a:rPr lang="en-US" altLang="en-US" dirty="0">
                <a:solidFill>
                  <a:srgbClr val="C00000"/>
                </a:solidFill>
              </a:rPr>
              <a:t> subclass-</a:t>
            </a:r>
            <a:r>
              <a:rPr lang="en-US" altLang="en-US" dirty="0" err="1">
                <a:solidFill>
                  <a:srgbClr val="C00000"/>
                </a:solidFill>
              </a:rPr>
              <a:t>nya</a:t>
            </a:r>
            <a:r>
              <a:rPr lang="en-US" altLang="en-US" dirty="0">
                <a:solidFill>
                  <a:srgbClr val="C00000"/>
                </a:solidFill>
              </a:rPr>
              <a:t>) </a:t>
            </a:r>
            <a:r>
              <a:rPr lang="en-US" altLang="en-US" dirty="0" err="1">
                <a:solidFill>
                  <a:srgbClr val="C00000"/>
                </a:solidFill>
              </a:rPr>
              <a:t>tidak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dapat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diisi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dengan</a:t>
            </a:r>
            <a:r>
              <a:rPr lang="en-US" altLang="en-US" dirty="0">
                <a:solidFill>
                  <a:srgbClr val="C00000"/>
                </a:solidFill>
              </a:rPr>
              <a:t> container lain 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Untuk</a:t>
            </a:r>
            <a:r>
              <a:rPr lang="en-US" altLang="en-US" dirty="0"/>
              <a:t> component Swing,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Container, </a:t>
            </a:r>
            <a:r>
              <a:rPr lang="en-US" altLang="en-US" dirty="0" err="1"/>
              <a:t>JFrame</a:t>
            </a:r>
            <a:r>
              <a:rPr lang="en-US" altLang="en-US" dirty="0"/>
              <a:t>, </a:t>
            </a:r>
            <a:r>
              <a:rPr lang="en-US" altLang="en-US" dirty="0" err="1"/>
              <a:t>JDialog</a:t>
            </a:r>
            <a:r>
              <a:rPr lang="en-US" altLang="en-US" dirty="0"/>
              <a:t>, </a:t>
            </a:r>
            <a:r>
              <a:rPr lang="en-US" altLang="en-US" dirty="0" err="1"/>
              <a:t>JApplet</a:t>
            </a:r>
            <a:r>
              <a:rPr lang="en-US" altLang="en-US" dirty="0"/>
              <a:t> dan </a:t>
            </a:r>
            <a:r>
              <a:rPr lang="en-US" altLang="en-US"/>
              <a:t>JPanel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23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328" y="274638"/>
            <a:ext cx="110450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Window vs Frame Component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693" y="1600200"/>
            <a:ext cx="11161336" cy="50688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err="1"/>
              <a:t>Perbedaan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mendasar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object </a:t>
            </a:r>
            <a:r>
              <a:rPr lang="en-US" altLang="en-US" sz="2800" dirty="0" err="1"/>
              <a:t>JFrame</a:t>
            </a:r>
            <a:r>
              <a:rPr lang="en-US" altLang="en-US" sz="2800" dirty="0"/>
              <a:t> dan object Window: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object </a:t>
            </a:r>
            <a:r>
              <a:rPr lang="en-US" altLang="en-US" dirty="0" err="1">
                <a:solidFill>
                  <a:srgbClr val="00B050"/>
                </a:solidFill>
              </a:rPr>
              <a:t>JFrame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merepresentasikan</a:t>
            </a:r>
            <a:r>
              <a:rPr lang="en-US" altLang="en-US" dirty="0">
                <a:solidFill>
                  <a:srgbClr val="00B050"/>
                </a:solidFill>
              </a:rPr>
              <a:t> main window </a:t>
            </a:r>
            <a:r>
              <a:rPr lang="en-US" altLang="en-US" dirty="0" err="1">
                <a:solidFill>
                  <a:srgbClr val="00B050"/>
                </a:solidFill>
              </a:rPr>
              <a:t>untuk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suatu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aplikasi</a:t>
            </a:r>
            <a:r>
              <a:rPr lang="en-US" altLang="en-US" dirty="0">
                <a:solidFill>
                  <a:srgbClr val="00B050"/>
                </a:solidFill>
              </a:rPr>
              <a:t>, </a:t>
            </a:r>
            <a:r>
              <a:rPr lang="en-US" altLang="en-US" dirty="0" err="1">
                <a:solidFill>
                  <a:srgbClr val="00B050"/>
                </a:solidFill>
              </a:rPr>
              <a:t>sedangkan</a:t>
            </a:r>
            <a:r>
              <a:rPr lang="en-US" altLang="en-US" dirty="0">
                <a:solidFill>
                  <a:srgbClr val="00B050"/>
                </a:solidFill>
              </a:rPr>
              <a:t> object Window </a:t>
            </a:r>
            <a:r>
              <a:rPr lang="en-US" altLang="en-US" dirty="0" err="1">
                <a:solidFill>
                  <a:srgbClr val="00B050"/>
                </a:solidFill>
              </a:rPr>
              <a:t>tidak</a:t>
            </a:r>
            <a:r>
              <a:rPr lang="en-US" altLang="en-US" dirty="0"/>
              <a:t>.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Selalu</a:t>
            </a:r>
            <a:r>
              <a:rPr lang="en-US" altLang="en-US" dirty="0"/>
              <a:t> </a:t>
            </a:r>
            <a:r>
              <a:rPr lang="en-US" altLang="en-US" dirty="0" err="1"/>
              <a:t>dibutuhkan</a:t>
            </a:r>
            <a:r>
              <a:rPr lang="en-US" altLang="en-US" dirty="0"/>
              <a:t> object </a:t>
            </a:r>
            <a:r>
              <a:rPr lang="en-US" altLang="en-US" dirty="0" err="1"/>
              <a:t>JFrame</a:t>
            </a:r>
            <a:r>
              <a:rPr lang="en-US" altLang="en-US" dirty="0"/>
              <a:t> </a:t>
            </a:r>
            <a:r>
              <a:rPr lang="en-US" altLang="en-US" dirty="0" err="1"/>
              <a:t>sebelum</a:t>
            </a:r>
            <a:r>
              <a:rPr lang="en-US" altLang="en-US" dirty="0"/>
              <a:t> object window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. </a:t>
            </a:r>
          </a:p>
          <a:p>
            <a:pPr algn="just" eaLnBrk="1" hangingPunct="1">
              <a:defRPr/>
            </a:pP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demikian</a:t>
            </a:r>
            <a:r>
              <a:rPr lang="en-US" altLang="en-US" sz="2800" dirty="0"/>
              <a:t>: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JDialog</a:t>
            </a:r>
            <a:r>
              <a:rPr lang="en-US" altLang="en-US" dirty="0"/>
              <a:t> </a:t>
            </a:r>
            <a:r>
              <a:rPr lang="en-US" altLang="en-US" dirty="0" err="1"/>
              <a:t>berasal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class Window,  </a:t>
            </a:r>
            <a:r>
              <a:rPr lang="en-US" altLang="en-US" dirty="0" err="1"/>
              <a:t>maka</a:t>
            </a:r>
            <a:r>
              <a:rPr lang="en-US" altLang="en-US" dirty="0"/>
              <a:t> object </a:t>
            </a:r>
            <a:r>
              <a:rPr lang="en-US" altLang="en-US" dirty="0" err="1"/>
              <a:t>JDialog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object </a:t>
            </a:r>
            <a:r>
              <a:rPr lang="en-US" altLang="en-US" dirty="0" err="1"/>
              <a:t>JFrame</a:t>
            </a:r>
            <a:r>
              <a:rPr lang="en-US" altLang="en-US" dirty="0"/>
              <a:t>.  </a:t>
            </a:r>
          </a:p>
          <a:p>
            <a:pPr lvl="1" algn="just" eaLnBrk="1" hangingPunct="1">
              <a:defRPr/>
            </a:pPr>
            <a:r>
              <a:rPr lang="en-US" altLang="en-US" dirty="0" err="1"/>
              <a:t>Selama</a:t>
            </a:r>
            <a:r>
              <a:rPr lang="en-US" altLang="en-US" dirty="0"/>
              <a:t> object </a:t>
            </a:r>
            <a:r>
              <a:rPr lang="en-US" altLang="en-US" dirty="0" err="1"/>
              <a:t>JFrame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top-level window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lokasi</a:t>
            </a:r>
            <a:r>
              <a:rPr lang="en-US" altLang="en-US" dirty="0"/>
              <a:t> yang </a:t>
            </a:r>
            <a:r>
              <a:rPr lang="en-US" altLang="en-US" dirty="0" err="1"/>
              <a:t>didefinisikan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relatif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layar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object </a:t>
            </a:r>
            <a:r>
              <a:rPr lang="en-US" altLang="en-US" dirty="0" err="1"/>
              <a:t>JDialog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object </a:t>
            </a:r>
            <a:r>
              <a:rPr lang="en-US" altLang="en-US" dirty="0" err="1"/>
              <a:t>JFrame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parent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ditempatkan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relatif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parent-</a:t>
            </a:r>
            <a:r>
              <a:rPr lang="en-US" altLang="en-US" dirty="0" err="1"/>
              <a:t>nya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8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8133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Jadul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Text Based</a:t>
            </a:r>
            <a:endParaRPr lang="en-US" dirty="0"/>
          </a:p>
          <a:p>
            <a:r>
              <a:rPr lang="en-US" dirty="0"/>
              <a:t>CLI (command-line interface)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9119" r="1022" b="1402"/>
          <a:stretch>
            <a:fillRect/>
          </a:stretch>
        </p:blipFill>
        <p:spPr bwMode="auto">
          <a:xfrm>
            <a:off x="1676490" y="2701444"/>
            <a:ext cx="7920037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0" y="478770"/>
            <a:ext cx="3214147" cy="18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181" y="136615"/>
            <a:ext cx="11026219" cy="10020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Window Panes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216" y="1301149"/>
            <a:ext cx="10678346" cy="209765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komponen</a:t>
            </a:r>
            <a:r>
              <a:rPr lang="en-US" altLang="en-US" sz="2400" dirty="0"/>
              <a:t> GUI </a:t>
            </a:r>
            <a:r>
              <a:rPr lang="en-US" altLang="en-US" sz="2400" dirty="0" err="1"/>
              <a:t>ditambahkan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digambar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object </a:t>
            </a:r>
            <a:r>
              <a:rPr lang="en-US" altLang="en-US" sz="2400" dirty="0" err="1"/>
              <a:t>JFrame</a:t>
            </a:r>
            <a:r>
              <a:rPr lang="en-US" altLang="en-US" sz="2400" dirty="0"/>
              <a:t> (window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ditampilkan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layar</a:t>
            </a:r>
            <a:r>
              <a:rPr lang="en-US" altLang="en-US" sz="2400" dirty="0"/>
              <a:t> monitor),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sebenarnya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otomatis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ditambahkan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digambar</a:t>
            </a:r>
            <a:r>
              <a:rPr lang="en-US" altLang="en-US" sz="2400" dirty="0"/>
              <a:t>) pula di window pane yang </a:t>
            </a:r>
            <a:r>
              <a:rPr lang="en-US" altLang="en-US" sz="2400" dirty="0" err="1"/>
              <a:t>dikelola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object </a:t>
            </a:r>
            <a:r>
              <a:rPr lang="en-US" altLang="en-US" sz="2400" dirty="0" err="1"/>
              <a:t>JFrame</a:t>
            </a:r>
            <a:r>
              <a:rPr lang="en-US" altLang="en-US" sz="2400" dirty="0"/>
              <a:t>.</a:t>
            </a:r>
          </a:p>
          <a:p>
            <a:pPr lvl="1" eaLnBrk="1" hangingPunct="1">
              <a:defRPr/>
            </a:pPr>
            <a:r>
              <a:rPr lang="en-US" altLang="en-US" sz="2000" dirty="0"/>
              <a:t>Window pane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object container yang </a:t>
            </a:r>
            <a:r>
              <a:rPr lang="en-US" altLang="en-US" sz="2000" dirty="0" err="1"/>
              <a:t>merepresentasikan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area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window,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muncul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berbagai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tipe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berbeda</a:t>
            </a:r>
            <a:r>
              <a:rPr lang="en-US" altLang="en-US" sz="2000" dirty="0"/>
              <a:t>. 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14" y="3592871"/>
            <a:ext cx="6771737" cy="308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3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87" y="274638"/>
            <a:ext cx="111299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Dasar-Dasar</a:t>
            </a:r>
            <a:r>
              <a:rPr lang="en-US" altLang="en-US" dirty="0"/>
              <a:t> Component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485" y="1600200"/>
            <a:ext cx="10652287" cy="48529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700" dirty="0" err="1"/>
              <a:t>Ketika</a:t>
            </a:r>
            <a:r>
              <a:rPr lang="en-US" altLang="en-US" sz="2700" dirty="0"/>
              <a:t> </a:t>
            </a:r>
            <a:r>
              <a:rPr lang="en-US" altLang="en-US" sz="2700" dirty="0" err="1"/>
              <a:t>suatu</a:t>
            </a:r>
            <a:r>
              <a:rPr lang="en-US" altLang="en-US" sz="2700" dirty="0"/>
              <a:t> component </a:t>
            </a:r>
            <a:r>
              <a:rPr lang="en-US" altLang="en-US" sz="2700" dirty="0" err="1"/>
              <a:t>diisikan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ke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dalam</a:t>
            </a:r>
            <a:r>
              <a:rPr lang="en-US" altLang="en-US" sz="2700" dirty="0"/>
              <a:t> component lain, </a:t>
            </a:r>
            <a:r>
              <a:rPr lang="en-US" altLang="en-US" sz="2700" dirty="0" err="1"/>
              <a:t>maka</a:t>
            </a:r>
            <a:r>
              <a:rPr lang="en-US" altLang="en-US" sz="2700" dirty="0"/>
              <a:t> object </a:t>
            </a:r>
            <a:r>
              <a:rPr lang="en-US" altLang="en-US" sz="2700" dirty="0" err="1"/>
              <a:t>terluar</a:t>
            </a:r>
            <a:r>
              <a:rPr lang="en-US" altLang="en-US" sz="2700" dirty="0"/>
              <a:t> </a:t>
            </a:r>
            <a:r>
              <a:rPr lang="en-US" altLang="en-US" sz="2700" dirty="0" err="1"/>
              <a:t>direferensikan</a:t>
            </a:r>
            <a:r>
              <a:rPr lang="en-US" altLang="en-US" sz="2700" dirty="0"/>
              <a:t> </a:t>
            </a:r>
            <a:r>
              <a:rPr lang="en-US" altLang="en-US" sz="2700" dirty="0" err="1"/>
              <a:t>sebagai</a:t>
            </a:r>
            <a:r>
              <a:rPr lang="en-US" altLang="en-US" sz="2700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parent</a:t>
            </a:r>
            <a:r>
              <a:rPr lang="en-US" altLang="en-US" sz="2700" dirty="0"/>
              <a:t>.</a:t>
            </a:r>
          </a:p>
          <a:p>
            <a:pPr lvl="1" algn="just">
              <a:defRPr/>
            </a:pPr>
            <a:r>
              <a:rPr lang="en-US" altLang="en-US" sz="2500" dirty="0"/>
              <a:t>Parent </a:t>
            </a:r>
            <a:r>
              <a:rPr lang="en-US" altLang="en-US" sz="2500" dirty="0" err="1"/>
              <a:t>dapat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dicari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dengan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memanggil</a:t>
            </a:r>
            <a:r>
              <a:rPr lang="en-US" altLang="en-US" sz="2500" dirty="0"/>
              <a:t> method </a:t>
            </a:r>
            <a:r>
              <a:rPr lang="en-US" altLang="en-US" sz="2500" dirty="0" err="1"/>
              <a:t>getParent</a:t>
            </a:r>
            <a:r>
              <a:rPr lang="en-US" altLang="en-US" sz="2500" dirty="0"/>
              <a:t>().</a:t>
            </a:r>
          </a:p>
          <a:p>
            <a:pPr lvl="1" algn="just">
              <a:defRPr/>
            </a:pPr>
            <a:r>
              <a:rPr lang="en-US" altLang="en-US" sz="2500" dirty="0"/>
              <a:t>Method </a:t>
            </a:r>
            <a:r>
              <a:rPr lang="en-US" altLang="en-US" sz="2500" dirty="0" err="1"/>
              <a:t>ini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diturunkan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dari</a:t>
            </a:r>
            <a:r>
              <a:rPr lang="en-US" altLang="en-US" sz="2500" dirty="0"/>
              <a:t> class Component dan </a:t>
            </a:r>
            <a:r>
              <a:rPr lang="en-US" altLang="en-US" sz="2500" dirty="0" err="1"/>
              <a:t>mengembalikan</a:t>
            </a:r>
            <a:r>
              <a:rPr lang="en-US" altLang="en-US" sz="2500" dirty="0"/>
              <a:t> parent </a:t>
            </a:r>
            <a:r>
              <a:rPr lang="en-US" altLang="en-US" sz="2500" dirty="0" err="1"/>
              <a:t>sebagai</a:t>
            </a:r>
            <a:r>
              <a:rPr lang="en-US" altLang="en-US" sz="2500" dirty="0"/>
              <a:t> type Container.</a:t>
            </a:r>
          </a:p>
          <a:p>
            <a:pPr lvl="1" algn="just">
              <a:defRPr/>
            </a:pPr>
            <a:r>
              <a:rPr lang="en-US" altLang="en-US" sz="2500" dirty="0" err="1"/>
              <a:t>Jika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tidak</a:t>
            </a:r>
            <a:r>
              <a:rPr lang="en-US" altLang="en-US" sz="2500" dirty="0"/>
              <a:t> </a:t>
            </a:r>
            <a:r>
              <a:rPr lang="en-US" altLang="en-US" sz="2500" dirty="0" err="1"/>
              <a:t>ada</a:t>
            </a:r>
            <a:r>
              <a:rPr lang="en-US" altLang="en-US" sz="2500" dirty="0"/>
              <a:t> parent (</a:t>
            </a:r>
            <a:r>
              <a:rPr lang="en-US" altLang="en-US" sz="2500" dirty="0" err="1"/>
              <a:t>pada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kasus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dengan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komponen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JFrame</a:t>
            </a:r>
            <a:r>
              <a:rPr lang="en-US" altLang="en-US" sz="2500" dirty="0"/>
              <a:t>),  method </a:t>
            </a:r>
            <a:r>
              <a:rPr lang="en-US" altLang="en-US" sz="2500" dirty="0" err="1"/>
              <a:t>ini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akan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mengembalikan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nilai</a:t>
            </a:r>
            <a:r>
              <a:rPr lang="en-US" altLang="en-US" sz="2500" dirty="0"/>
              <a:t> null.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56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87" y="274638"/>
            <a:ext cx="111299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Component Attributes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680" y="1602556"/>
            <a:ext cx="11057642" cy="49584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200" dirty="0"/>
              <a:t>Class </a:t>
            </a:r>
            <a:r>
              <a:rPr lang="en-US" altLang="en-US" sz="3200" dirty="0" err="1"/>
              <a:t>Componet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mendefinisikan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berikut</a:t>
            </a:r>
            <a:r>
              <a:rPr lang="en-US" altLang="en-US" sz="3200" dirty="0"/>
              <a:t>:</a:t>
            </a:r>
          </a:p>
          <a:p>
            <a:pPr lvl="1" eaLnBrk="1" hangingPunct="1">
              <a:defRPr/>
            </a:pPr>
            <a:r>
              <a:rPr lang="en-US" altLang="en-US" sz="2800" dirty="0" err="1">
                <a:solidFill>
                  <a:srgbClr val="0070C0"/>
                </a:solidFill>
              </a:rPr>
              <a:t>Posisi</a:t>
            </a:r>
            <a:r>
              <a:rPr lang="en-US" altLang="en-US" sz="2800" dirty="0">
                <a:solidFill>
                  <a:srgbClr val="0070C0"/>
                </a:solidFill>
              </a:rPr>
              <a:t> component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koordinat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x,y</a:t>
            </a:r>
            <a:r>
              <a:rPr lang="en-US" altLang="en-US" sz="2800" dirty="0"/>
              <a:t>).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Nama </a:t>
            </a:r>
            <a:r>
              <a:rPr lang="en-US" altLang="en-US" sz="2800" dirty="0" err="1">
                <a:solidFill>
                  <a:srgbClr val="0070C0"/>
                </a:solidFill>
              </a:rPr>
              <a:t>dari</a:t>
            </a:r>
            <a:r>
              <a:rPr lang="en-US" altLang="en-US" sz="2800" dirty="0">
                <a:solidFill>
                  <a:srgbClr val="0070C0"/>
                </a:solidFill>
              </a:rPr>
              <a:t> component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sebagai</a:t>
            </a:r>
            <a:r>
              <a:rPr lang="en-US" altLang="en-US" sz="2800" dirty="0"/>
              <a:t> object String.</a:t>
            </a:r>
          </a:p>
          <a:p>
            <a:pPr lvl="1" eaLnBrk="1" hangingPunct="1">
              <a:defRPr/>
            </a:pPr>
            <a:r>
              <a:rPr lang="en-US" altLang="en-US" sz="2800" dirty="0" err="1">
                <a:solidFill>
                  <a:srgbClr val="0070C0"/>
                </a:solidFill>
              </a:rPr>
              <a:t>Ukuran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disimpan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tinggi</a:t>
            </a:r>
            <a:r>
              <a:rPr lang="en-US" altLang="en-US" sz="2800" dirty="0"/>
              <a:t> object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Foreground color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background color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diaplikasikan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object.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Font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object </a:t>
            </a:r>
            <a:r>
              <a:rPr lang="en-US" altLang="en-US" sz="2800" dirty="0" err="1"/>
              <a:t>ketika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ditampilkan</a:t>
            </a:r>
            <a:r>
              <a:rPr lang="en-US" altLang="en-US" sz="2800" dirty="0"/>
              <a:t>.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Cursor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object</a:t>
            </a:r>
          </a:p>
          <a:p>
            <a:pPr lvl="1" eaLnBrk="1" hangingPunct="1">
              <a:defRPr/>
            </a:pPr>
            <a:r>
              <a:rPr lang="en-US" altLang="en-US" sz="2800" dirty="0" err="1"/>
              <a:t>Apakah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enable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endParaRPr lang="en-US" altLang="en-US" sz="2800" dirty="0"/>
          </a:p>
          <a:p>
            <a:pPr lvl="1" eaLnBrk="1" hangingPunct="1">
              <a:defRPr/>
            </a:pPr>
            <a:r>
              <a:rPr lang="en-US" altLang="en-US" sz="2800" dirty="0" err="1"/>
              <a:t>Apakah</a:t>
            </a:r>
            <a:r>
              <a:rPr lang="en-US" altLang="en-US" sz="2800" dirty="0"/>
              <a:t> object </a:t>
            </a:r>
            <a:r>
              <a:rPr lang="en-US" altLang="en-US" sz="2800" dirty="0">
                <a:solidFill>
                  <a:srgbClr val="0070C0"/>
                </a:solidFill>
              </a:rPr>
              <a:t>visible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endParaRPr lang="en-US" altLang="en-US" sz="2800" dirty="0"/>
          </a:p>
          <a:p>
            <a:pPr lvl="1" eaLnBrk="1" hangingPunct="1">
              <a:defRPr/>
            </a:pPr>
            <a:r>
              <a:rPr lang="en-US" altLang="en-US" sz="2800" dirty="0" err="1"/>
              <a:t>Apakah</a:t>
            </a:r>
            <a:r>
              <a:rPr lang="en-US" altLang="en-US" sz="2800" dirty="0"/>
              <a:t> object </a:t>
            </a:r>
            <a:r>
              <a:rPr lang="en-US" altLang="en-US" sz="2800" dirty="0">
                <a:solidFill>
                  <a:srgbClr val="0070C0"/>
                </a:solidFill>
              </a:rPr>
              <a:t>valid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6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742" y="136616"/>
            <a:ext cx="1114876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Swing Components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680" y="1447800"/>
            <a:ext cx="10944520" cy="457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Component Swing </a:t>
            </a:r>
            <a:r>
              <a:rPr lang="en-US" altLang="en-US" sz="3200" dirty="0" err="1"/>
              <a:t>memiliki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kemampuan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diturunkan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class </a:t>
            </a:r>
            <a:r>
              <a:rPr lang="en-US" altLang="en-US" sz="3200" dirty="0" err="1"/>
              <a:t>JComponent</a:t>
            </a:r>
            <a:r>
              <a:rPr lang="en-US" altLang="en-US" sz="3200" dirty="0"/>
              <a:t>:</a:t>
            </a:r>
          </a:p>
          <a:p>
            <a:pPr lvl="1" eaLnBrk="1" hangingPunct="1">
              <a:defRPr/>
            </a:pPr>
            <a:r>
              <a:rPr lang="en-US" altLang="en-US" sz="2800" dirty="0" err="1"/>
              <a:t>Dukungan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pluggable look-and-feel</a:t>
            </a:r>
          </a:p>
          <a:p>
            <a:pPr lvl="1" eaLnBrk="1" hangingPunct="1">
              <a:defRPr/>
            </a:pPr>
            <a:r>
              <a:rPr lang="en-US" altLang="en-US" sz="2800" dirty="0" err="1"/>
              <a:t>Dukungan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rgbClr val="0070C0"/>
                </a:solidFill>
              </a:rPr>
              <a:t>tooltips</a:t>
            </a:r>
          </a:p>
          <a:p>
            <a:pPr lvl="1" eaLnBrk="1" hangingPunct="1">
              <a:defRPr/>
            </a:pPr>
            <a:r>
              <a:rPr lang="en-US" altLang="en-US" sz="2800" dirty="0" err="1"/>
              <a:t>Dukungan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automatic scrolling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list, table, 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 tree </a:t>
            </a:r>
            <a:r>
              <a:rPr lang="en-US" altLang="en-US" sz="2800" dirty="0" err="1"/>
              <a:t>ketika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component di-drag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mouse. </a:t>
            </a:r>
          </a:p>
          <a:p>
            <a:pPr lvl="1" eaLnBrk="1" hangingPunct="1">
              <a:defRPr/>
            </a:pPr>
            <a:r>
              <a:rPr lang="en-US" altLang="en-US" sz="2800" dirty="0"/>
              <a:t>Special </a:t>
            </a:r>
            <a:r>
              <a:rPr lang="en-US" altLang="en-US" sz="2800" dirty="0">
                <a:solidFill>
                  <a:srgbClr val="0070C0"/>
                </a:solidFill>
              </a:rPr>
              <a:t>debugging</a:t>
            </a:r>
            <a:r>
              <a:rPr lang="en-US" altLang="en-US" sz="2800" dirty="0"/>
              <a:t> support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graphics, </a:t>
            </a:r>
            <a:r>
              <a:rPr lang="en-US" altLang="en-US" sz="2800" dirty="0" err="1"/>
              <a:t>menyediakan</a:t>
            </a:r>
            <a:r>
              <a:rPr lang="en-US" altLang="en-US" sz="2800" dirty="0"/>
              <a:t> rendering component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gerak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lambat</a:t>
            </a:r>
            <a:r>
              <a:rPr lang="en-US" altLang="en-US" sz="2800" dirty="0"/>
              <a:t>.</a:t>
            </a:r>
          </a:p>
          <a:p>
            <a:pPr lvl="1" eaLnBrk="1" hangingPunct="1">
              <a:defRPr/>
            </a:pPr>
            <a:r>
              <a:rPr lang="en-US" altLang="en-US" sz="2800" dirty="0"/>
              <a:t>class-class Component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mudah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di-extend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membuat</a:t>
            </a:r>
            <a:r>
              <a:rPr lang="en-US" altLang="en-US" sz="2800" dirty="0"/>
              <a:t> custom component</a:t>
            </a:r>
          </a:p>
        </p:txBody>
      </p:sp>
    </p:spTree>
    <p:extLst>
      <p:ext uri="{BB962C8B-B14F-4D97-AF65-F5344CB8AC3E}">
        <p14:creationId xmlns:p14="http://schemas.microsoft.com/office/powerpoint/2010/main" val="12638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76" y="186395"/>
            <a:ext cx="7910422" cy="643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0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047" y="274638"/>
            <a:ext cx="1107335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Ciri</a:t>
            </a:r>
            <a:r>
              <a:rPr lang="en-US" altLang="en-US" dirty="0"/>
              <a:t> </a:t>
            </a:r>
            <a:r>
              <a:rPr lang="en-US" altLang="en-US" dirty="0" err="1"/>
              <a:t>Khas</a:t>
            </a:r>
            <a:r>
              <a:rPr lang="en-US" altLang="en-US" dirty="0"/>
              <a:t> </a:t>
            </a:r>
            <a:r>
              <a:rPr lang="en-US" altLang="en-US" dirty="0" err="1"/>
              <a:t>Arsitektur</a:t>
            </a:r>
            <a:r>
              <a:rPr lang="en-US" altLang="en-US" dirty="0"/>
              <a:t> Swing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29" y="1600200"/>
            <a:ext cx="10784264" cy="4997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Java yang </a:t>
            </a:r>
            <a:r>
              <a:rPr lang="en-US" altLang="en-US" sz="2800" dirty="0" err="1"/>
              <a:t>memakai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arsitektur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komponen</a:t>
            </a:r>
            <a:r>
              <a:rPr lang="en-US" altLang="en-US" sz="2800" dirty="0"/>
              <a:t>) Swing</a:t>
            </a:r>
          </a:p>
          <a:p>
            <a:pPr lvl="1" eaLnBrk="1" hangingPunct="1">
              <a:defRPr/>
            </a:pPr>
            <a:r>
              <a:rPr lang="en-US" altLang="en-US" dirty="0"/>
              <a:t>Form </a:t>
            </a:r>
            <a:r>
              <a:rPr lang="en-US" altLang="en-US" dirty="0" err="1">
                <a:solidFill>
                  <a:srgbClr val="0070C0"/>
                </a:solidFill>
              </a:rPr>
              <a:t>harus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memakai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salah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satu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i="1" dirty="0">
                <a:solidFill>
                  <a:srgbClr val="0070C0"/>
                </a:solidFill>
              </a:rPr>
              <a:t>container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meletakkan</a:t>
            </a:r>
            <a:r>
              <a:rPr lang="en-US" altLang="en-US" dirty="0"/>
              <a:t> </a:t>
            </a:r>
            <a:r>
              <a:rPr lang="en-US" altLang="en-US" dirty="0" err="1"/>
              <a:t>komponen-komponen</a:t>
            </a:r>
            <a:r>
              <a:rPr lang="en-US" altLang="en-US" dirty="0"/>
              <a:t> Swing. </a:t>
            </a:r>
          </a:p>
          <a:p>
            <a:pPr lvl="1" eaLnBrk="1" hangingPunct="1">
              <a:defRPr/>
            </a:pPr>
            <a:r>
              <a:rPr lang="en-US" altLang="en-US" dirty="0" err="1"/>
              <a:t>Peletakkan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penentuan</a:t>
            </a:r>
            <a:r>
              <a:rPr lang="en-US" altLang="en-US" dirty="0"/>
              <a:t> </a:t>
            </a:r>
            <a:r>
              <a:rPr lang="en-US" altLang="en-US" i="1" dirty="0"/>
              <a:t>layout</a:t>
            </a:r>
            <a:r>
              <a:rPr lang="en-US" altLang="en-US" dirty="0"/>
              <a:t>,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lainnya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langsung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i="1" dirty="0"/>
              <a:t>container</a:t>
            </a:r>
            <a:r>
              <a:rPr lang="en-US" altLang="en-US" dirty="0"/>
              <a:t>. </a:t>
            </a:r>
            <a:r>
              <a:rPr lang="en-US" altLang="en-US" dirty="0" err="1"/>
              <a:t>Melainkan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70C0"/>
                </a:solidFill>
              </a:rPr>
              <a:t>content-pane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container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Komponen</a:t>
            </a:r>
            <a:r>
              <a:rPr lang="en-US" altLang="en-US" dirty="0"/>
              <a:t> Swing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70C0"/>
                </a:solidFill>
              </a:rPr>
              <a:t>lightweight</a:t>
            </a:r>
            <a:r>
              <a:rPr lang="en-US" altLang="en-US" dirty="0"/>
              <a:t>. </a:t>
            </a:r>
            <a:r>
              <a:rPr lang="en-US" altLang="en-US" dirty="0" err="1"/>
              <a:t>Komponen-komponen</a:t>
            </a:r>
            <a:r>
              <a:rPr lang="en-US" altLang="en-US" dirty="0"/>
              <a:t> Swing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transparansi</a:t>
            </a:r>
            <a:r>
              <a:rPr lang="en-US" altLang="en-US" dirty="0"/>
              <a:t>, </a:t>
            </a:r>
            <a:r>
              <a:rPr lang="en-US" altLang="en-US" i="1" dirty="0"/>
              <a:t>double-buffering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tool-tip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GUI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komponen-komponen</a:t>
            </a:r>
            <a:r>
              <a:rPr lang="en-US" altLang="en-US" dirty="0"/>
              <a:t> Swing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0070C0"/>
                </a:solidFill>
              </a:rPr>
              <a:t>event-dispatching thread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4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349991"/>
          </a:xfrm>
        </p:spPr>
        <p:txBody>
          <a:bodyPr/>
          <a:lstStyle/>
          <a:p>
            <a:r>
              <a:rPr lang="en-US" dirty="0"/>
              <a:t>We are done ... If you still want to know more, please ask.</a:t>
            </a:r>
          </a:p>
        </p:txBody>
      </p:sp>
      <p:pic>
        <p:nvPicPr>
          <p:cNvPr id="4098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15" y="2827953"/>
            <a:ext cx="5122223" cy="34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34" y="274638"/>
            <a:ext cx="10918166" cy="114300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711640"/>
            <a:ext cx="10363200" cy="1010728"/>
          </a:xfrm>
        </p:spPr>
        <p:txBody>
          <a:bodyPr/>
          <a:lstStyle/>
          <a:p>
            <a:r>
              <a:rPr lang="en-US" dirty="0" err="1"/>
              <a:t>Jaman</a:t>
            </a:r>
            <a:r>
              <a:rPr lang="en-US" dirty="0"/>
              <a:t> Now </a:t>
            </a:r>
            <a:r>
              <a:rPr lang="en-US" dirty="0">
                <a:sym typeface="Wingdings" panose="05000000000000000000" pitchFamily="2" charset="2"/>
              </a:rPr>
              <a:t> Graphics Based</a:t>
            </a:r>
          </a:p>
          <a:p>
            <a:r>
              <a:rPr lang="en-US" dirty="0">
                <a:sym typeface="Wingdings" panose="05000000000000000000" pitchFamily="2" charset="2"/>
              </a:rPr>
              <a:t>GUI (Graphical User Interface)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13" y="274638"/>
            <a:ext cx="5055081" cy="287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Run Linux GUI apps with WSL | Microsoft Do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14" y="3400525"/>
            <a:ext cx="5055081" cy="30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t And Found: Tugas 5 : Chapter 2 : Graphic User Interface on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2" y="3400525"/>
            <a:ext cx="5097628" cy="29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796" y="274638"/>
            <a:ext cx="1053860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Perbandingan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Text Based (CLI)</a:t>
            </a:r>
          </a:p>
          <a:p>
            <a:pPr lvl="1" eaLnBrk="1" hangingPunct="1">
              <a:defRPr/>
            </a:pPr>
            <a:r>
              <a:rPr lang="en-US" altLang="en-US" dirty="0" err="1"/>
              <a:t>Ringan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 </a:t>
            </a:r>
            <a:r>
              <a:rPr lang="en-US" altLang="en-US" dirty="0" err="1"/>
              <a:t>kecil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cepat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Rumit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perintah</a:t>
            </a:r>
            <a:r>
              <a:rPr lang="en-US" altLang="en-US" dirty="0"/>
              <a:t> </a:t>
            </a:r>
            <a:r>
              <a:rPr lang="en-US" altLang="en-US" dirty="0" err="1"/>
              <a:t>teks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Kaku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multithread.</a:t>
            </a:r>
          </a:p>
          <a:p>
            <a:pPr marL="320040" lvl="1" indent="0" eaLnBrk="1" hangingPunct="1">
              <a:buNone/>
              <a:defRPr/>
            </a:pPr>
            <a:endParaRPr lang="en-US" altLang="en-US" sz="1200" dirty="0"/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70C0"/>
                </a:solidFill>
              </a:rPr>
              <a:t>Graphical Based (GUI)</a:t>
            </a:r>
          </a:p>
          <a:p>
            <a:pPr lvl="1" eaLnBrk="1" hangingPunct="1">
              <a:defRPr/>
            </a:pPr>
            <a:r>
              <a:rPr lang="en-US" altLang="en-US" dirty="0" err="1"/>
              <a:t>Berat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</a:t>
            </a:r>
            <a:r>
              <a:rPr lang="en-US" altLang="en-US" dirty="0" err="1"/>
              <a:t>butuh</a:t>
            </a:r>
            <a:r>
              <a:rPr lang="en-US" altLang="en-US" dirty="0"/>
              <a:t> resource </a:t>
            </a:r>
            <a:r>
              <a:rPr lang="en-US" altLang="en-US" dirty="0" err="1"/>
              <a:t>besar</a:t>
            </a:r>
            <a:r>
              <a:rPr lang="en-US" altLang="en-US" dirty="0"/>
              <a:t> (</a:t>
            </a:r>
            <a:r>
              <a:rPr lang="en-US" altLang="en-US" dirty="0" err="1"/>
              <a:t>memori</a:t>
            </a:r>
            <a:r>
              <a:rPr lang="en-US" altLang="en-US" dirty="0"/>
              <a:t>, VGA, </a:t>
            </a:r>
            <a:r>
              <a:rPr lang="en-US" altLang="en-US" dirty="0" err="1"/>
              <a:t>prosessor</a:t>
            </a:r>
            <a:r>
              <a:rPr lang="en-US" altLang="en-US" dirty="0"/>
              <a:t>)</a:t>
            </a:r>
          </a:p>
          <a:p>
            <a:pPr lvl="1" eaLnBrk="1" hangingPunct="1">
              <a:defRPr/>
            </a:pP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event user (</a:t>
            </a:r>
            <a:r>
              <a:rPr lang="en-US" altLang="en-US" dirty="0" err="1"/>
              <a:t>klik</a:t>
            </a:r>
            <a:r>
              <a:rPr lang="en-US" altLang="en-US" dirty="0"/>
              <a:t> mouse </a:t>
            </a:r>
            <a:r>
              <a:rPr lang="en-US" altLang="en-US" dirty="0" err="1"/>
              <a:t>dan</a:t>
            </a:r>
            <a:r>
              <a:rPr lang="en-US" altLang="en-US" dirty="0"/>
              <a:t> event)</a:t>
            </a:r>
          </a:p>
          <a:p>
            <a:pPr lvl="1" eaLnBrk="1" hangingPunct="1">
              <a:defRPr/>
            </a:pPr>
            <a:r>
              <a:rPr lang="en-US" altLang="en-US" dirty="0" err="1"/>
              <a:t>Luwes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multithread.</a:t>
            </a:r>
          </a:p>
          <a:p>
            <a:pPr lvl="1" eaLnBrk="1" hangingPunct="1">
              <a:defRPr/>
            </a:pPr>
            <a:r>
              <a:rPr lang="en-US" altLang="en-US" b="1" dirty="0"/>
              <a:t>What U see, what U get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8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826" y="205626"/>
            <a:ext cx="1079739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Apa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GUI?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699" y="1600201"/>
            <a:ext cx="10653622" cy="49244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/>
              <a:t>GUI (Graphical User Interface)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mekanisme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00B050"/>
                </a:solidFill>
              </a:rPr>
              <a:t>user-friendly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disediakan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berinteraksi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program </a:t>
            </a:r>
            <a:r>
              <a:rPr lang="en-US" altLang="en-US" sz="2800" dirty="0" err="1"/>
              <a:t>aplikasi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antarmuka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grafis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 monitor </a:t>
            </a:r>
            <a:r>
              <a:rPr lang="en-US" altLang="en-US" sz="2800" dirty="0" err="1"/>
              <a:t>komputer</a:t>
            </a:r>
            <a:r>
              <a:rPr lang="en-US" altLang="en-US" sz="2800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Dibaca</a:t>
            </a:r>
            <a:r>
              <a:rPr lang="en-US" altLang="en-US" dirty="0"/>
              <a:t> “</a:t>
            </a:r>
            <a:r>
              <a:rPr lang="en-US" altLang="en-US" dirty="0">
                <a:solidFill>
                  <a:srgbClr val="0070C0"/>
                </a:solidFill>
              </a:rPr>
              <a:t>GOO-</a:t>
            </a:r>
            <a:r>
              <a:rPr lang="en-US" altLang="en-US" dirty="0" err="1">
                <a:solidFill>
                  <a:srgbClr val="0070C0"/>
                </a:solidFill>
              </a:rPr>
              <a:t>ee</a:t>
            </a:r>
            <a:r>
              <a:rPr lang="en-US" altLang="en-US" dirty="0"/>
              <a:t>”</a:t>
            </a:r>
          </a:p>
          <a:p>
            <a:pPr lvl="1" eaLnBrk="1" hangingPunct="1">
              <a:defRPr/>
            </a:pPr>
            <a:r>
              <a:rPr lang="en-US" altLang="en-US" dirty="0"/>
              <a:t>“</a:t>
            </a:r>
            <a:r>
              <a:rPr lang="en-US" altLang="en-US" dirty="0">
                <a:solidFill>
                  <a:srgbClr val="0070C0"/>
                </a:solidFill>
              </a:rPr>
              <a:t>Look and feel</a:t>
            </a:r>
            <a:r>
              <a:rPr lang="en-US" altLang="en-US" dirty="0"/>
              <a:t>”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B050"/>
                </a:solidFill>
              </a:rPr>
              <a:t>User Friendly</a:t>
            </a:r>
          </a:p>
          <a:p>
            <a:pPr lvl="1" eaLnBrk="1" hangingPunct="1">
              <a:defRPr/>
            </a:pP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produktif</a:t>
            </a:r>
            <a:r>
              <a:rPr lang="en-US" altLang="en-US" dirty="0"/>
              <a:t> (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menghafal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mengetik</a:t>
            </a:r>
            <a:r>
              <a:rPr lang="en-US" altLang="en-US" dirty="0"/>
              <a:t> </a:t>
            </a:r>
            <a:r>
              <a:rPr lang="en-US" altLang="en-US" dirty="0" err="1"/>
              <a:t>perintah</a:t>
            </a:r>
            <a:r>
              <a:rPr lang="en-US" altLang="en-US" dirty="0"/>
              <a:t>)</a:t>
            </a:r>
          </a:p>
          <a:p>
            <a:pPr lvl="1" eaLnBrk="1" hangingPunct="1">
              <a:defRPr/>
            </a:pPr>
            <a:r>
              <a:rPr lang="en-US" altLang="en-US" dirty="0" err="1"/>
              <a:t>Kemudahan</a:t>
            </a:r>
            <a:r>
              <a:rPr lang="en-US" altLang="en-US" dirty="0"/>
              <a:t> </a:t>
            </a:r>
            <a:r>
              <a:rPr lang="en-US" altLang="en-US" dirty="0" err="1"/>
              <a:t>visualisasi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 err="1"/>
              <a:t>Kendali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event program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luas</a:t>
            </a:r>
            <a:r>
              <a:rPr lang="en-US" altLang="en-US" dirty="0"/>
              <a:t> (</a:t>
            </a:r>
            <a:r>
              <a:rPr lang="en-US" altLang="en-US" dirty="0" err="1"/>
              <a:t>mis</a:t>
            </a:r>
            <a:r>
              <a:rPr lang="en-US" altLang="en-US" dirty="0"/>
              <a:t>. mouse over, drag, scroll, </a:t>
            </a:r>
            <a:r>
              <a:rPr lang="en-US" altLang="en-US" dirty="0" err="1"/>
              <a:t>dll</a:t>
            </a:r>
            <a:r>
              <a:rPr lang="en-US" altLang="en-US" dirty="0"/>
              <a:t>)</a:t>
            </a:r>
          </a:p>
          <a:p>
            <a:pPr lvl="1" eaLnBrk="1" hangingPunct="1">
              <a:defRPr/>
            </a:pPr>
            <a:r>
              <a:rPr lang="en-US" altLang="en-US" dirty="0" err="1"/>
              <a:t>Standarisasi</a:t>
            </a:r>
            <a:r>
              <a:rPr lang="en-US" altLang="en-US" dirty="0"/>
              <a:t> </a:t>
            </a:r>
            <a:r>
              <a:rPr lang="en-US" altLang="en-US" dirty="0" err="1"/>
              <a:t>perintah</a:t>
            </a:r>
            <a:r>
              <a:rPr lang="en-US" altLang="en-US" dirty="0"/>
              <a:t> (</a:t>
            </a:r>
            <a:r>
              <a:rPr lang="en-US" altLang="en-US" dirty="0" err="1"/>
              <a:t>misal</a:t>
            </a:r>
            <a:r>
              <a:rPr lang="en-US" altLang="en-US" dirty="0"/>
              <a:t>. menu, toolbar, </a:t>
            </a:r>
            <a:r>
              <a:rPr lang="en-US" altLang="en-US" dirty="0" err="1"/>
              <a:t>ikon</a:t>
            </a:r>
            <a:r>
              <a:rPr lang="en-US" altLang="en-US" dirty="0"/>
              <a:t> </a:t>
            </a:r>
            <a:r>
              <a:rPr lang="en-US" altLang="en-US" dirty="0" err="1"/>
              <a:t>dll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0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847851" y="1773238"/>
            <a:ext cx="8569325" cy="4392612"/>
          </a:xfrm>
          <a:prstGeom prst="rect">
            <a:avLst/>
          </a:prstGeom>
          <a:solidFill>
            <a:schemeClr val="tx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Contoh Aplikasi GUI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928814"/>
            <a:ext cx="8215312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92" y="1"/>
            <a:ext cx="10935419" cy="10006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Berbasis</a:t>
            </a:r>
            <a:r>
              <a:rPr lang="en-US" altLang="en-US" dirty="0"/>
              <a:t> GUI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906" y="1112808"/>
            <a:ext cx="10912415" cy="547621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err="1"/>
              <a:t>Komponen</a:t>
            </a:r>
            <a:r>
              <a:rPr lang="en-US" altLang="en-US" sz="2800" dirty="0"/>
              <a:t> GUI </a:t>
            </a:r>
            <a:r>
              <a:rPr lang="en-US" altLang="en-US" sz="2800" dirty="0" err="1"/>
              <a:t>berhubungan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aktivitas</a:t>
            </a:r>
            <a:r>
              <a:rPr lang="en-US" altLang="en-US" sz="2800" dirty="0"/>
              <a:t> user</a:t>
            </a:r>
          </a:p>
          <a:p>
            <a:pPr lvl="1" eaLnBrk="1" hangingPunct="1">
              <a:defRPr/>
            </a:pPr>
            <a:r>
              <a:rPr lang="en-US" altLang="en-US" dirty="0" err="1"/>
              <a:t>Klik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gerakan</a:t>
            </a:r>
            <a:r>
              <a:rPr lang="en-US" altLang="en-US" dirty="0"/>
              <a:t> mouse</a:t>
            </a:r>
          </a:p>
          <a:p>
            <a:pPr lvl="1" eaLnBrk="1" hangingPunct="1">
              <a:defRPr/>
            </a:pPr>
            <a:r>
              <a:rPr lang="en-US" altLang="en-US" dirty="0" err="1"/>
              <a:t>Ketukan</a:t>
            </a:r>
            <a:r>
              <a:rPr lang="en-US" altLang="en-US" dirty="0"/>
              <a:t> keyboard</a:t>
            </a:r>
          </a:p>
          <a:p>
            <a:pPr lvl="1" eaLnBrk="1" hangingPunct="1">
              <a:defRPr/>
            </a:pPr>
            <a:r>
              <a:rPr lang="en-US" altLang="en-US" dirty="0" err="1"/>
              <a:t>Ketukan</a:t>
            </a:r>
            <a:r>
              <a:rPr lang="en-US" altLang="en-US" dirty="0"/>
              <a:t> </a:t>
            </a:r>
            <a:r>
              <a:rPr lang="en-US" altLang="en-US" dirty="0" err="1"/>
              <a:t>layar</a:t>
            </a:r>
            <a:r>
              <a:rPr lang="en-US" altLang="en-US" dirty="0"/>
              <a:t> </a:t>
            </a:r>
          </a:p>
          <a:p>
            <a:pPr lvl="1" eaLnBrk="1" hangingPunct="1">
              <a:defRPr/>
            </a:pPr>
            <a:r>
              <a:rPr lang="en-US" altLang="en-US" dirty="0"/>
              <a:t>Event </a:t>
            </a:r>
            <a:r>
              <a:rPr lang="en-US" altLang="en-US" dirty="0" err="1"/>
              <a:t>grafik</a:t>
            </a:r>
            <a:endParaRPr lang="en-US" altLang="en-US" dirty="0"/>
          </a:p>
          <a:p>
            <a:pPr marL="320040" lvl="1" indent="0" eaLnBrk="1" hangingPunct="1">
              <a:buNone/>
              <a:defRPr/>
            </a:pPr>
            <a:endParaRPr lang="en-US" altLang="en-US" sz="800" dirty="0"/>
          </a:p>
          <a:p>
            <a:pPr eaLnBrk="1" hangingPunct="1">
              <a:defRPr/>
            </a:pP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pemrograman</a:t>
            </a:r>
            <a:r>
              <a:rPr lang="en-US" altLang="en-US" sz="2800" dirty="0"/>
              <a:t> (Java) </a:t>
            </a:r>
            <a:r>
              <a:rPr lang="en-US" altLang="en-US" sz="2800" dirty="0">
                <a:solidFill>
                  <a:srgbClr val="FF0000"/>
                </a:solidFill>
              </a:rPr>
              <a:t>manual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programer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dihadapkan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kerumitan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menangani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aktivitas-aktivitas</a:t>
            </a:r>
            <a:r>
              <a:rPr lang="en-US" altLang="en-US" sz="2800" dirty="0"/>
              <a:t> user:</a:t>
            </a:r>
          </a:p>
          <a:p>
            <a:pPr lvl="1" eaLnBrk="1" hangingPunct="1">
              <a:defRPr/>
            </a:pPr>
            <a:r>
              <a:rPr lang="en-US" altLang="en-US" dirty="0"/>
              <a:t>input </a:t>
            </a:r>
            <a:r>
              <a:rPr lang="en-US" altLang="en-US" dirty="0" err="1"/>
              <a:t>aktivitas</a:t>
            </a:r>
            <a:r>
              <a:rPr lang="en-US" altLang="en-US" dirty="0"/>
              <a:t> mouse </a:t>
            </a:r>
            <a:r>
              <a:rPr lang="en-US" altLang="en-US" dirty="0" err="1"/>
              <a:t>dan</a:t>
            </a:r>
            <a:r>
              <a:rPr lang="en-US" altLang="en-US" dirty="0"/>
              <a:t>/</a:t>
            </a:r>
            <a:r>
              <a:rPr lang="en-US" altLang="en-US" dirty="0" err="1"/>
              <a:t>atau</a:t>
            </a:r>
            <a:r>
              <a:rPr lang="en-US" altLang="en-US" dirty="0"/>
              <a:t> keyboard</a:t>
            </a:r>
          </a:p>
          <a:p>
            <a:pPr lvl="1" eaLnBrk="1" hangingPunct="1">
              <a:defRPr/>
            </a:pPr>
            <a:r>
              <a:rPr lang="en-US" altLang="en-US" dirty="0" err="1"/>
              <a:t>konsentrasi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terbagi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(</a:t>
            </a:r>
            <a:r>
              <a:rPr lang="en-US" altLang="en-US" dirty="0" err="1"/>
              <a:t>tampilan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program)</a:t>
            </a:r>
          </a:p>
          <a:p>
            <a:pPr marL="320040" lvl="1" indent="0" eaLnBrk="1" hangingPunct="1">
              <a:buNone/>
              <a:defRPr/>
            </a:pPr>
            <a:endParaRPr lang="en-US" altLang="en-US" sz="800" dirty="0"/>
          </a:p>
          <a:p>
            <a:pPr eaLnBrk="1" hangingPunct="1">
              <a:defRPr/>
            </a:pPr>
            <a:r>
              <a:rPr lang="en-US" altLang="en-US" sz="2800" dirty="0" err="1"/>
              <a:t>Dibutuhkan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teknik</a:t>
            </a:r>
            <a:r>
              <a:rPr lang="en-US" altLang="en-US" sz="2800" dirty="0"/>
              <a:t> agar </a:t>
            </a:r>
            <a:r>
              <a:rPr lang="en-US" altLang="en-US" sz="2800" dirty="0" err="1"/>
              <a:t>kerumitan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menangani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tampilan</a:t>
            </a:r>
            <a:r>
              <a:rPr lang="en-US" altLang="en-US" sz="2800" dirty="0"/>
              <a:t> program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disederhanakan</a:t>
            </a:r>
            <a:r>
              <a:rPr lang="en-US" altLang="en-US" sz="2800" dirty="0"/>
              <a:t>.</a:t>
            </a:r>
          </a:p>
          <a:p>
            <a:pPr lvl="1" eaLnBrk="1" hangingPunct="1">
              <a:defRPr/>
            </a:pPr>
            <a:r>
              <a:rPr lang="en-US" altLang="en-US" dirty="0" err="1"/>
              <a:t>Konsentrasi</a:t>
            </a:r>
            <a:r>
              <a:rPr lang="en-US" altLang="en-US" dirty="0"/>
              <a:t> </a:t>
            </a:r>
            <a:r>
              <a:rPr lang="en-US" altLang="en-US" dirty="0" err="1"/>
              <a:t>programer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difokuskan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program </a:t>
            </a:r>
            <a:r>
              <a:rPr lang="en-US" altLang="en-US" dirty="0" err="1"/>
              <a:t>aplikasi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8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498" y="153868"/>
            <a:ext cx="10754264" cy="111421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Integrated Development Environment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6928" y="1412876"/>
            <a:ext cx="10748514" cy="51847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IDE (</a:t>
            </a:r>
            <a:r>
              <a:rPr lang="en-US" altLang="en-US" sz="2400" b="1" i="1" dirty="0">
                <a:solidFill>
                  <a:srgbClr val="0070C0"/>
                </a:solidFill>
              </a:rPr>
              <a:t>Integrated Development Environment</a:t>
            </a:r>
            <a:r>
              <a:rPr lang="en-US" altLang="en-US" sz="2400" b="1" dirty="0">
                <a:solidFill>
                  <a:srgbClr val="0070C0"/>
                </a:solidFill>
              </a:rPr>
              <a:t>) </a:t>
            </a:r>
          </a:p>
          <a:p>
            <a:pPr lvl="1">
              <a:defRPr/>
            </a:pPr>
            <a:r>
              <a:rPr lang="en-US" altLang="en-US" sz="2200" dirty="0"/>
              <a:t>Program </a:t>
            </a:r>
            <a:r>
              <a:rPr lang="en-US" altLang="en-US" sz="2200" dirty="0" err="1"/>
              <a:t>aplikasi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pengembangan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perangkat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lunak</a:t>
            </a:r>
            <a:r>
              <a:rPr lang="en-US" altLang="en-US" sz="2200" dirty="0"/>
              <a:t> </a:t>
            </a:r>
          </a:p>
          <a:p>
            <a:pPr lvl="1">
              <a:defRPr/>
            </a:pPr>
            <a:r>
              <a:rPr lang="en-US" altLang="en-US" sz="2200" dirty="0" err="1"/>
              <a:t>Menyediakan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lingkungan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terintegrasi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untuk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pengembang</a:t>
            </a:r>
            <a:r>
              <a:rPr lang="en-US" altLang="en-US" sz="2200" dirty="0"/>
              <a:t> program </a:t>
            </a:r>
            <a:r>
              <a:rPr lang="en-US" altLang="en-US" sz="2200" dirty="0" err="1"/>
              <a:t>aplikasi</a:t>
            </a:r>
            <a:r>
              <a:rPr lang="en-US" altLang="en-US" sz="2200" dirty="0"/>
              <a:t> (GUI </a:t>
            </a:r>
            <a:r>
              <a:rPr lang="en-US" altLang="en-US" sz="2200" dirty="0" err="1"/>
              <a:t>dan</a:t>
            </a:r>
            <a:r>
              <a:rPr lang="en-US" altLang="en-US" sz="2200" dirty="0"/>
              <a:t> non-GUI).</a:t>
            </a:r>
          </a:p>
          <a:p>
            <a:pPr eaLnBrk="1" hangingPunct="1">
              <a:defRPr/>
            </a:pPr>
            <a:r>
              <a:rPr lang="en-US" altLang="en-US" sz="2400" b="1" dirty="0" err="1">
                <a:solidFill>
                  <a:srgbClr val="0070C0"/>
                </a:solidFill>
              </a:rPr>
              <a:t>Fitur</a:t>
            </a:r>
            <a:r>
              <a:rPr lang="en-US" altLang="en-US" sz="2400" b="1" dirty="0">
                <a:solidFill>
                  <a:srgbClr val="0070C0"/>
                </a:solidFill>
              </a:rPr>
              <a:t> IDE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Lingkungan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pemrograman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terintegrasi</a:t>
            </a:r>
            <a:r>
              <a:rPr lang="en-US" altLang="en-US" sz="2000" dirty="0"/>
              <a:t> visual (designing, coding, debugging, tracing,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trying) 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sz="2000" dirty="0"/>
              <a:t>Programmer </a:t>
            </a:r>
            <a:r>
              <a:rPr lang="en-US" altLang="en-US" sz="2000" dirty="0" err="1"/>
              <a:t>disediakan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tampilan</a:t>
            </a:r>
            <a:r>
              <a:rPr lang="en-US" altLang="en-US" sz="2000" dirty="0"/>
              <a:t> GUI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membuat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aplikasi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berbasis</a:t>
            </a:r>
            <a:r>
              <a:rPr lang="en-US" altLang="en-US" sz="2000" dirty="0"/>
              <a:t> GUI. 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Cukup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menggerakkan</a:t>
            </a:r>
            <a:r>
              <a:rPr lang="en-US" altLang="en-US" sz="2000" dirty="0"/>
              <a:t> mouse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mendisain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tampilan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mengetik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mendefinisikan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perintah-perintah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event </a:t>
            </a:r>
            <a:r>
              <a:rPr lang="en-US" altLang="en-US" sz="2000" dirty="0" err="1"/>
              <a:t>grafis</a:t>
            </a:r>
            <a:r>
              <a:rPr lang="en-US" altLang="en-US" sz="2000" dirty="0"/>
              <a:t>.</a:t>
            </a:r>
          </a:p>
          <a:p>
            <a:pPr lvl="1" eaLnBrk="1" hangingPunct="1">
              <a:defRPr/>
            </a:pPr>
            <a:r>
              <a:rPr lang="en-US" altLang="en-US" sz="2000" dirty="0"/>
              <a:t>WYSWYG (</a:t>
            </a:r>
            <a:r>
              <a:rPr lang="en-US" altLang="en-US" sz="2000" b="1" dirty="0">
                <a:solidFill>
                  <a:srgbClr val="FF0000"/>
                </a:solidFill>
              </a:rPr>
              <a:t>What You See What You Get</a:t>
            </a:r>
            <a:r>
              <a:rPr lang="en-US" altLang="en-US" sz="2000" dirty="0"/>
              <a:t>)</a:t>
            </a:r>
          </a:p>
          <a:p>
            <a:pPr eaLnBrk="1" hangingPunct="1">
              <a:defRPr/>
            </a:pPr>
            <a:r>
              <a:rPr lang="en-US" altLang="en-US" sz="2400" b="1" dirty="0" err="1">
                <a:solidFill>
                  <a:srgbClr val="0070C0"/>
                </a:solidFill>
              </a:rPr>
              <a:t>Contoh</a:t>
            </a:r>
            <a:r>
              <a:rPr lang="en-US" altLang="en-US" sz="2400" b="1" dirty="0">
                <a:solidFill>
                  <a:srgbClr val="0070C0"/>
                </a:solidFill>
              </a:rPr>
              <a:t> IDE</a:t>
            </a:r>
          </a:p>
          <a:p>
            <a:pPr lvl="1" eaLnBrk="1" hangingPunct="1">
              <a:defRPr/>
            </a:pPr>
            <a:r>
              <a:rPr lang="en-US" altLang="en-US" sz="2000" dirty="0"/>
              <a:t>Delphi </a:t>
            </a:r>
            <a:r>
              <a:rPr lang="en-US" altLang="en-US" sz="2000" dirty="0">
                <a:sym typeface="Wingdings" panose="05000000000000000000" pitchFamily="2" charset="2"/>
              </a:rPr>
              <a:t> Pascal</a:t>
            </a:r>
          </a:p>
          <a:p>
            <a:pPr lvl="1" eaLnBrk="1" hangingPunct="1">
              <a:defRPr/>
            </a:pPr>
            <a:r>
              <a:rPr lang="en-US" altLang="en-US" sz="2000" dirty="0"/>
              <a:t>Visual Studio </a:t>
            </a:r>
            <a:r>
              <a:rPr lang="en-US" altLang="en-US" sz="2000" dirty="0">
                <a:sym typeface="Wingdings" panose="05000000000000000000" pitchFamily="2" charset="2"/>
              </a:rPr>
              <a:t> Basic</a:t>
            </a:r>
          </a:p>
          <a:p>
            <a:pPr lvl="1" eaLnBrk="1" hangingPunct="1">
              <a:defRPr/>
            </a:pPr>
            <a:r>
              <a:rPr lang="en-US" altLang="en-US" sz="2000" dirty="0">
                <a:sym typeface="Wingdings" panose="05000000000000000000" pitchFamily="2" charset="2"/>
              </a:rPr>
              <a:t>Oracle SQL DBase</a:t>
            </a:r>
          </a:p>
          <a:p>
            <a:pPr lvl="1" eaLnBrk="1" hangingPunct="1">
              <a:defRPr/>
            </a:pPr>
            <a:r>
              <a:rPr lang="en-US" altLang="en-US" sz="2000" dirty="0"/>
              <a:t>NetBeans </a:t>
            </a:r>
            <a:r>
              <a:rPr lang="en-US" altLang="en-US" sz="2000" dirty="0">
                <a:sym typeface="Wingdings" panose="05000000000000000000" pitchFamily="2" charset="2"/>
              </a:rPr>
              <a:t> Java 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dll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6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706" y="162494"/>
            <a:ext cx="11064814" cy="93306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Pemrograman</a:t>
            </a:r>
            <a:r>
              <a:rPr lang="en-US" altLang="en-US" dirty="0"/>
              <a:t> GUI </a:t>
            </a:r>
            <a:r>
              <a:rPr lang="en-US" altLang="en-US" dirty="0" err="1"/>
              <a:t>dengan</a:t>
            </a:r>
            <a:r>
              <a:rPr lang="en-US" altLang="en-US" dirty="0"/>
              <a:t> Java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268" y="1352492"/>
            <a:ext cx="11041811" cy="52562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400" dirty="0"/>
              <a:t>Di Java, GUI </a:t>
            </a:r>
            <a:r>
              <a:rPr lang="en-US" altLang="en-US" sz="2400" dirty="0" err="1"/>
              <a:t>dibangun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GUI components</a:t>
            </a:r>
            <a:r>
              <a:rPr lang="en-US" altLang="en-US" sz="2400" dirty="0"/>
              <a:t>.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control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widgets</a:t>
            </a:r>
            <a:r>
              <a:rPr lang="en-US" altLang="en-US" sz="2000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berasal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kata </a:t>
            </a:r>
            <a:r>
              <a:rPr lang="en-US" altLang="en-US" dirty="0">
                <a:solidFill>
                  <a:srgbClr val="00B050"/>
                </a:solidFill>
              </a:rPr>
              <a:t>window gadgets</a:t>
            </a:r>
            <a:r>
              <a:rPr lang="en-US" altLang="en-US" sz="2000" dirty="0"/>
              <a:t>.</a:t>
            </a:r>
          </a:p>
          <a:p>
            <a:pPr marL="320040" lvl="1" indent="0" eaLnBrk="1" hangingPunct="1">
              <a:buNone/>
              <a:defRPr/>
            </a:pPr>
            <a:endParaRPr lang="en-US" altLang="en-US" sz="800" dirty="0"/>
          </a:p>
          <a:p>
            <a:pPr eaLnBrk="1" hangingPunct="1">
              <a:defRPr/>
            </a:pPr>
            <a:r>
              <a:rPr lang="en-US" altLang="en-US" sz="2400" dirty="0"/>
              <a:t>GUI component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object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interaksi</a:t>
            </a:r>
            <a:r>
              <a:rPr lang="en-US" altLang="en-US" sz="2400" dirty="0"/>
              <a:t> user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mouse, keyboard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perangkat</a:t>
            </a:r>
            <a:r>
              <a:rPr lang="en-US" altLang="en-US" sz="2400" dirty="0"/>
              <a:t> input lain (voice recognition, barcode scanner, touch screen, </a:t>
            </a:r>
            <a:r>
              <a:rPr lang="en-US" altLang="en-US" sz="2400" dirty="0" err="1"/>
              <a:t>dll</a:t>
            </a:r>
            <a:r>
              <a:rPr lang="en-US" altLang="en-US" sz="2400" dirty="0"/>
              <a:t>).</a:t>
            </a:r>
          </a:p>
          <a:p>
            <a:pPr marL="0" indent="0" eaLnBrk="1" hangingPunct="1">
              <a:buNone/>
              <a:defRPr/>
            </a:pPr>
            <a:endParaRPr lang="en-US" altLang="en-US" sz="800" dirty="0"/>
          </a:p>
          <a:p>
            <a:pPr eaLnBrk="1" hangingPunct="1">
              <a:defRPr/>
            </a:pP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GUI </a:t>
            </a:r>
            <a:r>
              <a:rPr lang="en-US" altLang="en-US" sz="2400" dirty="0" err="1"/>
              <a:t>berada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package </a:t>
            </a:r>
            <a:r>
              <a:rPr lang="en-US" altLang="en-US" sz="2400" dirty="0" err="1">
                <a:solidFill>
                  <a:srgbClr val="0070C0"/>
                </a:solidFill>
              </a:rPr>
              <a:t>java.awt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javax.swing</a:t>
            </a:r>
            <a:r>
              <a:rPr lang="en-US" altLang="en-US" sz="2400" dirty="0"/>
              <a:t>.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Abstract Windowing Toolkit (AWT)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 err="1"/>
              <a:t>versi</a:t>
            </a:r>
            <a:r>
              <a:rPr lang="en-US" altLang="en-US" sz="2000" dirty="0"/>
              <a:t> java 1.1.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Swing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000" dirty="0" err="1"/>
              <a:t>versi</a:t>
            </a:r>
            <a:r>
              <a:rPr lang="en-US" altLang="en-US" sz="2000" dirty="0"/>
              <a:t> java 2.</a:t>
            </a:r>
          </a:p>
          <a:p>
            <a:pPr marL="320040" lvl="1" indent="0" eaLnBrk="1" hangingPunct="1">
              <a:buNone/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sz="2400" dirty="0" err="1"/>
              <a:t>Contoh</a:t>
            </a:r>
            <a:r>
              <a:rPr lang="en-US" altLang="en-US" sz="2400" dirty="0"/>
              <a:t>: </a:t>
            </a:r>
          </a:p>
          <a:p>
            <a:pPr lvl="1">
              <a:defRPr/>
            </a:pPr>
            <a:r>
              <a:rPr lang="en-US" altLang="en-US" sz="2000" dirty="0" err="1"/>
              <a:t>Mendefinisikan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komponen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tombol</a:t>
            </a:r>
            <a:r>
              <a:rPr lang="en-US" altLang="en-US" sz="2000" dirty="0"/>
              <a:t> (button) </a:t>
            </a:r>
          </a:p>
          <a:p>
            <a:pPr lvl="2">
              <a:defRPr/>
            </a:pPr>
            <a:r>
              <a:rPr lang="en-US" altLang="en-US" sz="1800" dirty="0"/>
              <a:t>AWT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Button.</a:t>
            </a:r>
            <a:endParaRPr lang="en-US" altLang="en-US" dirty="0"/>
          </a:p>
          <a:p>
            <a:pPr lvl="2">
              <a:defRPr/>
            </a:pPr>
            <a:r>
              <a:rPr lang="en-US" altLang="en-US" sz="1800" dirty="0"/>
              <a:t>Swing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JButton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3094</TotalTime>
  <Words>1533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Tahoma</vt:lpstr>
      <vt:lpstr>Wingdings</vt:lpstr>
      <vt:lpstr>Wingdings 2</vt:lpstr>
      <vt:lpstr>Business plan presentation</vt:lpstr>
      <vt:lpstr>GRAPHICAL USER INTERFACE </vt:lpstr>
      <vt:lpstr>User Interface</vt:lpstr>
      <vt:lpstr>User Interface</vt:lpstr>
      <vt:lpstr>Perbandingan</vt:lpstr>
      <vt:lpstr>Apa itu GUI?</vt:lpstr>
      <vt:lpstr>Contoh Aplikasi GUI</vt:lpstr>
      <vt:lpstr>Pemrograman Berbasis GUI</vt:lpstr>
      <vt:lpstr>Integrated Development Environment</vt:lpstr>
      <vt:lpstr>Pemrograman GUI dengan Java</vt:lpstr>
      <vt:lpstr>AWT vs SWING</vt:lpstr>
      <vt:lpstr>Contoh Componen GUI (AWT vs SWING) </vt:lpstr>
      <vt:lpstr>SWING</vt:lpstr>
      <vt:lpstr>Contoh Sederhana</vt:lpstr>
      <vt:lpstr>Hasil</vt:lpstr>
      <vt:lpstr>Hirarki SWING</vt:lpstr>
      <vt:lpstr>Hirarki AWT dan SWING</vt:lpstr>
      <vt:lpstr>Component</vt:lpstr>
      <vt:lpstr>Container</vt:lpstr>
      <vt:lpstr>Window vs Frame Component</vt:lpstr>
      <vt:lpstr>Window Panes</vt:lpstr>
      <vt:lpstr>Dasar-Dasar Component</vt:lpstr>
      <vt:lpstr>Component Attributes</vt:lpstr>
      <vt:lpstr>Swing Components</vt:lpstr>
      <vt:lpstr>PowerPoint Presentation</vt:lpstr>
      <vt:lpstr>Ciri Khas Arsitektur Swing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</dc:title>
  <dc:creator>Benedictus Herry Suharto</dc:creator>
  <cp:lastModifiedBy>tatik tatik</cp:lastModifiedBy>
  <cp:revision>146</cp:revision>
  <dcterms:created xsi:type="dcterms:W3CDTF">2019-08-25T21:30:48Z</dcterms:created>
  <dcterms:modified xsi:type="dcterms:W3CDTF">2021-08-30T16:52:29Z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