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80" r:id="rId2"/>
    <p:sldId id="304" r:id="rId3"/>
    <p:sldId id="305" r:id="rId4"/>
    <p:sldId id="306" r:id="rId5"/>
    <p:sldId id="307" r:id="rId6"/>
    <p:sldId id="314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4" r:id="rId15"/>
    <p:sldId id="325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5" r:id="rId24"/>
    <p:sldId id="348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USER INTERFACE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Manager </a:t>
            </a:r>
            <a:r>
              <a:rPr lang="de-DE" dirty="0"/>
              <a:t>di JAVA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7590970" y="6159856"/>
            <a:ext cx="2670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Benedictus Herry Suharto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5456" y="1225522"/>
            <a:ext cx="4575863" cy="5619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altLang="en-US" sz="2800" dirty="0" err="1"/>
              <a:t>Contoh</a:t>
            </a:r>
            <a:r>
              <a:rPr lang="en-US" altLang="en-US" sz="2800" dirty="0"/>
              <a:t> Border Layout Manager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06" y="129396"/>
            <a:ext cx="9782356" cy="6728604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/>
              <a:t>import </a:t>
            </a:r>
            <a:r>
              <a:rPr lang="en-US" altLang="en-US" sz="1000" dirty="0" err="1"/>
              <a:t>javax.swing</a:t>
            </a:r>
            <a:r>
              <a:rPr lang="en-US" altLang="en-US" sz="1000" dirty="0"/>
              <a:t>.*</a:t>
            </a:r>
            <a:r>
              <a:rPr lang="en-US" altLang="en-US" sz="1000" dirty="0">
                <a:solidFill>
                  <a:srgbClr val="0070C0"/>
                </a:solidFill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/>
              <a:t>import </a:t>
            </a:r>
            <a:r>
              <a:rPr lang="en-US" altLang="en-US" sz="1000" dirty="0" err="1"/>
              <a:t>java.awt</a:t>
            </a:r>
            <a:r>
              <a:rPr lang="en-US" altLang="en-US" sz="1000" dirty="0"/>
              <a:t>.*;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class Ch14BorderLayoutSample extends </a:t>
            </a:r>
            <a:r>
              <a:rPr lang="en-US" altLang="en-US" sz="1000" dirty="0" err="1">
                <a:solidFill>
                  <a:srgbClr val="0070C0"/>
                </a:solidFill>
              </a:rPr>
              <a:t>JFrame</a:t>
            </a:r>
            <a:r>
              <a:rPr lang="en-US" altLang="en-US" sz="1000" dirty="0">
                <a:solidFill>
                  <a:srgbClr val="0070C0"/>
                </a:solidFill>
              </a:rPr>
              <a:t>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private static final int FRAME_WIDTH    = 300;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private static final int FRAME_HEIGHT   = 200;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private static final int FRAME_X_ORIGIN = 150;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private static final int FRAME_Y_ORIGIN = 250;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000" dirty="0">
              <a:solidFill>
                <a:srgbClr val="0070C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public static void main(String[] </a:t>
            </a:r>
            <a:r>
              <a:rPr lang="en-US" altLang="en-US" sz="1000" dirty="0" err="1">
                <a:solidFill>
                  <a:srgbClr val="0070C0"/>
                </a:solidFill>
              </a:rPr>
              <a:t>args</a:t>
            </a:r>
            <a:r>
              <a:rPr lang="en-US" altLang="en-US" sz="1000" dirty="0">
                <a:solidFill>
                  <a:srgbClr val="0070C0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Ch14BorderLayoutSample frame = new Ch14BorderLayoutSample();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frame.setVisible</a:t>
            </a:r>
            <a:r>
              <a:rPr lang="en-US" altLang="en-US" sz="1000" dirty="0">
                <a:solidFill>
                  <a:srgbClr val="0070C0"/>
                </a:solidFill>
              </a:rPr>
              <a:t>(true);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000" dirty="0">
              <a:solidFill>
                <a:srgbClr val="0070C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public Ch14BorderLayoutSample()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Container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</a:t>
            </a:r>
            <a:r>
              <a:rPr lang="en-US" altLang="en-US" sz="1000" dirty="0">
                <a:solidFill>
                  <a:srgbClr val="0070C0"/>
                </a:solidFill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JButton</a:t>
            </a:r>
            <a:r>
              <a:rPr lang="en-US" altLang="en-US" sz="1000" dirty="0">
                <a:solidFill>
                  <a:srgbClr val="0070C0"/>
                </a:solidFill>
              </a:rPr>
              <a:t>   button1, button2, button3, button4, button5;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000" dirty="0">
              <a:solidFill>
                <a:srgbClr val="0070C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//set the frame properties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setSize</a:t>
            </a:r>
            <a:r>
              <a:rPr lang="en-US" altLang="en-US" sz="1000" dirty="0">
                <a:solidFill>
                  <a:srgbClr val="0070C0"/>
                </a:solidFill>
              </a:rPr>
              <a:t>      (FRAME_WIDTH, FRAME_HEIGHT);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setTitle</a:t>
            </a:r>
            <a:r>
              <a:rPr lang="en-US" altLang="en-US" sz="1000" dirty="0">
                <a:solidFill>
                  <a:srgbClr val="0070C0"/>
                </a:solidFill>
              </a:rPr>
              <a:t>     ("Program Ch14BorderLayoutSample");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setLocation</a:t>
            </a:r>
            <a:r>
              <a:rPr lang="en-US" altLang="en-US" sz="1000" dirty="0">
                <a:solidFill>
                  <a:srgbClr val="0070C0"/>
                </a:solidFill>
              </a:rPr>
              <a:t>  (FRAME_X_ORIGIN, FRAME_Y_ORIGIN);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000" dirty="0">
              <a:solidFill>
                <a:srgbClr val="0070C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</a:t>
            </a:r>
            <a:r>
              <a:rPr lang="en-US" altLang="en-US" sz="1000" dirty="0">
                <a:solidFill>
                  <a:srgbClr val="0070C0"/>
                </a:solidFill>
              </a:rPr>
              <a:t> = </a:t>
            </a:r>
            <a:r>
              <a:rPr lang="en-US" altLang="en-US" sz="1000" dirty="0" err="1">
                <a:solidFill>
                  <a:srgbClr val="0070C0"/>
                </a:solidFill>
              </a:rPr>
              <a:t>getContentPane</a:t>
            </a:r>
            <a:r>
              <a:rPr lang="en-US" altLang="en-US" sz="1000" dirty="0">
                <a:solidFill>
                  <a:srgbClr val="0070C0"/>
                </a:solidFill>
              </a:rPr>
              <a:t>( 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contentPane.setBackground</a:t>
            </a:r>
            <a:r>
              <a:rPr lang="en-US" altLang="en-US" sz="1000" dirty="0">
                <a:solidFill>
                  <a:srgbClr val="0070C0"/>
                </a:solidFill>
              </a:rPr>
              <a:t>( </a:t>
            </a:r>
            <a:r>
              <a:rPr lang="en-US" altLang="en-US" sz="1000" dirty="0" err="1">
                <a:solidFill>
                  <a:srgbClr val="0070C0"/>
                </a:solidFill>
              </a:rPr>
              <a:t>Color.white</a:t>
            </a:r>
            <a:r>
              <a:rPr lang="en-US" altLang="en-US" sz="1000" dirty="0">
                <a:solidFill>
                  <a:srgbClr val="0070C0"/>
                </a:solidFill>
              </a:rPr>
              <a:t> 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contentPane.setLayout</a:t>
            </a:r>
            <a:r>
              <a:rPr lang="en-US" altLang="en-US" sz="1000" dirty="0">
                <a:solidFill>
                  <a:srgbClr val="0070C0"/>
                </a:solidFill>
              </a:rPr>
              <a:t>(new </a:t>
            </a:r>
            <a:r>
              <a:rPr lang="en-US" altLang="en-US" sz="1000" dirty="0" err="1">
                <a:solidFill>
                  <a:srgbClr val="0070C0"/>
                </a:solidFill>
              </a:rPr>
              <a:t>BorderLayout</a:t>
            </a:r>
            <a:r>
              <a:rPr lang="en-US" altLang="en-US" sz="1000" dirty="0">
                <a:solidFill>
                  <a:srgbClr val="0070C0"/>
                </a:solidFill>
              </a:rPr>
              <a:t>());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000" dirty="0">
              <a:solidFill>
                <a:srgbClr val="0070C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contentPane.add</a:t>
            </a:r>
            <a:r>
              <a:rPr lang="en-US" altLang="en-US" sz="1000" dirty="0">
                <a:solidFill>
                  <a:srgbClr val="0070C0"/>
                </a:solidFill>
              </a:rPr>
              <a:t>(new </a:t>
            </a:r>
            <a:r>
              <a:rPr lang="en-US" altLang="en-US" sz="1000" dirty="0" err="1">
                <a:solidFill>
                  <a:srgbClr val="0070C0"/>
                </a:solidFill>
              </a:rPr>
              <a:t>JButton</a:t>
            </a:r>
            <a:r>
              <a:rPr lang="en-US" altLang="en-US" sz="1000" dirty="0">
                <a:solidFill>
                  <a:srgbClr val="0070C0"/>
                </a:solidFill>
              </a:rPr>
              <a:t>("NORTH"), </a:t>
            </a:r>
            <a:r>
              <a:rPr lang="en-US" altLang="en-US" sz="1000" dirty="0" err="1">
                <a:solidFill>
                  <a:srgbClr val="0070C0"/>
                </a:solidFill>
              </a:rPr>
              <a:t>BorderLayout.NORTH</a:t>
            </a:r>
            <a:r>
              <a:rPr lang="en-US" altLang="en-US" sz="1000" dirty="0">
                <a:solidFill>
                  <a:srgbClr val="0070C0"/>
                </a:solidFill>
              </a:rPr>
              <a:t>); //create and place four buttons on the content pane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//       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contentPane.add</a:t>
            </a:r>
            <a:r>
              <a:rPr lang="en-US" altLang="en-US" sz="1000" dirty="0">
                <a:solidFill>
                  <a:srgbClr val="0070C0"/>
                </a:solidFill>
              </a:rPr>
              <a:t>(new </a:t>
            </a:r>
            <a:r>
              <a:rPr lang="en-US" altLang="en-US" sz="1000" dirty="0" err="1">
                <a:solidFill>
                  <a:srgbClr val="0070C0"/>
                </a:solidFill>
              </a:rPr>
              <a:t>JButton</a:t>
            </a:r>
            <a:r>
              <a:rPr lang="en-US" altLang="en-US" sz="1000" dirty="0">
                <a:solidFill>
                  <a:srgbClr val="0070C0"/>
                </a:solidFill>
              </a:rPr>
              <a:t>("SOUTH"),  </a:t>
            </a:r>
            <a:r>
              <a:rPr lang="en-US" altLang="en-US" sz="1000" dirty="0" err="1">
                <a:solidFill>
                  <a:srgbClr val="0070C0"/>
                </a:solidFill>
              </a:rPr>
              <a:t>BorderLayout.SOUTH</a:t>
            </a:r>
            <a:r>
              <a:rPr lang="en-US" altLang="en-US" sz="1000" dirty="0">
                <a:solidFill>
                  <a:srgbClr val="0070C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//       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contentPane.add</a:t>
            </a:r>
            <a:r>
              <a:rPr lang="en-US" altLang="en-US" sz="1000" dirty="0">
                <a:solidFill>
                  <a:srgbClr val="0070C0"/>
                </a:solidFill>
              </a:rPr>
              <a:t>(new </a:t>
            </a:r>
            <a:r>
              <a:rPr lang="en-US" altLang="en-US" sz="1000" dirty="0" err="1">
                <a:solidFill>
                  <a:srgbClr val="0070C0"/>
                </a:solidFill>
              </a:rPr>
              <a:t>JButton</a:t>
            </a:r>
            <a:r>
              <a:rPr lang="en-US" altLang="en-US" sz="1000" dirty="0">
                <a:solidFill>
                  <a:srgbClr val="0070C0"/>
                </a:solidFill>
              </a:rPr>
              <a:t>("EAST"),  </a:t>
            </a:r>
            <a:r>
              <a:rPr lang="en-US" altLang="en-US" sz="1000" dirty="0" err="1">
                <a:solidFill>
                  <a:srgbClr val="0070C0"/>
                </a:solidFill>
              </a:rPr>
              <a:t>BorderLayout.EAST</a:t>
            </a:r>
            <a:r>
              <a:rPr lang="en-US" altLang="en-US" sz="1000" dirty="0">
                <a:solidFill>
                  <a:srgbClr val="0070C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//        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contentPane.add</a:t>
            </a:r>
            <a:r>
              <a:rPr lang="en-US" altLang="en-US" sz="1000" dirty="0">
                <a:solidFill>
                  <a:srgbClr val="0070C0"/>
                </a:solidFill>
              </a:rPr>
              <a:t>(new </a:t>
            </a:r>
            <a:r>
              <a:rPr lang="en-US" altLang="en-US" sz="1000" dirty="0" err="1">
                <a:solidFill>
                  <a:srgbClr val="0070C0"/>
                </a:solidFill>
              </a:rPr>
              <a:t>JButton</a:t>
            </a:r>
            <a:r>
              <a:rPr lang="en-US" altLang="en-US" sz="1000" dirty="0">
                <a:solidFill>
                  <a:srgbClr val="0070C0"/>
                </a:solidFill>
              </a:rPr>
              <a:t>("WEST"),  </a:t>
            </a:r>
            <a:r>
              <a:rPr lang="en-US" altLang="en-US" sz="1000" dirty="0" err="1">
                <a:solidFill>
                  <a:srgbClr val="0070C0"/>
                </a:solidFill>
              </a:rPr>
              <a:t>BorderLayout.WEST</a:t>
            </a:r>
            <a:r>
              <a:rPr lang="en-US" altLang="en-US" sz="1000" dirty="0">
                <a:solidFill>
                  <a:srgbClr val="0070C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    //</a:t>
            </a:r>
            <a:r>
              <a:rPr lang="en-US" altLang="en-US" sz="1000" dirty="0" err="1">
                <a:solidFill>
                  <a:srgbClr val="0070C0"/>
                </a:solidFill>
              </a:rPr>
              <a:t>contentPane.add</a:t>
            </a:r>
            <a:r>
              <a:rPr lang="en-US" altLang="en-US" sz="1000" dirty="0">
                <a:solidFill>
                  <a:srgbClr val="0070C0"/>
                </a:solidFill>
              </a:rPr>
              <a:t>(new </a:t>
            </a:r>
            <a:r>
              <a:rPr lang="en-US" altLang="en-US" sz="1000" dirty="0" err="1">
                <a:solidFill>
                  <a:srgbClr val="0070C0"/>
                </a:solidFill>
              </a:rPr>
              <a:t>JButton</a:t>
            </a:r>
            <a:r>
              <a:rPr lang="en-US" altLang="en-US" sz="1000" dirty="0">
                <a:solidFill>
                  <a:srgbClr val="0070C0"/>
                </a:solidFill>
              </a:rPr>
              <a:t>("CENTER"),  </a:t>
            </a:r>
            <a:r>
              <a:rPr lang="en-US" altLang="en-US" sz="1000" dirty="0" err="1">
                <a:solidFill>
                  <a:srgbClr val="0070C0"/>
                </a:solidFill>
              </a:rPr>
              <a:t>BorderLayout.CENTER</a:t>
            </a:r>
            <a:r>
              <a:rPr lang="en-US" altLang="en-US" sz="1000" dirty="0">
                <a:solidFill>
                  <a:srgbClr val="0070C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000" dirty="0">
                <a:solidFill>
                  <a:srgbClr val="0070C0"/>
                </a:solidFill>
              </a:rPr>
              <a:t>    }}</a:t>
            </a: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13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947" y="136616"/>
            <a:ext cx="11073442" cy="1062456"/>
          </a:xfrm>
        </p:spPr>
        <p:txBody>
          <a:bodyPr/>
          <a:lstStyle/>
          <a:p>
            <a:r>
              <a:rPr lang="en-US" altLang="en-US" dirty="0"/>
              <a:t>Card Layout Manager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75" y="1457863"/>
            <a:ext cx="10774393" cy="5046453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Card layout manager </a:t>
            </a:r>
            <a:r>
              <a:rPr lang="en-US" altLang="en-US" sz="2800" dirty="0" err="1"/>
              <a:t>menghasilkan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tumpukan</a:t>
            </a:r>
            <a:r>
              <a:rPr lang="en-US" altLang="en-US" sz="2800" dirty="0"/>
              <a:t> component (</a:t>
            </a:r>
            <a:r>
              <a:rPr lang="en-US" altLang="en-US" sz="2800" dirty="0" err="1"/>
              <a:t>analogi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tumpukan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kartu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dirty="0"/>
              <a:t>Component </a:t>
            </a:r>
            <a:r>
              <a:rPr lang="en-US" altLang="en-US" dirty="0" err="1"/>
              <a:t>pertama</a:t>
            </a:r>
            <a:r>
              <a:rPr lang="en-US" altLang="en-US" dirty="0"/>
              <a:t> yang </a:t>
            </a:r>
            <a:r>
              <a:rPr lang="en-US" altLang="en-US" dirty="0" err="1"/>
              <a:t>ditambahkan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container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berada</a:t>
            </a:r>
            <a:r>
              <a:rPr lang="en-US" altLang="en-US" dirty="0"/>
              <a:t> di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dirty="0" err="1"/>
              <a:t>tumpukan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Component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seterusnya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berurutan</a:t>
            </a:r>
            <a:r>
              <a:rPr lang="en-US" altLang="en-US" dirty="0"/>
              <a:t> </a:t>
            </a:r>
            <a:r>
              <a:rPr lang="en-US" altLang="en-US" dirty="0" err="1"/>
              <a:t>berada</a:t>
            </a:r>
            <a:r>
              <a:rPr lang="en-US" altLang="en-US" dirty="0"/>
              <a:t> di </a:t>
            </a:r>
            <a:r>
              <a:rPr lang="en-US" altLang="en-US" dirty="0" err="1"/>
              <a:t>bawah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CardLayout</a:t>
            </a:r>
            <a:r>
              <a:rPr lang="en-US" altLang="en-US" dirty="0"/>
              <a:t> object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dibuat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default constructor (</a:t>
            </a:r>
            <a:r>
              <a:rPr lang="en-US" altLang="en-US" dirty="0" err="1"/>
              <a:t>CardLayout</a:t>
            </a:r>
            <a:r>
              <a:rPr lang="en-US" altLang="en-US" dirty="0"/>
              <a:t>()),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menspesifikasikan</a:t>
            </a:r>
            <a:r>
              <a:rPr lang="en-US" altLang="en-US" dirty="0"/>
              <a:t> </a:t>
            </a:r>
            <a:r>
              <a:rPr lang="en-US" altLang="en-US" dirty="0" err="1"/>
              <a:t>pemisah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horisontal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constructor.</a:t>
            </a:r>
          </a:p>
          <a:p>
            <a:pPr marL="320040" lvl="1" indent="0">
              <a:buNone/>
            </a:pPr>
            <a:endParaRPr lang="en-US" altLang="en-US" dirty="0"/>
          </a:p>
          <a:p>
            <a:r>
              <a:rPr lang="en-US" altLang="en-US" sz="2800" dirty="0" err="1"/>
              <a:t>CardLayout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biasanya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dipakai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untuk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mengatur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JPanel</a:t>
            </a:r>
            <a:r>
              <a:rPr lang="en-US" altLang="en-US" sz="2800" dirty="0">
                <a:solidFill>
                  <a:srgbClr val="C00000"/>
                </a:solidFill>
              </a:rPr>
              <a:t> (container) </a:t>
            </a:r>
            <a:r>
              <a:rPr lang="en-US" altLang="en-US" sz="2800" dirty="0" err="1">
                <a:solidFill>
                  <a:srgbClr val="C00000"/>
                </a:solidFill>
              </a:rPr>
              <a:t>dan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bukan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untuk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komponen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menempatkan</a:t>
            </a:r>
            <a:r>
              <a:rPr lang="en-US" altLang="en-US" sz="2800" dirty="0"/>
              <a:t> panel-panel </a:t>
            </a:r>
            <a:r>
              <a:rPr lang="en-US" altLang="en-US" sz="2800" dirty="0" err="1"/>
              <a:t>saling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bertumpukan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seperti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tumpukan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kartu</a:t>
            </a:r>
            <a:r>
              <a:rPr lang="en-US" altLang="en-US" sz="2800" dirty="0"/>
              <a:t>). </a:t>
            </a:r>
          </a:p>
          <a:p>
            <a:pPr lvl="1"/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panel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saat</a:t>
            </a:r>
            <a:r>
              <a:rPr lang="en-US" altLang="en-US" dirty="0"/>
              <a:t>, panel </a:t>
            </a:r>
            <a:r>
              <a:rPr lang="en-US" altLang="en-US" dirty="0" err="1"/>
              <a:t>lainnya</a:t>
            </a:r>
            <a:r>
              <a:rPr lang="en-US" altLang="en-US" dirty="0"/>
              <a:t> </a:t>
            </a:r>
            <a:r>
              <a:rPr lang="en-US" altLang="en-US" dirty="0" err="1"/>
              <a:t>tersembunyi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5088" y="687598"/>
            <a:ext cx="5244860" cy="666749"/>
          </a:xfrm>
        </p:spPr>
        <p:txBody>
          <a:bodyPr>
            <a:normAutofit fontScale="90000"/>
          </a:bodyPr>
          <a:lstStyle/>
          <a:p>
            <a:r>
              <a:rPr lang="en-US" altLang="en-US" sz="3600" dirty="0" err="1"/>
              <a:t>Contoh</a:t>
            </a:r>
            <a:r>
              <a:rPr lang="en-US" altLang="en-US" sz="3600" dirty="0"/>
              <a:t> Card Layout Manager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7" y="115889"/>
            <a:ext cx="9842739" cy="66690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import </a:t>
            </a:r>
            <a:r>
              <a:rPr lang="en-US" altLang="en-US" sz="1400" dirty="0" err="1"/>
              <a:t>javax.swing</a:t>
            </a:r>
            <a:r>
              <a:rPr lang="en-US" altLang="en-US" sz="1400" dirty="0"/>
              <a:t>.*; import </a:t>
            </a:r>
            <a:r>
              <a:rPr lang="en-US" altLang="en-US" sz="1400" dirty="0" err="1"/>
              <a:t>java.awt.Container</a:t>
            </a:r>
            <a:r>
              <a:rPr lang="en-US" altLang="en-US" sz="1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import </a:t>
            </a:r>
            <a:r>
              <a:rPr lang="en-US" altLang="en-US" sz="1400" dirty="0" err="1"/>
              <a:t>java.awt.CardLayout</a:t>
            </a:r>
            <a:r>
              <a:rPr lang="en-US" altLang="en-US" sz="1400" dirty="0"/>
              <a:t>; import </a:t>
            </a:r>
            <a:r>
              <a:rPr lang="en-US" altLang="en-US" sz="1400" dirty="0" err="1"/>
              <a:t>java.awt.event.ActionEvent</a:t>
            </a:r>
            <a:r>
              <a:rPr lang="en-US" altLang="en-US" sz="1400" dirty="0"/>
              <a:t>; // Classes to handle events import </a:t>
            </a:r>
            <a:r>
              <a:rPr lang="en-US" altLang="en-US" sz="1400" dirty="0" err="1"/>
              <a:t>java.awt.event.ActionListener</a:t>
            </a:r>
            <a:r>
              <a:rPr lang="en-US" altLang="en-US" sz="1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public class </a:t>
            </a:r>
            <a:r>
              <a:rPr lang="en-US" altLang="en-US" sz="1400" dirty="0" err="1"/>
              <a:t>TryCardLayout</a:t>
            </a:r>
            <a:r>
              <a:rPr lang="en-US" altLang="en-US" sz="1400" dirty="0"/>
              <a:t> extends </a:t>
            </a:r>
            <a:r>
              <a:rPr lang="en-US" altLang="en-US" sz="1400" dirty="0" err="1"/>
              <a:t>JFrame</a:t>
            </a:r>
            <a:r>
              <a:rPr lang="en-US" altLang="en-US" sz="1400" dirty="0"/>
              <a:t> implements ActionListener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public static void main(String[] </a:t>
            </a:r>
            <a:r>
              <a:rPr lang="en-US" altLang="en-US" sz="1400" dirty="0" err="1"/>
              <a:t>args</a:t>
            </a:r>
            <a:r>
              <a:rPr lang="en-US" altLang="en-US" sz="14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</a:t>
            </a:r>
            <a:r>
              <a:rPr lang="en-US" altLang="en-US" sz="1400" dirty="0" err="1"/>
              <a:t>TryCardLayout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jf</a:t>
            </a:r>
            <a:r>
              <a:rPr lang="en-US" altLang="en-US" sz="1400" dirty="0"/>
              <a:t>=new </a:t>
            </a:r>
            <a:r>
              <a:rPr lang="en-US" altLang="en-US" sz="1400" dirty="0" err="1"/>
              <a:t>TryCardLayout</a:t>
            </a:r>
            <a:r>
              <a:rPr lang="en-US" altLang="en-US" sz="1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</a:t>
            </a:r>
            <a:r>
              <a:rPr lang="en-US" altLang="en-US" sz="1400" dirty="0" err="1"/>
              <a:t>jf.setSize</a:t>
            </a:r>
            <a:r>
              <a:rPr lang="en-US" altLang="en-US" sz="1400" dirty="0"/>
              <a:t>(500, 500);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</a:t>
            </a:r>
            <a:r>
              <a:rPr lang="en-US" altLang="en-US" sz="1400" dirty="0" err="1"/>
              <a:t>jf.setTitle</a:t>
            </a:r>
            <a:r>
              <a:rPr lang="en-US" altLang="en-US" sz="1400" dirty="0"/>
              <a:t>("This is a </a:t>
            </a:r>
            <a:r>
              <a:rPr lang="en-US" altLang="en-US" sz="1400" dirty="0" err="1"/>
              <a:t>CardLayout</a:t>
            </a:r>
            <a:r>
              <a:rPr lang="en-US" altLang="en-US" sz="1400" dirty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</a:t>
            </a:r>
            <a:r>
              <a:rPr lang="en-US" altLang="en-US" sz="1400" dirty="0" err="1"/>
              <a:t>jf.setVisible</a:t>
            </a:r>
            <a:r>
              <a:rPr lang="en-US" altLang="en-US" sz="1400" dirty="0"/>
              <a:t>(true);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Container content;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</a:t>
            </a:r>
            <a:r>
              <a:rPr lang="en-US" altLang="en-US" sz="1400" dirty="0" err="1"/>
              <a:t>CardLayout</a:t>
            </a:r>
            <a:r>
              <a:rPr lang="en-US" altLang="en-US" sz="1400" dirty="0"/>
              <a:t> card = new </a:t>
            </a:r>
            <a:r>
              <a:rPr lang="en-US" altLang="en-US" sz="1400" dirty="0" err="1"/>
              <a:t>CardLayout</a:t>
            </a:r>
            <a:r>
              <a:rPr lang="en-US" altLang="en-US" sz="1400" dirty="0"/>
              <a:t>(50,50); // Create layout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public </a:t>
            </a:r>
            <a:r>
              <a:rPr lang="en-US" altLang="en-US" sz="1400" dirty="0" err="1"/>
              <a:t>TryCardLayout</a:t>
            </a:r>
            <a:r>
              <a:rPr lang="en-US" altLang="en-US" sz="1400" dirty="0"/>
              <a:t>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content = </a:t>
            </a:r>
            <a:r>
              <a:rPr lang="en-US" altLang="en-US" sz="1400" dirty="0" err="1"/>
              <a:t>getContentPane</a:t>
            </a:r>
            <a:r>
              <a:rPr lang="en-US" altLang="en-US" sz="1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</a:t>
            </a:r>
            <a:r>
              <a:rPr lang="en-US" altLang="en-US" sz="1400" dirty="0" err="1"/>
              <a:t>content.setLayout</a:t>
            </a:r>
            <a:r>
              <a:rPr lang="en-US" altLang="en-US" sz="1400" dirty="0"/>
              <a:t>(card);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</a:t>
            </a:r>
            <a:r>
              <a:rPr lang="en-US" altLang="en-US" sz="1400" dirty="0" err="1"/>
              <a:t>JButton</a:t>
            </a:r>
            <a:r>
              <a:rPr lang="en-US" altLang="en-US" sz="1400" dirty="0"/>
              <a:t> button; // Stores a button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for(int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 = 1;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 &lt;= 6;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++)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content.add</a:t>
            </a:r>
            <a:r>
              <a:rPr lang="en-US" altLang="en-US" sz="1400" dirty="0"/>
              <a:t>(button = new </a:t>
            </a:r>
            <a:r>
              <a:rPr lang="en-US" altLang="en-US" sz="1400" dirty="0" err="1"/>
              <a:t>JButton</a:t>
            </a:r>
            <a:r>
              <a:rPr lang="en-US" altLang="en-US" sz="1400" dirty="0"/>
              <a:t>(" Press " +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), "Card" +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); // Add a button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button.addActionListener</a:t>
            </a:r>
            <a:r>
              <a:rPr lang="en-US" altLang="en-US" sz="1400" dirty="0"/>
              <a:t>(this); // Add listener for button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// Handle button events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public void </a:t>
            </a:r>
            <a:r>
              <a:rPr lang="en-US" altLang="en-US" sz="1400" dirty="0" err="1"/>
              <a:t>actionPerformed</a:t>
            </a:r>
            <a:r>
              <a:rPr lang="en-US" altLang="en-US" sz="1400" dirty="0"/>
              <a:t>(</a:t>
            </a:r>
            <a:r>
              <a:rPr lang="en-US" altLang="en-US" sz="1400" dirty="0" err="1"/>
              <a:t>ActionEvent</a:t>
            </a:r>
            <a:r>
              <a:rPr lang="en-US" altLang="en-US" sz="1400" dirty="0"/>
              <a:t> e)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   </a:t>
            </a:r>
            <a:r>
              <a:rPr lang="en-US" altLang="en-US" sz="1400" dirty="0" err="1"/>
              <a:t>card.next</a:t>
            </a:r>
            <a:r>
              <a:rPr lang="en-US" altLang="en-US" sz="1400" dirty="0"/>
              <a:t>(</a:t>
            </a:r>
            <a:r>
              <a:rPr lang="en-US" altLang="en-US" sz="1400" dirty="0" err="1"/>
              <a:t>getContentPane</a:t>
            </a:r>
            <a:r>
              <a:rPr lang="en-US" altLang="en-US" sz="1400" dirty="0"/>
              <a:t>()); // Switch to the next card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4506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936" y="274638"/>
            <a:ext cx="11211464" cy="846796"/>
          </a:xfrm>
        </p:spPr>
        <p:txBody>
          <a:bodyPr/>
          <a:lstStyle/>
          <a:p>
            <a:r>
              <a:rPr lang="en-US" altLang="en-US" dirty="0"/>
              <a:t>Grid Layout Manager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12" y="1185713"/>
            <a:ext cx="10808898" cy="2549525"/>
          </a:xfrm>
        </p:spPr>
        <p:txBody>
          <a:bodyPr/>
          <a:lstStyle/>
          <a:p>
            <a:r>
              <a:rPr lang="en-US" altLang="en-US" sz="2800" dirty="0"/>
              <a:t>Grid layout manager </a:t>
            </a:r>
            <a:r>
              <a:rPr lang="en-US" altLang="en-US" sz="2800" dirty="0" err="1"/>
              <a:t>menyusun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posisi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persegi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empat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container.</a:t>
            </a:r>
          </a:p>
          <a:p>
            <a:pPr lvl="1"/>
            <a:r>
              <a:rPr lang="en-US" altLang="en-US" dirty="0" err="1"/>
              <a:t>Tiga</a:t>
            </a:r>
            <a:r>
              <a:rPr lang="en-US" altLang="en-US" dirty="0"/>
              <a:t> constructor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object </a:t>
            </a:r>
            <a:r>
              <a:rPr lang="en-US" altLang="en-US" dirty="0" err="1"/>
              <a:t>GridLayout</a:t>
            </a:r>
            <a:endParaRPr lang="en-US" altLang="en-US" dirty="0"/>
          </a:p>
          <a:p>
            <a:pPr lvl="2"/>
            <a:r>
              <a:rPr lang="en-US" altLang="en-US" dirty="0" err="1"/>
              <a:t>GridLayout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 err="1"/>
              <a:t>GridLayout</a:t>
            </a:r>
            <a:r>
              <a:rPr lang="en-US" altLang="en-US" dirty="0"/>
              <a:t>(</a:t>
            </a:r>
            <a:r>
              <a:rPr lang="en-US" altLang="en-US" dirty="0" err="1"/>
              <a:t>int</a:t>
            </a:r>
            <a:r>
              <a:rPr lang="en-US" altLang="en-US" dirty="0"/>
              <a:t> rows, </a:t>
            </a:r>
            <a:r>
              <a:rPr lang="en-US" altLang="en-US" dirty="0" err="1"/>
              <a:t>int</a:t>
            </a:r>
            <a:r>
              <a:rPr lang="en-US" altLang="en-US" dirty="0"/>
              <a:t> cols)</a:t>
            </a:r>
          </a:p>
          <a:p>
            <a:pPr lvl="2"/>
            <a:r>
              <a:rPr lang="en-US" altLang="en-US" dirty="0" err="1"/>
              <a:t>GridLayout</a:t>
            </a:r>
            <a:r>
              <a:rPr lang="en-US" altLang="en-US" dirty="0"/>
              <a:t>(</a:t>
            </a:r>
            <a:r>
              <a:rPr lang="en-US" altLang="en-US" dirty="0" err="1"/>
              <a:t>int</a:t>
            </a:r>
            <a:r>
              <a:rPr lang="en-US" altLang="en-US" dirty="0"/>
              <a:t> rows, </a:t>
            </a:r>
            <a:r>
              <a:rPr lang="en-US" altLang="en-US" dirty="0" err="1"/>
              <a:t>int</a:t>
            </a:r>
            <a:r>
              <a:rPr lang="en-US" altLang="en-US" dirty="0"/>
              <a:t> cols,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hgap</a:t>
            </a:r>
            <a:r>
              <a:rPr lang="en-US" altLang="en-US" dirty="0"/>
              <a:t>,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vgap</a:t>
            </a:r>
            <a:r>
              <a:rPr lang="en-US" altLang="en-US" dirty="0"/>
              <a:t>)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21" y="3799517"/>
            <a:ext cx="4017706" cy="28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66" y="3799517"/>
            <a:ext cx="5288440" cy="284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0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97284" y="264364"/>
            <a:ext cx="5196905" cy="561975"/>
          </a:xfrm>
        </p:spPr>
        <p:txBody>
          <a:bodyPr>
            <a:normAutofit fontScale="90000"/>
          </a:bodyPr>
          <a:lstStyle/>
          <a:p>
            <a:r>
              <a:rPr lang="en-US" altLang="en-US" sz="3600" dirty="0" err="1"/>
              <a:t>Contoh</a:t>
            </a:r>
            <a:r>
              <a:rPr lang="en-US" altLang="en-US" sz="3600" dirty="0"/>
              <a:t> Grid </a:t>
            </a:r>
            <a:r>
              <a:rPr lang="en-US" altLang="en-US" sz="3600" dirty="0" err="1"/>
              <a:t>Layot</a:t>
            </a:r>
            <a:r>
              <a:rPr lang="en-US" altLang="en-US" sz="3600" dirty="0"/>
              <a:t> Manager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643" y="333375"/>
            <a:ext cx="9946255" cy="64087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import </a:t>
            </a:r>
            <a:r>
              <a:rPr lang="en-US" altLang="en-US" sz="1200" dirty="0" err="1"/>
              <a:t>javax.swing</a:t>
            </a:r>
            <a:r>
              <a:rPr lang="en-US" altLang="en-US" sz="1200" dirty="0"/>
              <a:t>. 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import </a:t>
            </a:r>
            <a:r>
              <a:rPr lang="en-US" altLang="en-US" sz="1200" dirty="0" err="1"/>
              <a:t>java.awt</a:t>
            </a:r>
            <a:r>
              <a:rPr lang="en-US" altLang="en-US" sz="12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class Ch14GridLayoutSample extends </a:t>
            </a:r>
            <a:r>
              <a:rPr lang="en-US" altLang="en-US" sz="1200" dirty="0" err="1"/>
              <a:t>JFrame</a:t>
            </a:r>
            <a:r>
              <a:rPr lang="en-US" altLang="en-US" sz="12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public static void main(String[]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Ch14GridLayoutSample frame = new Ch14GridLayoutSample();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frame.setVisible</a:t>
            </a:r>
            <a:r>
              <a:rPr lang="en-US" altLang="en-US" sz="1200" dirty="0"/>
              <a:t>(true);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public Ch14GridLayoutSample()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Container </a:t>
            </a:r>
            <a:r>
              <a:rPr lang="en-US" altLang="en-US" sz="1200" dirty="0" err="1"/>
              <a:t>contentPane</a:t>
            </a:r>
            <a:r>
              <a:rPr lang="en-US" altLang="en-US" sz="12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//set the frame properties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setSize</a:t>
            </a:r>
            <a:r>
              <a:rPr lang="en-US" altLang="en-US" sz="1200" dirty="0"/>
              <a:t>      (300, 200);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setTitle</a:t>
            </a:r>
            <a:r>
              <a:rPr lang="en-US" altLang="en-US" sz="1200" dirty="0"/>
              <a:t>     ("Program Ch14GridLayoutSample");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setLocation</a:t>
            </a:r>
            <a:r>
              <a:rPr lang="en-US" altLang="en-US" sz="1200" dirty="0"/>
              <a:t>  (150, 250);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contentPane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getContentPane</a:t>
            </a:r>
            <a:r>
              <a:rPr lang="en-US" altLang="en-US" sz="1200" dirty="0"/>
              <a:t>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contentPane.setBackground</a:t>
            </a:r>
            <a:r>
              <a:rPr lang="en-US" altLang="en-US" sz="1200" dirty="0"/>
              <a:t>( </a:t>
            </a:r>
            <a:r>
              <a:rPr lang="en-US" altLang="en-US" sz="1200" dirty="0" err="1"/>
              <a:t>Color.white</a:t>
            </a:r>
            <a:r>
              <a:rPr lang="en-US" altLang="en-US" sz="1200" dirty="0"/>
              <a:t>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contentPane.setLayout</a:t>
            </a:r>
            <a:r>
              <a:rPr lang="en-US" altLang="en-US" sz="1200" dirty="0"/>
              <a:t>(new </a:t>
            </a:r>
            <a:r>
              <a:rPr lang="en-US" altLang="en-US" sz="1200" dirty="0" err="1"/>
              <a:t>GridLayout</a:t>
            </a:r>
            <a:r>
              <a:rPr lang="en-US" altLang="en-US" sz="1200" dirty="0"/>
              <a:t>(2,3));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//create and place four buttons on the content pane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//create and place four buttons on the content pane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for (int </a:t>
            </a:r>
            <a:r>
              <a:rPr lang="en-US" altLang="en-US" sz="1200" dirty="0" err="1"/>
              <a:t>i</a:t>
            </a:r>
            <a:r>
              <a:rPr lang="en-US" altLang="en-US" sz="1200" dirty="0"/>
              <a:t>=1;i&lt;=6;i++)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</a:t>
            </a:r>
            <a:r>
              <a:rPr lang="en-US" altLang="en-US" sz="1200" dirty="0" err="1"/>
              <a:t>contentPane.add</a:t>
            </a:r>
            <a:r>
              <a:rPr lang="en-US" altLang="en-US" sz="1200" dirty="0"/>
              <a:t>(new </a:t>
            </a:r>
            <a:r>
              <a:rPr lang="en-US" altLang="en-US" sz="1200" dirty="0" err="1"/>
              <a:t>JButton</a:t>
            </a:r>
            <a:r>
              <a:rPr lang="en-US" altLang="en-US" sz="1200" dirty="0"/>
              <a:t>("button "+</a:t>
            </a:r>
            <a:r>
              <a:rPr lang="en-US" altLang="en-US" sz="1200" dirty="0" err="1"/>
              <a:t>i</a:t>
            </a:r>
            <a:r>
              <a:rPr lang="en-US" altLang="en-US" sz="1200" dirty="0"/>
              <a:t>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//register 'Exit upon closing' as a default close operation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setDefaultCloseOperation</a:t>
            </a:r>
            <a:r>
              <a:rPr lang="en-US" altLang="en-US" sz="1200" dirty="0"/>
              <a:t>( EXIT_ON_CLOSE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9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826" y="115888"/>
            <a:ext cx="9744974" cy="1014172"/>
          </a:xfrm>
        </p:spPr>
        <p:txBody>
          <a:bodyPr/>
          <a:lstStyle/>
          <a:p>
            <a:r>
              <a:rPr lang="en-US" altLang="en-US" dirty="0"/>
              <a:t>Box Layout Manager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498" y="1199072"/>
            <a:ext cx="11110823" cy="22946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Class </a:t>
            </a:r>
            <a:r>
              <a:rPr lang="en-US" altLang="en-US" sz="2800" dirty="0" err="1"/>
              <a:t>BoxLayout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menyusun</a:t>
            </a:r>
            <a:r>
              <a:rPr lang="en-US" altLang="en-US" sz="2800" dirty="0"/>
              <a:t> component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baris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kolom</a:t>
            </a:r>
            <a:r>
              <a:rPr lang="en-US" altLang="en-US" sz="2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Component yang </a:t>
            </a:r>
            <a:r>
              <a:rPr lang="en-US" altLang="en-US" dirty="0" err="1"/>
              <a:t>ditambahkan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dilimpahkan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baris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kolom</a:t>
            </a:r>
            <a:r>
              <a:rPr lang="en-US" altLang="en-US" dirty="0"/>
              <a:t> </a:t>
            </a:r>
            <a:r>
              <a:rPr lang="en-US" altLang="en-US" dirty="0" err="1"/>
              <a:t>selanjutnya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penuh</a:t>
            </a:r>
            <a:r>
              <a:rPr lang="en-US" alt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Box Layout manager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menyamakan</a:t>
            </a:r>
            <a:r>
              <a:rPr lang="en-US" altLang="en-US" dirty="0"/>
              <a:t> </a:t>
            </a:r>
            <a:r>
              <a:rPr lang="en-US" altLang="en-US" dirty="0" err="1"/>
              <a:t>tinggi</a:t>
            </a:r>
            <a:r>
              <a:rPr lang="en-US" altLang="en-US" dirty="0"/>
              <a:t> (</a:t>
            </a:r>
            <a:r>
              <a:rPr lang="en-US" altLang="en-US" dirty="0" err="1"/>
              <a:t>baris</a:t>
            </a:r>
            <a:r>
              <a:rPr lang="en-US" altLang="en-US" dirty="0"/>
              <a:t>)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lebar</a:t>
            </a:r>
            <a:r>
              <a:rPr lang="en-US" altLang="en-US" dirty="0"/>
              <a:t> (</a:t>
            </a:r>
            <a:r>
              <a:rPr lang="en-US" altLang="en-US" dirty="0" err="1"/>
              <a:t>kolom</a:t>
            </a:r>
            <a:r>
              <a:rPr lang="en-US" altLang="en-US" dirty="0"/>
              <a:t>) </a:t>
            </a:r>
            <a:r>
              <a:rPr lang="en-US" altLang="en-US" dirty="0" err="1"/>
              <a:t>dari</a:t>
            </a:r>
            <a:r>
              <a:rPr lang="en-US" altLang="en-US" dirty="0"/>
              <a:t> component yang </a:t>
            </a:r>
            <a:r>
              <a:rPr lang="en-US" altLang="en-US" dirty="0" err="1"/>
              <a:t>ditambahkan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container.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sz="1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42" y="3693703"/>
            <a:ext cx="3639175" cy="301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42" y="3693703"/>
            <a:ext cx="3485072" cy="303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1" y="163903"/>
            <a:ext cx="6064369" cy="1000664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Box Layout Manager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/>
          <a:stretch>
            <a:fillRect/>
          </a:stretch>
        </p:blipFill>
        <p:spPr bwMode="auto">
          <a:xfrm>
            <a:off x="7030529" y="845734"/>
            <a:ext cx="46783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69675" y="1388853"/>
            <a:ext cx="5788325" cy="4630947"/>
          </a:xfrm>
        </p:spPr>
        <p:txBody>
          <a:bodyPr>
            <a:normAutofit fontScale="92500"/>
          </a:bodyPr>
          <a:lstStyle/>
          <a:p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JLabel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JScrollPane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BoxLayout</a:t>
            </a:r>
            <a:r>
              <a:rPr lang="en-US" altLang="en-US" sz="2800" dirty="0">
                <a:solidFill>
                  <a:srgbClr val="C00000"/>
                </a:solidFill>
              </a:rPr>
              <a:t> #1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vertikal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Keduanya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membentuk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grup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sendiri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berupa</a:t>
            </a:r>
            <a:r>
              <a:rPr lang="en-US" altLang="en-US" sz="2800" dirty="0"/>
              <a:t> sub-container.</a:t>
            </a:r>
          </a:p>
          <a:p>
            <a:r>
              <a:rPr lang="en-US" altLang="en-US" sz="2800" dirty="0" err="1"/>
              <a:t>Dua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JButton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bawahnya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BoxLayout</a:t>
            </a:r>
            <a:r>
              <a:rPr lang="en-US" altLang="en-US" sz="2800" dirty="0">
                <a:solidFill>
                  <a:srgbClr val="C00000"/>
                </a:solidFill>
              </a:rPr>
              <a:t> #2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horisontal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Keduanya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membentuk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grup</a:t>
            </a:r>
            <a:r>
              <a:rPr lang="en-US" altLang="en-US" sz="2800" dirty="0"/>
              <a:t> sub-container </a:t>
            </a:r>
            <a:r>
              <a:rPr lang="en-US" altLang="en-US" sz="2800" dirty="0" err="1"/>
              <a:t>tersendiri</a:t>
            </a:r>
            <a:endParaRPr lang="en-US" altLang="en-US" sz="2800" dirty="0"/>
          </a:p>
          <a:p>
            <a:r>
              <a:rPr lang="en-US" altLang="en-US" sz="2800" dirty="0" err="1"/>
              <a:t>Kedua</a:t>
            </a:r>
            <a:r>
              <a:rPr lang="en-US" altLang="en-US" sz="2800" dirty="0"/>
              <a:t> sub-container </a:t>
            </a:r>
            <a:r>
              <a:rPr lang="en-US" altLang="en-US" sz="2800" dirty="0" err="1"/>
              <a:t>BoxLayout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kemudian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memakai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BorderLayout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68" y="115889"/>
            <a:ext cx="9796732" cy="1134941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Axis Parameter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278" y="1412875"/>
            <a:ext cx="10895163" cy="53292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3200" dirty="0" err="1">
                <a:solidFill>
                  <a:srgbClr val="C00000"/>
                </a:solidFill>
              </a:rPr>
              <a:t>Empat</a:t>
            </a:r>
            <a:r>
              <a:rPr lang="en-US" altLang="en-US" sz="3200" dirty="0">
                <a:solidFill>
                  <a:srgbClr val="C00000"/>
                </a:solidFill>
              </a:rPr>
              <a:t> parameter </a:t>
            </a:r>
            <a:r>
              <a:rPr lang="en-US" altLang="en-US" sz="3200" dirty="0" err="1"/>
              <a:t>sumbu</a:t>
            </a:r>
            <a:r>
              <a:rPr lang="en-US" altLang="en-US" sz="3200" dirty="0"/>
              <a:t> (axis)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mengatur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susunan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komponen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BoxLayout</a:t>
            </a:r>
            <a:r>
              <a:rPr lang="en-US" altLang="en-US" sz="32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X_AXIS</a:t>
            </a:r>
            <a:r>
              <a:rPr lang="en-US" altLang="en-US" sz="2800" dirty="0"/>
              <a:t> :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horisontal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kanan</a:t>
            </a:r>
            <a:r>
              <a:rPr lang="en-US" altLang="en-US" sz="2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Y_AXIS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vertikal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bawah</a:t>
            </a:r>
            <a:r>
              <a:rPr lang="en-US" altLang="en-US" sz="2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LINE_AXIS 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seperti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susunan</a:t>
            </a:r>
            <a:r>
              <a:rPr lang="en-US" altLang="en-US" sz="2800" dirty="0"/>
              <a:t> kata-kata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sebaris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kalimat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Susunan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dibentuk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tergantung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kepada</a:t>
            </a:r>
            <a:r>
              <a:rPr lang="en-US" altLang="en-US" sz="2800" dirty="0"/>
              <a:t> property </a:t>
            </a:r>
            <a:r>
              <a:rPr lang="en-US" altLang="en-US" sz="2800" dirty="0" err="1"/>
              <a:t>ComponentOrientation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container.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LEFT_TO_RIGHT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disusun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horisontal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kanan</a:t>
            </a:r>
            <a:r>
              <a:rPr lang="en-US" altLang="en-US" sz="2400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RIGHT_TO_LEFT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disusun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horisontal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kiri</a:t>
            </a:r>
            <a:r>
              <a:rPr lang="en-US" altLang="en-US" sz="2400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keduanya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disusun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vertikal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7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342" y="1431985"/>
            <a:ext cx="11533517" cy="5237103"/>
          </a:xfrm>
        </p:spPr>
        <p:txBody>
          <a:bodyPr>
            <a:normAutofit fontScale="92500"/>
          </a:bodyPr>
          <a:lstStyle/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PAGE_AXIS</a:t>
            </a:r>
            <a:r>
              <a:rPr lang="en-US" altLang="en-US" dirty="0"/>
              <a:t> :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disusun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susunan</a:t>
            </a:r>
            <a:r>
              <a:rPr lang="en-US" altLang="en-US" dirty="0"/>
              <a:t> </a:t>
            </a:r>
            <a:r>
              <a:rPr lang="en-US" altLang="en-US" dirty="0" err="1"/>
              <a:t>baris-baris</a:t>
            </a:r>
            <a:r>
              <a:rPr lang="en-US" altLang="en-US" dirty="0"/>
              <a:t> </a:t>
            </a:r>
            <a:r>
              <a:rPr lang="en-US" altLang="en-US" dirty="0" err="1"/>
              <a:t>kalimat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halaman</a:t>
            </a:r>
            <a:r>
              <a:rPr lang="en-US" altLang="en-US" dirty="0"/>
              <a:t> </a:t>
            </a:r>
            <a:r>
              <a:rPr lang="en-US" altLang="en-US" dirty="0" err="1"/>
              <a:t>kertas</a:t>
            </a:r>
            <a:r>
              <a:rPr lang="en-US" altLang="en-US" dirty="0"/>
              <a:t>. </a:t>
            </a:r>
            <a:r>
              <a:rPr lang="en-US" altLang="en-US" dirty="0" err="1"/>
              <a:t>Susunan</a:t>
            </a:r>
            <a:r>
              <a:rPr lang="en-US" altLang="en-US" dirty="0"/>
              <a:t> yang </a:t>
            </a:r>
            <a:r>
              <a:rPr lang="en-US" altLang="en-US" dirty="0" err="1"/>
              <a:t>dibentuk</a:t>
            </a:r>
            <a:r>
              <a:rPr lang="en-US" altLang="en-US" dirty="0"/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property </a:t>
            </a:r>
            <a:r>
              <a:rPr lang="en-US" altLang="en-US" dirty="0" err="1"/>
              <a:t>ComponentOrientation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container.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LEFT_TO_RIGHT </a:t>
            </a:r>
            <a:r>
              <a:rPr lang="en-US" altLang="en-US" dirty="0"/>
              <a:t>: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disusun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,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kiri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kanan</a:t>
            </a:r>
            <a:r>
              <a:rPr lang="en-US" altLang="en-US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RIGHT_TO_LEFT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: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disusun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,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kanan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kiri</a:t>
            </a:r>
            <a:r>
              <a:rPr lang="en-US" altLang="en-US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bukan</a:t>
            </a:r>
            <a:r>
              <a:rPr lang="en-US" altLang="en-US" dirty="0"/>
              <a:t> </a:t>
            </a:r>
            <a:r>
              <a:rPr lang="en-US" altLang="en-US" dirty="0" err="1"/>
              <a:t>keduanya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disusun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horisontal</a:t>
            </a:r>
            <a:r>
              <a:rPr lang="en-US" altLang="en-US" dirty="0"/>
              <a:t>. </a:t>
            </a:r>
            <a:r>
              <a:rPr lang="en-US" altLang="en-US" dirty="0" err="1"/>
              <a:t>Arah</a:t>
            </a:r>
            <a:r>
              <a:rPr lang="en-US" altLang="en-US" dirty="0"/>
              <a:t> </a:t>
            </a:r>
            <a:r>
              <a:rPr lang="en-US" altLang="en-US" dirty="0" err="1"/>
              <a:t>susunan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selalu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r>
              <a:rPr lang="en-US" altLang="en-US" dirty="0"/>
              <a:t> (top)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bawah</a:t>
            </a:r>
            <a:r>
              <a:rPr lang="en-US" altLang="en-US" dirty="0"/>
              <a:t> (bottom).</a:t>
            </a:r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semua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susunan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urutan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peletakkan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mempengaruhi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urutan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susunan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prinsipnya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BoxLayout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bentuk</a:t>
            </a:r>
            <a:r>
              <a:rPr lang="en-US" altLang="en-US" sz="2800" dirty="0"/>
              <a:t> </a:t>
            </a:r>
            <a:r>
              <a:rPr lang="en-US" altLang="en-US" sz="2800" i="1" dirty="0"/>
              <a:t>layout</a:t>
            </a:r>
            <a:r>
              <a:rPr lang="en-US" altLang="en-US" sz="2800" dirty="0"/>
              <a:t> : 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Top-to-bottom.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Left-to-right.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Right-to-left</a:t>
            </a:r>
            <a:r>
              <a:rPr lang="en-US" altLang="en-US" dirty="0"/>
              <a:t>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68" y="115889"/>
            <a:ext cx="9796732" cy="1134941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Axis Parameter</a:t>
            </a:r>
          </a:p>
        </p:txBody>
      </p:sp>
    </p:spTree>
    <p:extLst>
      <p:ext uri="{BB962C8B-B14F-4D97-AF65-F5344CB8AC3E}">
        <p14:creationId xmlns:p14="http://schemas.microsoft.com/office/powerpoint/2010/main" val="426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0" y="260350"/>
            <a:ext cx="3683000" cy="706438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Contoh Box LM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60350"/>
            <a:ext cx="8229600" cy="64087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javax.swing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java.awt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javax.swing.border.Border</a:t>
            </a:r>
            <a:r>
              <a:rPr lang="en-US" altLang="en-US" sz="16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/>
              <a:t>TryBoxLayout</a:t>
            </a:r>
            <a:r>
              <a:rPr lang="en-US" altLang="en-US" sz="1600" dirty="0"/>
              <a:t> extends </a:t>
            </a:r>
            <a:r>
              <a:rPr lang="en-US" altLang="en-US" sz="1600" dirty="0" err="1"/>
              <a:t>JFrame</a:t>
            </a:r>
            <a:r>
              <a:rPr lang="en-US" altLang="en-US" sz="16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public </a:t>
            </a:r>
            <a:r>
              <a:rPr lang="en-US" altLang="en-US" sz="1600" dirty="0" err="1"/>
              <a:t>TryBoxLayout</a:t>
            </a:r>
            <a:r>
              <a:rPr lang="en-US" altLang="en-US" sz="1600" dirty="0"/>
              <a:t>(String title){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setSize</a:t>
            </a:r>
            <a:r>
              <a:rPr lang="en-US" altLang="en-US" sz="1600" dirty="0"/>
              <a:t>      (300, 200);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setTitle</a:t>
            </a:r>
            <a:r>
              <a:rPr lang="en-US" altLang="en-US" sz="1600" dirty="0"/>
              <a:t>     (title);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setLocation</a:t>
            </a:r>
            <a:r>
              <a:rPr lang="en-US" altLang="en-US" sz="1600" dirty="0"/>
              <a:t>  (150, 250);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>
                <a:solidFill>
                  <a:srgbClr val="FF0000"/>
                </a:solidFill>
              </a:rPr>
              <a:t>Box left = </a:t>
            </a:r>
            <a:r>
              <a:rPr lang="en-US" altLang="en-US" sz="1600" dirty="0" err="1">
                <a:solidFill>
                  <a:srgbClr val="FF0000"/>
                </a:solidFill>
              </a:rPr>
              <a:t>Box.createVerticalBox</a:t>
            </a:r>
            <a:r>
              <a:rPr lang="en-US" altLang="en-US" sz="16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ButtonGroup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radioGroup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ButtonGroup</a:t>
            </a:r>
            <a:r>
              <a:rPr lang="en-US" altLang="en-US" sz="1600" dirty="0"/>
              <a:t>();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;    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("Red"));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       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("Green"));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("Blue"));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("Yellow"));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>
                <a:solidFill>
                  <a:srgbClr val="FF0000"/>
                </a:solidFill>
              </a:rPr>
              <a:t>Box right = </a:t>
            </a:r>
            <a:r>
              <a:rPr lang="en-US" altLang="en-US" sz="1600" dirty="0" err="1">
                <a:solidFill>
                  <a:srgbClr val="FF0000"/>
                </a:solidFill>
              </a:rPr>
              <a:t>Box.createVerticalBox</a:t>
            </a:r>
            <a:r>
              <a:rPr lang="en-US" altLang="en-US" sz="16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rig.add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JCheckBox</a:t>
            </a:r>
            <a:r>
              <a:rPr lang="en-US" altLang="en-US" sz="1600" dirty="0"/>
              <a:t>("Dashed"));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right.add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JCheckBox</a:t>
            </a:r>
            <a:r>
              <a:rPr lang="en-US" altLang="en-US" sz="1600" dirty="0"/>
              <a:t>("Thick"));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right.add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htnew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JCheckBox</a:t>
            </a:r>
            <a:r>
              <a:rPr lang="en-US" altLang="en-US" sz="1600" dirty="0"/>
              <a:t>("Rounded"));</a:t>
            </a:r>
          </a:p>
        </p:txBody>
      </p:sp>
    </p:spTree>
    <p:extLst>
      <p:ext uri="{BB962C8B-B14F-4D97-AF65-F5344CB8AC3E}">
        <p14:creationId xmlns:p14="http://schemas.microsoft.com/office/powerpoint/2010/main" val="3547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189" y="145242"/>
            <a:ext cx="11168332" cy="1143000"/>
          </a:xfrm>
        </p:spPr>
        <p:txBody>
          <a:bodyPr/>
          <a:lstStyle/>
          <a:p>
            <a:r>
              <a:rPr lang="en-US" altLang="en-US" dirty="0" err="1"/>
              <a:t>Penyusunan</a:t>
            </a:r>
            <a:r>
              <a:rPr lang="en-US" altLang="en-US" dirty="0"/>
              <a:t> Component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85" y="1600200"/>
            <a:ext cx="10481094" cy="5068888"/>
          </a:xfrm>
        </p:spPr>
        <p:txBody>
          <a:bodyPr/>
          <a:lstStyle/>
          <a:p>
            <a:pPr marL="361950" indent="-361950"/>
            <a:r>
              <a:rPr lang="en-US" altLang="en-US" sz="2800" dirty="0" err="1"/>
              <a:t>Tiga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GUI:</a:t>
            </a:r>
          </a:p>
          <a:p>
            <a:pPr marL="715963" lvl="1" indent="-354013">
              <a:buFontTx/>
              <a:buAutoNum type="arabicPeriod"/>
            </a:pPr>
            <a:r>
              <a:rPr lang="en-US" altLang="en-US" dirty="0">
                <a:solidFill>
                  <a:srgbClr val="C00000"/>
                </a:solidFill>
              </a:rPr>
              <a:t>Absolute positioning </a:t>
            </a:r>
          </a:p>
          <a:p>
            <a:pPr marL="982663" lvl="2" indent="-266700"/>
            <a:r>
              <a:rPr lang="en-US" altLang="en-US" dirty="0"/>
              <a:t>Men-set layout Container </a:t>
            </a:r>
            <a:r>
              <a:rPr lang="en-US" altLang="en-US" dirty="0" err="1"/>
              <a:t>ke</a:t>
            </a:r>
            <a:r>
              <a:rPr lang="en-US" altLang="en-US" dirty="0"/>
              <a:t> null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menempatkan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GUI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pojok</a:t>
            </a:r>
            <a:r>
              <a:rPr lang="en-US" altLang="en-US" dirty="0"/>
              <a:t> </a:t>
            </a:r>
            <a:r>
              <a:rPr lang="en-US" altLang="en-US" dirty="0" err="1"/>
              <a:t>kiri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endParaRPr lang="en-US" altLang="en-US" dirty="0"/>
          </a:p>
          <a:p>
            <a:pPr marL="982663" lvl="2" indent="-266700"/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menspesifikasikan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GUI.</a:t>
            </a:r>
          </a:p>
          <a:p>
            <a:pPr marL="715963" lvl="2" indent="0">
              <a:buNone/>
            </a:pPr>
            <a:endParaRPr lang="en-US" altLang="en-US" sz="1200" dirty="0"/>
          </a:p>
          <a:p>
            <a:pPr marL="715963" lvl="1" indent="-354013">
              <a:buFontTx/>
              <a:buAutoNum type="arabicPeriod"/>
            </a:pPr>
            <a:r>
              <a:rPr lang="en-US" altLang="en-US" dirty="0">
                <a:solidFill>
                  <a:srgbClr val="C00000"/>
                </a:solidFill>
              </a:rPr>
              <a:t>Layout managers</a:t>
            </a:r>
          </a:p>
          <a:p>
            <a:pPr marL="982663" lvl="2" indent="-266700"/>
            <a:r>
              <a:rPr lang="en-US" altLang="en-US" dirty="0" err="1"/>
              <a:t>Menggunakan</a:t>
            </a:r>
            <a:r>
              <a:rPr lang="en-US" altLang="en-US" dirty="0"/>
              <a:t> layout manager</a:t>
            </a:r>
          </a:p>
          <a:p>
            <a:pPr marL="982663" lvl="2" indent="-266700"/>
            <a:r>
              <a:rPr lang="en-US" altLang="en-US" dirty="0" err="1"/>
              <a:t>Kehilangan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kendali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posisi</a:t>
            </a:r>
            <a:r>
              <a:rPr lang="en-US" altLang="en-US" dirty="0"/>
              <a:t> GUI component</a:t>
            </a:r>
          </a:p>
          <a:p>
            <a:pPr marL="715963" lvl="2" indent="0">
              <a:buNone/>
            </a:pPr>
            <a:endParaRPr lang="en-US" altLang="en-US" sz="1200" dirty="0"/>
          </a:p>
          <a:p>
            <a:pPr marL="715963" lvl="1" indent="-354013">
              <a:buFontTx/>
              <a:buAutoNum type="arabicPeriod"/>
            </a:pPr>
            <a:r>
              <a:rPr lang="en-US" altLang="en-US" dirty="0">
                <a:solidFill>
                  <a:srgbClr val="C00000"/>
                </a:solidFill>
              </a:rPr>
              <a:t>Visual programming </a:t>
            </a:r>
            <a:r>
              <a:rPr lang="en-US" altLang="en-US" dirty="0" err="1">
                <a:solidFill>
                  <a:srgbClr val="C00000"/>
                </a:solidFill>
              </a:rPr>
              <a:t>dengan</a:t>
            </a:r>
            <a:r>
              <a:rPr lang="en-US" altLang="en-US" dirty="0">
                <a:solidFill>
                  <a:srgbClr val="C00000"/>
                </a:solidFill>
              </a:rPr>
              <a:t> IDE</a:t>
            </a:r>
          </a:p>
          <a:p>
            <a:pPr marL="982663" lvl="2" indent="-266700"/>
            <a:r>
              <a:rPr lang="en-US" altLang="en-US" dirty="0" err="1"/>
              <a:t>Menyediakan</a:t>
            </a:r>
            <a:r>
              <a:rPr lang="en-US" altLang="en-US" dirty="0"/>
              <a:t> GUI design tool (drag and drop)</a:t>
            </a:r>
          </a:p>
          <a:p>
            <a:pPr marL="982663" lvl="2" indent="-266700"/>
            <a:r>
              <a:rPr lang="en-US" altLang="en-US" dirty="0" err="1"/>
              <a:t>Posisi</a:t>
            </a:r>
            <a:r>
              <a:rPr lang="en-US" altLang="en-US" dirty="0"/>
              <a:t>,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align </a:t>
            </a:r>
            <a:r>
              <a:rPr lang="en-US" altLang="en-US" dirty="0" err="1"/>
              <a:t>dapat</a:t>
            </a:r>
            <a:r>
              <a:rPr lang="en-US" altLang="en-US" dirty="0"/>
              <a:t> di-set </a:t>
            </a:r>
            <a:r>
              <a:rPr lang="en-US" altLang="en-US" dirty="0" err="1"/>
              <a:t>sesuai</a:t>
            </a:r>
            <a:r>
              <a:rPr lang="en-US" altLang="en-US" dirty="0"/>
              <a:t> </a:t>
            </a:r>
            <a:r>
              <a:rPr lang="en-US" altLang="en-US" dirty="0" err="1"/>
              <a:t>keinginan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0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3025"/>
            <a:ext cx="8229600" cy="66690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 </a:t>
            </a:r>
            <a:r>
              <a:rPr lang="en-US" altLang="en-US" sz="1600" dirty="0">
                <a:solidFill>
                  <a:srgbClr val="FF0000"/>
                </a:solidFill>
              </a:rPr>
              <a:t>Box top = </a:t>
            </a:r>
            <a:r>
              <a:rPr lang="en-US" altLang="en-US" sz="1600" dirty="0" err="1">
                <a:solidFill>
                  <a:srgbClr val="FF0000"/>
                </a:solidFill>
              </a:rPr>
              <a:t>Box.createHorizontalBox</a:t>
            </a:r>
            <a:r>
              <a:rPr lang="en-US" altLang="en-US" sz="1600" dirty="0">
                <a:solidFill>
                  <a:srgbClr val="FF0000"/>
                </a:solidFill>
              </a:rPr>
              <a:t>();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top.add</a:t>
            </a:r>
            <a:r>
              <a:rPr lang="en-US" altLang="en-US" sz="1600" dirty="0"/>
              <a:t>(left);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top.add</a:t>
            </a:r>
            <a:r>
              <a:rPr lang="en-US" altLang="en-US" sz="1600" dirty="0"/>
              <a:t>(right);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bottomPanel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Border edge = </a:t>
            </a:r>
            <a:r>
              <a:rPr lang="en-US" altLang="en-US" sz="1600" dirty="0" err="1"/>
              <a:t>BorderFactory.createRaisedBevelBorder</a:t>
            </a:r>
            <a:r>
              <a:rPr lang="en-US" altLang="en-US" sz="1600" dirty="0"/>
              <a:t>();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 button;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Dimension size = new Dimension(80,20);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bottomPanel.add</a:t>
            </a:r>
            <a:r>
              <a:rPr lang="en-US" altLang="en-US" sz="1600" dirty="0"/>
              <a:t>(button = new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("Defaults"));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button.setBorder</a:t>
            </a:r>
            <a:r>
              <a:rPr lang="en-US" altLang="en-US" sz="1600" dirty="0"/>
              <a:t>(edge);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button.setPreferredSize</a:t>
            </a:r>
            <a:r>
              <a:rPr lang="en-US" altLang="en-US" sz="1600" dirty="0"/>
              <a:t>(size);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bottomPanel.add</a:t>
            </a:r>
            <a:r>
              <a:rPr lang="en-US" altLang="en-US" sz="1600" dirty="0"/>
              <a:t>(button = new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("OK"));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//</a:t>
            </a:r>
            <a:r>
              <a:rPr lang="en-US" altLang="en-US" sz="1600" dirty="0" err="1"/>
              <a:t>button.setBorder</a:t>
            </a:r>
            <a:r>
              <a:rPr lang="en-US" altLang="en-US" sz="1600" dirty="0"/>
              <a:t>(edge);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button.setPreferredSize</a:t>
            </a:r>
            <a:r>
              <a:rPr lang="en-US" altLang="en-US" sz="1600" dirty="0"/>
              <a:t>(size);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bottomPanel.add</a:t>
            </a:r>
            <a:r>
              <a:rPr lang="en-US" altLang="en-US" sz="1600" dirty="0"/>
              <a:t>(button = new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("Cancel"));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button.setBorder</a:t>
            </a:r>
            <a:r>
              <a:rPr lang="en-US" altLang="en-US" sz="1600" dirty="0"/>
              <a:t>(edge);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button.setPreferredSize</a:t>
            </a:r>
            <a:r>
              <a:rPr lang="en-US" altLang="en-US" sz="1600" dirty="0"/>
              <a:t>(size);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Container content = </a:t>
            </a:r>
            <a:r>
              <a:rPr lang="en-US" altLang="en-US" sz="1600" dirty="0" err="1"/>
              <a:t>getContentPane</a:t>
            </a:r>
            <a:r>
              <a:rPr lang="en-US" altLang="en-US" sz="1600" dirty="0"/>
              <a:t>();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content.setLayout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BorderLayout</a:t>
            </a:r>
            <a:r>
              <a:rPr lang="en-US" altLang="en-US" sz="1600" dirty="0"/>
              <a:t>());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content.add</a:t>
            </a:r>
            <a:r>
              <a:rPr lang="en-US" altLang="en-US" sz="1600" dirty="0"/>
              <a:t>(top, </a:t>
            </a:r>
            <a:r>
              <a:rPr lang="en-US" altLang="en-US" sz="1600" dirty="0" err="1"/>
              <a:t>BorderLayout.CENTER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content.add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bottomPanel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BorderLayout.SOUTH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public static void main(String[]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TryBoxLayout</a:t>
            </a:r>
            <a:r>
              <a:rPr lang="en-US" altLang="en-US" sz="1600" dirty="0"/>
              <a:t> frame = new </a:t>
            </a:r>
            <a:r>
              <a:rPr lang="en-US" altLang="en-US" sz="1600" dirty="0" err="1"/>
              <a:t>TryBoxLayout</a:t>
            </a:r>
            <a:r>
              <a:rPr lang="en-US" altLang="en-US" sz="1600" dirty="0"/>
              <a:t>("This is a Box Layout");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frame.setVisible</a:t>
            </a:r>
            <a:r>
              <a:rPr lang="en-US" altLang="en-US" sz="1600" dirty="0"/>
              <a:t>(true);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2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1" y="119363"/>
            <a:ext cx="11021682" cy="1019324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Struts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509" y="1204059"/>
            <a:ext cx="11136701" cy="194957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000" dirty="0"/>
              <a:t>Class Box </a:t>
            </a:r>
            <a:r>
              <a:rPr lang="en-US" altLang="en-US" sz="3000" dirty="0" err="1"/>
              <a:t>berisi</a:t>
            </a:r>
            <a:r>
              <a:rPr lang="en-US" altLang="en-US" sz="3000" dirty="0"/>
              <a:t> method static </a:t>
            </a:r>
            <a:r>
              <a:rPr lang="en-US" altLang="en-US" sz="3000" dirty="0" err="1"/>
              <a:t>untuk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membuat</a:t>
            </a:r>
            <a:r>
              <a:rPr lang="en-US" altLang="en-US" sz="3000" dirty="0"/>
              <a:t> component </a:t>
            </a:r>
            <a:r>
              <a:rPr lang="en-US" altLang="en-US" sz="3000" dirty="0" err="1"/>
              <a:t>tidak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kelihatan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disebut</a:t>
            </a:r>
            <a:r>
              <a:rPr lang="en-US" altLang="en-US" sz="3000" dirty="0"/>
              <a:t> strut. 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>
                <a:solidFill>
                  <a:srgbClr val="C00000"/>
                </a:solidFill>
              </a:rPr>
              <a:t>Vertical strut </a:t>
            </a:r>
            <a:r>
              <a:rPr lang="en-US" altLang="en-US" sz="2600" dirty="0" err="1"/>
              <a:t>menentukan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tinggi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dalam</a:t>
            </a:r>
            <a:r>
              <a:rPr lang="en-US" altLang="en-US" sz="2600" dirty="0"/>
              <a:t> pixel (</a:t>
            </a:r>
            <a:r>
              <a:rPr lang="en-US" altLang="en-US" sz="2600" dirty="0" err="1"/>
              <a:t>lebar</a:t>
            </a:r>
            <a:r>
              <a:rPr lang="en-US" altLang="en-US" sz="2600" dirty="0"/>
              <a:t> </a:t>
            </a:r>
            <a:r>
              <a:rPr lang="en-US" altLang="en-US" sz="2600" dirty="0" err="1"/>
              <a:t>nol</a:t>
            </a:r>
            <a:r>
              <a:rPr lang="en-US" altLang="en-US" sz="2600" dirty="0"/>
              <a:t>). 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>
                <a:solidFill>
                  <a:srgbClr val="C00000"/>
                </a:solidFill>
              </a:rPr>
              <a:t>Horizontal strut </a:t>
            </a:r>
            <a:r>
              <a:rPr lang="en-US" altLang="en-US" sz="2600" dirty="0" err="1"/>
              <a:t>adalah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kebalikannya</a:t>
            </a:r>
            <a:r>
              <a:rPr lang="en-US" altLang="en-US" sz="2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 err="1"/>
              <a:t>Kegunaannya</a:t>
            </a:r>
            <a:r>
              <a:rPr lang="en-US" altLang="en-US" sz="2600" dirty="0"/>
              <a:t> Vertical strut </a:t>
            </a:r>
            <a:r>
              <a:rPr lang="en-US" altLang="en-US" sz="2600" dirty="0" err="1"/>
              <a:t>adalah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untuk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menyisipkan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spasi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antar</a:t>
            </a:r>
            <a:r>
              <a:rPr lang="en-US" altLang="en-US" sz="2600" dirty="0"/>
              <a:t> component, </a:t>
            </a:r>
            <a:r>
              <a:rPr lang="en-US" altLang="en-US" sz="2600" dirty="0" err="1"/>
              <a:t>baik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horisontal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maupun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vertikal</a:t>
            </a:r>
            <a:r>
              <a:rPr lang="en-US" altLang="en-US" sz="2600" dirty="0"/>
              <a:t>. </a:t>
            </a:r>
            <a:endParaRPr lang="en-US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11" y="3226953"/>
            <a:ext cx="6298045" cy="34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11" y="3234906"/>
            <a:ext cx="4001232" cy="348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96" y="274638"/>
            <a:ext cx="10972800" cy="850900"/>
          </a:xfrm>
        </p:spPr>
        <p:txBody>
          <a:bodyPr/>
          <a:lstStyle/>
          <a:p>
            <a:r>
              <a:rPr lang="en-US" altLang="en-US" dirty="0"/>
              <a:t>Embroidering Boxes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664" y="1268413"/>
            <a:ext cx="10757139" cy="182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err="1"/>
              <a:t>Pada</a:t>
            </a:r>
            <a:r>
              <a:rPr lang="en-US" altLang="en-US" sz="2800" dirty="0"/>
              <a:t> container </a:t>
            </a:r>
            <a:r>
              <a:rPr lang="en-US" altLang="en-US" sz="2800" dirty="0" err="1"/>
              <a:t>JPanel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ditambahkan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border.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Misalnya</a:t>
            </a:r>
            <a:r>
              <a:rPr lang="en-US" altLang="en-US" dirty="0"/>
              <a:t> border </a:t>
            </a:r>
            <a:r>
              <a:rPr lang="en-US" altLang="en-US" dirty="0" err="1"/>
              <a:t>TitledBorder</a:t>
            </a:r>
            <a:r>
              <a:rPr lang="en-US" altLang="en-US" dirty="0"/>
              <a:t> yang 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dibuat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constructor.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di </a:t>
            </a:r>
            <a:r>
              <a:rPr lang="en-US" altLang="en-US" dirty="0" err="1"/>
              <a:t>bawah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border yang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EtchedBorder</a:t>
            </a:r>
            <a:endParaRPr lang="en-US" altLang="en-US" dirty="0">
              <a:solidFill>
                <a:srgbClr val="C00000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76" y="2714239"/>
            <a:ext cx="4256117" cy="389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4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96114" y="260351"/>
            <a:ext cx="3671887" cy="633413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Contoh Box LM 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46050"/>
            <a:ext cx="8964613" cy="645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javax.swing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java.awt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javax.swing.border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/>
              <a:t>TryBoxLayoutStrut</a:t>
            </a:r>
            <a:r>
              <a:rPr lang="en-US" altLang="en-US" sz="1600" dirty="0"/>
              <a:t> extends </a:t>
            </a:r>
            <a:r>
              <a:rPr lang="en-US" altLang="en-US" sz="1600" dirty="0" err="1"/>
              <a:t>JFrame</a:t>
            </a:r>
            <a:r>
              <a:rPr lang="en-US" altLang="en-US" sz="16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public </a:t>
            </a:r>
            <a:r>
              <a:rPr lang="en-US" altLang="en-US" sz="1600" dirty="0" err="1"/>
              <a:t>TryBoxLayoutStrut</a:t>
            </a:r>
            <a:r>
              <a:rPr lang="en-US" altLang="en-US" sz="1600" dirty="0"/>
              <a:t>(String title){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setSize</a:t>
            </a:r>
            <a:r>
              <a:rPr lang="en-US" altLang="en-US" sz="1600" dirty="0"/>
              <a:t>      (300, 200);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setTitle</a:t>
            </a:r>
            <a:r>
              <a:rPr lang="en-US" altLang="en-US" sz="1600" dirty="0"/>
              <a:t>     (title);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setLocation</a:t>
            </a:r>
            <a:r>
              <a:rPr lang="en-US" altLang="en-US" sz="1600" dirty="0"/>
              <a:t>  (150, 250);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Box left = </a:t>
            </a:r>
            <a:r>
              <a:rPr lang="en-US" altLang="en-US" sz="1600" dirty="0" err="1"/>
              <a:t>Box.createVerticalBox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ButtonGroup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radioGroup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ButtonGroup</a:t>
            </a:r>
            <a:r>
              <a:rPr lang="en-US" altLang="en-US" sz="1600" dirty="0"/>
              <a:t>();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;    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("Red"));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       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("Green"));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("Blue"));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radioGroup.add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JRadioButton</a:t>
            </a:r>
            <a:r>
              <a:rPr lang="en-US" altLang="en-US" sz="1600" dirty="0"/>
              <a:t>("Yellow"));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rbutton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Box right = </a:t>
            </a:r>
            <a:r>
              <a:rPr lang="en-US" altLang="en-US" sz="1600" dirty="0" err="1"/>
              <a:t>Box.createVerticalBox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right.add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JCheckBox</a:t>
            </a:r>
            <a:r>
              <a:rPr lang="en-US" altLang="en-US" sz="1600" dirty="0"/>
              <a:t>("Dashed"));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right.add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JCheckBox</a:t>
            </a:r>
            <a:r>
              <a:rPr lang="en-US" altLang="en-US" sz="1600" dirty="0"/>
              <a:t>("Thick"));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right.add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JCheckBox</a:t>
            </a:r>
            <a:r>
              <a:rPr lang="en-US" altLang="en-US" sz="1600" dirty="0"/>
              <a:t>("Rounded"));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leftPanel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BorderLayout</a:t>
            </a:r>
            <a:r>
              <a:rPr lang="en-US" altLang="en-US" sz="1600" dirty="0"/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leftPanel.setBorder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TitledBorder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EtchedBorder</a:t>
            </a:r>
            <a:r>
              <a:rPr lang="en-US" altLang="en-US" sz="1600" dirty="0"/>
              <a:t>(), "Line Color"));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leftPanel.add</a:t>
            </a:r>
            <a:r>
              <a:rPr lang="en-US" altLang="en-US" sz="1600" dirty="0"/>
              <a:t>(left, </a:t>
            </a:r>
            <a:r>
              <a:rPr lang="en-US" altLang="en-US" sz="1600" dirty="0" err="1"/>
              <a:t>BorderLayout.CENTER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rightPanel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BorderLayout</a:t>
            </a:r>
            <a:r>
              <a:rPr lang="en-US" altLang="en-US" sz="1600" dirty="0"/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rightPanel.setBorder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TitledBorder</a:t>
            </a:r>
            <a:r>
              <a:rPr lang="en-US" altLang="en-US" sz="1600" dirty="0"/>
              <a:t>(new </a:t>
            </a:r>
            <a:r>
              <a:rPr lang="en-US" altLang="en-US" sz="1600" dirty="0" err="1"/>
              <a:t>EtchedBorder</a:t>
            </a:r>
            <a:r>
              <a:rPr lang="en-US" altLang="en-US" sz="1600" dirty="0"/>
              <a:t>(), "Line Properties"));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rightPanel.add</a:t>
            </a:r>
            <a:r>
              <a:rPr lang="en-US" altLang="en-US" sz="1600" dirty="0"/>
              <a:t>(right, </a:t>
            </a:r>
            <a:r>
              <a:rPr lang="en-US" altLang="en-US" sz="1600" dirty="0" err="1"/>
              <a:t>BorderLayout.CENTER</a:t>
            </a:r>
            <a:r>
              <a:rPr lang="en-US" alt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83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96114" y="260351"/>
            <a:ext cx="3671887" cy="633413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Contoh Box LM 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46050"/>
            <a:ext cx="8964613" cy="645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Box top = </a:t>
            </a:r>
            <a:r>
              <a:rPr lang="en-US" altLang="en-US" sz="1600" dirty="0" err="1"/>
              <a:t>Box.createHorizontalBox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top.add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leftPanel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        </a:t>
            </a:r>
            <a:r>
              <a:rPr lang="en-US" altLang="en-US" sz="1600" dirty="0" err="1">
                <a:solidFill>
                  <a:srgbClr val="FF0000"/>
                </a:solidFill>
              </a:rPr>
              <a:t>top.add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Box.createHorizontalStrut</a:t>
            </a:r>
            <a:r>
              <a:rPr lang="en-US" altLang="en-US" sz="1600" dirty="0">
                <a:solidFill>
                  <a:srgbClr val="FF0000"/>
                </a:solidFill>
              </a:rPr>
              <a:t>(5));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top.add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rightPanel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bottomPanel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JPanel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>
                <a:solidFill>
                  <a:srgbClr val="FF0000"/>
                </a:solidFill>
              </a:rPr>
              <a:t>bottomPanel.setBorder</a:t>
            </a:r>
            <a:r>
              <a:rPr lang="en-US" altLang="en-US" sz="1600" dirty="0">
                <a:solidFill>
                  <a:srgbClr val="FF0000"/>
                </a:solidFill>
              </a:rPr>
              <a:t>(new </a:t>
            </a:r>
            <a:r>
              <a:rPr lang="en-US" altLang="en-US" sz="1600" dirty="0" err="1">
                <a:solidFill>
                  <a:srgbClr val="FF0000"/>
                </a:solidFill>
              </a:rPr>
              <a:t>CompoundBorder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BorderFactory.createLineBorder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Color.black</a:t>
            </a:r>
            <a:r>
              <a:rPr lang="en-US" altLang="en-US" sz="1600" dirty="0">
                <a:solidFill>
                  <a:srgbClr val="FF0000"/>
                </a:solidFill>
              </a:rPr>
              <a:t>, 1),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BorderFactory.createBevelBorder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BevelBorder.RAISED</a:t>
            </a:r>
            <a:r>
              <a:rPr lang="en-US" altLang="en-US" sz="1600" dirty="0">
                <a:solidFill>
                  <a:srgbClr val="FF0000"/>
                </a:solidFill>
              </a:rPr>
              <a:t>)));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 button;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Dimension size = new Dimension(80,20);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bottomPanel.add</a:t>
            </a:r>
            <a:r>
              <a:rPr lang="en-US" altLang="en-US" sz="1600" dirty="0"/>
              <a:t>(button = new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("Defaults"));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button.setPreferredSize</a:t>
            </a:r>
            <a:r>
              <a:rPr lang="en-US" altLang="en-US" sz="1600" dirty="0"/>
              <a:t>(size);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bottomPanel.add</a:t>
            </a:r>
            <a:r>
              <a:rPr lang="en-US" altLang="en-US" sz="1600" dirty="0"/>
              <a:t>(button = new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("OK"));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button.setPreferredSize</a:t>
            </a:r>
            <a:r>
              <a:rPr lang="en-US" altLang="en-US" sz="1600" dirty="0"/>
              <a:t>(size);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bottomPanel.add</a:t>
            </a:r>
            <a:r>
              <a:rPr lang="en-US" altLang="en-US" sz="1600" dirty="0"/>
              <a:t>(button = new </a:t>
            </a:r>
            <a:r>
              <a:rPr lang="en-US" altLang="en-US" sz="1600" dirty="0" err="1"/>
              <a:t>JButton</a:t>
            </a:r>
            <a:r>
              <a:rPr lang="en-US" altLang="en-US" sz="1600" dirty="0"/>
              <a:t>("Cancel"));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button.setPreferredSize</a:t>
            </a:r>
            <a:r>
              <a:rPr lang="en-US" altLang="en-US" sz="1600" dirty="0"/>
              <a:t>(size);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Container content = </a:t>
            </a:r>
            <a:r>
              <a:rPr lang="en-US" altLang="en-US" sz="1600" dirty="0" err="1"/>
              <a:t>getContentPane</a:t>
            </a:r>
            <a:r>
              <a:rPr lang="en-US" altLang="en-US" sz="1600" dirty="0"/>
              <a:t>();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BoxLayout</a:t>
            </a:r>
            <a:r>
              <a:rPr lang="en-US" altLang="en-US" sz="1600" dirty="0"/>
              <a:t> box = new </a:t>
            </a:r>
            <a:r>
              <a:rPr lang="en-US" altLang="en-US" sz="1600" dirty="0" err="1"/>
              <a:t>BoxLayout</a:t>
            </a:r>
            <a:r>
              <a:rPr lang="en-US" altLang="en-US" sz="1600" dirty="0"/>
              <a:t>(content, </a:t>
            </a:r>
            <a:r>
              <a:rPr lang="en-US" altLang="en-US" sz="1600" dirty="0" err="1"/>
              <a:t>BoxLayout.Y_AXIS</a:t>
            </a:r>
            <a:r>
              <a:rPr lang="en-US" altLang="en-US" sz="1600" dirty="0"/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content.setLayout</a:t>
            </a:r>
            <a:r>
              <a:rPr lang="en-US" altLang="en-US" sz="1600" dirty="0"/>
              <a:t>(box);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content.add</a:t>
            </a:r>
            <a:r>
              <a:rPr lang="en-US" altLang="en-US" sz="1600" dirty="0"/>
              <a:t>(top);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content.add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bottomPanel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public static void main(String[]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TryBoxLayoutStrut</a:t>
            </a:r>
            <a:r>
              <a:rPr lang="en-US" altLang="en-US" sz="1600" dirty="0"/>
              <a:t> frame = new </a:t>
            </a:r>
            <a:r>
              <a:rPr lang="en-US" altLang="en-US" sz="1600" dirty="0" err="1"/>
              <a:t>TryBoxLayoutStrut</a:t>
            </a:r>
            <a:r>
              <a:rPr lang="en-US" altLang="en-US" sz="1600" dirty="0"/>
              <a:t>("This is a Box Layout Strut");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frame.setVisible</a:t>
            </a:r>
            <a:r>
              <a:rPr lang="en-US" altLang="en-US" sz="1600" dirty="0"/>
              <a:t>(true);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3079" y="274638"/>
            <a:ext cx="11099321" cy="1143000"/>
          </a:xfrm>
        </p:spPr>
        <p:txBody>
          <a:bodyPr>
            <a:normAutofit/>
          </a:bodyPr>
          <a:lstStyle/>
          <a:p>
            <a:r>
              <a:rPr lang="en-US" altLang="en-US" sz="4800" dirty="0" err="1"/>
              <a:t>GridBagLayout</a:t>
            </a:r>
            <a:r>
              <a:rPr lang="en-US" altLang="en-US" sz="4800" dirty="0"/>
              <a:t> Manager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521" y="1595886"/>
            <a:ext cx="10860655" cy="4423913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 err="1"/>
              <a:t>GridBagLayout</a:t>
            </a:r>
            <a:r>
              <a:rPr lang="en-US" altLang="en-US" sz="3200" dirty="0"/>
              <a:t> manager </a:t>
            </a:r>
            <a:r>
              <a:rPr lang="en-US" altLang="en-US" sz="3200" dirty="0" err="1"/>
              <a:t>lebih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flexibel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dibandingkan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layout manager lain, </a:t>
            </a:r>
            <a:r>
              <a:rPr lang="en-US" altLang="en-US" sz="3200" dirty="0" err="1"/>
              <a:t>konsekuensinya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menjadi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lebih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kompleks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penggunaan</a:t>
            </a:r>
            <a:r>
              <a:rPr lang="en-US" altLang="en-US" sz="3200" dirty="0"/>
              <a:t>.</a:t>
            </a:r>
          </a:p>
          <a:p>
            <a:pPr lvl="1"/>
            <a:r>
              <a:rPr lang="en-US" altLang="en-US" sz="2800" dirty="0" err="1"/>
              <a:t>Mekanisme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dasar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menyusun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tatanan</a:t>
            </a:r>
            <a:r>
              <a:rPr lang="en-US" altLang="en-US" sz="2800" dirty="0"/>
              <a:t> grid </a:t>
            </a:r>
            <a:r>
              <a:rPr lang="en-US" altLang="en-US" sz="2800" dirty="0" err="1"/>
              <a:t>segi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empat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tetapi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baris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kolom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tinggi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lebarnya</a:t>
            </a:r>
            <a:r>
              <a:rPr lang="en-US" altLang="en-US" sz="2800" dirty="0"/>
              <a:t>. </a:t>
            </a:r>
          </a:p>
          <a:p>
            <a:pPr lvl="1"/>
            <a:r>
              <a:rPr lang="en-US" altLang="en-US" sz="2800" dirty="0" err="1"/>
              <a:t>Componen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ditempatkan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posisi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ditentukan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koordinat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dimana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pojok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kiri-atas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posisi</a:t>
            </a:r>
            <a:r>
              <a:rPr lang="en-US" altLang="en-US" sz="2800" dirty="0"/>
              <a:t> (0,0). </a:t>
            </a:r>
          </a:p>
          <a:p>
            <a:pPr lvl="1"/>
            <a:r>
              <a:rPr lang="en-US" altLang="en-US" sz="2800" dirty="0" err="1"/>
              <a:t>Componen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mencakup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grid </a:t>
            </a:r>
            <a:r>
              <a:rPr lang="en-US" altLang="en-US" sz="2800" dirty="0" err="1"/>
              <a:t>baris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kolom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tetapi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selalu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wujud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empat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kumpulan</a:t>
            </a:r>
            <a:r>
              <a:rPr lang="en-US" altLang="en-US" sz="2800" dirty="0"/>
              <a:t> sel.</a:t>
            </a:r>
          </a:p>
        </p:txBody>
      </p:sp>
    </p:spTree>
    <p:extLst>
      <p:ext uri="{BB962C8B-B14F-4D97-AF65-F5344CB8AC3E}">
        <p14:creationId xmlns:p14="http://schemas.microsoft.com/office/powerpoint/2010/main" val="16333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96" y="1528763"/>
            <a:ext cx="536733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1083544"/>
            <a:ext cx="25669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717" y="1045444"/>
            <a:ext cx="2562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92" y="3774267"/>
            <a:ext cx="25717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3774267"/>
            <a:ext cx="25622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3079" y="274638"/>
            <a:ext cx="11099321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GridBagLayout Manager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45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838" y="215660"/>
            <a:ext cx="11047562" cy="1201978"/>
          </a:xfrm>
        </p:spPr>
        <p:txBody>
          <a:bodyPr>
            <a:normAutofit/>
          </a:bodyPr>
          <a:lstStyle/>
          <a:p>
            <a:r>
              <a:rPr lang="en-US" altLang="en-US" sz="4800" dirty="0" err="1"/>
              <a:t>Susunan</a:t>
            </a:r>
            <a:r>
              <a:rPr lang="en-US" altLang="en-US" sz="4800" dirty="0"/>
              <a:t> </a:t>
            </a:r>
            <a:r>
              <a:rPr lang="en-US" altLang="en-US" sz="4800" dirty="0" err="1"/>
              <a:t>GridBagLayout</a:t>
            </a:r>
            <a:endParaRPr lang="en-US" altLang="en-US" sz="48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170" y="1600200"/>
            <a:ext cx="10774392" cy="4852988"/>
          </a:xfrm>
        </p:spPr>
        <p:txBody>
          <a:bodyPr/>
          <a:lstStyle/>
          <a:p>
            <a:pPr>
              <a:tabLst>
                <a:tab pos="3230563" algn="l"/>
                <a:tab pos="3489325" algn="l"/>
              </a:tabLst>
            </a:pPr>
            <a:r>
              <a:rPr lang="en-US" altLang="en-US" sz="2800" dirty="0" err="1"/>
              <a:t>GridBagLayout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memakai</a:t>
            </a:r>
            <a:r>
              <a:rPr lang="en-US" altLang="en-US" sz="2800" dirty="0"/>
              <a:t> object </a:t>
            </a:r>
            <a:r>
              <a:rPr lang="en-US" altLang="en-US" sz="2800" dirty="0" err="1">
                <a:solidFill>
                  <a:srgbClr val="C00000"/>
                </a:solidFill>
              </a:rPr>
              <a:t>GridBagConstraints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mengenai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diatur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layout-manager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. </a:t>
            </a:r>
          </a:p>
          <a:p>
            <a:pPr>
              <a:tabLst>
                <a:tab pos="3230563" algn="l"/>
                <a:tab pos="3489325" algn="l"/>
              </a:tabLst>
            </a:pPr>
            <a:r>
              <a:rPr lang="en-US" altLang="en-US" sz="2800" dirty="0" err="1"/>
              <a:t>GridBagConstraints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field-field yang </a:t>
            </a:r>
            <a:r>
              <a:rPr lang="en-US" altLang="en-US" sz="2800" dirty="0" err="1"/>
              <a:t>dipakai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layout, </a:t>
            </a:r>
            <a:r>
              <a:rPr lang="en-US" altLang="en-US" sz="2800" dirty="0" err="1"/>
              <a:t>yaitu</a:t>
            </a:r>
            <a:r>
              <a:rPr lang="en-US" altLang="en-US" sz="2800" dirty="0"/>
              <a:t>: </a:t>
            </a:r>
          </a:p>
          <a:p>
            <a:pPr lvl="1">
              <a:tabLst>
                <a:tab pos="3230563" algn="l"/>
                <a:tab pos="3489325" algn="l"/>
              </a:tabLst>
            </a:pPr>
            <a:r>
              <a:rPr lang="en-US" altLang="en-US" dirty="0"/>
              <a:t>anchor	 </a:t>
            </a:r>
            <a:r>
              <a:rPr lang="en-US" altLang="en-US" dirty="0">
                <a:cs typeface="Tahoma" panose="020B0604030504040204" pitchFamily="34" charset="0"/>
              </a:rPr>
              <a:t>̶</a:t>
            </a:r>
            <a:r>
              <a:rPr lang="en-US" altLang="en-US" dirty="0"/>
              <a:t> 	fill</a:t>
            </a:r>
          </a:p>
          <a:p>
            <a:pPr lvl="1">
              <a:tabLst>
                <a:tab pos="3230563" algn="l"/>
                <a:tab pos="3489325" algn="l"/>
              </a:tabLst>
            </a:pPr>
            <a:r>
              <a:rPr lang="en-US" altLang="en-US" dirty="0" err="1"/>
              <a:t>gridwidth</a:t>
            </a:r>
            <a:r>
              <a:rPr lang="en-US" altLang="en-US" dirty="0"/>
              <a:t> 	 </a:t>
            </a:r>
            <a:r>
              <a:rPr lang="en-US" altLang="en-US" dirty="0">
                <a:cs typeface="Tahoma" panose="020B0604030504040204" pitchFamily="34" charset="0"/>
              </a:rPr>
              <a:t>̶</a:t>
            </a:r>
            <a:r>
              <a:rPr lang="en-US" altLang="en-US" dirty="0"/>
              <a:t> 	</a:t>
            </a:r>
            <a:r>
              <a:rPr lang="en-US" altLang="en-US" dirty="0" err="1"/>
              <a:t>gridheight</a:t>
            </a:r>
            <a:r>
              <a:rPr lang="en-US" altLang="en-US" dirty="0"/>
              <a:t> </a:t>
            </a:r>
          </a:p>
          <a:p>
            <a:pPr lvl="1">
              <a:tabLst>
                <a:tab pos="3230563" algn="l"/>
                <a:tab pos="3489325" algn="l"/>
              </a:tabLst>
            </a:pPr>
            <a:r>
              <a:rPr lang="en-US" altLang="en-US" dirty="0" err="1"/>
              <a:t>gridx</a:t>
            </a:r>
            <a:r>
              <a:rPr lang="en-US" altLang="en-US" dirty="0"/>
              <a:t> 	 </a:t>
            </a:r>
            <a:r>
              <a:rPr lang="en-US" altLang="en-US" dirty="0">
                <a:cs typeface="Tahoma" panose="020B0604030504040204" pitchFamily="34" charset="0"/>
              </a:rPr>
              <a:t>̶</a:t>
            </a:r>
            <a:r>
              <a:rPr lang="en-US" altLang="en-US" dirty="0"/>
              <a:t> 	</a:t>
            </a:r>
            <a:r>
              <a:rPr lang="en-US" altLang="en-US" dirty="0" err="1"/>
              <a:t>gridy</a:t>
            </a:r>
            <a:r>
              <a:rPr lang="en-US" altLang="en-US" dirty="0"/>
              <a:t> </a:t>
            </a:r>
          </a:p>
          <a:p>
            <a:pPr lvl="1">
              <a:tabLst>
                <a:tab pos="3230563" algn="l"/>
                <a:tab pos="3489325" algn="l"/>
              </a:tabLst>
            </a:pPr>
            <a:r>
              <a:rPr lang="en-US" altLang="en-US" dirty="0"/>
              <a:t>insets 	 </a:t>
            </a:r>
            <a:r>
              <a:rPr lang="en-US" altLang="en-US" dirty="0">
                <a:cs typeface="Tahoma" panose="020B0604030504040204" pitchFamily="34" charset="0"/>
              </a:rPr>
              <a:t>̶</a:t>
            </a:r>
            <a:r>
              <a:rPr lang="en-US" altLang="en-US" dirty="0"/>
              <a:t> 	</a:t>
            </a:r>
            <a:r>
              <a:rPr lang="en-US" altLang="en-US" dirty="0" err="1"/>
              <a:t>ipadx</a:t>
            </a:r>
            <a:r>
              <a:rPr lang="en-US" altLang="en-US" dirty="0"/>
              <a:t> </a:t>
            </a:r>
          </a:p>
          <a:p>
            <a:pPr lvl="1">
              <a:tabLst>
                <a:tab pos="3230563" algn="l"/>
                <a:tab pos="3489325" algn="l"/>
              </a:tabLst>
            </a:pPr>
            <a:r>
              <a:rPr lang="en-US" altLang="en-US" dirty="0" err="1"/>
              <a:t>ipady</a:t>
            </a:r>
            <a:r>
              <a:rPr lang="en-US" altLang="en-US" dirty="0"/>
              <a:t>	 </a:t>
            </a:r>
            <a:r>
              <a:rPr lang="en-US" altLang="en-US" dirty="0">
                <a:cs typeface="Tahoma" panose="020B0604030504040204" pitchFamily="34" charset="0"/>
              </a:rPr>
              <a:t>̶</a:t>
            </a:r>
            <a:r>
              <a:rPr lang="en-US" altLang="en-US" dirty="0"/>
              <a:t> 	</a:t>
            </a:r>
            <a:r>
              <a:rPr lang="en-US" altLang="en-US" dirty="0" err="1"/>
              <a:t>weightx</a:t>
            </a:r>
            <a:endParaRPr lang="en-US" altLang="en-US" dirty="0"/>
          </a:p>
          <a:p>
            <a:pPr lvl="1">
              <a:tabLst>
                <a:tab pos="3230563" algn="l"/>
                <a:tab pos="3489325" algn="l"/>
              </a:tabLst>
            </a:pPr>
            <a:r>
              <a:rPr lang="en-US" altLang="en-US" dirty="0"/>
              <a:t>weighty</a:t>
            </a:r>
          </a:p>
        </p:txBody>
      </p:sp>
    </p:spTree>
    <p:extLst>
      <p:ext uri="{BB962C8B-B14F-4D97-AF65-F5344CB8AC3E}">
        <p14:creationId xmlns:p14="http://schemas.microsoft.com/office/powerpoint/2010/main" val="34448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2" y="231506"/>
            <a:ext cx="11202838" cy="872675"/>
          </a:xfrm>
        </p:spPr>
        <p:txBody>
          <a:bodyPr>
            <a:normAutofit/>
          </a:bodyPr>
          <a:lstStyle/>
          <a:p>
            <a:r>
              <a:rPr lang="en-US" altLang="en-US" sz="4400" dirty="0" err="1"/>
              <a:t>GridBagConstraints</a:t>
            </a:r>
            <a:endParaRPr lang="en-US" altLang="en-US" sz="44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15" y="1216325"/>
            <a:ext cx="10998679" cy="5452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err="1">
                <a:solidFill>
                  <a:srgbClr val="C00000"/>
                </a:solidFill>
              </a:rPr>
              <a:t>gridx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</a:rPr>
              <a:t>gridy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Nilainya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dimulai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0.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err="1"/>
              <a:t>Misalnya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(0, 0)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diletakkan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0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0.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(1, 4)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diletakkan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4. </a:t>
            </a:r>
            <a:r>
              <a:rPr lang="en-US" altLang="en-US" sz="2000" dirty="0" err="1"/>
              <a:t>Karena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diawali</a:t>
            </a:r>
            <a:r>
              <a:rPr lang="en-US" altLang="en-US" sz="2000" dirty="0"/>
              <a:t> 0,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ke-2, </a:t>
            </a:r>
            <a:r>
              <a:rPr lang="en-US" altLang="en-US" sz="2000" dirty="0" err="1"/>
              <a:t>sedangkan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4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ke-5.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RELATIVE, yang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diletakkan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segera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setelah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sebelumnya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Urutan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tergantung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urutan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ketika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container.</a:t>
            </a:r>
          </a:p>
          <a:p>
            <a:pPr>
              <a:lnSpc>
                <a:spcPct val="110000"/>
              </a:lnSpc>
            </a:pPr>
            <a:r>
              <a:rPr lang="en-US" altLang="en-US" sz="2400" dirty="0" err="1">
                <a:solidFill>
                  <a:srgbClr val="C00000"/>
                </a:solidFill>
              </a:rPr>
              <a:t>gridwidth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</a:rPr>
              <a:t>gridheight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sel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ditempati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Nilainya</a:t>
            </a:r>
            <a:r>
              <a:rPr lang="en-US" altLang="en-US" sz="2400" dirty="0"/>
              <a:t> integer </a:t>
            </a:r>
            <a:r>
              <a:rPr lang="en-US" altLang="en-US" sz="2400" dirty="0" err="1"/>
              <a:t>positif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lainnya</a:t>
            </a:r>
            <a:r>
              <a:rPr lang="en-US" altLang="en-US" sz="2400" dirty="0"/>
              <a:t>: RELATIVE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REMAINDER.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err="1"/>
              <a:t>Misalnya</a:t>
            </a:r>
            <a:r>
              <a:rPr lang="en-US" altLang="en-US" sz="2000" dirty="0"/>
              <a:t>, (</a:t>
            </a:r>
            <a:r>
              <a:rPr lang="en-US" altLang="en-US" sz="2000" dirty="0" err="1"/>
              <a:t>gridwidth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gridheight</a:t>
            </a:r>
            <a:r>
              <a:rPr lang="en-US" altLang="en-US" sz="2000" dirty="0"/>
              <a:t>) = (3, 2)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menempati</a:t>
            </a:r>
            <a:r>
              <a:rPr lang="en-US" altLang="en-US" sz="2000" dirty="0"/>
              <a:t> 3 </a:t>
            </a:r>
            <a:r>
              <a:rPr lang="en-US" altLang="en-US" sz="2000" dirty="0" err="1"/>
              <a:t>sel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horisontal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2 </a:t>
            </a:r>
            <a:r>
              <a:rPr lang="en-US" altLang="en-US" sz="2000" dirty="0" err="1"/>
              <a:t>sel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vertikal</a:t>
            </a:r>
            <a:r>
              <a:rPr lang="en-US" altLang="en-US" sz="2000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err="1"/>
              <a:t>Nilai</a:t>
            </a:r>
            <a:r>
              <a:rPr lang="en-US" altLang="en-US" sz="2000" dirty="0"/>
              <a:t> RELATIVE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mengambil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seluruh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bersangkutan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kecuali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terakhir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Misalnya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terdiri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5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ke-2 (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3),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gridwidth</a:t>
            </a:r>
            <a:r>
              <a:rPr lang="en-US" altLang="en-US" sz="2000" dirty="0"/>
              <a:t> = RELATIVE.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menempati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3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4.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5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diambil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karena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kolom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terakhir</a:t>
            </a:r>
            <a:r>
              <a:rPr lang="en-US" altLang="en-US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err="1"/>
              <a:t>Nilai</a:t>
            </a:r>
            <a:r>
              <a:rPr lang="en-US" altLang="en-US" sz="2000" dirty="0"/>
              <a:t> REMAINDER </a:t>
            </a:r>
            <a:r>
              <a:rPr lang="en-US" altLang="en-US" sz="2000" dirty="0" err="1"/>
              <a:t>menetapkan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sebagai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terakhir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barisnya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gridwidth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terakhir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kolomnya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gridheight</a:t>
            </a:r>
            <a:r>
              <a:rPr lang="en-US" alt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40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4" y="274638"/>
            <a:ext cx="11159706" cy="1143000"/>
          </a:xfrm>
        </p:spPr>
        <p:txBody>
          <a:bodyPr/>
          <a:lstStyle/>
          <a:p>
            <a:r>
              <a:rPr lang="en-US" altLang="en-US" dirty="0" err="1"/>
              <a:t>GridBagConstraints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11" y="1600200"/>
            <a:ext cx="10877910" cy="485298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insets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menetapkan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takik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luar</a:t>
            </a:r>
            <a:r>
              <a:rPr lang="en-US" altLang="en-US" sz="2400" dirty="0"/>
              <a:t> (external-padding)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margin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sisi-sisi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luarnya</a:t>
            </a:r>
            <a:r>
              <a:rPr lang="en-US" altLang="en-US" sz="2400" dirty="0"/>
              <a:t>. Ada </a:t>
            </a:r>
            <a:r>
              <a:rPr lang="en-US" altLang="en-US" sz="2400" dirty="0" err="1"/>
              <a:t>empat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macam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Top, Left, Bottom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Right. </a:t>
            </a:r>
            <a:r>
              <a:rPr lang="en-US" altLang="en-US" sz="2400" dirty="0" err="1"/>
              <a:t>Masing-masing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berbeda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Ukurannya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pixel.</a:t>
            </a:r>
          </a:p>
          <a:p>
            <a:r>
              <a:rPr lang="en-US" altLang="en-US" sz="2400" dirty="0" err="1">
                <a:solidFill>
                  <a:srgbClr val="C00000"/>
                </a:solidFill>
              </a:rPr>
              <a:t>ipadx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</a:rPr>
              <a:t>ipady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internal-padding,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ditambahkan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kepada</a:t>
            </a:r>
            <a:r>
              <a:rPr lang="en-US" altLang="en-US" sz="2400" dirty="0"/>
              <a:t> minimum-size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ukuran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terkecilnya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>
                <a:solidFill>
                  <a:srgbClr val="C00000"/>
                </a:solidFill>
              </a:rPr>
              <a:t>weightx</a:t>
            </a:r>
            <a:r>
              <a:rPr lang="en-US" altLang="en-US" sz="2400" dirty="0">
                <a:solidFill>
                  <a:srgbClr val="C00000"/>
                </a:solidFill>
              </a:rPr>
              <a:t>, weighty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menetapkan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ruang</a:t>
            </a:r>
            <a:r>
              <a:rPr lang="en-US" altLang="en-US" sz="2400" dirty="0"/>
              <a:t> (space)</a:t>
            </a:r>
            <a:r>
              <a:rPr lang="en-US" altLang="en-US" sz="2400" dirty="0" err="1"/>
              <a:t>ketika</a:t>
            </a:r>
            <a:r>
              <a:rPr lang="en-US" altLang="en-US" sz="2400" dirty="0"/>
              <a:t> container </a:t>
            </a:r>
            <a:r>
              <a:rPr lang="en-US" altLang="en-US" sz="2400" dirty="0" err="1"/>
              <a:t>diubah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ukurannya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Nilainya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tipe</a:t>
            </a:r>
            <a:r>
              <a:rPr lang="en-US" altLang="en-US" sz="2400" dirty="0"/>
              <a:t> double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0.0 </a:t>
            </a:r>
            <a:r>
              <a:rPr lang="en-US" altLang="en-US" sz="2400" dirty="0" err="1"/>
              <a:t>sampai</a:t>
            </a:r>
            <a:r>
              <a:rPr lang="en-US" altLang="en-US" sz="2400" dirty="0"/>
              <a:t> 1.0.</a:t>
            </a:r>
          </a:p>
          <a:p>
            <a:pPr lvl="1"/>
            <a:r>
              <a:rPr lang="en-US" altLang="en-US" sz="2000" dirty="0" err="1"/>
              <a:t>Misalnya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Masing-masing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memiliki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weightx</a:t>
            </a:r>
            <a:r>
              <a:rPr lang="en-US" altLang="en-US" sz="2000" dirty="0"/>
              <a:t> = (0.0 | 0.3 | 0.7).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container </a:t>
            </a:r>
            <a:r>
              <a:rPr lang="en-US" altLang="en-US" sz="2000" dirty="0" err="1"/>
              <a:t>diperbesar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lebarnya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sebanyak</a:t>
            </a:r>
            <a:r>
              <a:rPr lang="en-US" altLang="en-US" sz="2000" dirty="0"/>
              <a:t> 1000 pixel,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pertama</a:t>
            </a:r>
            <a:r>
              <a:rPr lang="en-US" altLang="en-US" sz="2000" dirty="0"/>
              <a:t> (0.0)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tetap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ukurannya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(0.3) </a:t>
            </a:r>
            <a:r>
              <a:rPr lang="en-US" altLang="en-US" sz="2000" dirty="0" err="1"/>
              <a:t>lebarnya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</a:t>
            </a:r>
            <a:r>
              <a:rPr lang="en-US" altLang="en-US" sz="2000" dirty="0"/>
              <a:t> 300 pixel (30%), </a:t>
            </a:r>
            <a:r>
              <a:rPr lang="en-US" altLang="en-US" sz="2000" dirty="0" err="1"/>
              <a:t>serta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ketiga</a:t>
            </a:r>
            <a:r>
              <a:rPr lang="en-US" altLang="en-US" sz="2000" dirty="0"/>
              <a:t> (0.7)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</a:t>
            </a:r>
            <a:r>
              <a:rPr lang="en-US" altLang="en-US" sz="2000" dirty="0"/>
              <a:t> 700 pixel (70%).</a:t>
            </a:r>
          </a:p>
          <a:p>
            <a:pPr lvl="1"/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seluruh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memiliki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= 0,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seluruhnya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diperlebar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Mereka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diletakkan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tengah-tengah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ruang</a:t>
            </a:r>
            <a:r>
              <a:rPr lang="en-US" altLang="en-US" sz="2000" dirty="0"/>
              <a:t> container (yang </a:t>
            </a:r>
            <a:r>
              <a:rPr lang="en-US" altLang="en-US" sz="2000" dirty="0" err="1"/>
              <a:t>telah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diperlebar</a:t>
            </a:r>
            <a:r>
              <a:rPr lang="en-US" alt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997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3" y="421287"/>
            <a:ext cx="9848491" cy="933059"/>
          </a:xfrm>
        </p:spPr>
        <p:txBody>
          <a:bodyPr>
            <a:normAutofit/>
          </a:bodyPr>
          <a:lstStyle/>
          <a:p>
            <a:r>
              <a:rPr lang="en-US" altLang="en-US" sz="4900" dirty="0"/>
              <a:t>Layout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244" y="1518249"/>
            <a:ext cx="11205713" cy="5197986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rgbClr val="C00000"/>
                </a:solidFill>
              </a:rPr>
              <a:t>Layout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berhubungan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tampilan</a:t>
            </a:r>
            <a:r>
              <a:rPr lang="en-US" altLang="en-US" sz="2800" dirty="0">
                <a:solidFill>
                  <a:srgbClr val="C00000"/>
                </a:solidFill>
              </a:rPr>
              <a:t> UI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>
                <a:solidFill>
                  <a:srgbClr val="C00000"/>
                </a:solidFill>
              </a:rPr>
              <a:t>Platform MS Windows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posisi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tampilan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statis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absolut</a:t>
            </a:r>
            <a:r>
              <a:rPr lang="en-US" altLang="en-US" sz="2800" dirty="0">
                <a:solidFill>
                  <a:srgbClr val="C00000"/>
                </a:solidFill>
              </a:rPr>
              <a:t> (fixed)</a:t>
            </a:r>
            <a:r>
              <a:rPr lang="en-US" altLang="en-US" sz="2800" dirty="0"/>
              <a:t>. </a:t>
            </a:r>
          </a:p>
          <a:p>
            <a:pPr lvl="1"/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selalu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meskipun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window </a:t>
            </a:r>
            <a:r>
              <a:rPr lang="en-US" altLang="en-US" dirty="0" err="1"/>
              <a:t>berubah</a:t>
            </a:r>
            <a:r>
              <a:rPr lang="en-US" altLang="en-US" dirty="0"/>
              <a:t>.</a:t>
            </a:r>
          </a:p>
          <a:p>
            <a:pPr marL="320040" lvl="1" indent="0">
              <a:buNone/>
            </a:pPr>
            <a:r>
              <a:rPr lang="en-US" altLang="en-US" dirty="0"/>
              <a:t> </a:t>
            </a:r>
          </a:p>
          <a:p>
            <a:r>
              <a:rPr lang="en-US" altLang="en-US" sz="2800" dirty="0">
                <a:solidFill>
                  <a:srgbClr val="C00000"/>
                </a:solidFill>
              </a:rPr>
              <a:t>Java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multi-platform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tampilan</a:t>
            </a:r>
            <a:r>
              <a:rPr lang="en-US" altLang="en-US" sz="2800" dirty="0"/>
              <a:t> program </a:t>
            </a:r>
            <a:r>
              <a:rPr lang="en-US" altLang="en-US" sz="2800" dirty="0" err="1">
                <a:solidFill>
                  <a:srgbClr val="C00000"/>
                </a:solidFill>
              </a:rPr>
              <a:t>tidak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dapat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dirancang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statis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dan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absolut</a:t>
            </a:r>
            <a:r>
              <a:rPr lang="en-US" altLang="en-US" sz="2800" dirty="0"/>
              <a:t>. </a:t>
            </a:r>
          </a:p>
          <a:p>
            <a:pPr lvl="1"/>
            <a:r>
              <a:rPr lang="en-US" altLang="en-US" dirty="0" err="1"/>
              <a:t>Rancang</a:t>
            </a:r>
            <a:r>
              <a:rPr lang="en-US" altLang="en-US" dirty="0"/>
              <a:t> </a:t>
            </a:r>
            <a:r>
              <a:rPr lang="en-US" altLang="en-US" dirty="0" err="1"/>
              <a:t>tampilan</a:t>
            </a:r>
            <a:r>
              <a:rPr lang="en-US" altLang="en-US" dirty="0"/>
              <a:t> di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, </a:t>
            </a:r>
            <a:r>
              <a:rPr lang="en-US" altLang="en-US" dirty="0" err="1"/>
              <a:t>belum</a:t>
            </a:r>
            <a:r>
              <a:rPr lang="en-US" altLang="en-US" dirty="0"/>
              <a:t> </a:t>
            </a:r>
            <a:r>
              <a:rPr lang="en-US" altLang="en-US" dirty="0" err="1"/>
              <a:t>tentu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user lain </a:t>
            </a:r>
            <a:r>
              <a:rPr lang="en-US" altLang="en-US" dirty="0" err="1"/>
              <a:t>mengubah-ubah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posisi</a:t>
            </a:r>
            <a:r>
              <a:rPr lang="en-US" altLang="en-US" dirty="0"/>
              <a:t> di </a:t>
            </a:r>
            <a:r>
              <a:rPr lang="en-US" altLang="en-US" dirty="0" err="1"/>
              <a:t>komputer</a:t>
            </a:r>
            <a:r>
              <a:rPr lang="en-US" altLang="en-US" dirty="0"/>
              <a:t> lain. </a:t>
            </a:r>
          </a:p>
          <a:p>
            <a:pPr lvl="1"/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di-compile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dijalankan</a:t>
            </a:r>
            <a:r>
              <a:rPr lang="en-US" altLang="en-US" dirty="0"/>
              <a:t> di platform yang </a:t>
            </a:r>
            <a:r>
              <a:rPr lang="en-US" altLang="en-US" dirty="0" err="1"/>
              <a:t>berbeda</a:t>
            </a:r>
            <a:r>
              <a:rPr lang="en-US" altLang="en-US" dirty="0"/>
              <a:t>,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Karena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itu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tampilan</a:t>
            </a:r>
            <a:r>
              <a:rPr lang="en-US" altLang="en-US" dirty="0">
                <a:solidFill>
                  <a:srgbClr val="0070C0"/>
                </a:solidFill>
              </a:rPr>
              <a:t> program Java </a:t>
            </a:r>
            <a:r>
              <a:rPr lang="en-US" altLang="en-US" dirty="0" err="1">
                <a:solidFill>
                  <a:srgbClr val="0070C0"/>
                </a:solidFill>
              </a:rPr>
              <a:t>harus</a:t>
            </a:r>
            <a:r>
              <a:rPr lang="en-US" altLang="en-US" dirty="0">
                <a:solidFill>
                  <a:srgbClr val="0070C0"/>
                </a:solidFill>
              </a:rPr>
              <a:t> portable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7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935" y="179747"/>
            <a:ext cx="11202838" cy="1027951"/>
          </a:xfrm>
        </p:spPr>
        <p:txBody>
          <a:bodyPr>
            <a:normAutofit/>
          </a:bodyPr>
          <a:lstStyle/>
          <a:p>
            <a:r>
              <a:rPr lang="en-US" altLang="en-US" sz="4400" dirty="0" err="1"/>
              <a:t>GridBagConstraints</a:t>
            </a:r>
            <a:endParaRPr lang="en-US" altLang="en-US" sz="44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037" y="1457864"/>
            <a:ext cx="11033185" cy="521122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fill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ukuran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kecil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daripada</a:t>
            </a:r>
            <a:r>
              <a:rPr lang="en-US" altLang="en-US" sz="2400" dirty="0"/>
              <a:t> area </a:t>
            </a:r>
            <a:r>
              <a:rPr lang="en-US" altLang="en-US" sz="2400" dirty="0" err="1"/>
              <a:t>tampilannya</a:t>
            </a:r>
            <a:r>
              <a:rPr lang="en-US" altLang="en-US" sz="2400" dirty="0"/>
              <a:t>. Ada </a:t>
            </a:r>
            <a:r>
              <a:rPr lang="en-US" altLang="en-US" sz="2400" dirty="0" err="1"/>
              <a:t>empat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macam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mempengaruhi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 di-resize:</a:t>
            </a:r>
          </a:p>
          <a:p>
            <a:pPr lvl="1"/>
            <a:r>
              <a:rPr lang="en-US" altLang="en-US" sz="2000" dirty="0" err="1"/>
              <a:t>Nilai</a:t>
            </a:r>
            <a:r>
              <a:rPr lang="en-US" altLang="en-US" sz="2000" dirty="0"/>
              <a:t> NONE.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ukuran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diubah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 err="1"/>
              <a:t>Nilai</a:t>
            </a:r>
            <a:r>
              <a:rPr lang="en-US" altLang="en-US" sz="2000" dirty="0"/>
              <a:t> HORIZONTAL.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diperlebar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mengisi</a:t>
            </a:r>
            <a:r>
              <a:rPr lang="en-US" altLang="en-US" sz="2000" dirty="0"/>
              <a:t> area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horisontal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 err="1"/>
              <a:t>Nilai</a:t>
            </a:r>
            <a:r>
              <a:rPr lang="en-US" altLang="en-US" sz="2000" dirty="0"/>
              <a:t> VERTICAL.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dipertinggi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mengisi</a:t>
            </a:r>
            <a:r>
              <a:rPr lang="en-US" altLang="en-US" sz="2000" dirty="0"/>
              <a:t> area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vertikal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 err="1"/>
              <a:t>Nilai</a:t>
            </a:r>
            <a:r>
              <a:rPr lang="en-US" altLang="en-US" sz="2000" dirty="0"/>
              <a:t> BOTH.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diubah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sehingga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mengisi</a:t>
            </a:r>
            <a:r>
              <a:rPr lang="en-US" altLang="en-US" sz="2000" dirty="0"/>
              <a:t> area </a:t>
            </a:r>
            <a:r>
              <a:rPr lang="en-US" altLang="en-US" sz="2000" dirty="0" err="1"/>
              <a:t>baik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vertikal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horisontal</a:t>
            </a:r>
            <a:r>
              <a:rPr lang="en-US" altLang="en-US" sz="2000" dirty="0"/>
              <a:t>.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anchor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 fill,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ukuran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kecil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daripada</a:t>
            </a:r>
            <a:r>
              <a:rPr lang="en-US" altLang="en-US" sz="2400" dirty="0"/>
              <a:t> area </a:t>
            </a:r>
            <a:r>
              <a:rPr lang="en-US" altLang="en-US" sz="2400" dirty="0" err="1"/>
              <a:t>tampilannya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Jika</a:t>
            </a:r>
            <a:r>
              <a:rPr lang="en-US" altLang="en-US" sz="2400" dirty="0"/>
              <a:t> fill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resize,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anchor </a:t>
            </a:r>
            <a:r>
              <a:rPr lang="en-US" altLang="en-US" sz="2400" dirty="0" err="1"/>
              <a:t>dipakai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alignment.</a:t>
            </a:r>
          </a:p>
          <a:p>
            <a:pPr lvl="1"/>
            <a:r>
              <a:rPr lang="en-US" altLang="en-US" sz="2000" dirty="0"/>
              <a:t>anchor </a:t>
            </a:r>
            <a:r>
              <a:rPr lang="en-US" altLang="en-US" sz="2000" dirty="0" err="1"/>
              <a:t>hanya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dipakai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fill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BOTH.</a:t>
            </a:r>
          </a:p>
          <a:p>
            <a:pPr lvl="1"/>
            <a:r>
              <a:rPr lang="en-US" altLang="en-US" sz="2000" dirty="0"/>
              <a:t>Ada </a:t>
            </a:r>
            <a:r>
              <a:rPr lang="en-US" altLang="en-US" sz="2000" dirty="0" err="1"/>
              <a:t>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macam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yaitu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relatif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mungkin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: CENTER, NORTH, NORTHEAST, EAST, SOUTHEAST, SOUTH, SOUTHWEST, WEST,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NORTHWEST.</a:t>
            </a:r>
          </a:p>
          <a:p>
            <a:pPr lvl="1"/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relatif</a:t>
            </a:r>
            <a:r>
              <a:rPr lang="en-US" altLang="en-US" sz="2000" dirty="0"/>
              <a:t>: PAGE_START, PAGE_END, LINE_START, LINE_END, FIRST_LINE_START, FIRST_LINE_END, LAST_LINE_START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LAST_LINE_END.</a:t>
            </a:r>
          </a:p>
        </p:txBody>
      </p:sp>
    </p:spTree>
    <p:extLst>
      <p:ext uri="{BB962C8B-B14F-4D97-AF65-F5344CB8AC3E}">
        <p14:creationId xmlns:p14="http://schemas.microsoft.com/office/powerpoint/2010/main" val="23637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1538" y="188914"/>
            <a:ext cx="4608512" cy="50482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Contoh GridBag LM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58792"/>
            <a:ext cx="8229600" cy="64102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import </a:t>
            </a:r>
            <a:r>
              <a:rPr lang="en-US" altLang="en-US" sz="1400" dirty="0" err="1"/>
              <a:t>javax.swing</a:t>
            </a:r>
            <a:r>
              <a:rPr lang="en-US" altLang="en-US" sz="14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import </a:t>
            </a:r>
            <a:r>
              <a:rPr lang="en-US" altLang="en-US" sz="1400" dirty="0" err="1"/>
              <a:t>java.awt</a:t>
            </a:r>
            <a:r>
              <a:rPr lang="en-US" altLang="en-US" sz="1400" dirty="0"/>
              <a:t>.*;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import </a:t>
            </a:r>
            <a:r>
              <a:rPr lang="en-US" altLang="en-US" sz="1400" dirty="0" err="1"/>
              <a:t>javax.swing.border.Border</a:t>
            </a:r>
            <a:r>
              <a:rPr lang="en-US" altLang="en-US" sz="1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public class </a:t>
            </a:r>
            <a:r>
              <a:rPr lang="en-US" altLang="en-US" sz="1400" dirty="0" err="1"/>
              <a:t>TryGridBagLayout</a:t>
            </a:r>
            <a:r>
              <a:rPr lang="en-US" altLang="en-US" sz="1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static </a:t>
            </a:r>
            <a:r>
              <a:rPr lang="en-US" altLang="en-US" sz="1400" dirty="0" err="1"/>
              <a:t>JFrame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aWindow</a:t>
            </a:r>
            <a:r>
              <a:rPr lang="en-US" altLang="en-US" sz="1400" dirty="0"/>
              <a:t> = new </a:t>
            </a:r>
            <a:r>
              <a:rPr lang="en-US" altLang="en-US" sz="1400" dirty="0" err="1"/>
              <a:t>JFrame</a:t>
            </a:r>
            <a:r>
              <a:rPr lang="en-US" altLang="en-US" sz="1400" dirty="0"/>
              <a:t>("This is a </a:t>
            </a:r>
            <a:r>
              <a:rPr lang="en-US" altLang="en-US" sz="1400" dirty="0" err="1"/>
              <a:t>Gridbag</a:t>
            </a:r>
            <a:r>
              <a:rPr lang="en-US" altLang="en-US" sz="1400" dirty="0"/>
              <a:t> Layout");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public static void main(String[] </a:t>
            </a:r>
            <a:r>
              <a:rPr lang="en-US" altLang="en-US" sz="1400" dirty="0" err="1"/>
              <a:t>args</a:t>
            </a:r>
            <a:r>
              <a:rPr lang="en-US" altLang="en-US" sz="14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Toolkit </a:t>
            </a:r>
            <a:r>
              <a:rPr lang="en-US" altLang="en-US" sz="1400" dirty="0" err="1"/>
              <a:t>theKit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aWindow.getToolkit</a:t>
            </a:r>
            <a:r>
              <a:rPr lang="en-US" altLang="en-US" sz="1400" dirty="0"/>
              <a:t>();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Dimension </a:t>
            </a:r>
            <a:r>
              <a:rPr lang="en-US" altLang="en-US" sz="1400" dirty="0" err="1"/>
              <a:t>wndSize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theKit.getScreenSize</a:t>
            </a:r>
            <a:r>
              <a:rPr lang="en-US" altLang="en-US" sz="1400" dirty="0"/>
              <a:t>();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</a:t>
            </a:r>
            <a:r>
              <a:rPr lang="en-US" altLang="en-US" sz="1400" dirty="0" err="1"/>
              <a:t>aWindow.setBounds</a:t>
            </a:r>
            <a:r>
              <a:rPr lang="en-US" altLang="en-US" sz="1400" dirty="0"/>
              <a:t>(</a:t>
            </a:r>
            <a:r>
              <a:rPr lang="en-US" altLang="en-US" sz="1400" dirty="0" err="1"/>
              <a:t>wndSize.width</a:t>
            </a:r>
            <a:r>
              <a:rPr lang="en-US" altLang="en-US" sz="1400" dirty="0"/>
              <a:t>/4, </a:t>
            </a:r>
            <a:r>
              <a:rPr lang="en-US" altLang="en-US" sz="1400" dirty="0" err="1"/>
              <a:t>wndSize.height</a:t>
            </a:r>
            <a:r>
              <a:rPr lang="en-US" altLang="en-US" sz="1400" dirty="0"/>
              <a:t>/4,  </a:t>
            </a:r>
            <a:r>
              <a:rPr lang="en-US" altLang="en-US" sz="1400" dirty="0" err="1"/>
              <a:t>wndSize.width</a:t>
            </a:r>
            <a:r>
              <a:rPr lang="en-US" altLang="en-US" sz="1400" dirty="0"/>
              <a:t>/2, </a:t>
            </a:r>
            <a:r>
              <a:rPr lang="en-US" altLang="en-US" sz="1400" dirty="0" err="1"/>
              <a:t>wndSize.height</a:t>
            </a:r>
            <a:r>
              <a:rPr lang="en-US" altLang="en-US" sz="1400" dirty="0"/>
              <a:t>/2);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</a:t>
            </a:r>
            <a:r>
              <a:rPr lang="en-US" altLang="en-US" sz="1400" dirty="0" err="1"/>
              <a:t>aWindow.setDefaultCloseOperation</a:t>
            </a:r>
            <a:r>
              <a:rPr lang="en-US" altLang="en-US" sz="1400" dirty="0"/>
              <a:t>(</a:t>
            </a:r>
            <a:r>
              <a:rPr lang="en-US" altLang="en-US" sz="1400" dirty="0" err="1"/>
              <a:t>JFrame.EXIT_ON_CLOSE</a:t>
            </a:r>
            <a:r>
              <a:rPr lang="en-US" altLang="en-US" sz="1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GridBagLayout</a:t>
            </a:r>
            <a:r>
              <a:rPr lang="en-US" altLang="en-US" sz="1400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</a:rPr>
              <a:t>gridbag</a:t>
            </a:r>
            <a:r>
              <a:rPr lang="en-US" altLang="en-US" sz="1400" dirty="0">
                <a:solidFill>
                  <a:srgbClr val="C00000"/>
                </a:solidFill>
              </a:rPr>
              <a:t> = new </a:t>
            </a:r>
            <a:r>
              <a:rPr lang="en-US" altLang="en-US" sz="1400" dirty="0" err="1">
                <a:solidFill>
                  <a:srgbClr val="C00000"/>
                </a:solidFill>
              </a:rPr>
              <a:t>GridBagLayout</a:t>
            </a:r>
            <a:r>
              <a:rPr lang="en-US" altLang="en-US" sz="1400" dirty="0">
                <a:solidFill>
                  <a:srgbClr val="C00000"/>
                </a:solidFill>
              </a:rPr>
              <a:t>();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GridBagConstraints</a:t>
            </a:r>
            <a:r>
              <a:rPr lang="en-US" altLang="en-US" sz="1400" dirty="0">
                <a:solidFill>
                  <a:srgbClr val="C00000"/>
                </a:solidFill>
              </a:rPr>
              <a:t> constraints = new </a:t>
            </a:r>
            <a:r>
              <a:rPr lang="en-US" altLang="en-US" sz="1400" dirty="0" err="1">
                <a:solidFill>
                  <a:srgbClr val="C00000"/>
                </a:solidFill>
              </a:rPr>
              <a:t>GridBagConstraints</a:t>
            </a:r>
            <a:r>
              <a:rPr lang="en-US" altLang="en-US" sz="1400" dirty="0">
                <a:solidFill>
                  <a:srgbClr val="C00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aWindow.getContentPane</a:t>
            </a:r>
            <a:r>
              <a:rPr lang="en-US" altLang="en-US" sz="1400" dirty="0">
                <a:solidFill>
                  <a:srgbClr val="C00000"/>
                </a:solidFill>
              </a:rPr>
              <a:t>().</a:t>
            </a:r>
            <a:r>
              <a:rPr lang="en-US" altLang="en-US" sz="1400" dirty="0" err="1">
                <a:solidFill>
                  <a:srgbClr val="C00000"/>
                </a:solidFill>
              </a:rPr>
              <a:t>setLayout</a:t>
            </a:r>
            <a:r>
              <a:rPr lang="en-US" altLang="en-US" sz="1400" dirty="0">
                <a:solidFill>
                  <a:srgbClr val="C00000"/>
                </a:solidFill>
              </a:rPr>
              <a:t>(</a:t>
            </a:r>
            <a:r>
              <a:rPr lang="en-US" altLang="en-US" sz="1400" dirty="0" err="1">
                <a:solidFill>
                  <a:srgbClr val="C00000"/>
                </a:solidFill>
              </a:rPr>
              <a:t>gridbag</a:t>
            </a:r>
            <a:r>
              <a:rPr lang="en-US" altLang="en-US" sz="1400" dirty="0">
                <a:solidFill>
                  <a:srgbClr val="C00000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constraints.weightx</a:t>
            </a:r>
            <a:r>
              <a:rPr lang="en-US" altLang="en-US" sz="1400" dirty="0">
                <a:solidFill>
                  <a:srgbClr val="C00000"/>
                </a:solidFill>
              </a:rPr>
              <a:t> = </a:t>
            </a:r>
            <a:r>
              <a:rPr lang="en-US" altLang="en-US" sz="1400" dirty="0" err="1">
                <a:solidFill>
                  <a:srgbClr val="C00000"/>
                </a:solidFill>
              </a:rPr>
              <a:t>constraints.weighty</a:t>
            </a:r>
            <a:r>
              <a:rPr lang="en-US" altLang="en-US" sz="1400" dirty="0">
                <a:solidFill>
                  <a:srgbClr val="C00000"/>
                </a:solidFill>
              </a:rPr>
              <a:t> = 10.0;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constraints.fill</a:t>
            </a:r>
            <a:r>
              <a:rPr lang="en-US" altLang="en-US" sz="1400" dirty="0">
                <a:solidFill>
                  <a:srgbClr val="C00000"/>
                </a:solidFill>
              </a:rPr>
              <a:t> = </a:t>
            </a:r>
            <a:r>
              <a:rPr lang="en-US" altLang="en-US" sz="1400" dirty="0" err="1">
                <a:solidFill>
                  <a:srgbClr val="C00000"/>
                </a:solidFill>
              </a:rPr>
              <a:t>constraints.BOTH</a:t>
            </a:r>
            <a:r>
              <a:rPr lang="en-US" altLang="en-US" sz="1400" dirty="0">
                <a:solidFill>
                  <a:srgbClr val="C00000"/>
                </a:solidFill>
              </a:rPr>
              <a:t>;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addButton</a:t>
            </a:r>
            <a:r>
              <a:rPr lang="en-US" altLang="en-US" sz="1400" dirty="0">
                <a:solidFill>
                  <a:srgbClr val="C00000"/>
                </a:solidFill>
              </a:rPr>
              <a:t>("Press", constraints, </a:t>
            </a:r>
            <a:r>
              <a:rPr lang="en-US" altLang="en-US" sz="1400" dirty="0" err="1">
                <a:solidFill>
                  <a:srgbClr val="C00000"/>
                </a:solidFill>
              </a:rPr>
              <a:t>gridbag</a:t>
            </a:r>
            <a:r>
              <a:rPr lang="en-US" altLang="en-US" sz="1400" dirty="0">
                <a:solidFill>
                  <a:srgbClr val="C00000"/>
                </a:solidFill>
              </a:rPr>
              <a:t>);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constraints.gridwidth</a:t>
            </a:r>
            <a:r>
              <a:rPr lang="en-US" altLang="en-US" sz="1400" dirty="0">
                <a:solidFill>
                  <a:srgbClr val="C00000"/>
                </a:solidFill>
              </a:rPr>
              <a:t> = </a:t>
            </a:r>
            <a:r>
              <a:rPr lang="en-US" altLang="en-US" sz="1400" dirty="0" err="1">
                <a:solidFill>
                  <a:srgbClr val="C00000"/>
                </a:solidFill>
              </a:rPr>
              <a:t>constraints.REMAINDER</a:t>
            </a:r>
            <a:r>
              <a:rPr lang="en-US" altLang="en-US" sz="1400" dirty="0">
                <a:solidFill>
                  <a:srgbClr val="C00000"/>
                </a:solidFill>
              </a:rPr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addButton</a:t>
            </a:r>
            <a:r>
              <a:rPr lang="en-US" altLang="en-US" sz="1400" dirty="0">
                <a:solidFill>
                  <a:srgbClr val="C00000"/>
                </a:solidFill>
              </a:rPr>
              <a:t>("GO", constraints, </a:t>
            </a:r>
            <a:r>
              <a:rPr lang="en-US" altLang="en-US" sz="1400" dirty="0" err="1">
                <a:solidFill>
                  <a:srgbClr val="C00000"/>
                </a:solidFill>
              </a:rPr>
              <a:t>gridbag</a:t>
            </a:r>
            <a:r>
              <a:rPr lang="en-US" altLang="en-US" sz="1400" dirty="0">
                <a:solidFill>
                  <a:srgbClr val="C00000"/>
                </a:solidFill>
              </a:rPr>
              <a:t>);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</a:t>
            </a:r>
            <a:r>
              <a:rPr lang="en-US" altLang="en-US" sz="1400" dirty="0" err="1"/>
              <a:t>aWindow.setVisible</a:t>
            </a:r>
            <a:r>
              <a:rPr lang="en-US" altLang="en-US" sz="1400" dirty="0"/>
              <a:t>(true);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static void </a:t>
            </a:r>
            <a:r>
              <a:rPr lang="en-US" altLang="en-US" sz="1400" dirty="0" err="1"/>
              <a:t>addButton</a:t>
            </a:r>
            <a:r>
              <a:rPr lang="en-US" altLang="en-US" sz="1400" dirty="0"/>
              <a:t>(String label, </a:t>
            </a:r>
            <a:r>
              <a:rPr lang="en-US" altLang="en-US" sz="1400" dirty="0" err="1"/>
              <a:t>GridBagConstraints</a:t>
            </a:r>
            <a:r>
              <a:rPr lang="en-US" altLang="en-US" sz="1400" dirty="0"/>
              <a:t> constraints, </a:t>
            </a:r>
            <a:r>
              <a:rPr lang="en-US" altLang="en-US" sz="1400" dirty="0" err="1"/>
              <a:t>GridBagLayout</a:t>
            </a:r>
            <a:r>
              <a:rPr lang="en-US" altLang="en-US" sz="1400" dirty="0"/>
              <a:t> layout)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Border edge = </a:t>
            </a:r>
            <a:r>
              <a:rPr lang="en-US" altLang="en-US" sz="1400" dirty="0" err="1"/>
              <a:t>BorderFactory.createRaisedBevelBorder</a:t>
            </a:r>
            <a:r>
              <a:rPr lang="en-US" altLang="en-US" sz="1400" dirty="0"/>
              <a:t>();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</a:t>
            </a:r>
            <a:r>
              <a:rPr lang="en-US" altLang="en-US" sz="1400" dirty="0" err="1"/>
              <a:t>JButton</a:t>
            </a:r>
            <a:r>
              <a:rPr lang="en-US" altLang="en-US" sz="1400" dirty="0"/>
              <a:t> button = new </a:t>
            </a:r>
            <a:r>
              <a:rPr lang="en-US" altLang="en-US" sz="1400" dirty="0" err="1"/>
              <a:t>JButton</a:t>
            </a:r>
            <a:r>
              <a:rPr lang="en-US" altLang="en-US" sz="1400" dirty="0"/>
              <a:t>(label);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</a:t>
            </a:r>
            <a:r>
              <a:rPr lang="en-US" altLang="en-US" sz="1400" dirty="0" err="1"/>
              <a:t>button.setBorder</a:t>
            </a:r>
            <a:r>
              <a:rPr lang="en-US" altLang="en-US" sz="1400" dirty="0"/>
              <a:t>(edge);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    </a:t>
            </a:r>
            <a:r>
              <a:rPr lang="en-US" altLang="en-US" sz="1400" dirty="0" err="1">
                <a:solidFill>
                  <a:srgbClr val="C00000"/>
                </a:solidFill>
              </a:rPr>
              <a:t>layout.setConstraints</a:t>
            </a:r>
            <a:r>
              <a:rPr lang="en-US" altLang="en-US" sz="1400" dirty="0">
                <a:solidFill>
                  <a:srgbClr val="C00000"/>
                </a:solidFill>
              </a:rPr>
              <a:t>(button, constraints);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</a:t>
            </a:r>
            <a:r>
              <a:rPr lang="en-US" altLang="en-US" sz="1400" dirty="0" err="1"/>
              <a:t>aWindow.getContentPane</a:t>
            </a:r>
            <a:r>
              <a:rPr lang="en-US" altLang="en-US" sz="1400" dirty="0"/>
              <a:t>().add(button);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1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958" y="248759"/>
            <a:ext cx="11047562" cy="1002071"/>
          </a:xfrm>
        </p:spPr>
        <p:txBody>
          <a:bodyPr>
            <a:normAutofit/>
          </a:bodyPr>
          <a:lstStyle/>
          <a:p>
            <a:r>
              <a:rPr lang="en-US" altLang="en-US" sz="4400" dirty="0" err="1"/>
              <a:t>SpringLayout</a:t>
            </a:r>
            <a:r>
              <a:rPr lang="en-US" altLang="en-US" sz="4400" dirty="0"/>
              <a:t> Manager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060" y="1440611"/>
            <a:ext cx="10714008" cy="5157039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Class </a:t>
            </a:r>
            <a:r>
              <a:rPr lang="en-US" altLang="en-US" sz="2400" dirty="0" err="1"/>
              <a:t>javax.swing.SpringLayout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ditambahkan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Java SDK v.1.4. </a:t>
            </a:r>
          </a:p>
          <a:p>
            <a:pPr lvl="1"/>
            <a:r>
              <a:rPr lang="en-US" altLang="en-US" sz="2000" dirty="0"/>
              <a:t>layout-manager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didukung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hingga</a:t>
            </a:r>
            <a:r>
              <a:rPr lang="en-US" altLang="en-US" sz="2000" dirty="0"/>
              <a:t> GUI Builder NetBeans v.12.0.</a:t>
            </a:r>
          </a:p>
          <a:p>
            <a:r>
              <a:rPr lang="en-US" altLang="en-US" sz="2400" dirty="0"/>
              <a:t>Layout manager yang </a:t>
            </a:r>
            <a:r>
              <a:rPr lang="en-US" altLang="en-US" sz="2400" dirty="0" err="1"/>
              <a:t>didefinisikan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class </a:t>
            </a:r>
            <a:r>
              <a:rPr lang="en-US" altLang="en-US" sz="2400" dirty="0" err="1"/>
              <a:t>SpringLayout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ukuran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container </a:t>
            </a:r>
            <a:r>
              <a:rPr lang="en-US" altLang="en-US" sz="2400" dirty="0" err="1"/>
              <a:t>menyesuaikan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sekumpulan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konstrain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didefinisikan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object Spring.</a:t>
            </a:r>
          </a:p>
          <a:p>
            <a:pPr lvl="1"/>
            <a:r>
              <a:rPr lang="en-US" altLang="en-US" sz="2000" dirty="0" err="1"/>
              <a:t>Setiap</a:t>
            </a:r>
            <a:r>
              <a:rPr lang="en-US" altLang="en-US" sz="2000" dirty="0"/>
              <a:t> component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container yang </a:t>
            </a:r>
            <a:r>
              <a:rPr lang="en-US" altLang="en-US" sz="2000" dirty="0" err="1"/>
              <a:t>menggunakan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SpringLayout</a:t>
            </a:r>
            <a:r>
              <a:rPr lang="en-US" altLang="en-US" sz="2000" dirty="0"/>
              <a:t> manager </a:t>
            </a:r>
            <a:r>
              <a:rPr lang="en-US" altLang="en-US" sz="2000" dirty="0" err="1"/>
              <a:t>memiliki</a:t>
            </a:r>
            <a:r>
              <a:rPr lang="en-US" altLang="en-US" sz="2000" dirty="0"/>
              <a:t> object yang </a:t>
            </a:r>
            <a:r>
              <a:rPr lang="en-US" altLang="en-US" sz="2000" dirty="0" err="1"/>
              <a:t>diasosiasikan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tipe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SpringLayout.constraints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mendefinisikan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konstrain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empat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component.</a:t>
            </a:r>
          </a:p>
          <a:p>
            <a:pPr lvl="1"/>
            <a:r>
              <a:rPr lang="en-US" altLang="en-US" sz="2000" dirty="0" err="1"/>
              <a:t>Sebelum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mengakses</a:t>
            </a:r>
            <a:r>
              <a:rPr lang="en-US" altLang="en-US" sz="2000" dirty="0"/>
              <a:t> object </a:t>
            </a:r>
            <a:r>
              <a:rPr lang="en-US" altLang="en-US" sz="2000" dirty="0" err="1"/>
              <a:t>SpringLayout.constraints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menambahkan</a:t>
            </a:r>
            <a:r>
              <a:rPr lang="en-US" altLang="en-US" sz="2000" dirty="0"/>
              <a:t> object (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dahulu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container.</a:t>
            </a:r>
          </a:p>
          <a:p>
            <a:r>
              <a:rPr lang="en-US" altLang="en-US" sz="2400" dirty="0" err="1">
                <a:solidFill>
                  <a:srgbClr val="C00000"/>
                </a:solidFill>
              </a:rPr>
              <a:t>Konstrain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 err="1"/>
              <a:t>Sisi</a:t>
            </a:r>
            <a:r>
              <a:rPr lang="en-US" altLang="en-US" sz="2000" dirty="0"/>
              <a:t> top, bottom, left,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right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component </a:t>
            </a:r>
            <a:r>
              <a:rPr lang="en-US" altLang="en-US" sz="2000" dirty="0" err="1"/>
              <a:t>direferensikan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titik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angin</a:t>
            </a:r>
            <a:r>
              <a:rPr lang="en-US" altLang="en-US" sz="2000" dirty="0"/>
              <a:t>, north, south, west,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east.  </a:t>
            </a:r>
            <a:r>
              <a:rPr lang="en-US" altLang="en-US" sz="2000" dirty="0" err="1"/>
              <a:t>Ketika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dibutuhkan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mereferensikan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kode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konstanta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didefinisikan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dalan</a:t>
            </a:r>
            <a:r>
              <a:rPr lang="en-US" altLang="en-US" sz="2000" dirty="0"/>
              <a:t> class </a:t>
            </a:r>
            <a:r>
              <a:rPr lang="en-US" altLang="en-US" sz="2000" dirty="0" err="1"/>
              <a:t>SpringLayout</a:t>
            </a:r>
            <a:r>
              <a:rPr lang="en-US" altLang="en-US" sz="2000" dirty="0"/>
              <a:t> class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NORTH, SOUTH, WEST,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EAST.</a:t>
            </a:r>
          </a:p>
        </p:txBody>
      </p:sp>
    </p:spTree>
    <p:extLst>
      <p:ext uri="{BB962C8B-B14F-4D97-AF65-F5344CB8AC3E}">
        <p14:creationId xmlns:p14="http://schemas.microsoft.com/office/powerpoint/2010/main" val="32743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113" y="274638"/>
            <a:ext cx="10892287" cy="114300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Constrain </a:t>
            </a:r>
            <a:r>
              <a:rPr lang="en-US" altLang="en-US" sz="4400" dirty="0" err="1"/>
              <a:t>pada</a:t>
            </a:r>
            <a:r>
              <a:rPr lang="en-US" altLang="en-US" sz="4400" dirty="0"/>
              <a:t> Component 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628775"/>
            <a:ext cx="6551613" cy="48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6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3245" y="274638"/>
            <a:ext cx="10849155" cy="114300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Setting Constrain </a:t>
            </a:r>
            <a:r>
              <a:rPr lang="en-US" altLang="en-US" sz="4400" dirty="0" err="1"/>
              <a:t>pada</a:t>
            </a:r>
            <a:r>
              <a:rPr lang="en-US" altLang="en-US" sz="4400" dirty="0"/>
              <a:t> Component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628776"/>
            <a:ext cx="6840538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67439" y="333376"/>
            <a:ext cx="4402137" cy="633413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Contoh Spring LM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260351"/>
            <a:ext cx="9793857" cy="64817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javax.swing.JButton</a:t>
            </a:r>
            <a:r>
              <a:rPr lang="en-US" altLang="en-US" sz="18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javax.swing.JFrame</a:t>
            </a:r>
            <a:r>
              <a:rPr lang="en-US" altLang="en-US" sz="18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javax.swing.SpringLayout</a:t>
            </a:r>
            <a:r>
              <a:rPr lang="en-US" altLang="en-US" sz="18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javax.swing.Spring</a:t>
            </a:r>
            <a:r>
              <a:rPr lang="en-US" altLang="en-US" sz="18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java.awt.Container</a:t>
            </a:r>
            <a:r>
              <a:rPr lang="en-US" altLang="en-US" sz="1800" dirty="0"/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java.awt.Dimension</a:t>
            </a:r>
            <a:r>
              <a:rPr lang="en-US" altLang="en-US" sz="1800" dirty="0"/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java.awt.Toolkit</a:t>
            </a:r>
            <a:r>
              <a:rPr lang="en-US" altLang="en-US" sz="18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public class </a:t>
            </a:r>
            <a:r>
              <a:rPr lang="en-US" altLang="en-US" sz="1800" dirty="0" err="1"/>
              <a:t>TrySpringLayout</a:t>
            </a:r>
            <a:r>
              <a:rPr lang="en-US" altLang="en-US" sz="18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static </a:t>
            </a:r>
            <a:r>
              <a:rPr lang="en-US" altLang="en-US" sz="1800" dirty="0" err="1"/>
              <a:t>JFrame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aWindow</a:t>
            </a:r>
            <a:r>
              <a:rPr lang="en-US" altLang="en-US" sz="1800" dirty="0"/>
              <a:t> = new </a:t>
            </a:r>
            <a:r>
              <a:rPr lang="en-US" altLang="en-US" sz="1800" dirty="0" err="1"/>
              <a:t>JFrame</a:t>
            </a:r>
            <a:r>
              <a:rPr lang="en-US" altLang="en-US" sz="1800" dirty="0"/>
              <a:t>("This is a Spring Layout");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public static void main(String[] 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Toolkit </a:t>
            </a:r>
            <a:r>
              <a:rPr lang="en-US" altLang="en-US" sz="1800" dirty="0" err="1"/>
              <a:t>theKit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aWindow.getToolkit</a:t>
            </a:r>
            <a:r>
              <a:rPr lang="en-US" altLang="en-US" sz="1800" dirty="0"/>
              <a:t>();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Dimension </a:t>
            </a:r>
            <a:r>
              <a:rPr lang="en-US" altLang="en-US" sz="1800" dirty="0" err="1"/>
              <a:t>wndSize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theKit.getScreenSize</a:t>
            </a:r>
            <a:r>
              <a:rPr lang="en-US" altLang="en-US" sz="1800" dirty="0"/>
              <a:t>();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aWindow.setBounds</a:t>
            </a:r>
            <a:r>
              <a:rPr lang="en-US" altLang="en-US" sz="1800" dirty="0"/>
              <a:t>(</a:t>
            </a:r>
            <a:r>
              <a:rPr lang="en-US" altLang="en-US" sz="1800" dirty="0" err="1"/>
              <a:t>wndSize.width</a:t>
            </a:r>
            <a:r>
              <a:rPr lang="en-US" altLang="en-US" sz="1800" dirty="0"/>
              <a:t>/4, </a:t>
            </a:r>
            <a:r>
              <a:rPr lang="en-US" altLang="en-US" sz="1800" dirty="0" err="1"/>
              <a:t>wndSize.height</a:t>
            </a:r>
            <a:r>
              <a:rPr lang="en-US" altLang="en-US" sz="1800" dirty="0"/>
              <a:t>/4, </a:t>
            </a:r>
            <a:r>
              <a:rPr lang="en-US" altLang="en-US" sz="1800" dirty="0" err="1"/>
              <a:t>wndSize.width</a:t>
            </a:r>
            <a:r>
              <a:rPr lang="en-US" altLang="en-US" sz="1800" dirty="0"/>
              <a:t>/2, </a:t>
            </a:r>
            <a:r>
              <a:rPr lang="en-US" altLang="en-US" sz="1800" dirty="0" err="1"/>
              <a:t>wndSize.height</a:t>
            </a:r>
            <a:r>
              <a:rPr lang="en-US" altLang="en-US" sz="1800" dirty="0"/>
              <a:t>/2);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aWindow.setDefaultCloseOperation</a:t>
            </a:r>
            <a:r>
              <a:rPr lang="en-US" altLang="en-US" sz="1800" dirty="0"/>
              <a:t>(</a:t>
            </a:r>
            <a:r>
              <a:rPr lang="en-US" altLang="en-US" sz="1800" dirty="0" err="1"/>
              <a:t>JFrame.EXIT_ON_CLOSE</a:t>
            </a:r>
            <a:r>
              <a:rPr lang="en-US" altLang="en-US" sz="18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</a:t>
            </a:r>
            <a:r>
              <a:rPr lang="en-US" altLang="en-US" sz="1800" dirty="0" err="1">
                <a:solidFill>
                  <a:srgbClr val="C00000"/>
                </a:solidFill>
              </a:rPr>
              <a:t>SpringLayout</a:t>
            </a:r>
            <a:r>
              <a:rPr lang="en-US" altLang="en-US" sz="1800" dirty="0">
                <a:solidFill>
                  <a:srgbClr val="C00000"/>
                </a:solidFill>
              </a:rPr>
              <a:t> layout = new </a:t>
            </a:r>
            <a:r>
              <a:rPr lang="en-US" altLang="en-US" sz="1800" dirty="0" err="1">
                <a:solidFill>
                  <a:srgbClr val="C00000"/>
                </a:solidFill>
              </a:rPr>
              <a:t>SpringLayout</a:t>
            </a:r>
            <a:r>
              <a:rPr lang="en-US" altLang="en-US" sz="1800" dirty="0">
                <a:solidFill>
                  <a:srgbClr val="C00000"/>
                </a:solidFill>
              </a:rPr>
              <a:t>();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Container content = </a:t>
            </a:r>
            <a:r>
              <a:rPr lang="en-US" altLang="en-US" sz="1800" dirty="0" err="1"/>
              <a:t>aWindow.getContentPane</a:t>
            </a:r>
            <a:r>
              <a:rPr lang="en-US" altLang="en-US" sz="1800" dirty="0"/>
              <a:t>();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content.setLayout</a:t>
            </a:r>
            <a:r>
              <a:rPr lang="en-US" altLang="en-US" sz="1800" dirty="0"/>
              <a:t>(layout);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JButton</a:t>
            </a:r>
            <a:r>
              <a:rPr lang="en-US" altLang="en-US" sz="1800" dirty="0"/>
              <a:t>[] buttons = new </a:t>
            </a:r>
            <a:r>
              <a:rPr lang="en-US" altLang="en-US" sz="1800" dirty="0" err="1"/>
              <a:t>JButton</a:t>
            </a:r>
            <a:r>
              <a:rPr lang="en-US" altLang="en-US" sz="1800" dirty="0"/>
              <a:t>[6];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for(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0;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&lt; </a:t>
            </a:r>
            <a:r>
              <a:rPr lang="en-US" altLang="en-US" sz="1800" dirty="0" err="1"/>
              <a:t>buttons.length</a:t>
            </a:r>
            <a:r>
              <a:rPr lang="en-US" altLang="en-US" sz="1800" dirty="0"/>
              <a:t>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buttons[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 = new </a:t>
            </a:r>
            <a:r>
              <a:rPr lang="en-US" altLang="en-US" sz="1800" dirty="0" err="1"/>
              <a:t>JButton</a:t>
            </a:r>
            <a:r>
              <a:rPr lang="en-US" altLang="en-US" sz="1800" dirty="0"/>
              <a:t>("Press " + (i+1));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content.add</a:t>
            </a:r>
            <a:r>
              <a:rPr lang="en-US" altLang="en-US" sz="1800" dirty="0"/>
              <a:t>(buttons[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]);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38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347" y="549276"/>
            <a:ext cx="10532853" cy="61198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Spring </a:t>
            </a:r>
            <a:r>
              <a:rPr lang="en-US" altLang="en-US" sz="1800" dirty="0" err="1">
                <a:solidFill>
                  <a:srgbClr val="C00000"/>
                </a:solidFill>
              </a:rPr>
              <a:t>xSpring</a:t>
            </a:r>
            <a:r>
              <a:rPr lang="en-US" altLang="en-US" sz="1800" dirty="0">
                <a:solidFill>
                  <a:srgbClr val="C00000"/>
                </a:solidFill>
              </a:rPr>
              <a:t> = </a:t>
            </a:r>
            <a:r>
              <a:rPr lang="en-US" altLang="en-US" sz="1800" dirty="0" err="1">
                <a:solidFill>
                  <a:srgbClr val="C00000"/>
                </a:solidFill>
              </a:rPr>
              <a:t>Spring.constant</a:t>
            </a:r>
            <a:r>
              <a:rPr lang="en-US" altLang="en-US" sz="1800" dirty="0">
                <a:solidFill>
                  <a:srgbClr val="C00000"/>
                </a:solidFill>
              </a:rPr>
              <a:t>(5,15,25);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Spring </a:t>
            </a:r>
            <a:r>
              <a:rPr lang="en-US" altLang="en-US" sz="1800" dirty="0" err="1">
                <a:solidFill>
                  <a:srgbClr val="C00000"/>
                </a:solidFill>
              </a:rPr>
              <a:t>ySpring</a:t>
            </a:r>
            <a:r>
              <a:rPr lang="en-US" altLang="en-US" sz="1800" dirty="0">
                <a:solidFill>
                  <a:srgbClr val="C00000"/>
                </a:solidFill>
              </a:rPr>
              <a:t> = </a:t>
            </a:r>
            <a:r>
              <a:rPr lang="en-US" altLang="en-US" sz="1800" dirty="0" err="1">
                <a:solidFill>
                  <a:srgbClr val="C00000"/>
                </a:solidFill>
              </a:rPr>
              <a:t>Spring.constant</a:t>
            </a:r>
            <a:r>
              <a:rPr lang="en-US" altLang="en-US" sz="1800" dirty="0">
                <a:solidFill>
                  <a:srgbClr val="C00000"/>
                </a:solidFill>
              </a:rPr>
              <a:t>(10,30, 50);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Spring </a:t>
            </a:r>
            <a:r>
              <a:rPr lang="en-US" altLang="en-US" sz="1800" dirty="0" err="1">
                <a:solidFill>
                  <a:srgbClr val="C00000"/>
                </a:solidFill>
              </a:rPr>
              <a:t>wSpring</a:t>
            </a:r>
            <a:r>
              <a:rPr lang="en-US" altLang="en-US" sz="1800" dirty="0">
                <a:solidFill>
                  <a:srgbClr val="C00000"/>
                </a:solidFill>
              </a:rPr>
              <a:t> = </a:t>
            </a:r>
            <a:r>
              <a:rPr lang="en-US" altLang="en-US" sz="1800" dirty="0" err="1">
                <a:solidFill>
                  <a:srgbClr val="C00000"/>
                </a:solidFill>
              </a:rPr>
              <a:t>Spring.constant</a:t>
            </a:r>
            <a:r>
              <a:rPr lang="en-US" altLang="en-US" sz="1800" dirty="0">
                <a:solidFill>
                  <a:srgbClr val="C00000"/>
                </a:solidFill>
              </a:rPr>
              <a:t>(30,80,130);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</a:t>
            </a:r>
            <a:r>
              <a:rPr lang="en-US" altLang="en-US" sz="1800" dirty="0" err="1">
                <a:solidFill>
                  <a:srgbClr val="C00000"/>
                </a:solidFill>
              </a:rPr>
              <a:t>SpringLayout.Constraints</a:t>
            </a:r>
            <a:r>
              <a:rPr lang="en-US" altLang="en-US" sz="1800" dirty="0">
                <a:solidFill>
                  <a:srgbClr val="C00000"/>
                </a:solidFill>
              </a:rPr>
              <a:t> </a:t>
            </a:r>
            <a:r>
              <a:rPr lang="en-US" altLang="en-US" sz="1800" dirty="0" err="1">
                <a:solidFill>
                  <a:srgbClr val="C00000"/>
                </a:solidFill>
              </a:rPr>
              <a:t>buttonConstr</a:t>
            </a:r>
            <a:r>
              <a:rPr lang="en-US" altLang="en-US" sz="1800" dirty="0">
                <a:solidFill>
                  <a:srgbClr val="C00000"/>
                </a:solidFill>
              </a:rPr>
              <a:t> = </a:t>
            </a:r>
            <a:r>
              <a:rPr lang="en-US" altLang="en-US" sz="1800" dirty="0" err="1">
                <a:solidFill>
                  <a:srgbClr val="C00000"/>
                </a:solidFill>
              </a:rPr>
              <a:t>layout.getConstraints</a:t>
            </a:r>
            <a:r>
              <a:rPr lang="en-US" altLang="en-US" sz="1800" dirty="0">
                <a:solidFill>
                  <a:srgbClr val="C00000"/>
                </a:solidFill>
              </a:rPr>
              <a:t>(buttons[0]);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</a:t>
            </a:r>
            <a:r>
              <a:rPr lang="en-US" altLang="en-US" sz="1800" dirty="0" err="1">
                <a:solidFill>
                  <a:srgbClr val="C00000"/>
                </a:solidFill>
              </a:rPr>
              <a:t>buttonConstr.setX</a:t>
            </a:r>
            <a:r>
              <a:rPr lang="en-US" altLang="en-US" sz="1800" dirty="0">
                <a:solidFill>
                  <a:srgbClr val="C00000"/>
                </a:solidFill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</a:rPr>
              <a:t>xSpring</a:t>
            </a:r>
            <a:r>
              <a:rPr lang="en-US" altLang="en-US" sz="1800" dirty="0">
                <a:solidFill>
                  <a:srgbClr val="C00000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</a:t>
            </a:r>
            <a:r>
              <a:rPr lang="en-US" altLang="en-US" sz="1800" dirty="0" err="1">
                <a:solidFill>
                  <a:srgbClr val="C00000"/>
                </a:solidFill>
              </a:rPr>
              <a:t>buttonConstr.setY</a:t>
            </a:r>
            <a:r>
              <a:rPr lang="en-US" altLang="en-US" sz="1800" dirty="0">
                <a:solidFill>
                  <a:srgbClr val="C00000"/>
                </a:solidFill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</a:rPr>
              <a:t>ySpring</a:t>
            </a:r>
            <a:r>
              <a:rPr lang="en-US" altLang="en-US" sz="1800" dirty="0">
                <a:solidFill>
                  <a:srgbClr val="C00000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for(</a:t>
            </a:r>
            <a:r>
              <a:rPr lang="en-US" altLang="en-US" sz="1800" dirty="0" err="1">
                <a:solidFill>
                  <a:srgbClr val="C00000"/>
                </a:solidFill>
              </a:rPr>
              <a:t>int</a:t>
            </a:r>
            <a:r>
              <a:rPr lang="en-US" altLang="en-US" sz="1800" dirty="0">
                <a:solidFill>
                  <a:srgbClr val="C00000"/>
                </a:solidFill>
              </a:rPr>
              <a:t> 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 = 0 ; 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&lt; </a:t>
            </a:r>
            <a:r>
              <a:rPr lang="en-US" altLang="en-US" sz="1800" dirty="0" err="1">
                <a:solidFill>
                  <a:srgbClr val="C00000"/>
                </a:solidFill>
              </a:rPr>
              <a:t>buttons.length</a:t>
            </a:r>
            <a:r>
              <a:rPr lang="en-US" altLang="en-US" sz="1800" dirty="0">
                <a:solidFill>
                  <a:srgbClr val="C00000"/>
                </a:solidFill>
              </a:rPr>
              <a:t> ; 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</a:t>
            </a:r>
            <a:r>
              <a:rPr lang="en-US" altLang="en-US" sz="1800" dirty="0" err="1">
                <a:solidFill>
                  <a:srgbClr val="C00000"/>
                </a:solidFill>
              </a:rPr>
              <a:t>buttonConstr</a:t>
            </a:r>
            <a:r>
              <a:rPr lang="en-US" altLang="en-US" sz="1800" dirty="0">
                <a:solidFill>
                  <a:srgbClr val="C00000"/>
                </a:solidFill>
              </a:rPr>
              <a:t> = </a:t>
            </a:r>
            <a:r>
              <a:rPr lang="en-US" altLang="en-US" sz="1800" dirty="0" err="1">
                <a:solidFill>
                  <a:srgbClr val="C00000"/>
                </a:solidFill>
              </a:rPr>
              <a:t>layout.getConstraints</a:t>
            </a:r>
            <a:r>
              <a:rPr lang="en-US" altLang="en-US" sz="1800" dirty="0">
                <a:solidFill>
                  <a:srgbClr val="C00000"/>
                </a:solidFill>
              </a:rPr>
              <a:t>(buttons[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</a:t>
            </a:r>
            <a:r>
              <a:rPr lang="en-US" altLang="en-US" sz="1800" dirty="0" err="1">
                <a:solidFill>
                  <a:srgbClr val="C00000"/>
                </a:solidFill>
              </a:rPr>
              <a:t>buttonConstr.setHeight</a:t>
            </a:r>
            <a:r>
              <a:rPr lang="en-US" altLang="en-US" sz="1800" dirty="0">
                <a:solidFill>
                  <a:srgbClr val="C00000"/>
                </a:solidFill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</a:rPr>
              <a:t>ySpring</a:t>
            </a:r>
            <a:r>
              <a:rPr lang="en-US" altLang="en-US" sz="1800" dirty="0">
                <a:solidFill>
                  <a:srgbClr val="C00000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</a:t>
            </a:r>
            <a:r>
              <a:rPr lang="en-US" altLang="en-US" sz="1800" dirty="0" err="1">
                <a:solidFill>
                  <a:srgbClr val="C00000"/>
                </a:solidFill>
              </a:rPr>
              <a:t>buttonConstr.setWidth</a:t>
            </a:r>
            <a:r>
              <a:rPr lang="en-US" altLang="en-US" sz="1800" dirty="0">
                <a:solidFill>
                  <a:srgbClr val="C00000"/>
                </a:solidFill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</a:rPr>
              <a:t>wSpring</a:t>
            </a:r>
            <a:r>
              <a:rPr lang="en-US" altLang="en-US" sz="1800" dirty="0">
                <a:solidFill>
                  <a:srgbClr val="C00000"/>
                </a:solidFill>
              </a:rPr>
              <a:t>);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if(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&gt;0) {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  </a:t>
            </a:r>
            <a:r>
              <a:rPr lang="en-US" altLang="en-US" sz="1800" dirty="0" err="1">
                <a:solidFill>
                  <a:srgbClr val="C00000"/>
                </a:solidFill>
              </a:rPr>
              <a:t>layout.putConstraint</a:t>
            </a:r>
            <a:r>
              <a:rPr lang="en-US" altLang="en-US" sz="1800" dirty="0">
                <a:solidFill>
                  <a:srgbClr val="C00000"/>
                </a:solidFill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</a:rPr>
              <a:t>SpringLayout.WEST</a:t>
            </a:r>
            <a:r>
              <a:rPr lang="en-US" altLang="en-US" sz="1800" dirty="0">
                <a:solidFill>
                  <a:srgbClr val="C00000"/>
                </a:solidFill>
              </a:rPr>
              <a:t>, buttons[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], </a:t>
            </a:r>
            <a:r>
              <a:rPr lang="en-US" altLang="en-US" sz="1800" dirty="0" err="1">
                <a:solidFill>
                  <a:srgbClr val="C00000"/>
                </a:solidFill>
              </a:rPr>
              <a:t>xSpring,SpringLayout.EAST</a:t>
            </a:r>
            <a:r>
              <a:rPr lang="en-US" altLang="en-US" sz="1800" dirty="0">
                <a:solidFill>
                  <a:srgbClr val="C00000"/>
                </a:solidFill>
              </a:rPr>
              <a:t>, buttons[i-1]);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  </a:t>
            </a:r>
            <a:r>
              <a:rPr lang="en-US" altLang="en-US" sz="1800" dirty="0" err="1">
                <a:solidFill>
                  <a:srgbClr val="C00000"/>
                </a:solidFill>
              </a:rPr>
              <a:t>layout.putConstraint</a:t>
            </a:r>
            <a:r>
              <a:rPr lang="en-US" altLang="en-US" sz="1800" dirty="0">
                <a:solidFill>
                  <a:srgbClr val="C00000"/>
                </a:solidFill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</a:rPr>
              <a:t>SpringLayout.NORTH</a:t>
            </a:r>
            <a:r>
              <a:rPr lang="en-US" altLang="en-US" sz="1800" dirty="0">
                <a:solidFill>
                  <a:srgbClr val="C00000"/>
                </a:solidFill>
              </a:rPr>
              <a:t>, buttons[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], </a:t>
            </a:r>
            <a:r>
              <a:rPr lang="en-US" altLang="en-US" sz="1800" dirty="0" err="1">
                <a:solidFill>
                  <a:srgbClr val="C00000"/>
                </a:solidFill>
              </a:rPr>
              <a:t>ySpring,SpringLayout.SOUTH</a:t>
            </a:r>
            <a:r>
              <a:rPr lang="en-US" altLang="en-US" sz="1800" dirty="0">
                <a:solidFill>
                  <a:srgbClr val="C00000"/>
                </a:solidFill>
              </a:rPr>
              <a:t>, buttons[i-1]);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aWindow.setVisible</a:t>
            </a:r>
            <a:r>
              <a:rPr lang="en-US" altLang="en-US" sz="1800" dirty="0"/>
              <a:t>(true);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44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349991"/>
          </a:xfrm>
        </p:spPr>
        <p:txBody>
          <a:bodyPr/>
          <a:lstStyle/>
          <a:p>
            <a:r>
              <a:rPr lang="en-US" dirty="0"/>
              <a:t>We are done ... If you still want to know more, please ask.</a:t>
            </a:r>
          </a:p>
        </p:txBody>
      </p:sp>
      <p:pic>
        <p:nvPicPr>
          <p:cNvPr id="4098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15" y="2827953"/>
            <a:ext cx="5122223" cy="34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72" y="153867"/>
            <a:ext cx="11254596" cy="1114215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Layout Manager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488" y="1526875"/>
            <a:ext cx="10688128" cy="507077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portabilitas</a:t>
            </a:r>
            <a:r>
              <a:rPr lang="en-US" altLang="en-US" sz="2800" dirty="0"/>
              <a:t>, Java </a:t>
            </a:r>
            <a:r>
              <a:rPr lang="en-US" altLang="en-US" sz="2800" dirty="0" err="1"/>
              <a:t>memakai</a:t>
            </a:r>
            <a:r>
              <a:rPr lang="en-US" altLang="en-US" sz="2800" dirty="0"/>
              <a:t> layout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mengatur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posisi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ukuran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tampilan</a:t>
            </a:r>
            <a:r>
              <a:rPr lang="en-US" altLang="en-US" sz="2800" dirty="0"/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600" dirty="0" err="1"/>
              <a:t>Dilakukan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dengan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accent1"/>
                </a:solidFill>
              </a:rPr>
              <a:t>layout-manager</a:t>
            </a:r>
            <a:r>
              <a:rPr lang="en-US" altLang="en-US" sz="2600" dirty="0"/>
              <a:t>. </a:t>
            </a:r>
          </a:p>
          <a:p>
            <a:pPr marL="320040" lvl="1" indent="0" algn="just">
              <a:lnSpc>
                <a:spcPct val="90000"/>
              </a:lnSpc>
              <a:buNone/>
            </a:pPr>
            <a:endParaRPr lang="en-US" altLang="en-US" sz="2600" dirty="0"/>
          </a:p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rgbClr val="0070C0"/>
                </a:solidFill>
              </a:rPr>
              <a:t>Tugas</a:t>
            </a:r>
            <a:r>
              <a:rPr lang="en-US" altLang="en-US" sz="2800" dirty="0">
                <a:solidFill>
                  <a:srgbClr val="0070C0"/>
                </a:solidFill>
              </a:rPr>
              <a:t> Layout manager </a:t>
            </a:r>
            <a:r>
              <a:rPr lang="en-US" altLang="en-US" sz="28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err="1">
                <a:solidFill>
                  <a:schemeClr val="accent1"/>
                </a:solidFill>
              </a:rPr>
              <a:t>Mengatur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posisi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komponen</a:t>
            </a:r>
            <a:r>
              <a:rPr lang="en-US" altLang="en-US" dirty="0">
                <a:solidFill>
                  <a:schemeClr val="accent1"/>
                </a:solidFill>
              </a:rPr>
              <a:t> yang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platform, </a:t>
            </a:r>
            <a:r>
              <a:rPr lang="en-US" altLang="en-US" dirty="0" err="1"/>
              <a:t>resolusi</a:t>
            </a:r>
            <a:r>
              <a:rPr lang="en-US" altLang="en-US" dirty="0"/>
              <a:t> monitor, </a:t>
            </a:r>
            <a:r>
              <a:rPr lang="en-US" altLang="en-US" dirty="0" err="1"/>
              <a:t>dan</a:t>
            </a:r>
            <a:r>
              <a:rPr lang="en-US" altLang="en-US" dirty="0"/>
              <a:t> font.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err="1">
                <a:solidFill>
                  <a:schemeClr val="accent1"/>
                </a:solidFill>
              </a:rPr>
              <a:t>Peletakan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komponen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secara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cerdas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di </a:t>
            </a:r>
            <a:r>
              <a:rPr lang="en-US" altLang="en-US" dirty="0" err="1"/>
              <a:t>dalam</a:t>
            </a:r>
            <a:r>
              <a:rPr lang="en-US" altLang="en-US" dirty="0"/>
              <a:t> container (yang </a:t>
            </a:r>
            <a:r>
              <a:rPr lang="en-US" altLang="en-US" dirty="0" err="1"/>
              <a:t>ukurannya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berubah-ubah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dinamis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saat</a:t>
            </a:r>
            <a:r>
              <a:rPr lang="en-US" altLang="en-US" dirty="0"/>
              <a:t> run-time).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err="1">
                <a:solidFill>
                  <a:schemeClr val="accent1"/>
                </a:solidFill>
              </a:rPr>
              <a:t>Kemudahan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translasi</a:t>
            </a:r>
            <a:r>
              <a:rPr lang="en-US" altLang="en-US" dirty="0"/>
              <a:t>. </a:t>
            </a:r>
            <a:r>
              <a:rPr lang="en-US" altLang="en-US" dirty="0" err="1"/>
              <a:t>Misalnya</a:t>
            </a:r>
            <a:r>
              <a:rPr lang="en-US" altLang="en-US" dirty="0"/>
              <a:t>,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string </a:t>
            </a:r>
            <a:r>
              <a:rPr lang="en-US" altLang="en-US" dirty="0" err="1"/>
              <a:t>diubah</a:t>
            </a:r>
            <a:r>
              <a:rPr lang="en-US" altLang="en-US" dirty="0"/>
              <a:t> </a:t>
            </a:r>
            <a:r>
              <a:rPr lang="en-US" altLang="en-US" dirty="0" err="1"/>
              <a:t>panjangnya</a:t>
            </a:r>
            <a:r>
              <a:rPr lang="en-US" altLang="en-US" dirty="0"/>
              <a:t> </a:t>
            </a:r>
            <a:r>
              <a:rPr lang="en-US" altLang="en-US" dirty="0" err="1"/>
              <a:t>setelah</a:t>
            </a:r>
            <a:r>
              <a:rPr lang="en-US" altLang="en-US" dirty="0"/>
              <a:t> </a:t>
            </a:r>
            <a:r>
              <a:rPr lang="en-US" altLang="en-US" dirty="0" err="1"/>
              <a:t>translasi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yang </a:t>
            </a:r>
            <a:r>
              <a:rPr lang="en-US" altLang="en-US" dirty="0" err="1"/>
              <a:t>menampilkan</a:t>
            </a:r>
            <a:r>
              <a:rPr lang="en-US" altLang="en-US" dirty="0"/>
              <a:t> string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tetap</a:t>
            </a:r>
            <a:r>
              <a:rPr lang="en-US" altLang="en-US" dirty="0"/>
              <a:t> </a:t>
            </a:r>
            <a:r>
              <a:rPr lang="en-US" altLang="en-US" dirty="0" err="1"/>
              <a:t>terjaga</a:t>
            </a:r>
            <a:r>
              <a:rPr lang="en-US" altLang="en-US" dirty="0"/>
              <a:t> </a:t>
            </a:r>
            <a:r>
              <a:rPr lang="en-US" altLang="en-US" dirty="0" err="1"/>
              <a:t>letaknya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benar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50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310" y="197002"/>
            <a:ext cx="9831238" cy="922337"/>
          </a:xfrm>
        </p:spPr>
        <p:txBody>
          <a:bodyPr/>
          <a:lstStyle/>
          <a:p>
            <a:r>
              <a:rPr lang="en-US" altLang="en-US" dirty="0"/>
              <a:t>Layout Manager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257" y="1233578"/>
            <a:ext cx="11171207" cy="5508536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  <a:tab pos="3943350" algn="l"/>
              </a:tabLst>
            </a:pPr>
            <a:r>
              <a:rPr lang="en-US" altLang="en-US" sz="2800" dirty="0">
                <a:solidFill>
                  <a:schemeClr val="accent1"/>
                </a:solidFill>
              </a:rPr>
              <a:t>Layout di Java </a:t>
            </a:r>
            <a:r>
              <a:rPr lang="en-US" altLang="en-US" sz="2800" dirty="0" err="1">
                <a:solidFill>
                  <a:schemeClr val="accent1"/>
                </a:solidFill>
              </a:rPr>
              <a:t>tidak</a:t>
            </a:r>
            <a:r>
              <a:rPr lang="en-US" altLang="en-US" sz="2800" dirty="0">
                <a:solidFill>
                  <a:schemeClr val="accent1"/>
                </a:solidFill>
              </a:rPr>
              <a:t> rigid.</a:t>
            </a:r>
          </a:p>
          <a:p>
            <a:pPr lvl="1">
              <a:tabLst>
                <a:tab pos="3586163" algn="l"/>
                <a:tab pos="3943350" algn="l"/>
              </a:tabLst>
            </a:pPr>
            <a:r>
              <a:rPr lang="en-US" altLang="en-US" dirty="0" err="1">
                <a:solidFill>
                  <a:schemeClr val="accent1"/>
                </a:solidFill>
              </a:rPr>
              <a:t>dapat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</a:rPr>
              <a:t>dibuat</a:t>
            </a:r>
            <a:r>
              <a:rPr lang="en-US" altLang="en-US" dirty="0">
                <a:solidFill>
                  <a:schemeClr val="accent1"/>
                </a:solidFill>
              </a:rPr>
              <a:t> custom-layout</a:t>
            </a:r>
            <a:r>
              <a:rPr lang="en-US" altLang="en-US" dirty="0"/>
              <a:t>,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dibuat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programmer/developer. </a:t>
            </a:r>
          </a:p>
          <a:p>
            <a:pPr lvl="1">
              <a:tabLst>
                <a:tab pos="3586163" algn="l"/>
                <a:tab pos="3943350" algn="l"/>
              </a:tabLst>
            </a:pPr>
            <a:r>
              <a:rPr lang="en-US" altLang="en-US" dirty="0"/>
              <a:t>custom-layout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Internet.</a:t>
            </a:r>
          </a:p>
          <a:p>
            <a:pPr marL="320040" lvl="1" indent="0">
              <a:buNone/>
              <a:tabLst>
                <a:tab pos="3586163" algn="l"/>
                <a:tab pos="3943350" algn="l"/>
              </a:tabLst>
            </a:pPr>
            <a:endParaRPr lang="en-US" altLang="en-US" sz="1200" dirty="0"/>
          </a:p>
          <a:p>
            <a:pPr>
              <a:tabLst>
                <a:tab pos="3586163" algn="l"/>
                <a:tab pos="3943350" algn="l"/>
              </a:tabLst>
            </a:pPr>
            <a:r>
              <a:rPr lang="en-US" altLang="en-US" sz="2800" dirty="0"/>
              <a:t>Layout manager </a:t>
            </a:r>
            <a:r>
              <a:rPr lang="en-US" altLang="en-US" sz="2800" dirty="0">
                <a:solidFill>
                  <a:srgbClr val="0070C0"/>
                </a:solidFill>
              </a:rPr>
              <a:t>default </a:t>
            </a:r>
            <a:r>
              <a:rPr lang="en-US" altLang="en-US" sz="2800" dirty="0"/>
              <a:t>di </a:t>
            </a:r>
            <a:r>
              <a:rPr lang="en-US" altLang="en-US" sz="2800" dirty="0">
                <a:solidFill>
                  <a:srgbClr val="0070C0"/>
                </a:solidFill>
              </a:rPr>
              <a:t>NetBeans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70C0"/>
                </a:solidFill>
              </a:rPr>
              <a:t>FreeDesignLayout</a:t>
            </a:r>
            <a:r>
              <a:rPr lang="en-US" altLang="en-US" sz="2800" dirty="0">
                <a:solidFill>
                  <a:srgbClr val="0070C0"/>
                </a:solidFill>
              </a:rPr>
              <a:t>-manager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layout </a:t>
            </a:r>
            <a:r>
              <a:rPr lang="en-US" altLang="en-US" sz="2800" dirty="0" err="1"/>
              <a:t>khusus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yaitu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70C0"/>
                </a:solidFill>
              </a:rPr>
              <a:t>AbsoluteLayout</a:t>
            </a:r>
            <a:r>
              <a:rPr lang="en-US" altLang="en-US" sz="2800" dirty="0">
                <a:solidFill>
                  <a:srgbClr val="66FF66"/>
                </a:solidFill>
              </a:rPr>
              <a:t> </a:t>
            </a:r>
          </a:p>
          <a:p>
            <a:pPr lvl="1">
              <a:tabLst>
                <a:tab pos="3586163" algn="l"/>
                <a:tab pos="3943350" algn="l"/>
              </a:tabLst>
            </a:pPr>
            <a:r>
              <a:rPr lang="en-US" altLang="en-US" dirty="0">
                <a:solidFill>
                  <a:srgbClr val="6699FF"/>
                </a:solidFill>
              </a:rPr>
              <a:t>Null </a:t>
            </a:r>
            <a:r>
              <a:rPr lang="en-US" altLang="en-US" dirty="0">
                <a:solidFill>
                  <a:srgbClr val="6699FF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olidFill>
                  <a:srgbClr val="6699FF"/>
                </a:solidFill>
                <a:sym typeface="Wingdings" panose="05000000000000000000" pitchFamily="2" charset="2"/>
              </a:rPr>
              <a:t>tanpa</a:t>
            </a:r>
            <a:r>
              <a:rPr lang="en-US" altLang="en-US" dirty="0">
                <a:solidFill>
                  <a:srgbClr val="6699FF"/>
                </a:solidFill>
              </a:rPr>
              <a:t> layout-manager</a:t>
            </a:r>
            <a:r>
              <a:rPr lang="en-US" altLang="en-US" dirty="0"/>
              <a:t>.  </a:t>
            </a:r>
          </a:p>
          <a:p>
            <a:pPr marL="320040" lvl="1" indent="0">
              <a:buNone/>
              <a:tabLst>
                <a:tab pos="3586163" algn="l"/>
                <a:tab pos="3943350" algn="l"/>
              </a:tabLst>
            </a:pPr>
            <a:endParaRPr lang="en-US" altLang="en-US" sz="1200" dirty="0"/>
          </a:p>
          <a:p>
            <a:pPr>
              <a:tabLst>
                <a:tab pos="3586163" algn="l"/>
                <a:tab pos="3943350" algn="l"/>
              </a:tabLst>
            </a:pPr>
            <a:r>
              <a:rPr lang="en-US" altLang="en-US" sz="2800" dirty="0"/>
              <a:t>layout-manager lain </a:t>
            </a:r>
            <a:r>
              <a:rPr lang="en-US" altLang="en-US" sz="2800" dirty="0" err="1"/>
              <a:t>terdapat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di package Java AWT </a:t>
            </a:r>
            <a:r>
              <a:rPr lang="en-US" altLang="en-US" sz="2800" dirty="0" err="1">
                <a:solidFill>
                  <a:srgbClr val="C00000"/>
                </a:solidFill>
              </a:rPr>
              <a:t>dan</a:t>
            </a:r>
            <a:r>
              <a:rPr lang="en-US" altLang="en-US" sz="2800" dirty="0">
                <a:solidFill>
                  <a:srgbClr val="C00000"/>
                </a:solidFill>
              </a:rPr>
              <a:t> Swing</a:t>
            </a:r>
            <a:r>
              <a:rPr lang="en-US" altLang="en-US" sz="2800" dirty="0"/>
              <a:t>: </a:t>
            </a:r>
          </a:p>
          <a:p>
            <a:pPr lvl="1">
              <a:tabLst>
                <a:tab pos="3586163" algn="l"/>
                <a:tab pos="3943350" algn="l"/>
              </a:tabLst>
            </a:pPr>
            <a:r>
              <a:rPr lang="en-US" altLang="en-US" dirty="0" err="1"/>
              <a:t>BorderLayout</a:t>
            </a:r>
            <a:r>
              <a:rPr lang="en-US" altLang="en-US" dirty="0"/>
              <a:t> 	 </a:t>
            </a:r>
            <a:r>
              <a:rPr lang="en-US" altLang="en-US" b="1" dirty="0">
                <a:cs typeface="Tahoma" panose="020B0604030504040204" pitchFamily="34" charset="0"/>
              </a:rPr>
              <a:t>̶ 	</a:t>
            </a:r>
            <a:r>
              <a:rPr lang="en-US" altLang="en-US" dirty="0" err="1"/>
              <a:t>CardLayout</a:t>
            </a:r>
            <a:endParaRPr lang="en-US" altLang="en-US" dirty="0"/>
          </a:p>
          <a:p>
            <a:pPr lvl="1">
              <a:tabLst>
                <a:tab pos="3586163" algn="l"/>
                <a:tab pos="3943350" algn="l"/>
              </a:tabLst>
            </a:pPr>
            <a:r>
              <a:rPr lang="en-US" altLang="en-US" dirty="0" err="1"/>
              <a:t>FlowLayout</a:t>
            </a:r>
            <a:r>
              <a:rPr lang="en-US" altLang="en-US" dirty="0"/>
              <a:t> 	 </a:t>
            </a:r>
            <a:r>
              <a:rPr lang="en-US" altLang="en-US" b="1" dirty="0">
                <a:cs typeface="Tahoma" panose="020B0604030504040204" pitchFamily="34" charset="0"/>
              </a:rPr>
              <a:t>̶ 	</a:t>
            </a:r>
            <a:r>
              <a:rPr lang="en-US" altLang="en-US" dirty="0" err="1"/>
              <a:t>GridLayout</a:t>
            </a:r>
            <a:endParaRPr lang="en-US" altLang="en-US" dirty="0"/>
          </a:p>
          <a:p>
            <a:pPr lvl="1">
              <a:tabLst>
                <a:tab pos="3586163" algn="l"/>
                <a:tab pos="3943350" algn="l"/>
              </a:tabLst>
            </a:pPr>
            <a:r>
              <a:rPr lang="en-US" altLang="en-US" dirty="0" err="1"/>
              <a:t>GridBagLayout</a:t>
            </a:r>
            <a:r>
              <a:rPr lang="en-US" altLang="en-US" dirty="0"/>
              <a:t>	 </a:t>
            </a:r>
            <a:r>
              <a:rPr lang="en-US" altLang="en-US" b="1" dirty="0">
                <a:cs typeface="Tahoma" panose="020B0604030504040204" pitchFamily="34" charset="0"/>
              </a:rPr>
              <a:t>̶ 	</a:t>
            </a:r>
            <a:r>
              <a:rPr lang="en-US" altLang="en-US" dirty="0" err="1"/>
              <a:t>BoxLayout</a:t>
            </a:r>
            <a:endParaRPr lang="en-US" altLang="en-US" dirty="0"/>
          </a:p>
          <a:p>
            <a:pPr lvl="1">
              <a:tabLst>
                <a:tab pos="3586163" algn="l"/>
                <a:tab pos="3943350" algn="l"/>
              </a:tabLst>
            </a:pPr>
            <a:r>
              <a:rPr lang="en-US" altLang="en-US" dirty="0" err="1"/>
              <a:t>SpringLayout</a:t>
            </a:r>
            <a:r>
              <a:rPr lang="en-US" altLang="en-US" dirty="0"/>
              <a:t> </a:t>
            </a:r>
            <a:endParaRPr lang="en-US" altLang="en-US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1706" y="46400"/>
            <a:ext cx="11082068" cy="1088336"/>
          </a:xfrm>
        </p:spPr>
        <p:txBody>
          <a:bodyPr/>
          <a:lstStyle/>
          <a:p>
            <a:r>
              <a:rPr lang="en-US" altLang="en-US" dirty="0"/>
              <a:t>Container Layout Manager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498" y="1233577"/>
            <a:ext cx="11171207" cy="25361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Object </a:t>
            </a:r>
            <a:r>
              <a:rPr lang="en-US" altLang="en-US" sz="2800" dirty="0">
                <a:solidFill>
                  <a:srgbClr val="0070C0"/>
                </a:solidFill>
              </a:rPr>
              <a:t>layout manager </a:t>
            </a:r>
            <a:r>
              <a:rPr lang="en-US" altLang="en-US" sz="2800" dirty="0" err="1"/>
              <a:t>menentukan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bagaimana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component </a:t>
            </a:r>
            <a:r>
              <a:rPr lang="en-US" altLang="en-US" sz="2800" dirty="0" err="1">
                <a:solidFill>
                  <a:srgbClr val="0070C0"/>
                </a:solidFill>
              </a:rPr>
              <a:t>disusun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 err="1">
                <a:solidFill>
                  <a:srgbClr val="0070C0"/>
                </a:solidFill>
              </a:rPr>
              <a:t>dalam</a:t>
            </a:r>
            <a:r>
              <a:rPr lang="en-US" altLang="en-US" sz="2800" dirty="0">
                <a:solidFill>
                  <a:srgbClr val="0070C0"/>
                </a:solidFill>
              </a:rPr>
              <a:t> container</a:t>
            </a:r>
            <a:r>
              <a:rPr lang="en-US" altLang="en-US" sz="2800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component </a:t>
            </a:r>
            <a:r>
              <a:rPr lang="en-US" altLang="en-US" dirty="0" err="1"/>
              <a:t>dalam</a:t>
            </a:r>
            <a:r>
              <a:rPr lang="en-US" altLang="en-US" dirty="0"/>
              <a:t> container.</a:t>
            </a:r>
          </a:p>
          <a:p>
            <a:pPr lvl="1">
              <a:lnSpc>
                <a:spcPct val="110000"/>
              </a:lnSpc>
            </a:pPr>
            <a:r>
              <a:rPr lang="en-US" altLang="en-US" dirty="0" err="1">
                <a:solidFill>
                  <a:srgbClr val="C00000"/>
                </a:solidFill>
              </a:rPr>
              <a:t>Semua</a:t>
            </a:r>
            <a:r>
              <a:rPr lang="en-US" altLang="en-US" dirty="0">
                <a:solidFill>
                  <a:srgbClr val="C00000"/>
                </a:solidFill>
              </a:rPr>
              <a:t> container </a:t>
            </a:r>
            <a:r>
              <a:rPr lang="en-US" altLang="en-US" dirty="0" err="1">
                <a:solidFill>
                  <a:srgbClr val="C00000"/>
                </a:solidFill>
              </a:rPr>
              <a:t>memiliki</a:t>
            </a:r>
            <a:r>
              <a:rPr lang="en-US" altLang="en-US" dirty="0">
                <a:solidFill>
                  <a:srgbClr val="C00000"/>
                </a:solidFill>
              </a:rPr>
              <a:t> default layout manager</a:t>
            </a:r>
            <a:r>
              <a:rPr lang="en-US" altLang="en-US" dirty="0"/>
              <a:t>.</a:t>
            </a:r>
          </a:p>
          <a:p>
            <a:pPr marL="320040" lvl="1" indent="0">
              <a:lnSpc>
                <a:spcPct val="110000"/>
              </a:lnSpc>
              <a:buNone/>
            </a:pPr>
            <a:endParaRPr lang="en-US" altLang="en-US" sz="13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Class layout manager </a:t>
            </a:r>
            <a:r>
              <a:rPr lang="en-US" altLang="en-US" sz="2800" dirty="0" err="1"/>
              <a:t>ada</a:t>
            </a:r>
            <a:r>
              <a:rPr lang="en-US" altLang="en-US" sz="2800" dirty="0"/>
              <a:t> di package </a:t>
            </a:r>
            <a:r>
              <a:rPr lang="en-US" altLang="en-US" sz="2800" dirty="0" err="1"/>
              <a:t>java.awt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javax.swing</a:t>
            </a:r>
            <a:r>
              <a:rPr lang="en-US" altLang="en-US" sz="28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dirty="0" err="1">
                <a:solidFill>
                  <a:srgbClr val="C00000"/>
                </a:solidFill>
              </a:rPr>
              <a:t>Dimungkinkan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membuat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layout manager </a:t>
            </a:r>
            <a:r>
              <a:rPr lang="en-US" altLang="en-US" dirty="0" err="1">
                <a:solidFill>
                  <a:srgbClr val="C00000"/>
                </a:solidFill>
              </a:rPr>
              <a:t>sendiri</a:t>
            </a:r>
            <a:r>
              <a:rPr lang="en-US" altLang="en-US" dirty="0"/>
              <a:t>.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89" y="4069148"/>
            <a:ext cx="5326662" cy="2516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0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6211" y="181156"/>
            <a:ext cx="9684589" cy="905772"/>
          </a:xfrm>
        </p:spPr>
        <p:txBody>
          <a:bodyPr/>
          <a:lstStyle/>
          <a:p>
            <a:r>
              <a:rPr lang="en-US" altLang="en-US" dirty="0"/>
              <a:t>Flow Layout Manager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004" y="1181820"/>
            <a:ext cx="10852029" cy="3082986"/>
          </a:xfrm>
        </p:spPr>
        <p:txBody>
          <a:bodyPr/>
          <a:lstStyle/>
          <a:p>
            <a:r>
              <a:rPr lang="en-US" altLang="en-US" sz="2400" dirty="0"/>
              <a:t>Flow layout manager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menempatkan</a:t>
            </a:r>
            <a:r>
              <a:rPr lang="en-US" altLang="en-US" sz="2400" dirty="0"/>
              <a:t> component GUI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row (</a:t>
            </a:r>
            <a:r>
              <a:rPr lang="en-US" altLang="en-US" sz="2400" dirty="0" err="1">
                <a:solidFill>
                  <a:srgbClr val="0070C0"/>
                </a:solidFill>
              </a:rPr>
              <a:t>baris</a:t>
            </a:r>
            <a:r>
              <a:rPr lang="en-US" altLang="en-US" sz="2400" dirty="0">
                <a:solidFill>
                  <a:srgbClr val="0070C0"/>
                </a:solidFill>
              </a:rPr>
              <a:t>)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 err="1"/>
              <a:t>Ketika</a:t>
            </a:r>
            <a:r>
              <a:rPr lang="en-US" altLang="en-US" sz="2400" dirty="0"/>
              <a:t> row </a:t>
            </a:r>
            <a:r>
              <a:rPr lang="en-US" altLang="en-US" sz="2400" dirty="0" err="1"/>
              <a:t>penuh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otomatis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menempatkan</a:t>
            </a:r>
            <a:r>
              <a:rPr lang="en-US" altLang="en-US" sz="2400" dirty="0"/>
              <a:t> component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baris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berikutnya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000" dirty="0" err="1"/>
              <a:t>Posisi</a:t>
            </a:r>
            <a:r>
              <a:rPr lang="en-US" altLang="en-US" sz="2000" dirty="0"/>
              <a:t> default component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row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50"/>
                </a:solidFill>
              </a:rPr>
              <a:t>center</a:t>
            </a:r>
            <a:r>
              <a:rPr lang="en-US" altLang="en-US" sz="2000" dirty="0"/>
              <a:t>. </a:t>
            </a:r>
          </a:p>
          <a:p>
            <a:pPr lvl="1"/>
            <a:r>
              <a:rPr lang="en-US" altLang="en-US" sz="2000" dirty="0" err="1"/>
              <a:t>Tiga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mungkin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yaitu</a:t>
            </a:r>
            <a:r>
              <a:rPr lang="en-US" altLang="en-US" sz="2000" dirty="0"/>
              <a:t>:  </a:t>
            </a:r>
          </a:p>
          <a:p>
            <a:pPr lvl="2"/>
            <a:r>
              <a:rPr lang="en-US" altLang="en-US" sz="1800" dirty="0" err="1"/>
              <a:t>FlowLayout.LEFT</a:t>
            </a:r>
            <a:endParaRPr lang="en-US" altLang="en-US" sz="1800" dirty="0"/>
          </a:p>
          <a:p>
            <a:pPr lvl="2"/>
            <a:r>
              <a:rPr lang="en-US" altLang="en-US" sz="1800" dirty="0" err="1"/>
              <a:t>FlowLayout.RIGHT</a:t>
            </a:r>
            <a:endParaRPr lang="en-US" altLang="en-US" sz="1800" dirty="0"/>
          </a:p>
          <a:p>
            <a:pPr lvl="2"/>
            <a:r>
              <a:rPr lang="en-US" altLang="en-US" sz="1800" dirty="0" err="1"/>
              <a:t>FlowLayout.CENTER</a:t>
            </a:r>
            <a:r>
              <a:rPr lang="en-US" altLang="en-US" sz="1800" dirty="0"/>
              <a:t>.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56" y="4100034"/>
            <a:ext cx="5897136" cy="246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273" y="4033088"/>
            <a:ext cx="3813530" cy="261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33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1947" y="188913"/>
            <a:ext cx="6012612" cy="751365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Flow Layout Manager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72" y="564596"/>
            <a:ext cx="10175187" cy="6259033"/>
          </a:xfrm>
        </p:spPr>
        <p:txBody>
          <a:bodyPr>
            <a:normAutofit fontScale="700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import </a:t>
            </a:r>
            <a:r>
              <a:rPr lang="en-US" altLang="en-US" sz="2000" dirty="0" err="1"/>
              <a:t>javax.swing</a:t>
            </a:r>
            <a:r>
              <a:rPr lang="en-US" altLang="en-US" sz="2000" dirty="0"/>
              <a:t>.*;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import </a:t>
            </a:r>
            <a:r>
              <a:rPr lang="en-US" altLang="en-US" sz="2000" dirty="0" err="1"/>
              <a:t>java.awt</a:t>
            </a:r>
            <a:r>
              <a:rPr lang="en-US" altLang="en-US" sz="2000" dirty="0"/>
              <a:t>.*;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class Ch14FlowLayoutSample extends </a:t>
            </a:r>
            <a:r>
              <a:rPr lang="en-US" altLang="en-US" sz="2000" dirty="0" err="1"/>
              <a:t>JFrame</a:t>
            </a:r>
            <a:r>
              <a:rPr lang="en-US" altLang="en-US" sz="2000" dirty="0"/>
              <a:t>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private static final int FRAME_WIDTH    = 300;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private static final int FRAME_HEIGHT   = 200;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private static final int FRAME_X_ORIGIN = 150;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private static final int FRAME_Y_ORIGIN = 250;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Ch14FlowLayoutSample frame = new Ch14FlowLayoutSample();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frame.setVisible</a:t>
            </a:r>
            <a:r>
              <a:rPr lang="en-US" altLang="en-US" sz="2000" dirty="0"/>
              <a:t>(true);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public Ch14FlowLayoutSample()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Container </a:t>
            </a:r>
            <a:r>
              <a:rPr lang="en-US" altLang="en-US" sz="2000" dirty="0" err="1"/>
              <a:t>contentPane</a:t>
            </a:r>
            <a:r>
              <a:rPr lang="en-US" altLang="en-US" sz="2000" dirty="0"/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//set the frame properties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setSize</a:t>
            </a:r>
            <a:r>
              <a:rPr lang="en-US" altLang="en-US" sz="2000" dirty="0"/>
              <a:t>      (FRAME_WIDTH, FRAME_HEIGHT);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setTitle</a:t>
            </a:r>
            <a:r>
              <a:rPr lang="en-US" altLang="en-US" sz="2000" dirty="0"/>
              <a:t>     ("Program Ch14FlowLayoutSample");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setLocation</a:t>
            </a:r>
            <a:r>
              <a:rPr lang="en-US" altLang="en-US" sz="2000" dirty="0"/>
              <a:t>  (FRAME_X_ORIGIN, FRAME_Y_ORIGIN);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contentPane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getContentPane</a:t>
            </a:r>
            <a:r>
              <a:rPr lang="en-US" altLang="en-US" sz="2000" dirty="0"/>
              <a:t>( 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contentPane.setBackground</a:t>
            </a:r>
            <a:r>
              <a:rPr lang="en-US" altLang="en-US" sz="2000" dirty="0"/>
              <a:t>( </a:t>
            </a:r>
            <a:r>
              <a:rPr lang="en-US" altLang="en-US" sz="2000" dirty="0" err="1"/>
              <a:t>Color.white</a:t>
            </a:r>
            <a:r>
              <a:rPr lang="en-US" altLang="en-US" sz="2000" dirty="0"/>
              <a:t> 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contentPane.setLayout</a:t>
            </a:r>
            <a:r>
              <a:rPr lang="en-US" altLang="en-US" sz="2000" dirty="0"/>
              <a:t>(new </a:t>
            </a:r>
            <a:r>
              <a:rPr lang="en-US" altLang="en-US" sz="2000" dirty="0" err="1"/>
              <a:t>FlowLayout</a:t>
            </a:r>
            <a:r>
              <a:rPr lang="en-US" altLang="en-US" sz="2000" dirty="0"/>
              <a:t>());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//create and place four buttons on the content pane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=1;i&lt;=6;i++)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contentPane.add</a:t>
            </a:r>
            <a:r>
              <a:rPr lang="en-US" altLang="en-US" sz="2000" dirty="0"/>
              <a:t>(new </a:t>
            </a:r>
            <a:r>
              <a:rPr lang="en-US" altLang="en-US" sz="2000" dirty="0" err="1"/>
              <a:t>JButton</a:t>
            </a:r>
            <a:r>
              <a:rPr lang="en-US" altLang="en-US" sz="2000" dirty="0"/>
              <a:t>("button "+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5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257" y="274638"/>
            <a:ext cx="10780143" cy="924434"/>
          </a:xfrm>
        </p:spPr>
        <p:txBody>
          <a:bodyPr/>
          <a:lstStyle/>
          <a:p>
            <a:r>
              <a:rPr lang="en-US" altLang="en-US" dirty="0"/>
              <a:t>Border Layout Manager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906" y="1509623"/>
            <a:ext cx="10877909" cy="2495641"/>
          </a:xfrm>
        </p:spPr>
        <p:txBody>
          <a:bodyPr/>
          <a:lstStyle/>
          <a:p>
            <a:r>
              <a:rPr lang="en-US" altLang="en-US" sz="2400" dirty="0"/>
              <a:t>Border layout manager </a:t>
            </a:r>
            <a:r>
              <a:rPr lang="en-US" altLang="en-US" sz="2400" dirty="0" err="1"/>
              <a:t>menempatkan</a:t>
            </a:r>
            <a:r>
              <a:rPr lang="en-US" altLang="en-US" sz="2400" dirty="0"/>
              <a:t> component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lima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. </a:t>
            </a:r>
          </a:p>
          <a:p>
            <a:pPr lvl="1"/>
            <a:r>
              <a:rPr lang="en-US" altLang="en-US" sz="2000" dirty="0" err="1"/>
              <a:t>Hanya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setiap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ditambahkan</a:t>
            </a:r>
            <a:r>
              <a:rPr lang="en-US" altLang="en-US" sz="2000" dirty="0"/>
              <a:t> component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terisi</a:t>
            </a:r>
            <a:r>
              <a:rPr lang="en-US" altLang="en-US" sz="2000" dirty="0"/>
              <a:t>, component lama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digantikan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 err="1"/>
              <a:t>Posisi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dispesifikasikan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NORTH, SOUTH, EAST, WEST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CENTER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84" y="3442358"/>
            <a:ext cx="3866011" cy="304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36" y="3442358"/>
            <a:ext cx="4455543" cy="31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3665</TotalTime>
  <Words>4314</Words>
  <Application>Microsoft Office PowerPoint</Application>
  <PresentationFormat>Widescreen</PresentationFormat>
  <Paragraphs>471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</vt:lpstr>
      <vt:lpstr>Wingdings</vt:lpstr>
      <vt:lpstr>Wingdings 2</vt:lpstr>
      <vt:lpstr>Business plan presentation</vt:lpstr>
      <vt:lpstr>GRAPHICAL USER INTERFACE </vt:lpstr>
      <vt:lpstr>Penyusunan Component</vt:lpstr>
      <vt:lpstr>Layout</vt:lpstr>
      <vt:lpstr>Layout Manager</vt:lpstr>
      <vt:lpstr>Layout Manager</vt:lpstr>
      <vt:lpstr>Container Layout Manager</vt:lpstr>
      <vt:lpstr>Flow Layout Manager</vt:lpstr>
      <vt:lpstr>Contoh Flow Layout Manager</vt:lpstr>
      <vt:lpstr>Border Layout Manager</vt:lpstr>
      <vt:lpstr>Contoh Border Layout Manager</vt:lpstr>
      <vt:lpstr>Card Layout Manager</vt:lpstr>
      <vt:lpstr>Contoh Card Layout Manager</vt:lpstr>
      <vt:lpstr>Grid Layout Manager</vt:lpstr>
      <vt:lpstr>Contoh Grid Layot Manager</vt:lpstr>
      <vt:lpstr>Box Layout Manager</vt:lpstr>
      <vt:lpstr>Box Layout Manager</vt:lpstr>
      <vt:lpstr>Axis Parameter</vt:lpstr>
      <vt:lpstr>Axis Parameter</vt:lpstr>
      <vt:lpstr>Contoh Box LM</vt:lpstr>
      <vt:lpstr>PowerPoint Presentation</vt:lpstr>
      <vt:lpstr>Struts</vt:lpstr>
      <vt:lpstr>Embroidering Boxes</vt:lpstr>
      <vt:lpstr>Contoh Box LM 2</vt:lpstr>
      <vt:lpstr>Contoh Box LM 2</vt:lpstr>
      <vt:lpstr>GridBagLayout Manager</vt:lpstr>
      <vt:lpstr>PowerPoint Presentation</vt:lpstr>
      <vt:lpstr>Susunan GridBagLayout</vt:lpstr>
      <vt:lpstr>GridBagConstraints</vt:lpstr>
      <vt:lpstr>GridBagConstraints</vt:lpstr>
      <vt:lpstr>GridBagConstraints</vt:lpstr>
      <vt:lpstr>Contoh GridBag LM</vt:lpstr>
      <vt:lpstr>SpringLayout Manager</vt:lpstr>
      <vt:lpstr>Constrain pada Component </vt:lpstr>
      <vt:lpstr>Setting Constrain pada Component</vt:lpstr>
      <vt:lpstr>Contoh Spring LM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</dc:title>
  <dc:creator>Benedictus Herry Suharto</dc:creator>
  <cp:lastModifiedBy>Sri Hartati Wijono</cp:lastModifiedBy>
  <cp:revision>170</cp:revision>
  <dcterms:created xsi:type="dcterms:W3CDTF">2019-08-25T21:30:48Z</dcterms:created>
  <dcterms:modified xsi:type="dcterms:W3CDTF">2021-08-31T03:57:28Z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