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3"/>
  </p:notesMasterIdLst>
  <p:handoutMasterIdLst>
    <p:handoutMasterId r:id="rId64"/>
  </p:handoutMasterIdLst>
  <p:sldIdLst>
    <p:sldId id="280" r:id="rId2"/>
    <p:sldId id="364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63" r:id="rId17"/>
    <p:sldId id="311" r:id="rId18"/>
    <p:sldId id="314" r:id="rId19"/>
    <p:sldId id="315" r:id="rId20"/>
    <p:sldId id="316" r:id="rId21"/>
    <p:sldId id="312" r:id="rId22"/>
    <p:sldId id="319" r:id="rId23"/>
    <p:sldId id="333" r:id="rId24"/>
    <p:sldId id="335" r:id="rId25"/>
    <p:sldId id="347" r:id="rId26"/>
    <p:sldId id="348" r:id="rId27"/>
    <p:sldId id="349" r:id="rId28"/>
    <p:sldId id="350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36" r:id="rId37"/>
    <p:sldId id="339" r:id="rId38"/>
    <p:sldId id="340" r:id="rId39"/>
    <p:sldId id="351" r:id="rId40"/>
    <p:sldId id="352" r:id="rId41"/>
    <p:sldId id="353" r:id="rId42"/>
    <p:sldId id="354" r:id="rId43"/>
    <p:sldId id="355" r:id="rId44"/>
    <p:sldId id="337" r:id="rId45"/>
    <p:sldId id="338" r:id="rId46"/>
    <p:sldId id="341" r:id="rId47"/>
    <p:sldId id="342" r:id="rId48"/>
    <p:sldId id="343" r:id="rId49"/>
    <p:sldId id="344" r:id="rId50"/>
    <p:sldId id="345" r:id="rId51"/>
    <p:sldId id="346" r:id="rId52"/>
    <p:sldId id="356" r:id="rId53"/>
    <p:sldId id="357" r:id="rId54"/>
    <p:sldId id="358" r:id="rId55"/>
    <p:sldId id="359" r:id="rId56"/>
    <p:sldId id="360" r:id="rId57"/>
    <p:sldId id="365" r:id="rId58"/>
    <p:sldId id="297" r:id="rId59"/>
    <p:sldId id="298" r:id="rId60"/>
    <p:sldId id="299" r:id="rId61"/>
    <p:sldId id="30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COLLECTION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38951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Generic</a:t>
            </a:r>
          </a:p>
          <a:p>
            <a:r>
              <a:rPr lang="de-DE" dirty="0"/>
              <a:t>Collection Framework</a:t>
            </a:r>
          </a:p>
          <a:p>
            <a:r>
              <a:rPr lang="de-DE" dirty="0"/>
              <a:t>Set </a:t>
            </a:r>
          </a:p>
          <a:p>
            <a:r>
              <a:rPr lang="de-DE" dirty="0"/>
              <a:t>List</a:t>
            </a:r>
          </a:p>
          <a:p>
            <a:r>
              <a:rPr lang="de-DE" dirty="0"/>
              <a:t>Queue</a:t>
            </a:r>
          </a:p>
          <a:p>
            <a:r>
              <a:rPr lang="de-DE" dirty="0"/>
              <a:t>Map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590970" y="6159856"/>
            <a:ext cx="2670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Benedictus Herry Suharto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67" y="171121"/>
            <a:ext cx="10935419" cy="898554"/>
          </a:xfrm>
        </p:spPr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Class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276710"/>
            <a:ext cx="10363200" cy="395524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proses casting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get()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BoxDemoGS</a:t>
            </a:r>
            <a:r>
              <a:rPr lang="en-US" dirty="0"/>
              <a:t> {</a:t>
            </a:r>
          </a:p>
          <a:p>
            <a:pPr marL="274320" lvl="1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274320" lvl="1" indent="0">
              <a:buNone/>
            </a:pPr>
            <a:r>
              <a:rPr lang="en-US" dirty="0"/>
              <a:t>		Box&lt;Integer&gt; </a:t>
            </a:r>
            <a:r>
              <a:rPr lang="en-US" dirty="0" err="1"/>
              <a:t>integerBox</a:t>
            </a:r>
            <a:r>
              <a:rPr lang="en-US" dirty="0"/>
              <a:t> = new Box&lt;Integer&gt;();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 err="1"/>
              <a:t>integerBox.set</a:t>
            </a:r>
            <a:r>
              <a:rPr lang="en-US" dirty="0"/>
              <a:t>(new Integer (10));</a:t>
            </a:r>
          </a:p>
          <a:p>
            <a:pPr marL="274320" lvl="1" indent="0">
              <a:buNone/>
            </a:pPr>
            <a:r>
              <a:rPr lang="en-US" dirty="0"/>
              <a:t> 		Integer </a:t>
            </a:r>
            <a:r>
              <a:rPr lang="en-US" dirty="0" err="1"/>
              <a:t>someInteger</a:t>
            </a:r>
            <a:r>
              <a:rPr lang="en-US" dirty="0"/>
              <a:t> = </a:t>
            </a:r>
            <a:r>
              <a:rPr lang="en-US" dirty="0" err="1"/>
              <a:t>integerBox.get</a:t>
            </a:r>
            <a:r>
              <a:rPr lang="en-US" dirty="0"/>
              <a:t>();    //</a:t>
            </a:r>
            <a:r>
              <a:rPr lang="en-US" dirty="0" err="1"/>
              <a:t>tanpa</a:t>
            </a:r>
            <a:r>
              <a:rPr lang="en-US" dirty="0"/>
              <a:t> casting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someInteger</a:t>
            </a:r>
            <a:r>
              <a:rPr lang="en-US" dirty="0"/>
              <a:t>);</a:t>
            </a:r>
          </a:p>
          <a:p>
            <a:pPr marL="274320" lvl="1" indent="0">
              <a:buNone/>
            </a:pPr>
            <a:r>
              <a:rPr lang="en-US" dirty="0"/>
              <a:t>	}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pPr marL="342900" indent="-34290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box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(missal. String),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compile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75" y="5350550"/>
            <a:ext cx="7460644" cy="1214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04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Type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Nama type parameter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parameter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E - Element (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Collection Framework)</a:t>
            </a:r>
          </a:p>
          <a:p>
            <a:pPr lvl="1"/>
            <a:r>
              <a:rPr lang="en-US" dirty="0"/>
              <a:t>K – Key</a:t>
            </a:r>
          </a:p>
          <a:p>
            <a:pPr lvl="1"/>
            <a:r>
              <a:rPr lang="en-US" dirty="0"/>
              <a:t>N – Number</a:t>
            </a:r>
          </a:p>
          <a:p>
            <a:pPr lvl="1"/>
            <a:r>
              <a:rPr lang="en-US" dirty="0"/>
              <a:t>T - Type</a:t>
            </a:r>
          </a:p>
          <a:p>
            <a:pPr lvl="1"/>
            <a:r>
              <a:rPr lang="en-US" dirty="0"/>
              <a:t>V - Value</a:t>
            </a:r>
          </a:p>
          <a:p>
            <a:pPr lvl="1"/>
            <a:r>
              <a:rPr lang="en-US" dirty="0"/>
              <a:t>S,U,V </a:t>
            </a:r>
            <a:r>
              <a:rPr lang="en-US" dirty="0" err="1"/>
              <a:t>dll</a:t>
            </a:r>
            <a:r>
              <a:rPr lang="en-US" dirty="0"/>
              <a:t>. - 2nd, 3rd, 4th types</a:t>
            </a:r>
          </a:p>
        </p:txBody>
      </p:sp>
    </p:spTree>
    <p:extLst>
      <p:ext uri="{BB962C8B-B14F-4D97-AF65-F5344CB8AC3E}">
        <p14:creationId xmlns:p14="http://schemas.microsoft.com/office/powerpoint/2010/main" val="414698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622" y="81041"/>
            <a:ext cx="5788325" cy="988634"/>
          </a:xfrm>
        </p:spPr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Class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2310" y="172528"/>
            <a:ext cx="5598544" cy="65129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BasicGeneric</a:t>
            </a:r>
            <a:r>
              <a:rPr lang="en-US" dirty="0">
                <a:solidFill>
                  <a:srgbClr val="0070C0"/>
                </a:solidFill>
              </a:rPr>
              <a:t>&lt;A&gt;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private </a:t>
            </a:r>
            <a:r>
              <a:rPr lang="en-US" dirty="0">
                <a:solidFill>
                  <a:srgbClr val="0070C0"/>
                </a:solidFill>
              </a:rPr>
              <a:t>A 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>
                <a:solidFill>
                  <a:srgbClr val="0070C0"/>
                </a:solidFill>
              </a:rPr>
              <a:t>BasicGeneric</a:t>
            </a:r>
            <a:r>
              <a:rPr lang="en-US" dirty="0">
                <a:solidFill>
                  <a:srgbClr val="0070C0"/>
                </a:solidFill>
              </a:rPr>
              <a:t>(A data)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this.data</a:t>
            </a:r>
            <a:r>
              <a:rPr lang="en-US" dirty="0"/>
              <a:t> = data;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 err="1">
                <a:solidFill>
                  <a:srgbClr val="0070C0"/>
                </a:solidFill>
              </a:rPr>
              <a:t>getData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return data;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GenSample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 String method(String input) {</a:t>
            </a:r>
          </a:p>
          <a:p>
            <a:pPr marL="0" indent="0">
              <a:buNone/>
            </a:pPr>
            <a:r>
              <a:rPr lang="en-US" dirty="0"/>
              <a:t>        String data1 = input;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BasicGeneric</a:t>
            </a:r>
            <a:r>
              <a:rPr lang="en-US" dirty="0">
                <a:solidFill>
                  <a:srgbClr val="0070C0"/>
                </a:solidFill>
              </a:rPr>
              <a:t>&lt;String&gt; </a:t>
            </a:r>
            <a:r>
              <a:rPr lang="en-US" dirty="0" err="1">
                <a:solidFill>
                  <a:srgbClr val="0070C0"/>
                </a:solidFill>
              </a:rPr>
              <a:t>basicGeneric</a:t>
            </a:r>
            <a:r>
              <a:rPr lang="en-US" dirty="0">
                <a:solidFill>
                  <a:srgbClr val="0070C0"/>
                </a:solidFill>
              </a:rPr>
              <a:t> = new </a:t>
            </a:r>
            <a:r>
              <a:rPr lang="en-US" dirty="0" err="1">
                <a:solidFill>
                  <a:srgbClr val="0070C0"/>
                </a:solidFill>
              </a:rPr>
              <a:t>BasicGeneric</a:t>
            </a:r>
            <a:r>
              <a:rPr lang="en-US" dirty="0">
                <a:solidFill>
                  <a:srgbClr val="0070C0"/>
                </a:solidFill>
              </a:rPr>
              <a:t>&lt;String&gt;(data1);</a:t>
            </a:r>
          </a:p>
          <a:p>
            <a:pPr marL="0" indent="0">
              <a:buNone/>
            </a:pPr>
            <a:r>
              <a:rPr lang="en-US" dirty="0"/>
              <a:t>        String data2 = </a:t>
            </a:r>
            <a:r>
              <a:rPr lang="en-US" dirty="0" err="1">
                <a:solidFill>
                  <a:srgbClr val="0070C0"/>
                </a:solidFill>
              </a:rPr>
              <a:t>basicGeneric.getData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return data2;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Integer method(</a:t>
            </a:r>
            <a:r>
              <a:rPr lang="en-US" dirty="0" err="1"/>
              <a:t>int</a:t>
            </a:r>
            <a:r>
              <a:rPr lang="en-US" dirty="0"/>
              <a:t> input) {</a:t>
            </a:r>
          </a:p>
          <a:p>
            <a:pPr marL="0" indent="0">
              <a:buNone/>
            </a:pPr>
            <a:r>
              <a:rPr lang="en-US" dirty="0"/>
              <a:t>        Integer data1 = new Integer(input);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BasicGeneric</a:t>
            </a:r>
            <a:r>
              <a:rPr lang="en-US" dirty="0">
                <a:solidFill>
                  <a:srgbClr val="0070C0"/>
                </a:solidFill>
              </a:rPr>
              <a:t> &lt;Integer&gt; </a:t>
            </a:r>
            <a:r>
              <a:rPr lang="en-US" dirty="0" err="1">
                <a:solidFill>
                  <a:srgbClr val="0070C0"/>
                </a:solidFill>
              </a:rPr>
              <a:t>basicGeneric</a:t>
            </a:r>
            <a:r>
              <a:rPr lang="en-US" dirty="0">
                <a:solidFill>
                  <a:srgbClr val="0070C0"/>
                </a:solidFill>
              </a:rPr>
              <a:t> = new </a:t>
            </a:r>
            <a:r>
              <a:rPr lang="en-US" dirty="0" err="1">
                <a:solidFill>
                  <a:srgbClr val="0070C0"/>
                </a:solidFill>
              </a:rPr>
              <a:t>BasicGeneric</a:t>
            </a:r>
            <a:r>
              <a:rPr lang="en-US" dirty="0">
                <a:solidFill>
                  <a:srgbClr val="0070C0"/>
                </a:solidFill>
              </a:rPr>
              <a:t> &lt;Integer&gt;(data1)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Integer data2 = </a:t>
            </a:r>
            <a:r>
              <a:rPr lang="en-US" dirty="0" err="1">
                <a:solidFill>
                  <a:srgbClr val="0070C0"/>
                </a:solidFill>
              </a:rPr>
              <a:t>basicGeneric.getData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return data2;      </a:t>
            </a:r>
          </a:p>
          <a:p>
            <a:pPr marL="0" indent="0">
              <a:buNone/>
            </a:pPr>
            <a:r>
              <a:rPr lang="en-US" dirty="0"/>
              <a:t>   } 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GenSample</a:t>
            </a:r>
            <a:r>
              <a:rPr lang="en-US" dirty="0">
                <a:solidFill>
                  <a:srgbClr val="0070C0"/>
                </a:solidFill>
              </a:rPr>
              <a:t> sample = new </a:t>
            </a:r>
            <a:r>
              <a:rPr lang="en-US" dirty="0" err="1">
                <a:solidFill>
                  <a:srgbClr val="0070C0"/>
                </a:solidFill>
              </a:rPr>
              <a:t>GenSample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sample.method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>
                <a:solidFill>
                  <a:srgbClr val="0070C0"/>
                </a:solidFill>
              </a:rPr>
              <a:t>Beberapa</a:t>
            </a:r>
            <a:r>
              <a:rPr lang="en-US" dirty="0">
                <a:solidFill>
                  <a:srgbClr val="0070C0"/>
                </a:solidFill>
              </a:rPr>
              <a:t> data generic”)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sample.method</a:t>
            </a:r>
            <a:r>
              <a:rPr lang="en-US" dirty="0">
                <a:solidFill>
                  <a:srgbClr val="0070C0"/>
                </a:solidFill>
              </a:rPr>
              <a:t>(1234)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9581" y="1069675"/>
            <a:ext cx="5660366" cy="5461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0975" indent="-180975" defTabSz="1008063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 err="1"/>
              <a:t>Mendeklarasikan</a:t>
            </a:r>
            <a:r>
              <a:rPr lang="en-GB" altLang="en-US" sz="2200" dirty="0"/>
              <a:t> class </a:t>
            </a:r>
            <a:r>
              <a:rPr lang="en-GB" altLang="en-US" sz="2200" dirty="0" err="1"/>
              <a:t>BasicGeneric</a:t>
            </a:r>
            <a:r>
              <a:rPr lang="en-GB" altLang="en-US" sz="2200" dirty="0"/>
              <a:t> :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200" dirty="0">
              <a:latin typeface="Courier New" panose="02070309020205020404" pitchFamily="49" charset="0"/>
            </a:endParaRP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>
                <a:latin typeface="Courier New" panose="02070309020205020404" pitchFamily="49" charset="0"/>
              </a:rPr>
              <a:t>class </a:t>
            </a:r>
            <a:r>
              <a:rPr lang="en-GB" altLang="en-US" sz="2200" dirty="0" err="1">
                <a:latin typeface="Courier New" panose="02070309020205020404" pitchFamily="49" charset="0"/>
              </a:rPr>
              <a:t>BasicGeneric</a:t>
            </a:r>
            <a:r>
              <a:rPr lang="en-GB" altLang="en-US" sz="2200" dirty="0">
                <a:latin typeface="Courier New" panose="02070309020205020404" pitchFamily="49" charset="0"/>
              </a:rPr>
              <a:t>&lt;A&gt;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200" dirty="0">
              <a:latin typeface="Courier New" panose="02070309020205020404" pitchFamily="49" charset="0"/>
            </a:endParaRPr>
          </a:p>
          <a:p>
            <a:pPr marL="715963" lvl="1" indent="-214313" defTabSz="1008063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 err="1"/>
              <a:t>Berisi</a:t>
            </a:r>
            <a:r>
              <a:rPr lang="en-GB" altLang="en-US" sz="2200" dirty="0"/>
              <a:t> parameter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: </a:t>
            </a:r>
            <a:r>
              <a:rPr lang="en-GB" altLang="en-US" sz="2200" dirty="0">
                <a:latin typeface="Courier New" panose="02070309020205020404" pitchFamily="49" charset="0"/>
              </a:rPr>
              <a:t>&lt;A&gt;</a:t>
            </a:r>
          </a:p>
          <a:p>
            <a:pPr marL="715963" lvl="1" indent="-214313" defTabSz="1008063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 err="1"/>
              <a:t>Mengindikasikan</a:t>
            </a:r>
            <a:r>
              <a:rPr lang="en-GB" altLang="en-US" sz="2200" dirty="0"/>
              <a:t> </a:t>
            </a:r>
            <a:r>
              <a:rPr lang="en-GB" altLang="en-US" sz="2200" dirty="0" err="1"/>
              <a:t>bahwa</a:t>
            </a:r>
            <a:r>
              <a:rPr lang="en-GB" altLang="en-US" sz="2200" dirty="0"/>
              <a:t> class </a:t>
            </a:r>
            <a:r>
              <a:rPr lang="en-GB" altLang="en-US" sz="2200" dirty="0" err="1"/>
              <a:t>telah</a:t>
            </a:r>
            <a:r>
              <a:rPr lang="en-GB" altLang="en-US" sz="2200" dirty="0"/>
              <a:t> </a:t>
            </a:r>
            <a:r>
              <a:rPr lang="en-GB" altLang="en-US" sz="2200" dirty="0" err="1"/>
              <a:t>mendeklarasikan</a:t>
            </a:r>
            <a:r>
              <a:rPr lang="en-GB" altLang="en-US" sz="2200" dirty="0"/>
              <a:t> class generic</a:t>
            </a:r>
          </a:p>
          <a:p>
            <a:pPr marL="715963" lvl="1" indent="-214313" defTabSz="1008063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/>
              <a:t>Class </a:t>
            </a:r>
            <a:r>
              <a:rPr lang="en-GB" altLang="en-US" sz="2200" dirty="0" err="1"/>
              <a:t>tidak</a:t>
            </a:r>
            <a:r>
              <a:rPr lang="en-GB" altLang="en-US" sz="2200" dirty="0"/>
              <a:t> </a:t>
            </a:r>
            <a:r>
              <a:rPr lang="en-GB" altLang="en-US" sz="2200" dirty="0" err="1"/>
              <a:t>bekerja</a:t>
            </a:r>
            <a:r>
              <a:rPr lang="en-GB" altLang="en-US" sz="2200" dirty="0"/>
              <a:t> </a:t>
            </a:r>
            <a:r>
              <a:rPr lang="en-GB" altLang="en-US" sz="2200" dirty="0" err="1"/>
              <a:t>dengan</a:t>
            </a:r>
            <a:r>
              <a:rPr lang="en-GB" altLang="en-US" sz="2200" dirty="0"/>
              <a:t> </a:t>
            </a:r>
            <a:r>
              <a:rPr lang="en-GB" altLang="en-US" sz="2200" dirty="0" err="1"/>
              <a:t>beberapa</a:t>
            </a:r>
            <a:r>
              <a:rPr lang="en-GB" altLang="en-US" sz="2200" dirty="0"/>
              <a:t>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 </a:t>
            </a:r>
            <a:r>
              <a:rPr lang="en-GB" altLang="en-US" sz="2200" dirty="0" err="1"/>
              <a:t>acuan</a:t>
            </a:r>
            <a:r>
              <a:rPr lang="en-GB" altLang="en-US" sz="2200" dirty="0"/>
              <a:t> </a:t>
            </a:r>
            <a:r>
              <a:rPr lang="en-GB" altLang="en-US" sz="2200" dirty="0" err="1"/>
              <a:t>khusus</a:t>
            </a:r>
            <a:endParaRPr lang="en-GB" altLang="en-US" sz="2200" dirty="0"/>
          </a:p>
          <a:p>
            <a:pPr marL="377825" indent="-377825" defTabSz="1008063">
              <a:lnSpc>
                <a:spcPct val="93000"/>
              </a:lnSpc>
              <a:buFont typeface="Wingdings 2" panose="050201020105070707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200" dirty="0"/>
          </a:p>
          <a:p>
            <a:pPr marL="180975" indent="-180975" defTabSz="1008063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 err="1"/>
              <a:t>Mendeklarasikan</a:t>
            </a:r>
            <a:r>
              <a:rPr lang="en-GB" altLang="en-US" sz="2200" dirty="0"/>
              <a:t> field:</a:t>
            </a:r>
          </a:p>
          <a:p>
            <a:pPr marL="819150" lvl="1" indent="-315913" defTabSz="1008063">
              <a:lnSpc>
                <a:spcPct val="94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200" dirty="0">
              <a:latin typeface="Courier New" panose="02070309020205020404" pitchFamily="49" charset="0"/>
            </a:endParaRPr>
          </a:p>
          <a:p>
            <a:pPr marL="819150" lvl="1" indent="-315913" defTabSz="1008063">
              <a:lnSpc>
                <a:spcPct val="94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>
                <a:latin typeface="Courier New" panose="02070309020205020404" pitchFamily="49" charset="0"/>
              </a:rPr>
              <a:t>private A data;</a:t>
            </a:r>
          </a:p>
          <a:p>
            <a:pPr marL="819150" lvl="1" indent="-315913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200" i="1" dirty="0"/>
          </a:p>
          <a:p>
            <a:pPr marL="715963" lvl="1" indent="-214313" defTabSz="1008063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i="1" dirty="0"/>
              <a:t>data</a:t>
            </a:r>
            <a:r>
              <a:rPr lang="en-GB" altLang="en-US" sz="2200" dirty="0"/>
              <a:t> field </a:t>
            </a:r>
            <a:r>
              <a:rPr lang="en-GB" altLang="en-US" sz="2200" dirty="0" err="1"/>
              <a:t>merupakan</a:t>
            </a:r>
            <a:r>
              <a:rPr lang="en-GB" altLang="en-US" sz="2200" dirty="0"/>
              <a:t>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 generic, </a:t>
            </a:r>
            <a:r>
              <a:rPr lang="en-GB" altLang="en-US" sz="2200" dirty="0" err="1"/>
              <a:t>bergantung</a:t>
            </a:r>
            <a:r>
              <a:rPr lang="en-GB" altLang="en-US" sz="2200" dirty="0"/>
              <a:t> </a:t>
            </a:r>
            <a:r>
              <a:rPr lang="en-GB" altLang="en-US" sz="2200" dirty="0" err="1"/>
              <a:t>pada</a:t>
            </a:r>
            <a:r>
              <a:rPr lang="en-GB" altLang="en-US" sz="2200" dirty="0"/>
              <a:t>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 data </a:t>
            </a:r>
            <a:r>
              <a:rPr lang="en-GB" altLang="en-US" sz="2200" dirty="0" err="1"/>
              <a:t>dimana</a:t>
            </a:r>
            <a:r>
              <a:rPr lang="en-GB" altLang="en-US" sz="2200" dirty="0"/>
              <a:t> </a:t>
            </a:r>
            <a:r>
              <a:rPr lang="en-GB" altLang="en-US" sz="2200" dirty="0" err="1"/>
              <a:t>objek</a:t>
            </a:r>
            <a:r>
              <a:rPr lang="en-GB" altLang="en-US" sz="2200" dirty="0"/>
              <a:t> </a:t>
            </a:r>
            <a:r>
              <a:rPr lang="en-GB" altLang="en-US" sz="2200" i="1" dirty="0" err="1"/>
              <a:t>BasicGeneric</a:t>
            </a:r>
            <a:r>
              <a:rPr lang="en-GB" altLang="en-US" sz="2200" dirty="0"/>
              <a:t> </a:t>
            </a:r>
            <a:r>
              <a:rPr lang="en-GB" altLang="en-US" sz="2200" dirty="0" err="1"/>
              <a:t>didesain</a:t>
            </a: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691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32" y="274638"/>
            <a:ext cx="11082068" cy="1143000"/>
          </a:xfrm>
        </p:spPr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Class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4785" y="1647644"/>
            <a:ext cx="10852030" cy="4372155"/>
          </a:xfrm>
        </p:spPr>
        <p:txBody>
          <a:bodyPr/>
          <a:lstStyle/>
          <a:p>
            <a:r>
              <a:rPr lang="en-US" dirty="0" err="1"/>
              <a:t>Mendeklarasikan</a:t>
            </a:r>
            <a:r>
              <a:rPr lang="en-US" dirty="0"/>
              <a:t> instance </a:t>
            </a:r>
            <a:r>
              <a:rPr lang="en-US" dirty="0" err="1"/>
              <a:t>dari</a:t>
            </a:r>
            <a:r>
              <a:rPr lang="en-US" dirty="0"/>
              <a:t> class</a:t>
            </a:r>
          </a:p>
          <a:p>
            <a:pPr lvl="1"/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acuan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String</a:t>
            </a:r>
          </a:p>
          <a:p>
            <a:pPr marL="594360" lvl="2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594360" lvl="2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BasicGeneric</a:t>
            </a:r>
            <a:r>
              <a:rPr lang="en-US" dirty="0">
                <a:latin typeface="Bookman Old Style" panose="02050604050505020204" pitchFamily="18" charset="0"/>
              </a:rPr>
              <a:t>&lt;String&gt; </a:t>
            </a:r>
            <a:r>
              <a:rPr lang="en-US" dirty="0" err="1">
                <a:latin typeface="Bookman Old Style" panose="02050604050505020204" pitchFamily="18" charset="0"/>
              </a:rPr>
              <a:t>basicGeneric</a:t>
            </a:r>
            <a:r>
              <a:rPr lang="en-US" dirty="0">
                <a:latin typeface="Bookman Old Style" panose="02050604050505020204" pitchFamily="18" charset="0"/>
              </a:rPr>
              <a:t> = new </a:t>
            </a:r>
            <a:r>
              <a:rPr lang="en-US" dirty="0" err="1">
                <a:latin typeface="Bookman Old Style" panose="02050604050505020204" pitchFamily="18" charset="0"/>
              </a:rPr>
              <a:t>BasicGeneric</a:t>
            </a:r>
            <a:r>
              <a:rPr lang="en-US" dirty="0">
                <a:latin typeface="Bookman Old Style" panose="02050604050505020204" pitchFamily="18" charset="0"/>
              </a:rPr>
              <a:t>&lt;String&gt;(data1);</a:t>
            </a:r>
          </a:p>
          <a:p>
            <a:pPr marL="594360" lvl="2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lvl="1"/>
            <a:r>
              <a:rPr lang="en-US" dirty="0"/>
              <a:t>Class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Integer</a:t>
            </a:r>
          </a:p>
          <a:p>
            <a:pPr marL="594360" lvl="2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594360" lvl="2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BasicGeneric</a:t>
            </a:r>
            <a:r>
              <a:rPr lang="en-US" dirty="0">
                <a:latin typeface="Bookman Old Style" panose="02050604050505020204" pitchFamily="18" charset="0"/>
              </a:rPr>
              <a:t>&lt;Integer&gt; </a:t>
            </a:r>
            <a:r>
              <a:rPr lang="en-US" dirty="0" err="1">
                <a:latin typeface="Bookman Old Style" panose="02050604050505020204" pitchFamily="18" charset="0"/>
              </a:rPr>
              <a:t>basicGeneric</a:t>
            </a:r>
            <a:r>
              <a:rPr lang="en-US" dirty="0">
                <a:latin typeface="Bookman Old Style" panose="02050604050505020204" pitchFamily="18" charset="0"/>
              </a:rPr>
              <a:t> = new </a:t>
            </a:r>
            <a:r>
              <a:rPr lang="en-US" dirty="0" err="1">
                <a:latin typeface="Bookman Old Style" panose="02050604050505020204" pitchFamily="18" charset="0"/>
              </a:rPr>
              <a:t>BasicGeneric</a:t>
            </a:r>
            <a:r>
              <a:rPr lang="en-US" dirty="0">
                <a:latin typeface="Bookman Old Style" panose="02050604050505020204" pitchFamily="18" charset="0"/>
              </a:rPr>
              <a:t>&lt;Integer&gt;(data1);</a:t>
            </a:r>
          </a:p>
          <a:p>
            <a:pPr marL="594360" lvl="2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5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762" y="274638"/>
            <a:ext cx="10745638" cy="1143000"/>
          </a:xfrm>
        </p:spPr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Class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77825" indent="-377825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 err="1"/>
              <a:t>Mendeklarasikan</a:t>
            </a:r>
            <a:r>
              <a:rPr lang="en-GB" altLang="en-US" sz="2200" dirty="0"/>
              <a:t> method </a:t>
            </a:r>
            <a:r>
              <a:rPr lang="en-GB" altLang="en-US" sz="2200" i="1" dirty="0" err="1"/>
              <a:t>getData</a:t>
            </a:r>
            <a:r>
              <a:rPr lang="en-GB" altLang="en-US" sz="2200" dirty="0"/>
              <a:t> :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200" dirty="0">
              <a:latin typeface="Courier New" panose="02070309020205020404" pitchFamily="49" charset="0"/>
            </a:endParaRP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>
                <a:latin typeface="Courier New" panose="02070309020205020404" pitchFamily="49" charset="0"/>
              </a:rPr>
              <a:t>public A </a:t>
            </a:r>
            <a:r>
              <a:rPr lang="en-GB" altLang="en-US" sz="2200" dirty="0" err="1">
                <a:latin typeface="Courier New" panose="02070309020205020404" pitchFamily="49" charset="0"/>
              </a:rPr>
              <a:t>getData</a:t>
            </a:r>
            <a:r>
              <a:rPr lang="en-GB" altLang="en-US" sz="2200" dirty="0">
                <a:latin typeface="Courier New" panose="02070309020205020404" pitchFamily="49" charset="0"/>
              </a:rPr>
              <a:t>() {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>
                <a:latin typeface="Courier New" panose="02070309020205020404" pitchFamily="49" charset="0"/>
              </a:rPr>
              <a:t>   return data;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>
                <a:latin typeface="Courier New" panose="02070309020205020404" pitchFamily="49" charset="0"/>
              </a:rPr>
              <a:t>}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200" dirty="0">
              <a:latin typeface="Courier New" panose="02070309020205020404" pitchFamily="49" charset="0"/>
            </a:endParaRPr>
          </a:p>
          <a:p>
            <a:pPr marL="819150" lvl="1" indent="-315913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 err="1"/>
              <a:t>Nilai</a:t>
            </a:r>
            <a:r>
              <a:rPr lang="en-GB" altLang="en-US" sz="2200" dirty="0"/>
              <a:t> </a:t>
            </a:r>
            <a:r>
              <a:rPr lang="en-GB" altLang="en-US" sz="2200" dirty="0" err="1"/>
              <a:t>kembali</a:t>
            </a:r>
            <a:r>
              <a:rPr lang="en-GB" altLang="en-US" sz="2200" dirty="0"/>
              <a:t> (return) </a:t>
            </a:r>
            <a:r>
              <a:rPr lang="en-GB" altLang="en-US" sz="2200" dirty="0" err="1"/>
              <a:t>dari</a:t>
            </a:r>
            <a:r>
              <a:rPr lang="en-GB" altLang="en-US" sz="2200" dirty="0"/>
              <a:t>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 A </a:t>
            </a:r>
            <a:r>
              <a:rPr lang="en-GB" altLang="en-US" sz="2200" dirty="0" err="1"/>
              <a:t>adalah</a:t>
            </a:r>
            <a:r>
              <a:rPr lang="en-GB" altLang="en-US" sz="2200" dirty="0"/>
              <a:t> </a:t>
            </a:r>
            <a:r>
              <a:rPr lang="en-GB" altLang="en-US" sz="2200" dirty="0" err="1"/>
              <a:t>sebuah</a:t>
            </a:r>
            <a:r>
              <a:rPr lang="en-GB" altLang="en-US" sz="2200" dirty="0"/>
              <a:t>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 generic</a:t>
            </a:r>
          </a:p>
          <a:p>
            <a:pPr marL="819150" lvl="1" indent="-315913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/>
              <a:t>Method </a:t>
            </a:r>
            <a:r>
              <a:rPr lang="en-GB" altLang="en-US" sz="2200" dirty="0" err="1"/>
              <a:t>memiliki</a:t>
            </a:r>
            <a:r>
              <a:rPr lang="en-GB" altLang="en-US" sz="2200" dirty="0"/>
              <a:t> </a:t>
            </a:r>
            <a:r>
              <a:rPr lang="en-GB" altLang="en-US" sz="2200" dirty="0" err="1"/>
              <a:t>sebuah</a:t>
            </a:r>
            <a:r>
              <a:rPr lang="en-GB" altLang="en-US" sz="2200" dirty="0"/>
              <a:t>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 data runtime</a:t>
            </a:r>
          </a:p>
          <a:p>
            <a:pPr marL="819150" lvl="1" indent="-315913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200" dirty="0" err="1"/>
              <a:t>Setelah</a:t>
            </a:r>
            <a:r>
              <a:rPr lang="en-GB" altLang="en-US" sz="2200" dirty="0"/>
              <a:t> </a:t>
            </a:r>
            <a:r>
              <a:rPr lang="en-GB" altLang="en-US" sz="2200" dirty="0" err="1"/>
              <a:t>mendeklarasikan</a:t>
            </a:r>
            <a:r>
              <a:rPr lang="en-GB" altLang="en-US" sz="2200" dirty="0"/>
              <a:t> </a:t>
            </a:r>
            <a:r>
              <a:rPr lang="en-GB" altLang="en-US" sz="2200" dirty="0" err="1"/>
              <a:t>sebuah</a:t>
            </a:r>
            <a:r>
              <a:rPr lang="en-GB" altLang="en-US" sz="2200" dirty="0"/>
              <a:t> object </a:t>
            </a:r>
            <a:r>
              <a:rPr lang="en-GB" altLang="en-US" sz="2200" dirty="0" err="1"/>
              <a:t>dari</a:t>
            </a:r>
            <a:r>
              <a:rPr lang="en-GB" altLang="en-US" sz="2200" dirty="0"/>
              <a:t>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 </a:t>
            </a:r>
            <a:r>
              <a:rPr lang="en-GB" altLang="en-US" sz="2200" i="1" dirty="0" err="1"/>
              <a:t>BasicGeneric</a:t>
            </a:r>
            <a:r>
              <a:rPr lang="en-GB" altLang="en-US" sz="2200" dirty="0"/>
              <a:t>, A </a:t>
            </a:r>
            <a:r>
              <a:rPr lang="en-GB" altLang="en-US" sz="2200" dirty="0" err="1"/>
              <a:t>terikat</a:t>
            </a:r>
            <a:r>
              <a:rPr lang="en-GB" altLang="en-US" sz="2200" dirty="0"/>
              <a:t> </a:t>
            </a:r>
            <a:r>
              <a:rPr lang="en-GB" altLang="en-US" sz="2200" dirty="0" err="1"/>
              <a:t>pada</a:t>
            </a:r>
            <a:r>
              <a:rPr lang="en-GB" altLang="en-US" sz="2200" dirty="0"/>
              <a:t> </a:t>
            </a:r>
            <a:r>
              <a:rPr lang="en-GB" altLang="en-US" sz="2200" dirty="0" err="1"/>
              <a:t>suatu</a:t>
            </a:r>
            <a:r>
              <a:rPr lang="en-GB" altLang="en-US" sz="2200" dirty="0"/>
              <a:t> </a:t>
            </a:r>
            <a:r>
              <a:rPr lang="en-GB" altLang="en-US" sz="2200" dirty="0" err="1"/>
              <a:t>tipe</a:t>
            </a:r>
            <a:r>
              <a:rPr lang="en-GB" altLang="en-US" sz="2200" dirty="0"/>
              <a:t> data </a:t>
            </a:r>
            <a:r>
              <a:rPr lang="en-GB" altLang="en-US" sz="2200" dirty="0" err="1"/>
              <a:t>khusus</a:t>
            </a: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194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498" y="274638"/>
            <a:ext cx="10831902" cy="950313"/>
          </a:xfrm>
        </p:spPr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Class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5555" y="1447800"/>
            <a:ext cx="10834777" cy="4918494"/>
          </a:xfrm>
        </p:spPr>
        <p:txBody>
          <a:bodyPr>
            <a:normAutofit/>
          </a:bodyPr>
          <a:lstStyle/>
          <a:p>
            <a:pPr marL="377825" indent="-377825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400" dirty="0"/>
              <a:t>Instance </a:t>
            </a:r>
            <a:r>
              <a:rPr lang="en-GB" altLang="en-US" sz="2400" dirty="0" err="1"/>
              <a:t>dari</a:t>
            </a:r>
            <a:r>
              <a:rPr lang="en-GB" altLang="en-US" sz="2400" dirty="0"/>
              <a:t> class  </a:t>
            </a:r>
            <a:r>
              <a:rPr lang="en-GB" altLang="en-US" sz="2400" i="1" dirty="0" err="1"/>
              <a:t>BasicGeneric</a:t>
            </a:r>
            <a:r>
              <a:rPr lang="en-GB" altLang="en-US" sz="2400" dirty="0"/>
              <a:t> 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1800" dirty="0">
              <a:latin typeface="Courier New" panose="02070309020205020404" pitchFamily="49" charset="0"/>
            </a:endParaRPr>
          </a:p>
          <a:p>
            <a:pPr marL="819150" lvl="1" indent="-315913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000" i="1" dirty="0" err="1"/>
              <a:t>basicGeneric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terikat</a:t>
            </a:r>
            <a:r>
              <a:rPr lang="en-GB" altLang="en-US" sz="2000" dirty="0"/>
              <a:t> </a:t>
            </a:r>
            <a:r>
              <a:rPr lang="en-GB" altLang="en-US" sz="2000" dirty="0" err="1"/>
              <a:t>pada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tipe</a:t>
            </a:r>
            <a:r>
              <a:rPr lang="en-GB" altLang="en-US" sz="2000" dirty="0"/>
              <a:t> </a:t>
            </a:r>
            <a:r>
              <a:rPr lang="en-GB" altLang="en-US" sz="2000" i="1" dirty="0"/>
              <a:t>String</a:t>
            </a:r>
            <a:endParaRPr lang="en-GB" altLang="en-US" sz="2000" dirty="0"/>
          </a:p>
          <a:p>
            <a:pPr marL="819150" lvl="1" indent="-315913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000" dirty="0" err="1"/>
              <a:t>Tidak</a:t>
            </a:r>
            <a:r>
              <a:rPr lang="en-GB" altLang="en-US" sz="2000" dirty="0"/>
              <a:t> </a:t>
            </a:r>
            <a:r>
              <a:rPr lang="en-GB" altLang="en-US" sz="2000" dirty="0" err="1"/>
              <a:t>memerlukan</a:t>
            </a:r>
            <a:r>
              <a:rPr lang="en-GB" altLang="en-US" sz="2000" dirty="0"/>
              <a:t> </a:t>
            </a:r>
            <a:r>
              <a:rPr lang="en-GB" altLang="en-US" sz="2000" i="1" dirty="0"/>
              <a:t>typecast</a:t>
            </a:r>
          </a:p>
          <a:p>
            <a:pPr marL="534988" lvl="1" indent="0" defTabSz="1008063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000" dirty="0">
              <a:latin typeface="Courier New" panose="02070309020205020404" pitchFamily="49" charset="0"/>
            </a:endParaRPr>
          </a:p>
          <a:p>
            <a:pPr marL="534988" lvl="1" indent="0" defTabSz="1008063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1800" dirty="0" err="1">
                <a:latin typeface="Courier New" panose="02070309020205020404" pitchFamily="49" charset="0"/>
              </a:rPr>
              <a:t>BasicGeneric</a:t>
            </a:r>
            <a:r>
              <a:rPr lang="en-GB" altLang="en-US" sz="1800" dirty="0">
                <a:latin typeface="Courier New" panose="02070309020205020404" pitchFamily="49" charset="0"/>
              </a:rPr>
              <a:t>&lt;String&gt; </a:t>
            </a:r>
            <a:r>
              <a:rPr lang="en-GB" altLang="en-US" sz="1800" dirty="0" err="1">
                <a:latin typeface="Courier New" panose="02070309020205020404" pitchFamily="49" charset="0"/>
              </a:rPr>
              <a:t>basicGeneric</a:t>
            </a:r>
            <a:r>
              <a:rPr lang="en-GB" altLang="en-US" sz="1800" dirty="0">
                <a:latin typeface="Courier New" panose="02070309020205020404" pitchFamily="49" charset="0"/>
              </a:rPr>
              <a:t> = new </a:t>
            </a:r>
            <a:r>
              <a:rPr lang="en-GB" altLang="en-US" sz="1800" dirty="0" err="1">
                <a:latin typeface="Courier New" panose="02070309020205020404" pitchFamily="49" charset="0"/>
              </a:rPr>
              <a:t>BasicGeneric</a:t>
            </a:r>
            <a:r>
              <a:rPr lang="en-GB" altLang="en-US" sz="1800" dirty="0">
                <a:latin typeface="Courier New" panose="02070309020205020404" pitchFamily="49" charset="0"/>
              </a:rPr>
              <a:t>&lt;String&gt;(data1);</a:t>
            </a:r>
          </a:p>
          <a:p>
            <a:pPr marL="534988" lvl="1" indent="0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1800" dirty="0">
                <a:latin typeface="Courier New" panose="02070309020205020404" pitchFamily="49" charset="0"/>
              </a:rPr>
              <a:t>String data2 = </a:t>
            </a:r>
            <a:r>
              <a:rPr lang="en-GB" altLang="en-US" sz="1800" dirty="0" err="1">
                <a:latin typeface="Courier New" panose="02070309020205020404" pitchFamily="49" charset="0"/>
              </a:rPr>
              <a:t>basicGeneric.getData</a:t>
            </a:r>
            <a:r>
              <a:rPr lang="en-GB" altLang="en-US" sz="1800" dirty="0">
                <a:latin typeface="Courier New" panose="02070309020205020404" pitchFamily="49" charset="0"/>
              </a:rPr>
              <a:t>();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2000" dirty="0">
              <a:latin typeface="Courier New" panose="02070309020205020404" pitchFamily="49" charset="0"/>
            </a:endParaRPr>
          </a:p>
          <a:p>
            <a:pPr marL="819150" lvl="1" indent="-315913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000" i="1" dirty="0" err="1"/>
              <a:t>basicGeneric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terikat</a:t>
            </a:r>
            <a:r>
              <a:rPr lang="en-GB" altLang="en-US" sz="2000" dirty="0"/>
              <a:t> </a:t>
            </a:r>
            <a:r>
              <a:rPr lang="en-GB" altLang="en-US" sz="2000" dirty="0" err="1"/>
              <a:t>pada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tipe</a:t>
            </a:r>
            <a:r>
              <a:rPr lang="en-GB" altLang="en-US" sz="2000" dirty="0"/>
              <a:t> </a:t>
            </a:r>
            <a:r>
              <a:rPr lang="en-GB" altLang="en-US" sz="2000" i="1" dirty="0"/>
              <a:t>Integer</a:t>
            </a:r>
            <a:r>
              <a:rPr lang="en-GB" altLang="en-US" sz="2000" dirty="0"/>
              <a:t> </a:t>
            </a:r>
          </a:p>
          <a:p>
            <a:pPr marL="819150" lvl="1" indent="-315913" defTabSz="1008063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2000" dirty="0" err="1"/>
              <a:t>Tidak</a:t>
            </a:r>
            <a:r>
              <a:rPr lang="en-GB" altLang="en-US" sz="2000" dirty="0"/>
              <a:t> </a:t>
            </a:r>
            <a:r>
              <a:rPr lang="en-GB" altLang="en-US" sz="2000" dirty="0" err="1"/>
              <a:t>memerlukan</a:t>
            </a:r>
            <a:r>
              <a:rPr lang="en-GB" altLang="en-US" sz="2000" dirty="0"/>
              <a:t> </a:t>
            </a:r>
            <a:r>
              <a:rPr lang="en-GB" altLang="en-US" sz="2000" i="1" dirty="0"/>
              <a:t>typecast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1800" dirty="0">
              <a:latin typeface="Courier New" panose="02070309020205020404" pitchFamily="49" charset="0"/>
            </a:endParaRP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1800" dirty="0" err="1">
                <a:latin typeface="Courier New" panose="02070309020205020404" pitchFamily="49" charset="0"/>
              </a:rPr>
              <a:t>BasicGeneric</a:t>
            </a:r>
            <a:r>
              <a:rPr lang="en-GB" altLang="en-US" sz="1800" dirty="0">
                <a:latin typeface="Courier New" panose="02070309020205020404" pitchFamily="49" charset="0"/>
              </a:rPr>
              <a:t>&lt;Integer&gt; </a:t>
            </a:r>
            <a:r>
              <a:rPr lang="en-GB" altLang="en-US" sz="1800" dirty="0" err="1">
                <a:latin typeface="Courier New" panose="02070309020205020404" pitchFamily="49" charset="0"/>
              </a:rPr>
              <a:t>basicGeneric</a:t>
            </a:r>
            <a:r>
              <a:rPr lang="en-GB" altLang="en-US" sz="1800" dirty="0">
                <a:latin typeface="Courier New" panose="02070309020205020404" pitchFamily="49" charset="0"/>
              </a:rPr>
              <a:t> = new </a:t>
            </a:r>
            <a:r>
              <a:rPr lang="en-GB" altLang="en-US" sz="1800" dirty="0" err="1">
                <a:latin typeface="Courier New" panose="02070309020205020404" pitchFamily="49" charset="0"/>
              </a:rPr>
              <a:t>BasicGeneric</a:t>
            </a:r>
            <a:r>
              <a:rPr lang="en-GB" altLang="en-US" sz="1800" dirty="0">
                <a:latin typeface="Courier New" panose="02070309020205020404" pitchFamily="49" charset="0"/>
              </a:rPr>
              <a:t>&lt;Integer&gt;(data1);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en-US" sz="1800" dirty="0">
                <a:latin typeface="Courier New" panose="02070309020205020404" pitchFamily="49" charset="0"/>
              </a:rPr>
              <a:t>Integer data2 = </a:t>
            </a:r>
            <a:r>
              <a:rPr lang="en-GB" altLang="en-US" sz="1800" dirty="0" err="1">
                <a:latin typeface="Courier New" panose="02070309020205020404" pitchFamily="49" charset="0"/>
              </a:rPr>
              <a:t>basicGeneric.getData</a:t>
            </a:r>
            <a:r>
              <a:rPr lang="en-GB" altLang="en-US" sz="1800" dirty="0">
                <a:latin typeface="Courier New" panose="02070309020205020404" pitchFamily="49" charset="0"/>
              </a:rPr>
              <a:t>();</a:t>
            </a:r>
          </a:p>
          <a:p>
            <a:pPr marL="819150" lvl="1" indent="-315913" defTabSz="1008063">
              <a:lnSpc>
                <a:spcPct val="94000"/>
              </a:lnSpc>
              <a:buFont typeface="Verdana" panose="020B060403050404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en-GB" alt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E227-4224-45AF-9339-A3DDB38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COLLECTION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F1F8-657E-4528-9F62-8BD2F2AFE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3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29045"/>
          </a:xfrm>
        </p:spPr>
        <p:txBody>
          <a:bodyPr>
            <a:normAutofit/>
          </a:bodyPr>
          <a:lstStyle/>
          <a:p>
            <a:r>
              <a:rPr lang="en-US" dirty="0"/>
              <a:t>Collection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mengambil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collection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Array.</a:t>
            </a:r>
          </a:p>
          <a:p>
            <a:pPr lvl="1"/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collection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Collection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Object,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collection.</a:t>
            </a:r>
          </a:p>
          <a:p>
            <a:pPr lvl="1"/>
            <a:r>
              <a:rPr lang="en-US" dirty="0"/>
              <a:t>Collection </a:t>
            </a:r>
            <a:r>
              <a:rPr lang="en-US" dirty="0" err="1"/>
              <a:t>adalah</a:t>
            </a:r>
            <a:r>
              <a:rPr lang="en-US" dirty="0"/>
              <a:t> interface,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class yang </a:t>
            </a:r>
            <a:r>
              <a:rPr lang="en-US" dirty="0" err="1"/>
              <a:t>mengimplementasikannya</a:t>
            </a:r>
            <a:r>
              <a:rPr lang="en-US" dirty="0"/>
              <a:t>. </a:t>
            </a:r>
          </a:p>
          <a:p>
            <a:r>
              <a:rPr lang="en-US" dirty="0" err="1"/>
              <a:t>Semua</a:t>
            </a:r>
            <a:r>
              <a:rPr lang="en-US" dirty="0"/>
              <a:t> class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Collection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Java Collection Framework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package </a:t>
            </a:r>
            <a:r>
              <a:rPr lang="en-US" dirty="0" err="1"/>
              <a:t>java.util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punya</a:t>
            </a:r>
            <a:r>
              <a:rPr lang="en-US" dirty="0"/>
              <a:t> 2 interface </a:t>
            </a:r>
            <a:r>
              <a:rPr lang="en-US" dirty="0" err="1"/>
              <a:t>utama</a:t>
            </a:r>
            <a:r>
              <a:rPr lang="en-US" dirty="0"/>
              <a:t> : Collection </a:t>
            </a:r>
            <a:r>
              <a:rPr lang="en-US" dirty="0" err="1"/>
              <a:t>dan</a:t>
            </a:r>
            <a:r>
              <a:rPr lang="en-US" dirty="0"/>
              <a:t> Map.</a:t>
            </a:r>
          </a:p>
        </p:txBody>
      </p:sp>
    </p:spTree>
    <p:extLst>
      <p:ext uri="{BB962C8B-B14F-4D97-AF65-F5344CB8AC3E}">
        <p14:creationId xmlns:p14="http://schemas.microsoft.com/office/powerpoint/2010/main" val="19011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3046562"/>
          </a:xfrm>
        </p:spPr>
        <p:txBody>
          <a:bodyPr>
            <a:normAutofit/>
          </a:bodyPr>
          <a:lstStyle/>
          <a:p>
            <a:r>
              <a:rPr lang="en-US" dirty="0"/>
              <a:t>Ada 3 Interface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Collection, </a:t>
            </a:r>
            <a:r>
              <a:rPr lang="en-US" dirty="0" err="1"/>
              <a:t>yaitu</a:t>
            </a:r>
            <a:r>
              <a:rPr lang="en-US" dirty="0"/>
              <a:t> Set, List, Queue. </a:t>
            </a:r>
          </a:p>
          <a:p>
            <a:r>
              <a:rPr lang="en-US" dirty="0"/>
              <a:t>Ada 5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Hash Table</a:t>
            </a:r>
          </a:p>
          <a:p>
            <a:pPr lvl="1"/>
            <a:r>
              <a:rPr lang="en-US" dirty="0"/>
              <a:t>Resizable Array</a:t>
            </a:r>
          </a:p>
          <a:p>
            <a:pPr lvl="1"/>
            <a:r>
              <a:rPr lang="en-US" dirty="0"/>
              <a:t>Balanced Tree</a:t>
            </a:r>
          </a:p>
          <a:p>
            <a:pPr lvl="1"/>
            <a:r>
              <a:rPr lang="en-US" dirty="0"/>
              <a:t>Linked List </a:t>
            </a:r>
          </a:p>
          <a:p>
            <a:pPr lvl="1"/>
            <a:r>
              <a:rPr lang="en-US" dirty="0"/>
              <a:t>Hash Table + Linked List.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40" y="4656917"/>
            <a:ext cx="849971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60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41" y="274638"/>
            <a:ext cx="11340860" cy="1036577"/>
          </a:xfrm>
        </p:spPr>
        <p:txBody>
          <a:bodyPr/>
          <a:lstStyle/>
          <a:p>
            <a:r>
              <a:rPr lang="en-US" dirty="0"/>
              <a:t>Java Collection API - Collection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935" y="2251494"/>
            <a:ext cx="5027541" cy="2820838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sz="3100" dirty="0"/>
              <a:t>Set</a:t>
            </a:r>
            <a:endParaRPr lang="en-US" altLang="en-US" sz="24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pengelompokkan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mengikuti</a:t>
            </a:r>
            <a:r>
              <a:rPr lang="en-US" altLang="en-US" sz="2400" dirty="0"/>
              <a:t> model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sym typeface="Wingdings" panose="05000000000000000000" pitchFamily="2" charset="2"/>
              </a:rPr>
              <a:t>setiap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anggotanya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harus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unik</a:t>
            </a:r>
            <a:r>
              <a:rPr lang="en-US" altLang="en-US" sz="2400" dirty="0">
                <a:sym typeface="Wingdings" panose="05000000000000000000" pitchFamily="2" charset="2"/>
              </a:rPr>
              <a:t>.</a:t>
            </a:r>
          </a:p>
          <a:p>
            <a:pPr eaLnBrk="1" hangingPunct="1"/>
            <a:r>
              <a:rPr lang="en-US" altLang="en-US" sz="2900" dirty="0">
                <a:sym typeface="Wingdings" panose="05000000000000000000" pitchFamily="2" charset="2"/>
              </a:rPr>
              <a:t>List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	</a:t>
            </a:r>
            <a:r>
              <a:rPr lang="en-US" altLang="en-US" sz="2400" dirty="0" err="1">
                <a:sym typeface="Wingdings" panose="05000000000000000000" pitchFamily="2" charset="2"/>
              </a:rPr>
              <a:t>Merupakan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pengelompokkan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berdasarkan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urutan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seperti</a:t>
            </a:r>
            <a:r>
              <a:rPr lang="en-US" altLang="en-US" sz="2400" dirty="0">
                <a:sym typeface="Wingdings" panose="05000000000000000000" pitchFamily="2" charset="2"/>
              </a:rPr>
              <a:t> array. Isi list </a:t>
            </a:r>
            <a:r>
              <a:rPr lang="en-US" altLang="en-US" sz="2400" dirty="0" err="1">
                <a:sym typeface="Wingdings" panose="05000000000000000000" pitchFamily="2" charset="2"/>
              </a:rPr>
              <a:t>tidak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harus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unik</a:t>
            </a:r>
            <a:r>
              <a:rPr lang="en-US" altLang="en-US" sz="2400" dirty="0">
                <a:sym typeface="Wingdings" panose="05000000000000000000" pitchFamily="2" charset="2"/>
              </a:rPr>
              <a:t>.	</a:t>
            </a:r>
          </a:p>
          <a:p>
            <a:pPr eaLnBrk="1" hangingPunct="1"/>
            <a:r>
              <a:rPr lang="en-US" altLang="en-US" sz="2900" dirty="0">
                <a:sym typeface="Wingdings" panose="05000000000000000000" pitchFamily="2" charset="2"/>
              </a:rPr>
              <a:t>Queue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	</a:t>
            </a:r>
            <a:r>
              <a:rPr lang="en-US" altLang="en-US" sz="2400" dirty="0" err="1">
                <a:sym typeface="Wingdings" panose="05000000000000000000" pitchFamily="2" charset="2"/>
              </a:rPr>
              <a:t>Merupakan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pengelompokkan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berdasarkan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aturan</a:t>
            </a:r>
            <a:r>
              <a:rPr lang="en-US" altLang="en-US" sz="2400" dirty="0">
                <a:sym typeface="Wingdings" panose="05000000000000000000" pitchFamily="2" charset="2"/>
              </a:rPr>
              <a:t> FIFO.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id-ID" alt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26938" y="1204546"/>
            <a:ext cx="6764199" cy="5501483"/>
            <a:chOff x="5526938" y="1204546"/>
            <a:chExt cx="6764199" cy="5501483"/>
          </a:xfrm>
        </p:grpSpPr>
        <p:pic>
          <p:nvPicPr>
            <p:cNvPr id="4098" name="Picture 2" descr="FrameworkHierarchy - Java Collections - Edurek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938" y="1204546"/>
              <a:ext cx="6764199" cy="5501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653453" y="1311215"/>
              <a:ext cx="685800" cy="316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5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43C8-8B61-4717-A538-35A79C13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BDA8D-FEBC-4FC1-ACEE-5FBC62A2C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12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API –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21925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Map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Peta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duplikat</a:t>
            </a:r>
            <a:endParaRPr lang="en-US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  <a:p>
            <a:r>
              <a:rPr lang="en-US" dirty="0"/>
              <a:t>Map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sepasang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key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r>
              <a:rPr lang="en-US" dirty="0"/>
              <a:t>Map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Dictionary :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08" y="3932298"/>
            <a:ext cx="81359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API (</a:t>
            </a:r>
            <a:r>
              <a:rPr lang="en-US" dirty="0" err="1"/>
              <a:t>Ringkasan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Collections API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interface: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Collection</a:t>
            </a:r>
            <a:r>
              <a:rPr lang="en-US" dirty="0"/>
              <a:t> : 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 (no particular order)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.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/>
              <a:t>: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urut</a:t>
            </a:r>
            <a:r>
              <a:rPr lang="en-US" dirty="0"/>
              <a:t> (ordered)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. 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Set</a:t>
            </a:r>
            <a:r>
              <a:rPr lang="en-US" dirty="0"/>
              <a:t>: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(unordered)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.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Queue</a:t>
            </a:r>
            <a:r>
              <a:rPr lang="en-US" dirty="0"/>
              <a:t>: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Map</a:t>
            </a:r>
            <a:r>
              <a:rPr lang="en-US" dirty="0"/>
              <a:t>: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key, key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. (</a:t>
            </a:r>
            <a:r>
              <a:rPr lang="en-US" i="1" dirty="0"/>
              <a:t>Has no particular order</a:t>
            </a:r>
            <a:r>
              <a:rPr lang="en-US" dirty="0"/>
              <a:t>).</a:t>
            </a:r>
          </a:p>
          <a:p>
            <a:r>
              <a:rPr lang="en-US" dirty="0"/>
              <a:t>Collections Framework: Java Collections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92" y="76230"/>
            <a:ext cx="11220091" cy="924434"/>
          </a:xfrm>
        </p:spPr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1101" y="1207698"/>
            <a:ext cx="11412747" cy="54346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add(Object element)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collection,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remove(Object element)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</a:t>
            </a:r>
            <a:r>
              <a:rPr lang="en-US" dirty="0" err="1"/>
              <a:t>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collection,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true.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size()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</a:t>
            </a:r>
            <a:r>
              <a:rPr lang="en-US" dirty="0" err="1"/>
              <a:t>engembalikan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collection.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collection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contains(Object </a:t>
            </a:r>
            <a:r>
              <a:rPr lang="en-US" dirty="0" err="1"/>
              <a:t>elemen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collection.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containsAll</a:t>
            </a:r>
            <a:r>
              <a:rPr lang="en-US" dirty="0"/>
              <a:t>(Collection </a:t>
            </a:r>
            <a:r>
              <a:rPr lang="en-US" dirty="0" err="1"/>
              <a:t>collection_A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collection_A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collection.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addAll</a:t>
            </a:r>
            <a:r>
              <a:rPr lang="en-US" dirty="0"/>
              <a:t>(Collection collection)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collectionA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collection.</a:t>
            </a:r>
          </a:p>
          <a:p>
            <a:pPr lvl="1"/>
            <a:r>
              <a:rPr lang="en-US" dirty="0"/>
              <a:t>void clear()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</a:t>
            </a:r>
            <a:r>
              <a:rPr lang="en-US" dirty="0" err="1"/>
              <a:t>engapus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collection.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removeAll</a:t>
            </a:r>
            <a:r>
              <a:rPr lang="en-US" dirty="0"/>
              <a:t>(Collection </a:t>
            </a:r>
            <a:r>
              <a:rPr lang="en-US" dirty="0" err="1"/>
              <a:t>collection_A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</a:t>
            </a:r>
            <a:r>
              <a:rPr lang="en-US" dirty="0" err="1"/>
              <a:t>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collection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collectionA</a:t>
            </a:r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retainAll</a:t>
            </a:r>
            <a:r>
              <a:rPr lang="en-US" dirty="0"/>
              <a:t>(Collection </a:t>
            </a:r>
            <a:r>
              <a:rPr lang="en-US" dirty="0" err="1"/>
              <a:t>collection_A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</a:t>
            </a:r>
            <a:r>
              <a:rPr lang="en-US" dirty="0" err="1"/>
              <a:t>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Collection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Collection_A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33" y="146650"/>
            <a:ext cx="10170717" cy="657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5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022011"/>
          </a:xfrm>
        </p:spPr>
        <p:txBody>
          <a:bodyPr>
            <a:normAutofit/>
          </a:bodyPr>
          <a:lstStyle/>
          <a:p>
            <a:r>
              <a:rPr lang="en-US" dirty="0"/>
              <a:t>Iterator </a:t>
            </a:r>
            <a:r>
              <a:rPr lang="en-US" dirty="0" err="1"/>
              <a:t>adalah</a:t>
            </a:r>
            <a:r>
              <a:rPr lang="en-US" dirty="0"/>
              <a:t> object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collection,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0C0"/>
                </a:solidFill>
              </a:rPr>
              <a:t>interface Iterator&lt;E&gt;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boolean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hasNext</a:t>
            </a:r>
            <a:r>
              <a:rPr lang="en-US" dirty="0">
                <a:solidFill>
                  <a:srgbClr val="00B050"/>
                </a:solidFill>
              </a:rPr>
              <a:t>() </a:t>
            </a:r>
          </a:p>
          <a:p>
            <a:pPr lvl="2"/>
            <a:r>
              <a:rPr lang="en-US" dirty="0"/>
              <a:t>Returns true </a:t>
            </a:r>
            <a:r>
              <a:rPr lang="en-US" dirty="0" err="1"/>
              <a:t>jika</a:t>
            </a:r>
            <a:r>
              <a:rPr lang="en-US" dirty="0"/>
              <a:t> iteration </a:t>
            </a:r>
            <a:r>
              <a:rPr lang="en-US" dirty="0" err="1"/>
              <a:t>memiliki</a:t>
            </a:r>
            <a:r>
              <a:rPr lang="en-US" dirty="0"/>
              <a:t> element </a:t>
            </a:r>
            <a:r>
              <a:rPr lang="en-US" dirty="0" err="1"/>
              <a:t>selanjutnya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 next()</a:t>
            </a:r>
          </a:p>
          <a:p>
            <a:pPr lvl="2"/>
            <a:r>
              <a:rPr lang="en-US" dirty="0"/>
              <a:t>Returns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void remove()</a:t>
            </a:r>
          </a:p>
          <a:p>
            <a:pPr lvl="2"/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yang di-return </a:t>
            </a:r>
            <a:r>
              <a:rPr lang="en-US" dirty="0" err="1"/>
              <a:t>oleh</a:t>
            </a:r>
            <a:r>
              <a:rPr lang="en-US" dirty="0"/>
              <a:t> iterator </a:t>
            </a:r>
            <a:r>
              <a:rPr lang="en-US" dirty="0" err="1"/>
              <a:t>dari</a:t>
            </a:r>
            <a:r>
              <a:rPr lang="en-US" dirty="0"/>
              <a:t> underlying collection (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35708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Elemen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tersimpan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terurut</a:t>
            </a:r>
            <a:r>
              <a:rPr lang="en-US" altLang="en-US" sz="2800" dirty="0"/>
              <a:t> (ordered).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Urut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berdasarkan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masukan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Menerima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duplikat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Contoh</a:t>
            </a:r>
            <a:r>
              <a:rPr lang="en-US" altLang="en-US" sz="2800" dirty="0"/>
              <a:t> List: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LinkedList</a:t>
            </a:r>
            <a:r>
              <a:rPr lang="en-US" altLang="en-US" dirty="0"/>
              <a:t> :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LinkedList</a:t>
            </a:r>
            <a:r>
              <a:rPr lang="en-US" altLang="en-US" dirty="0"/>
              <a:t> </a:t>
            </a:r>
            <a:r>
              <a:rPr lang="en-US" altLang="en-US" dirty="0" err="1"/>
              <a:t>masuk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awal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dihapus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akhir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Vector : a </a:t>
            </a:r>
            <a:r>
              <a:rPr lang="en-US" altLang="en-US" dirty="0" err="1"/>
              <a:t>growable</a:t>
            </a:r>
            <a:r>
              <a:rPr lang="en-US" altLang="en-US" dirty="0"/>
              <a:t> array of object.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ArrayList</a:t>
            </a:r>
            <a:r>
              <a:rPr lang="en-US" altLang="en-US" dirty="0"/>
              <a:t>: </a:t>
            </a:r>
            <a:r>
              <a:rPr lang="en-US" altLang="en-US" dirty="0" err="1"/>
              <a:t>mirip</a:t>
            </a:r>
            <a:r>
              <a:rPr lang="en-US" altLang="en-US" dirty="0"/>
              <a:t> vector, </a:t>
            </a:r>
            <a:r>
              <a:rPr lang="en-US" altLang="en-US" dirty="0" err="1"/>
              <a:t>bersifat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tersinkronisasi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Stack :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tumpukan</a:t>
            </a:r>
            <a:r>
              <a:rPr lang="en-US" altLang="en-US" dirty="0"/>
              <a:t> </a:t>
            </a:r>
            <a:r>
              <a:rPr lang="en-US" altLang="en-US" dirty="0" err="1"/>
              <a:t>piring</a:t>
            </a:r>
            <a:r>
              <a:rPr lang="en-US" altLang="en-US" dirty="0"/>
              <a:t> (LIFO)</a:t>
            </a:r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1017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2" b="14666"/>
          <a:stretch/>
        </p:blipFill>
        <p:spPr bwMode="auto">
          <a:xfrm>
            <a:off x="1043796" y="517583"/>
            <a:ext cx="10533060" cy="602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2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8208" r="6534" b="5740"/>
          <a:stretch/>
        </p:blipFill>
        <p:spPr bwMode="auto">
          <a:xfrm>
            <a:off x="2027207" y="595223"/>
            <a:ext cx="8246853" cy="591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0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8" y="86263"/>
            <a:ext cx="5319285" cy="266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/>
          <a:stretch/>
        </p:blipFill>
        <p:spPr>
          <a:xfrm>
            <a:off x="690112" y="2753294"/>
            <a:ext cx="5352691" cy="3992562"/>
          </a:xfr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46" y="3305356"/>
            <a:ext cx="5312481" cy="15081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69811" y="2836444"/>
            <a:ext cx="100929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4986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mengimplementasikan</a:t>
            </a:r>
            <a:r>
              <a:rPr lang="en-US" dirty="0"/>
              <a:t> interface List.</a:t>
            </a:r>
          </a:p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interface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di-instantiate  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:</a:t>
            </a:r>
          </a:p>
          <a:p>
            <a:pPr marL="320040" lvl="1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List </a:t>
            </a:r>
            <a:r>
              <a:rPr lang="en-US" strike="sngStrike" dirty="0" err="1">
                <a:solidFill>
                  <a:srgbClr val="FF0000"/>
                </a:solidFill>
              </a:rPr>
              <a:t>list</a:t>
            </a:r>
            <a:r>
              <a:rPr lang="en-US" strike="sngStrike" dirty="0">
                <a:solidFill>
                  <a:srgbClr val="FF0000"/>
                </a:solidFill>
              </a:rPr>
              <a:t> = new List(); 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Yang </a:t>
            </a:r>
            <a:r>
              <a:rPr lang="en-US" b="1" dirty="0" err="1">
                <a:solidFill>
                  <a:srgbClr val="00B050"/>
                </a:solidFill>
              </a:rPr>
              <a:t>boleh</a:t>
            </a:r>
            <a:r>
              <a:rPr lang="en-US" b="1" dirty="0">
                <a:solidFill>
                  <a:srgbClr val="00B050"/>
                </a:solidFill>
              </a:rPr>
              <a:t> : 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dirty="0"/>
              <a:t>List </a:t>
            </a:r>
            <a:r>
              <a:rPr lang="en-US" dirty="0" err="1"/>
              <a:t>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(); </a:t>
            </a:r>
          </a:p>
          <a:p>
            <a:pPr marL="320040" lvl="1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Atau</a:t>
            </a:r>
            <a:r>
              <a:rPr lang="en-US" b="1" dirty="0">
                <a:solidFill>
                  <a:srgbClr val="00B050"/>
                </a:solidFill>
              </a:rPr>
              <a:t> :</a:t>
            </a:r>
          </a:p>
          <a:p>
            <a:pPr marL="320040" lvl="1" indent="0">
              <a:buNone/>
            </a:pPr>
            <a:r>
              <a:rPr lang="en-US" dirty="0" err="1"/>
              <a:t>ArrayList</a:t>
            </a:r>
            <a:r>
              <a:rPr lang="en-US" dirty="0"/>
              <a:t> list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Java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generalisasi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Java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r>
              <a:rPr lang="en-US" dirty="0" err="1"/>
              <a:t>Generik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berparameter</a:t>
            </a:r>
            <a:r>
              <a:rPr lang="en-US" dirty="0"/>
              <a:t> (parameterized types). </a:t>
            </a:r>
          </a:p>
          <a:p>
            <a:pPr lvl="1"/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(Integer, String,…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parameter </a:t>
            </a:r>
            <a:r>
              <a:rPr lang="en-US" dirty="0" err="1"/>
              <a:t>untuk</a:t>
            </a:r>
            <a:r>
              <a:rPr lang="en-US" dirty="0"/>
              <a:t> method, class, </a:t>
            </a:r>
            <a:r>
              <a:rPr lang="en-US" dirty="0" err="1"/>
              <a:t>dan</a:t>
            </a:r>
            <a:r>
              <a:rPr lang="en-US" dirty="0"/>
              <a:t> interface. 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generic,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class, interface, </a:t>
            </a:r>
            <a:r>
              <a:rPr lang="en-US" dirty="0" err="1"/>
              <a:t>atau</a:t>
            </a:r>
            <a:r>
              <a:rPr lang="en-US" dirty="0"/>
              <a:t> method yang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berparameter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generik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06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21" y="274638"/>
            <a:ext cx="11151079" cy="114300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3245" y="1447800"/>
            <a:ext cx="10946921" cy="15973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err="1"/>
              <a:t>biasa</a:t>
            </a:r>
            <a:r>
              <a:rPr lang="en-US" dirty="0"/>
              <a:t>.</a:t>
            </a:r>
          </a:p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35459"/>
              </p:ext>
            </p:extLst>
          </p:nvPr>
        </p:nvGraphicFramePr>
        <p:xfrm>
          <a:off x="1130061" y="3158686"/>
          <a:ext cx="5969353" cy="309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Bitmap Image" r:id="rId3" imgW="4847619" imgH="2514286" progId="Paint.Picture">
                  <p:embed/>
                </p:oleObj>
              </mc:Choice>
              <mc:Fallback>
                <p:oleObj name="Bitmap Image" r:id="rId3" imgW="4847619" imgH="2514286" progId="Paint.Picture">
                  <p:embed/>
                  <p:pic>
                    <p:nvPicPr>
                      <p:cNvPr id="83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061" y="3158686"/>
                        <a:ext cx="5969353" cy="3095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066163"/>
              </p:ext>
            </p:extLst>
          </p:nvPr>
        </p:nvGraphicFramePr>
        <p:xfrm>
          <a:off x="7420663" y="4456396"/>
          <a:ext cx="4510301" cy="53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Bitmap Image" r:id="rId5" imgW="3115110" imgH="371527" progId="Paint.Picture">
                  <p:embed/>
                </p:oleObj>
              </mc:Choice>
              <mc:Fallback>
                <p:oleObj name="Bitmap Image" r:id="rId5" imgW="3115110" imgH="371527" progId="Paint.Picture">
                  <p:embed/>
                  <p:pic>
                    <p:nvPicPr>
                      <p:cNvPr id="83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663" y="4456396"/>
                        <a:ext cx="4510301" cy="53839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0663" y="4117842"/>
            <a:ext cx="7809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85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size()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add()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get()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isEmpty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indexOf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contains()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set()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remove()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Clear()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578634"/>
            <a:ext cx="10363200" cy="44411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latin typeface="Bookman Old Style" panose="02050604050505020204" pitchFamily="18" charset="0"/>
              </a:rPr>
              <a:t>List </a:t>
            </a:r>
            <a:r>
              <a:rPr lang="en-US" dirty="0" err="1">
                <a:latin typeface="Bookman Old Style" panose="02050604050505020204" pitchFamily="18" charset="0"/>
              </a:rPr>
              <a:t>list</a:t>
            </a:r>
            <a:r>
              <a:rPr lang="en-US" dirty="0">
                <a:latin typeface="Bookman Old Style" panose="02050604050505020204" pitchFamily="18" charset="0"/>
              </a:rPr>
              <a:t> = new </a:t>
            </a:r>
            <a:r>
              <a:rPr lang="en-US" dirty="0" err="1">
                <a:latin typeface="Bookman Old Style" panose="02050604050505020204" pitchFamily="18" charset="0"/>
              </a:rPr>
              <a:t>ArrayList</a:t>
            </a:r>
            <a:r>
              <a:rPr lang="en-US" dirty="0">
                <a:latin typeface="Bookman Old Style" panose="020506040505050202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list.add</a:t>
            </a:r>
            <a:r>
              <a:rPr lang="en-US" dirty="0">
                <a:latin typeface="Bookman Old Style" panose="02050604050505020204" pitchFamily="18" charset="0"/>
              </a:rPr>
              <a:t>(“</a:t>
            </a:r>
            <a:r>
              <a:rPr lang="en-US" dirty="0" err="1">
                <a:latin typeface="Bookman Old Style" panose="02050604050505020204" pitchFamily="18" charset="0"/>
              </a:rPr>
              <a:t>Yoseph</a:t>
            </a:r>
            <a:r>
              <a:rPr lang="en-US" dirty="0">
                <a:latin typeface="Bookman Old Style" panose="020506040505050202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list.add</a:t>
            </a:r>
            <a:r>
              <a:rPr lang="en-US" dirty="0">
                <a:latin typeface="Bookman Old Style" panose="02050604050505020204" pitchFamily="18" charset="0"/>
              </a:rPr>
              <a:t>(“</a:t>
            </a:r>
            <a:r>
              <a:rPr lang="en-US" dirty="0" err="1">
                <a:latin typeface="Bookman Old Style" panose="02050604050505020204" pitchFamily="18" charset="0"/>
              </a:rPr>
              <a:t>Cesario</a:t>
            </a:r>
            <a:r>
              <a:rPr lang="en-US" dirty="0">
                <a:latin typeface="Bookman Old Style" panose="020506040505050202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list.add</a:t>
            </a:r>
            <a:r>
              <a:rPr lang="en-US" dirty="0">
                <a:latin typeface="Bookman Old Style" panose="02050604050505020204" pitchFamily="18" charset="0"/>
              </a:rPr>
              <a:t>(“</a:t>
            </a:r>
            <a:r>
              <a:rPr lang="en-US" dirty="0" err="1">
                <a:latin typeface="Bookman Old Style" panose="02050604050505020204" pitchFamily="18" charset="0"/>
              </a:rPr>
              <a:t>Tani</a:t>
            </a:r>
            <a:r>
              <a:rPr lang="en-US" dirty="0">
                <a:latin typeface="Bookman Old Style" panose="020506040505050202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list.add</a:t>
            </a:r>
            <a:r>
              <a:rPr lang="en-US" dirty="0">
                <a:latin typeface="Bookman Old Style" panose="02050604050505020204" pitchFamily="18" charset="0"/>
              </a:rPr>
              <a:t>(“</a:t>
            </a:r>
            <a:r>
              <a:rPr lang="en-US" dirty="0" err="1">
                <a:latin typeface="Bookman Old Style" panose="02050604050505020204" pitchFamily="18" charset="0"/>
              </a:rPr>
              <a:t>Parera</a:t>
            </a:r>
            <a:r>
              <a:rPr lang="en-US" dirty="0">
                <a:latin typeface="Bookman Old Style" panose="020506040505050202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(list);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("2 : " + </a:t>
            </a:r>
            <a:r>
              <a:rPr lang="en-US" dirty="0" err="1">
                <a:latin typeface="Bookman Old Style" panose="02050604050505020204" pitchFamily="18" charset="0"/>
              </a:rPr>
              <a:t>list.get</a:t>
            </a:r>
            <a:r>
              <a:rPr lang="en-US" dirty="0">
                <a:latin typeface="Bookman Old Style" panose="02050604050505020204" pitchFamily="18" charset="0"/>
              </a:rPr>
              <a:t>(2));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("0 : " + </a:t>
            </a:r>
            <a:r>
              <a:rPr lang="en-US" dirty="0" err="1">
                <a:latin typeface="Bookman Old Style" panose="02050604050505020204" pitchFamily="18" charset="0"/>
              </a:rPr>
              <a:t>list.get</a:t>
            </a:r>
            <a:r>
              <a:rPr lang="en-US" dirty="0">
                <a:latin typeface="Bookman Old Style" panose="02050604050505020204" pitchFamily="18" charset="0"/>
              </a:rPr>
              <a:t>(0));</a:t>
            </a:r>
          </a:p>
        </p:txBody>
      </p:sp>
    </p:spTree>
    <p:extLst>
      <p:ext uri="{BB962C8B-B14F-4D97-AF65-F5344CB8AC3E}">
        <p14:creationId xmlns:p14="http://schemas.microsoft.com/office/powerpoint/2010/main" val="104492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1514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ArrayList</a:t>
            </a:r>
            <a:r>
              <a:rPr lang="en-US" dirty="0">
                <a:latin typeface="Bookman Old Style" panose="02050604050505020204" pitchFamily="18" charset="0"/>
              </a:rPr>
              <a:t>&lt;Integer&gt; </a:t>
            </a:r>
            <a:r>
              <a:rPr lang="en-US" dirty="0" err="1">
                <a:latin typeface="Bookman Old Style" panose="02050604050505020204" pitchFamily="18" charset="0"/>
              </a:rPr>
              <a:t>memori</a:t>
            </a:r>
            <a:r>
              <a:rPr lang="en-US" dirty="0">
                <a:latin typeface="Bookman Old Style" panose="02050604050505020204" pitchFamily="18" charset="0"/>
              </a:rPr>
              <a:t> = new </a:t>
            </a:r>
            <a:r>
              <a:rPr lang="en-US" dirty="0" err="1">
                <a:latin typeface="Bookman Old Style" panose="02050604050505020204" pitchFamily="18" charset="0"/>
              </a:rPr>
              <a:t>ArrayList</a:t>
            </a:r>
            <a:r>
              <a:rPr lang="en-US" dirty="0">
                <a:latin typeface="Bookman Old Style" panose="02050604050505020204" pitchFamily="18" charset="0"/>
              </a:rPr>
              <a:t>&lt;Integer&gt;();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Ukuran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Sebelum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ArrayList</a:t>
            </a:r>
            <a:r>
              <a:rPr lang="en-US" dirty="0">
                <a:latin typeface="Bookman Old Style" panose="02050604050505020204" pitchFamily="18" charset="0"/>
              </a:rPr>
              <a:t>: " + </a:t>
            </a:r>
            <a:r>
              <a:rPr lang="en-US" dirty="0" err="1">
                <a:latin typeface="Bookman Old Style" panose="02050604050505020204" pitchFamily="18" charset="0"/>
              </a:rPr>
              <a:t>memori.size</a:t>
            </a:r>
            <a:r>
              <a:rPr lang="en-US" dirty="0">
                <a:latin typeface="Bookman Old Style" panose="02050604050505020204" pitchFamily="18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("====================");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Mengisi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ArrayList</a:t>
            </a:r>
            <a:r>
              <a:rPr lang="en-US" dirty="0">
                <a:latin typeface="Bookman Old Style" panose="020506040505050202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("====================");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for (</a:t>
            </a:r>
            <a:r>
              <a:rPr lang="en-US" dirty="0" err="1">
                <a:latin typeface="Bookman Old Style" panose="02050604050505020204" pitchFamily="18" charset="0"/>
              </a:rPr>
              <a:t>int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 = 0; 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 &lt; 10; 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    </a:t>
            </a:r>
            <a:r>
              <a:rPr lang="en-US" dirty="0" err="1">
                <a:latin typeface="Bookman Old Style" panose="02050604050505020204" pitchFamily="18" charset="0"/>
              </a:rPr>
              <a:t>memori.add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("====================");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Menampilkan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ArrayList</a:t>
            </a:r>
            <a:r>
              <a:rPr lang="en-US" dirty="0">
                <a:latin typeface="Bookman Old Style" panose="020506040505050202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("====================");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memori</a:t>
            </a:r>
            <a:r>
              <a:rPr lang="en-US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for (</a:t>
            </a:r>
            <a:r>
              <a:rPr lang="en-US" dirty="0" err="1">
                <a:latin typeface="Bookman Old Style" panose="02050604050505020204" pitchFamily="18" charset="0"/>
              </a:rPr>
              <a:t>int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: </a:t>
            </a:r>
            <a:r>
              <a:rPr lang="en-US" dirty="0" err="1">
                <a:latin typeface="Bookman Old Style" panose="02050604050505020204" pitchFamily="18" charset="0"/>
              </a:rPr>
              <a:t>memori</a:t>
            </a:r>
            <a:r>
              <a:rPr lang="en-US" dirty="0">
                <a:latin typeface="Bookman Old Style" panose="020506040505050202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5782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244" y="274638"/>
            <a:ext cx="3991155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958" y="146650"/>
            <a:ext cx="11073442" cy="6633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ArrayList</a:t>
            </a:r>
            <a:r>
              <a:rPr lang="en-US" dirty="0">
                <a:latin typeface="Bookman Old Style" panose="02050604050505020204" pitchFamily="18" charset="0"/>
              </a:rPr>
              <a:t>&lt;Integer&gt; </a:t>
            </a:r>
            <a:r>
              <a:rPr lang="en-US" dirty="0" err="1">
                <a:latin typeface="Bookman Old Style" panose="02050604050505020204" pitchFamily="18" charset="0"/>
              </a:rPr>
              <a:t>deret</a:t>
            </a:r>
            <a:r>
              <a:rPr lang="en-US" dirty="0">
                <a:latin typeface="Bookman Old Style" panose="02050604050505020204" pitchFamily="18" charset="0"/>
              </a:rPr>
              <a:t> = new </a:t>
            </a:r>
            <a:r>
              <a:rPr lang="en-US" dirty="0" err="1">
                <a:latin typeface="Bookman Old Style" panose="02050604050505020204" pitchFamily="18" charset="0"/>
              </a:rPr>
              <a:t>ArrayList</a:t>
            </a:r>
            <a:r>
              <a:rPr lang="en-US" dirty="0">
                <a:latin typeface="Bookman Old Style" panose="02050604050505020204" pitchFamily="18" charset="0"/>
              </a:rPr>
              <a:t>&lt;Integer&gt;();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deret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awal</a:t>
            </a:r>
            <a:r>
              <a:rPr lang="en-US" dirty="0">
                <a:latin typeface="Bookman Old Style" panose="02050604050505020204" pitchFamily="18" charset="0"/>
              </a:rPr>
              <a:t> :" + </a:t>
            </a:r>
            <a:r>
              <a:rPr lang="en-US" dirty="0" err="1">
                <a:latin typeface="Bookman Old Style" panose="02050604050505020204" pitchFamily="18" charset="0"/>
              </a:rPr>
              <a:t>deret.size</a:t>
            </a:r>
            <a:r>
              <a:rPr lang="en-US" dirty="0">
                <a:latin typeface="Bookman Old Style" panose="02050604050505020204" pitchFamily="18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for (</a:t>
            </a:r>
            <a:r>
              <a:rPr lang="en-US" dirty="0" err="1">
                <a:latin typeface="Bookman Old Style" panose="02050604050505020204" pitchFamily="18" charset="0"/>
              </a:rPr>
              <a:t>int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 = 0; 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 &lt; 100; 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         </a:t>
            </a:r>
            <a:r>
              <a:rPr lang="en-US" dirty="0" err="1">
                <a:latin typeface="Bookman Old Style" panose="02050604050505020204" pitchFamily="18" charset="0"/>
              </a:rPr>
              <a:t>deret.add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 * 10);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    }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("\</a:t>
            </a:r>
            <a:r>
              <a:rPr lang="en-US" dirty="0" err="1">
                <a:latin typeface="Bookman Old Style" panose="02050604050505020204" pitchFamily="18" charset="0"/>
              </a:rPr>
              <a:t>nPanjang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deret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setelah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ditambahkan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: " + </a:t>
            </a:r>
            <a:r>
              <a:rPr lang="en-US" dirty="0" err="1">
                <a:latin typeface="Bookman Old Style" panose="02050604050505020204" pitchFamily="18" charset="0"/>
              </a:rPr>
              <a:t>deret.size</a:t>
            </a:r>
            <a:r>
              <a:rPr lang="en-US" dirty="0">
                <a:latin typeface="Bookman Old Style" panose="02050604050505020204" pitchFamily="18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("\</a:t>
            </a:r>
            <a:r>
              <a:rPr lang="en-US" dirty="0" err="1">
                <a:latin typeface="Bookman Old Style" panose="02050604050505020204" pitchFamily="18" charset="0"/>
              </a:rPr>
              <a:t>nmemeriksa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apakah</a:t>
            </a:r>
            <a:r>
              <a:rPr lang="en-US" dirty="0">
                <a:latin typeface="Bookman Old Style" panose="02050604050505020204" pitchFamily="18" charset="0"/>
              </a:rPr>
              <a:t> array list </a:t>
            </a:r>
            <a:r>
              <a:rPr lang="en-US" dirty="0" err="1">
                <a:latin typeface="Bookman Old Style" panose="02050604050505020204" pitchFamily="18" charset="0"/>
              </a:rPr>
              <a:t>kosong</a:t>
            </a:r>
            <a:r>
              <a:rPr lang="en-US" dirty="0">
                <a:latin typeface="Bookman Old Style" panose="02050604050505020204" pitchFamily="18" charset="0"/>
              </a:rPr>
              <a:t>: ");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deret.isEmpty</a:t>
            </a:r>
            <a:r>
              <a:rPr lang="en-US" dirty="0">
                <a:latin typeface="Bookman Old Style" panose="02050604050505020204" pitchFamily="18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("\</a:t>
            </a:r>
            <a:r>
              <a:rPr lang="en-US" dirty="0" err="1">
                <a:latin typeface="Bookman Old Style" panose="02050604050505020204" pitchFamily="18" charset="0"/>
              </a:rPr>
              <a:t>nmencari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indeks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suatu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 array list: ");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deret.indexOf</a:t>
            </a:r>
            <a:r>
              <a:rPr lang="en-US" dirty="0">
                <a:latin typeface="Bookman Old Style" panose="02050604050505020204" pitchFamily="18" charset="0"/>
              </a:rPr>
              <a:t>(60));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deret.indexOf</a:t>
            </a:r>
            <a:r>
              <a:rPr lang="en-US" dirty="0">
                <a:latin typeface="Bookman Old Style" panose="02050604050505020204" pitchFamily="18" charset="0"/>
              </a:rPr>
              <a:t>(70));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deret.indexOf</a:t>
            </a:r>
            <a:r>
              <a:rPr lang="en-US" dirty="0">
                <a:latin typeface="Bookman Old Style" panose="02050604050505020204" pitchFamily="18" charset="0"/>
              </a:rPr>
              <a:t>(80));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("\</a:t>
            </a:r>
            <a:r>
              <a:rPr lang="en-US" dirty="0" err="1">
                <a:latin typeface="Bookman Old Style" panose="02050604050505020204" pitchFamily="18" charset="0"/>
              </a:rPr>
              <a:t>nmemeriksa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keberadaan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suatu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array list: ");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deret.contains</a:t>
            </a:r>
            <a:r>
              <a:rPr lang="en-US" dirty="0">
                <a:latin typeface="Bookman Old Style" panose="02050604050505020204" pitchFamily="18" charset="0"/>
              </a:rPr>
              <a:t>(60));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deret.contains</a:t>
            </a:r>
            <a:r>
              <a:rPr lang="en-US" dirty="0">
                <a:latin typeface="Bookman Old Style" panose="02050604050505020204" pitchFamily="18" charset="0"/>
              </a:rPr>
              <a:t>(70));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deret.contains</a:t>
            </a:r>
            <a:r>
              <a:rPr lang="en-US" dirty="0">
                <a:latin typeface="Bookman Old Style" panose="02050604050505020204" pitchFamily="18" charset="0"/>
              </a:rPr>
              <a:t>(80));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064" y="274637"/>
            <a:ext cx="3165894" cy="1692185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838" y="274638"/>
            <a:ext cx="11047562" cy="63849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("\</a:t>
            </a:r>
            <a:r>
              <a:rPr lang="en-US" dirty="0" err="1">
                <a:latin typeface="Bookman Old Style" panose="02050604050505020204" pitchFamily="18" charset="0"/>
              </a:rPr>
              <a:t>nUpdate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suatu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array list: ");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deret.set</a:t>
            </a:r>
            <a:r>
              <a:rPr lang="en-US" dirty="0">
                <a:latin typeface="Bookman Old Style" panose="02050604050505020204" pitchFamily="18" charset="0"/>
              </a:rPr>
              <a:t>(6, 600);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deret.set</a:t>
            </a:r>
            <a:r>
              <a:rPr lang="en-US" dirty="0">
                <a:latin typeface="Bookman Old Style" panose="02050604050505020204" pitchFamily="18" charset="0"/>
              </a:rPr>
              <a:t>(7, 700);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deret.set</a:t>
            </a:r>
            <a:r>
              <a:rPr lang="en-US" dirty="0">
                <a:latin typeface="Bookman Old Style" panose="02050604050505020204" pitchFamily="18" charset="0"/>
              </a:rPr>
              <a:t>(8, 800);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deret.get</a:t>
            </a:r>
            <a:r>
              <a:rPr lang="en-US" dirty="0">
                <a:latin typeface="Bookman Old Style" panose="02050604050505020204" pitchFamily="18" charset="0"/>
              </a:rPr>
              <a:t>(6));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deret.get</a:t>
            </a:r>
            <a:r>
              <a:rPr lang="en-US" dirty="0">
                <a:latin typeface="Bookman Old Style" panose="02050604050505020204" pitchFamily="18" charset="0"/>
              </a:rPr>
              <a:t>(7));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deret.get</a:t>
            </a:r>
            <a:r>
              <a:rPr lang="en-US" dirty="0">
                <a:latin typeface="Bookman Old Style" panose="02050604050505020204" pitchFamily="18" charset="0"/>
              </a:rPr>
              <a:t>(8));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nMenghapus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array list");</a:t>
            </a:r>
          </a:p>
          <a:p>
            <a:pPr marL="0" indent="0">
              <a:buNone/>
            </a:pPr>
            <a:r>
              <a:rPr lang="en-US" dirty="0" err="1"/>
              <a:t>deret.remove</a:t>
            </a:r>
            <a:r>
              <a:rPr lang="en-US" dirty="0"/>
              <a:t>(6);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nPanjang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: " + </a:t>
            </a:r>
            <a:r>
              <a:rPr lang="en-US" dirty="0" err="1"/>
              <a:t>deret.size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: </a:t>
            </a:r>
            <a:r>
              <a:rPr lang="en-US" dirty="0" err="1"/>
              <a:t>deret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deret.clear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deret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85" y="274638"/>
            <a:ext cx="11064815" cy="1143000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4 (</a:t>
            </a:r>
            <a:r>
              <a:rPr lang="en-US" dirty="0" err="1"/>
              <a:t>dengan</a:t>
            </a:r>
            <a:r>
              <a:rPr lang="en-US" dirty="0"/>
              <a:t> main)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385" y="1706592"/>
            <a:ext cx="5673306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class TestJavaCollection1{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</a:t>
            </a:r>
            <a:r>
              <a:rPr lang="en-US" dirty="0" err="1"/>
              <a:t>ArrayList</a:t>
            </a:r>
            <a:r>
              <a:rPr lang="en-US" dirty="0"/>
              <a:t>&lt;String&gt; list=new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(“</a:t>
            </a:r>
            <a:r>
              <a:rPr lang="en-US" dirty="0" err="1"/>
              <a:t>Yosefino</a:t>
            </a:r>
            <a:r>
              <a:rPr lang="en-US" dirty="0"/>
              <a:t>");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(“Mario");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(“Fernando");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(“</a:t>
            </a:r>
            <a:r>
              <a:rPr lang="en-US" dirty="0" err="1"/>
              <a:t>Witin</a:t>
            </a:r>
            <a:r>
              <a:rPr lang="en-US" dirty="0"/>
              <a:t>");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//Traversing list through Iterator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Iterator 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list.iterator</a:t>
            </a:r>
            <a:r>
              <a:rPr lang="en-US" dirty="0"/>
              <a:t>();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while(</a:t>
            </a:r>
            <a:r>
              <a:rPr lang="en-US" dirty="0" err="1"/>
              <a:t>itr.hasNext</a:t>
            </a:r>
            <a:r>
              <a:rPr lang="en-US" dirty="0"/>
              <a:t>()){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	}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	}  </a:t>
            </a:r>
          </a:p>
          <a:p>
            <a:pPr marL="0" indent="0">
              <a:buNone/>
              <a:tabLst>
                <a:tab pos="534988" algn="l"/>
                <a:tab pos="896938" algn="l"/>
                <a:tab pos="1258888" algn="l"/>
              </a:tabLst>
            </a:pPr>
            <a:r>
              <a:rPr lang="en-US" dirty="0"/>
              <a:t>}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18119"/>
            <a:ext cx="5500688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3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array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array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array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. </a:t>
            </a:r>
          </a:p>
          <a:p>
            <a:r>
              <a:rPr lang="en-US" dirty="0" err="1"/>
              <a:t>Perbedaan</a:t>
            </a:r>
            <a:r>
              <a:rPr lang="en-US" dirty="0"/>
              <a:t> vector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vector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setter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getter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vector,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vector </a:t>
            </a:r>
            <a:r>
              <a:rPr lang="en-US" dirty="0" err="1"/>
              <a:t>dari</a:t>
            </a:r>
            <a:r>
              <a:rPr lang="en-US" dirty="0"/>
              <a:t> package </a:t>
            </a:r>
            <a:r>
              <a:rPr lang="en-US" dirty="0" err="1"/>
              <a:t>java.util</a:t>
            </a:r>
            <a:r>
              <a:rPr lang="en-US" dirty="0"/>
              <a:t>. </a:t>
            </a:r>
          </a:p>
          <a:p>
            <a:pPr marL="320040" lvl="1" indent="0">
              <a:buNone/>
            </a:pPr>
            <a:r>
              <a:rPr lang="en-US" dirty="0"/>
              <a:t>import </a:t>
            </a:r>
            <a:r>
              <a:rPr lang="en-US" dirty="0" err="1"/>
              <a:t>java.util.Vector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197000"/>
            <a:ext cx="11185585" cy="993445"/>
          </a:xfrm>
        </p:spPr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1487" y="1475117"/>
            <a:ext cx="11335109" cy="51672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Vector&lt;</a:t>
            </a:r>
            <a:r>
              <a:rPr lang="en-US" dirty="0" err="1"/>
              <a:t>TipeData</a:t>
            </a:r>
            <a:r>
              <a:rPr lang="en-US" dirty="0"/>
              <a:t>&gt; </a:t>
            </a:r>
            <a:r>
              <a:rPr lang="en-US" dirty="0" err="1"/>
              <a:t>namaVector</a:t>
            </a:r>
            <a:r>
              <a:rPr lang="en-US" dirty="0"/>
              <a:t> = new Vector&lt;</a:t>
            </a:r>
            <a:r>
              <a:rPr lang="en-US" dirty="0" err="1"/>
              <a:t>TipeData</a:t>
            </a:r>
            <a:r>
              <a:rPr lang="en-US" dirty="0"/>
              <a:t>&gt;();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320040" lvl="1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32004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Vector&lt;Integer&gt; </a:t>
            </a:r>
            <a:r>
              <a:rPr lang="en-US" dirty="0" err="1">
                <a:latin typeface="Bookman Old Style" panose="02050604050505020204" pitchFamily="18" charset="0"/>
              </a:rPr>
              <a:t>vec</a:t>
            </a:r>
            <a:r>
              <a:rPr lang="en-US" dirty="0">
                <a:latin typeface="Bookman Old Style" panose="02050604050505020204" pitchFamily="18" charset="0"/>
              </a:rPr>
              <a:t> = new Vector&lt;Integer&gt;();</a:t>
            </a:r>
          </a:p>
          <a:p>
            <a:pPr marL="320040" lvl="1" indent="0">
              <a:buNone/>
            </a:pPr>
            <a:endParaRPr lang="en-US" dirty="0"/>
          </a:p>
          <a:p>
            <a:pPr algn="just"/>
            <a:r>
              <a:rPr lang="en-US" altLang="en-US" sz="2800" b="1" dirty="0" err="1"/>
              <a:t>Contoh</a:t>
            </a:r>
            <a:r>
              <a:rPr lang="en-US" altLang="en-US" sz="2800" b="1" dirty="0"/>
              <a:t> Method </a:t>
            </a:r>
            <a:r>
              <a:rPr lang="en-US" altLang="en-US" sz="2800" b="1" dirty="0">
                <a:sym typeface="Wingdings" panose="05000000000000000000" pitchFamily="2" charset="2"/>
              </a:rPr>
              <a:t>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misal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nama</a:t>
            </a:r>
            <a:r>
              <a:rPr lang="en-US" altLang="en-US" sz="2800" b="1" dirty="0"/>
              <a:t> vector</a:t>
            </a:r>
            <a:r>
              <a:rPr lang="id-ID" altLang="en-US" sz="2800" b="1" dirty="0"/>
              <a:t>-</a:t>
            </a:r>
            <a:r>
              <a:rPr lang="en-US" altLang="en-US" sz="2800" b="1" dirty="0" err="1"/>
              <a:t>nya</a:t>
            </a:r>
            <a:r>
              <a:rPr lang="en-US" altLang="en-US" sz="2800" b="1" dirty="0"/>
              <a:t> ‘</a:t>
            </a:r>
            <a:r>
              <a:rPr lang="en-US" altLang="en-US" sz="2800" b="1" dirty="0" err="1"/>
              <a:t>vec</a:t>
            </a:r>
            <a:r>
              <a:rPr lang="en-US" altLang="en-US" sz="2800" b="1" dirty="0"/>
              <a:t>’</a:t>
            </a:r>
          </a:p>
          <a:p>
            <a:pPr lvl="1" algn="just"/>
            <a:r>
              <a:rPr lang="en-US" altLang="en-US" sz="2600" dirty="0" err="1">
                <a:cs typeface="Courier New" panose="02070309020205020404" pitchFamily="49" charset="0"/>
              </a:rPr>
              <a:t>vec.size</a:t>
            </a:r>
            <a:r>
              <a:rPr lang="en-US" altLang="en-US" sz="2600" dirty="0">
                <a:cs typeface="Courier New" panose="02070309020205020404" pitchFamily="49" charset="0"/>
              </a:rPr>
              <a:t>() </a:t>
            </a:r>
            <a:r>
              <a:rPr lang="en-US" altLang="en-US" sz="2600" dirty="0" err="1"/>
              <a:t>adalah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fungsi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untuk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mengembalikan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jumlah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elemen</a:t>
            </a:r>
            <a:r>
              <a:rPr lang="en-US" altLang="en-US" sz="2600" dirty="0"/>
              <a:t> di </a:t>
            </a:r>
            <a:r>
              <a:rPr lang="en-US" altLang="en-US" sz="2600" dirty="0" err="1"/>
              <a:t>dalam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vektor</a:t>
            </a:r>
            <a:r>
              <a:rPr lang="en-US" altLang="en-US" sz="2600" dirty="0"/>
              <a:t>.</a:t>
            </a:r>
          </a:p>
          <a:p>
            <a:pPr lvl="1" algn="just"/>
            <a:r>
              <a:rPr lang="en-US" altLang="en-US" sz="2600" dirty="0" err="1">
                <a:cs typeface="Courier New" panose="02070309020205020404" pitchFamily="49" charset="0"/>
              </a:rPr>
              <a:t>vec.addElement</a:t>
            </a:r>
            <a:r>
              <a:rPr lang="en-US" altLang="en-US" sz="2600" dirty="0"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cs typeface="Courier New" panose="02070309020205020404" pitchFamily="49" charset="0"/>
              </a:rPr>
              <a:t>obj</a:t>
            </a:r>
            <a:r>
              <a:rPr lang="en-US" altLang="en-US" sz="2600" dirty="0">
                <a:cs typeface="Courier New" panose="02070309020205020404" pitchFamily="49" charset="0"/>
              </a:rPr>
              <a:t>) </a:t>
            </a:r>
            <a:r>
              <a:rPr lang="en-US" altLang="en-US" sz="2600" dirty="0" err="1"/>
              <a:t>akan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menambahkan</a:t>
            </a:r>
            <a:r>
              <a:rPr lang="en-US" altLang="en-US" sz="2600" dirty="0"/>
              <a:t> Object </a:t>
            </a:r>
            <a:r>
              <a:rPr lang="en-US" altLang="en-US" sz="2600" dirty="0" err="1"/>
              <a:t>obj</a:t>
            </a:r>
            <a:r>
              <a:rPr lang="en-US" altLang="en-US" sz="2600" dirty="0"/>
              <a:t> di </a:t>
            </a:r>
            <a:r>
              <a:rPr lang="en-US" altLang="en-US" sz="2600" dirty="0" err="1"/>
              <a:t>akhir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vektor</a:t>
            </a:r>
            <a:r>
              <a:rPr lang="en-US" altLang="en-US" sz="2600" dirty="0"/>
              <a:t>.</a:t>
            </a:r>
          </a:p>
          <a:p>
            <a:pPr lvl="1" algn="just"/>
            <a:r>
              <a:rPr lang="en-US" altLang="en-US" sz="2600" dirty="0" err="1">
                <a:cs typeface="Courier New" panose="02070309020205020404" pitchFamily="49" charset="0"/>
              </a:rPr>
              <a:t>vec.removeElement</a:t>
            </a:r>
            <a:r>
              <a:rPr lang="en-US" altLang="en-US" sz="2600" dirty="0"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cs typeface="Courier New" panose="02070309020205020404" pitchFamily="49" charset="0"/>
              </a:rPr>
              <a:t>obj</a:t>
            </a:r>
            <a:r>
              <a:rPr lang="en-US" altLang="en-US" sz="2600" dirty="0">
                <a:cs typeface="Courier New" panose="02070309020205020404" pitchFamily="49" charset="0"/>
              </a:rPr>
              <a:t>) </a:t>
            </a:r>
            <a:r>
              <a:rPr lang="en-US" altLang="en-US" sz="2600" dirty="0" err="1"/>
              <a:t>menghapus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obj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dari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dalam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vektor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kalau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ada</a:t>
            </a:r>
            <a:r>
              <a:rPr lang="en-US" altLang="en-US" sz="2600" dirty="0"/>
              <a:t>. </a:t>
            </a:r>
            <a:r>
              <a:rPr lang="en-US" altLang="en-US" sz="2600" dirty="0" err="1"/>
              <a:t>Hanya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objek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pertama</a:t>
            </a:r>
            <a:r>
              <a:rPr lang="en-US" altLang="en-US" sz="2600" dirty="0"/>
              <a:t> yang </a:t>
            </a:r>
            <a:r>
              <a:rPr lang="en-US" altLang="en-US" sz="2600" dirty="0" err="1"/>
              <a:t>ditemui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dihapus</a:t>
            </a:r>
            <a:r>
              <a:rPr lang="en-US" altLang="en-US" sz="2600" dirty="0"/>
              <a:t>. </a:t>
            </a:r>
          </a:p>
          <a:p>
            <a:pPr lvl="1" algn="just"/>
            <a:r>
              <a:rPr lang="en-US" altLang="en-US" sz="2600" dirty="0" err="1">
                <a:cs typeface="Courier New" panose="02070309020205020404" pitchFamily="49" charset="0"/>
              </a:rPr>
              <a:t>vec.removeElementAt</a:t>
            </a:r>
            <a:r>
              <a:rPr lang="en-US" altLang="en-US" sz="2600" dirty="0">
                <a:cs typeface="Courier New" panose="02070309020205020404" pitchFamily="49" charset="0"/>
              </a:rPr>
              <a:t>(N) </a:t>
            </a:r>
            <a:r>
              <a:rPr lang="en-US" altLang="en-US" sz="2600" dirty="0" err="1"/>
              <a:t>menghapus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elemen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ke</a:t>
            </a:r>
            <a:r>
              <a:rPr lang="en-US" altLang="en-US" sz="2600" dirty="0"/>
              <a:t>-N. N </a:t>
            </a:r>
            <a:r>
              <a:rPr lang="en-US" altLang="en-US" sz="2600" dirty="0" err="1"/>
              <a:t>harus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berada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pada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rentang</a:t>
            </a:r>
            <a:r>
              <a:rPr lang="en-US" altLang="en-US" sz="2600" dirty="0"/>
              <a:t> 0 </a:t>
            </a:r>
            <a:r>
              <a:rPr lang="en-US" altLang="en-US" sz="2600" dirty="0" err="1"/>
              <a:t>hingga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vec.size</a:t>
            </a:r>
            <a:r>
              <a:rPr lang="en-US" altLang="en-US" sz="2600" dirty="0"/>
              <a:t>() - 1. </a:t>
            </a:r>
          </a:p>
          <a:p>
            <a:pPr lvl="1" algn="just"/>
            <a:r>
              <a:rPr lang="en-US" altLang="en-US" sz="2600" dirty="0" err="1">
                <a:cs typeface="Courier New" panose="02070309020205020404" pitchFamily="49" charset="0"/>
              </a:rPr>
              <a:t>vec.setSize</a:t>
            </a:r>
            <a:r>
              <a:rPr lang="en-US" altLang="en-US" sz="2600" dirty="0">
                <a:cs typeface="Courier New" panose="02070309020205020404" pitchFamily="49" charset="0"/>
              </a:rPr>
              <a:t>(N) </a:t>
            </a:r>
            <a:r>
              <a:rPr lang="en-US" altLang="en-US" sz="2600" dirty="0" err="1"/>
              <a:t>akan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mengubah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ukuran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vektor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menjadi</a:t>
            </a:r>
            <a:r>
              <a:rPr lang="en-US" altLang="en-US" sz="2600" dirty="0"/>
              <a:t> N. </a:t>
            </a:r>
            <a:r>
              <a:rPr lang="en-US" altLang="en-US" sz="2600" dirty="0" err="1"/>
              <a:t>Jika</a:t>
            </a:r>
            <a:r>
              <a:rPr lang="en-US" altLang="en-US" sz="2600" dirty="0"/>
              <a:t> di </a:t>
            </a:r>
            <a:r>
              <a:rPr lang="en-US" altLang="en-US" sz="2600" dirty="0" err="1"/>
              <a:t>dalam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vektor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terdapat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elemen</a:t>
            </a:r>
            <a:r>
              <a:rPr lang="en-US" altLang="en-US" sz="2600" dirty="0"/>
              <a:t> yang </a:t>
            </a:r>
            <a:r>
              <a:rPr lang="en-US" altLang="en-US" sz="2600" dirty="0" err="1"/>
              <a:t>jumlahnya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lebih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banyak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dari</a:t>
            </a:r>
            <a:r>
              <a:rPr lang="en-US" altLang="en-US" sz="2600" dirty="0"/>
              <a:t> N, </a:t>
            </a:r>
            <a:r>
              <a:rPr lang="en-US" altLang="en-US" sz="2600" dirty="0" err="1"/>
              <a:t>maka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elemen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lainnya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dihapus</a:t>
            </a:r>
            <a:r>
              <a:rPr lang="en-US" altLang="en-US" sz="2600" dirty="0"/>
              <a:t>.</a:t>
            </a:r>
          </a:p>
          <a:p>
            <a:pPr lvl="1" algn="just"/>
            <a:r>
              <a:rPr lang="en-US" altLang="en-US" sz="2600" dirty="0" err="1"/>
              <a:t>vec.setElementAt</a:t>
            </a:r>
            <a:r>
              <a:rPr lang="en-US" altLang="en-US" sz="2600" dirty="0"/>
              <a:t>(Object, index) </a:t>
            </a:r>
            <a:r>
              <a:rPr lang="en-US" altLang="en-US" sz="2600" dirty="0" err="1"/>
              <a:t>akan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mengubah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elemen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pada</a:t>
            </a:r>
            <a:r>
              <a:rPr lang="en-US" altLang="en-US" sz="2600" dirty="0"/>
              <a:t> index yang </a:t>
            </a:r>
            <a:r>
              <a:rPr lang="en-US" altLang="en-US" sz="2600" dirty="0" err="1"/>
              <a:t>diset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dengan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nilai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baru</a:t>
            </a:r>
            <a:endParaRPr lang="en-US" altLang="en-US" sz="2600" dirty="0"/>
          </a:p>
          <a:p>
            <a:pPr lvl="1" algn="just"/>
            <a:endParaRPr lang="en-US" altLang="en-US" sz="2600" dirty="0"/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328" y="257385"/>
            <a:ext cx="10363200" cy="881302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732" y="1751162"/>
            <a:ext cx="5084418" cy="34670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94604" y="6025877"/>
            <a:ext cx="29915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en-US" dirty="0"/>
              <a:t>[Duke, Zak, Gordon, Lara, Zak]</a:t>
            </a:r>
            <a:endParaRPr lang="id-ID" altLang="en-US" dirty="0"/>
          </a:p>
          <a:p>
            <a:r>
              <a:rPr lang="en-US" altLang="en-US" dirty="0"/>
              <a:t>Gordon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4604" y="5656545"/>
            <a:ext cx="9188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t="25255" r="35480" b="17502"/>
          <a:stretch>
            <a:fillRect/>
          </a:stretch>
        </p:blipFill>
        <p:spPr bwMode="auto">
          <a:xfrm>
            <a:off x="6169984" y="1751162"/>
            <a:ext cx="5696548" cy="412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5947767" y="345057"/>
            <a:ext cx="4459" cy="6327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9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274638"/>
            <a:ext cx="10607615" cy="1143000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Generic class declarations</a:t>
            </a:r>
          </a:p>
          <a:p>
            <a:r>
              <a:rPr lang="en-US" dirty="0"/>
              <a:t>Generic interface declarations</a:t>
            </a:r>
          </a:p>
          <a:p>
            <a:r>
              <a:rPr lang="en-US" dirty="0"/>
              <a:t>Generic method declarations</a:t>
            </a:r>
          </a:p>
          <a:p>
            <a:r>
              <a:rPr lang="en-US" dirty="0"/>
              <a:t>Generic constructor declarations.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collection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LIFO (Last in First out).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</a:p>
          <a:p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method add, get, </a:t>
            </a:r>
            <a:r>
              <a:rPr lang="en-US" dirty="0" err="1"/>
              <a:t>dan</a:t>
            </a:r>
            <a:r>
              <a:rPr lang="en-US" dirty="0"/>
              <a:t> remove </a:t>
            </a:r>
            <a:r>
              <a:rPr lang="en-US" dirty="0" err="1"/>
              <a:t>karena</a:t>
            </a:r>
            <a:r>
              <a:rPr lang="en-US" dirty="0"/>
              <a:t> Stack </a:t>
            </a:r>
            <a:r>
              <a:rPr lang="en-US" dirty="0" err="1"/>
              <a:t>tetap</a:t>
            </a:r>
            <a:r>
              <a:rPr lang="en-US" dirty="0"/>
              <a:t> inherit </a:t>
            </a:r>
            <a:r>
              <a:rPr lang="en-US" dirty="0" err="1"/>
              <a:t>ke</a:t>
            </a:r>
            <a:r>
              <a:rPr lang="en-US" dirty="0"/>
              <a:t> interface collection, </a:t>
            </a:r>
            <a:r>
              <a:rPr lang="en-US" dirty="0" err="1"/>
              <a:t>namun</a:t>
            </a:r>
            <a:r>
              <a:rPr lang="en-US" dirty="0"/>
              <a:t> method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 </a:t>
            </a:r>
            <a:r>
              <a:rPr lang="en-US" dirty="0" err="1"/>
              <a:t>adalah</a:t>
            </a:r>
            <a:r>
              <a:rPr lang="en-US" dirty="0"/>
              <a:t> push()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pop()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empty()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stack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peek()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LIFO. </a:t>
            </a:r>
          </a:p>
        </p:txBody>
      </p:sp>
    </p:spTree>
    <p:extLst>
      <p:ext uri="{BB962C8B-B14F-4D97-AF65-F5344CB8AC3E}">
        <p14:creationId xmlns:p14="http://schemas.microsoft.com/office/powerpoint/2010/main" val="41791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Stack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16" y="1764911"/>
            <a:ext cx="6029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altLang="en-US" sz="2400" dirty="0"/>
              <a:t>Linked List adalah salah satu bentuk struktur data, berisi kumpulan data (node) yang </a:t>
            </a:r>
            <a:r>
              <a:rPr lang="id-ID" altLang="en-US" sz="2400" b="1" dirty="0"/>
              <a:t>tersusun</a:t>
            </a:r>
            <a:r>
              <a:rPr lang="id-ID" altLang="en-US" sz="2400" dirty="0"/>
              <a:t> </a:t>
            </a:r>
            <a:r>
              <a:rPr lang="id-ID" altLang="en-US" sz="2400" b="1" dirty="0"/>
              <a:t>secara</a:t>
            </a:r>
            <a:r>
              <a:rPr lang="id-ID" altLang="en-US" sz="2400" dirty="0"/>
              <a:t> </a:t>
            </a:r>
            <a:r>
              <a:rPr lang="id-ID" altLang="en-US" sz="2400" b="1" dirty="0"/>
              <a:t>sekuensial</a:t>
            </a:r>
            <a:r>
              <a:rPr lang="id-ID" altLang="en-US" sz="2400" dirty="0"/>
              <a:t>, </a:t>
            </a:r>
            <a:r>
              <a:rPr lang="id-ID" altLang="en-US" sz="2400" b="1" dirty="0"/>
              <a:t>saling sambung-menyambung dan dinamis</a:t>
            </a:r>
            <a:r>
              <a:rPr lang="en-US" altLang="en-US" sz="2400" dirty="0"/>
              <a:t>. </a:t>
            </a:r>
            <a:r>
              <a:rPr lang="id-ID" altLang="en-US" sz="2400" dirty="0"/>
              <a:t>Linked List sering disebut juga Senarai Berantai. </a:t>
            </a:r>
            <a:endParaRPr lang="en-US" altLang="en-US" sz="2400" dirty="0"/>
          </a:p>
          <a:p>
            <a:r>
              <a:rPr lang="en-US" altLang="en-US" sz="2400" dirty="0"/>
              <a:t>Method</a:t>
            </a:r>
          </a:p>
          <a:p>
            <a:pPr lvl="1" algn="just"/>
            <a:r>
              <a:rPr lang="id-ID" altLang="en-US" sz="2200" b="1" dirty="0"/>
              <a:t>addFirst(E),</a:t>
            </a:r>
            <a:r>
              <a:rPr lang="id-ID" altLang="en-US" sz="2200" dirty="0"/>
              <a:t> menambahkan elemen di depan list</a:t>
            </a:r>
          </a:p>
          <a:p>
            <a:pPr lvl="1" algn="just"/>
            <a:r>
              <a:rPr lang="id-ID" altLang="en-US" sz="2200" b="1" dirty="0"/>
              <a:t>addLast(E)</a:t>
            </a:r>
            <a:r>
              <a:rPr lang="id-ID" altLang="en-US" sz="2200" dirty="0"/>
              <a:t>, menambahkan elemen di akhir list</a:t>
            </a:r>
          </a:p>
          <a:p>
            <a:pPr lvl="1" algn="just"/>
            <a:r>
              <a:rPr lang="id-ID" altLang="en-US" sz="2200" b="1" dirty="0"/>
              <a:t>get(int)</a:t>
            </a:r>
            <a:r>
              <a:rPr lang="id-ID" altLang="en-US" sz="2200" dirty="0"/>
              <a:t>, mendapatkan list berdasarkan indeks</a:t>
            </a:r>
          </a:p>
          <a:p>
            <a:pPr lvl="1" algn="just"/>
            <a:r>
              <a:rPr lang="pt-BR" altLang="en-US" sz="2200" b="1" dirty="0"/>
              <a:t>remove()</a:t>
            </a:r>
            <a:r>
              <a:rPr lang="pt-BR" altLang="en-US" sz="2200" dirty="0"/>
              <a:t>, menghapus head/elemen pertama pada list</a:t>
            </a:r>
            <a:endParaRPr lang="id-ID" altLang="en-US" sz="2200" dirty="0"/>
          </a:p>
          <a:p>
            <a:pPr lvl="1" algn="just"/>
            <a:r>
              <a:rPr lang="id-ID" altLang="en-US" sz="2200" b="1" dirty="0"/>
              <a:t>removeLast()</a:t>
            </a:r>
            <a:r>
              <a:rPr lang="id-ID" altLang="en-US" sz="2200" dirty="0"/>
              <a:t>, menghapus elemen terakhir pada list</a:t>
            </a:r>
          </a:p>
          <a:p>
            <a:pPr lvl="1"/>
            <a:endParaRPr lang="id-ID" altLang="en-US" sz="22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32" y="5448300"/>
            <a:ext cx="76025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2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042" y="274638"/>
            <a:ext cx="2947357" cy="11430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511" y="138023"/>
            <a:ext cx="7502825" cy="6616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public class SenaraiBerkaitTunggal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</a:t>
            </a:r>
            <a:r>
              <a:rPr lang="en-US" sz="1400" dirty="0"/>
              <a:t>private static </a:t>
            </a:r>
            <a:r>
              <a:rPr lang="en-US" sz="1400" dirty="0" err="1"/>
              <a:t>LinkedList</a:t>
            </a:r>
            <a:r>
              <a:rPr lang="en-US" sz="1400" dirty="0"/>
              <a:t>&lt;Integer&gt; l;</a:t>
            </a:r>
            <a:endParaRPr lang="id-ID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lang="id-ID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        </a:t>
            </a:r>
            <a:r>
              <a:rPr lang="id-ID" sz="1400" dirty="0"/>
              <a:t>System.out.println("Program dengan LINKEDLIST default Java.");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l = new LinkedList&lt;Integer&gt;();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Integer j =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int 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System.out.println("starting...");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for (i = 0; i &lt; 5; i++)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    j = new Integer((int) (Math.random() * 100));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    l.addFirst(j);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    System.out.println("add : " + 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}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       </a:t>
            </a:r>
            <a:r>
              <a:rPr lang="id-ID" sz="1400" dirty="0"/>
              <a:t>for (; i &lt; 10; i++)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    j = new Integer((int) (Math.random() * 100));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    l.addLast(j);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    System.out.println("addLast : " + 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</a:t>
            </a:r>
            <a:r>
              <a:rPr lang="en-US" sz="1400" dirty="0"/>
              <a:t>for (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l.size</a:t>
            </a:r>
            <a:r>
              <a:rPr lang="en-US" sz="1400" dirty="0"/>
              <a:t>();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  <a:endParaRPr lang="id-ID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            </a:t>
            </a:r>
            <a:r>
              <a:rPr lang="id-ID" sz="1400" dirty="0"/>
              <a:t>System.out.println("get " + i + " : " + l.get(i));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for (i = 0; i &lt; 5; i++)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    System.out.println("remove : " + ((Integer) l.remove()));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while (!l.isEmpty())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    System.out.println("removeLast : " + ((Integer) l.removeLast()));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/>
              <a:t>}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4119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35" y="153868"/>
            <a:ext cx="11314981" cy="1143000"/>
          </a:xfrm>
        </p:spPr>
        <p:txBody>
          <a:bodyPr/>
          <a:lstStyle/>
          <a:p>
            <a:r>
              <a:rPr lang="en-US" dirty="0"/>
              <a:t>Interface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770408" cy="457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Set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.</a:t>
            </a:r>
          </a:p>
          <a:p>
            <a:r>
              <a:rPr lang="en-US" dirty="0"/>
              <a:t>Set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.</a:t>
            </a:r>
          </a:p>
          <a:p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(unordered) </a:t>
            </a:r>
            <a:r>
              <a:rPr lang="en-US" dirty="0" err="1"/>
              <a:t>dan</a:t>
            </a:r>
            <a:r>
              <a:rPr lang="en-US" dirty="0"/>
              <a:t> unsorted.</a:t>
            </a:r>
          </a:p>
          <a:p>
            <a:r>
              <a:rPr lang="en-US" dirty="0"/>
              <a:t>Interface Set </a:t>
            </a:r>
            <a:r>
              <a:rPr lang="en-US" dirty="0" err="1"/>
              <a:t>merupakan</a:t>
            </a:r>
            <a:r>
              <a:rPr lang="en-US" dirty="0"/>
              <a:t> sub interface </a:t>
            </a:r>
            <a:r>
              <a:rPr lang="en-US" dirty="0" err="1"/>
              <a:t>dari</a:t>
            </a:r>
            <a:r>
              <a:rPr lang="en-US" dirty="0"/>
              <a:t> interface Collection.</a:t>
            </a:r>
          </a:p>
          <a:p>
            <a:r>
              <a:rPr lang="en-US" dirty="0" err="1"/>
              <a:t>Contoh</a:t>
            </a:r>
            <a:r>
              <a:rPr lang="en-US" dirty="0"/>
              <a:t> class java yang </a:t>
            </a:r>
            <a:r>
              <a:rPr lang="en-US" dirty="0" err="1"/>
              <a:t>mengimplementasikan</a:t>
            </a:r>
            <a:r>
              <a:rPr lang="en-US" dirty="0"/>
              <a:t> interface Set: 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TreeSet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" t="3666" r="24622" b="11378"/>
          <a:stretch/>
        </p:blipFill>
        <p:spPr bwMode="auto">
          <a:xfrm>
            <a:off x="6199381" y="1447799"/>
            <a:ext cx="5541169" cy="45765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6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69698" y="5195977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dirty="0" err="1">
                <a:latin typeface="Times New Roman" panose="02020603050405020304" pitchFamily="18" charset="0"/>
              </a:rPr>
              <a:t>Hasil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98" y="1042360"/>
            <a:ext cx="6934200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06" y="5857336"/>
            <a:ext cx="46482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60" y="274638"/>
            <a:ext cx="4965940" cy="11430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1487" y="274638"/>
            <a:ext cx="10900913" cy="62900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Person {</a:t>
            </a:r>
          </a:p>
          <a:p>
            <a:pPr marL="0" indent="0">
              <a:buNone/>
            </a:pPr>
            <a:r>
              <a:rPr lang="en-US" dirty="0"/>
              <a:t>   private String name;  // private instance variables</a:t>
            </a:r>
          </a:p>
          <a:p>
            <a:pPr marL="0" indent="0">
              <a:buNone/>
            </a:pPr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0" indent="0">
              <a:buNone/>
            </a:pPr>
            <a:r>
              <a:rPr lang="en-US" dirty="0"/>
              <a:t>   public Person(String name, </a:t>
            </a:r>
            <a:r>
              <a:rPr lang="en-US" dirty="0" err="1"/>
              <a:t>int</a:t>
            </a:r>
            <a:r>
              <a:rPr lang="en-US" dirty="0"/>
              <a:t> age) {  // constructor </a:t>
            </a:r>
          </a:p>
          <a:p>
            <a:pPr marL="0" indent="0">
              <a:buNone/>
            </a:pPr>
            <a:r>
              <a:rPr lang="en-US" dirty="0"/>
              <a:t>      this.name = name;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String </a:t>
            </a:r>
            <a:r>
              <a:rPr lang="en-US" dirty="0" err="1"/>
              <a:t>getName</a:t>
            </a:r>
            <a:r>
              <a:rPr lang="en-US" dirty="0"/>
              <a:t>() {  // getter for name</a:t>
            </a:r>
          </a:p>
          <a:p>
            <a:pPr marL="0" indent="0">
              <a:buNone/>
            </a:pPr>
            <a:r>
              <a:rPr lang="en-US" dirty="0"/>
              <a:t>      return name;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getAge</a:t>
            </a:r>
            <a:r>
              <a:rPr lang="en-US" dirty="0"/>
              <a:t>() {return age;    // getter for age }</a:t>
            </a:r>
          </a:p>
          <a:p>
            <a:pPr marL="0" indent="0">
              <a:buNone/>
            </a:pPr>
            <a:r>
              <a:rPr lang="en-US" dirty="0"/>
              <a:t>   public String </a:t>
            </a:r>
            <a:r>
              <a:rPr lang="en-US" dirty="0" err="1"/>
              <a:t>toString</a:t>
            </a:r>
            <a:r>
              <a:rPr lang="en-US" dirty="0"/>
              <a:t>() {return name + "(" + age + ")";     // describe itself }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sayHello</a:t>
            </a:r>
            <a:r>
              <a:rPr lang="en-US" dirty="0"/>
              <a:t>() {</a:t>
            </a:r>
            <a:r>
              <a:rPr lang="en-US" dirty="0" err="1"/>
              <a:t>System.out.println</a:t>
            </a:r>
            <a:r>
              <a:rPr lang="en-US" dirty="0"/>
              <a:t>(name + " says hello");       // for testing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boolean</a:t>
            </a:r>
            <a:r>
              <a:rPr lang="en-US" dirty="0"/>
              <a:t> equals(Object o) {     // Compare two Person objects by name strings, case insensitive</a:t>
            </a:r>
          </a:p>
          <a:p>
            <a:pPr marL="0" indent="0">
              <a:buNone/>
            </a:pPr>
            <a:r>
              <a:rPr lang="en-US" dirty="0"/>
              <a:t>      return o != null &amp;&amp; o </a:t>
            </a:r>
            <a:r>
              <a:rPr lang="en-US" dirty="0" err="1"/>
              <a:t>instanceof</a:t>
            </a:r>
            <a:r>
              <a:rPr lang="en-US" dirty="0"/>
              <a:t> Person &amp;&amp; </a:t>
            </a:r>
            <a:r>
              <a:rPr lang="en-US" dirty="0" err="1"/>
              <a:t>this.name.equalsIgnoreCase</a:t>
            </a:r>
            <a:r>
              <a:rPr lang="en-US" dirty="0"/>
              <a:t>(((Person)o).name);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{                     // To be consistent with equals()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this.name.toLowerCase</a:t>
            </a:r>
            <a:r>
              <a:rPr lang="en-US" dirty="0"/>
              <a:t>().</a:t>
            </a:r>
            <a:r>
              <a:rPr lang="en-US" dirty="0" err="1"/>
              <a:t>hashCode</a:t>
            </a:r>
            <a:r>
              <a:rPr lang="en-US" dirty="0"/>
              <a:t>();      // Two objects which are equal shall have the same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5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32" y="274638"/>
            <a:ext cx="4681268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0241" y="405442"/>
            <a:ext cx="10872159" cy="61765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java.util.Set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java.util.HashSet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J5SetOfPersonTest {</a:t>
            </a:r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Set&lt;Person&gt; </a:t>
            </a:r>
            <a:r>
              <a:rPr lang="en-US" dirty="0" err="1"/>
              <a:t>personSet</a:t>
            </a:r>
            <a:r>
              <a:rPr lang="en-US" dirty="0"/>
              <a:t> = new </a:t>
            </a:r>
            <a:r>
              <a:rPr lang="en-US" dirty="0" err="1"/>
              <a:t>HashSet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personSet.add</a:t>
            </a:r>
            <a:r>
              <a:rPr lang="en-US" dirty="0"/>
              <a:t>(new Person(“Tamara", 21));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personSet.add</a:t>
            </a:r>
            <a:r>
              <a:rPr lang="en-US" dirty="0"/>
              <a:t>(new Person(“</a:t>
            </a:r>
            <a:r>
              <a:rPr lang="en-US" dirty="0" err="1"/>
              <a:t>Audy</a:t>
            </a:r>
            <a:r>
              <a:rPr lang="en-US" dirty="0"/>
              <a:t>", 18));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personSet.add</a:t>
            </a:r>
            <a:r>
              <a:rPr lang="en-US" dirty="0"/>
              <a:t>(new Person(“</a:t>
            </a:r>
            <a:r>
              <a:rPr lang="en-US" dirty="0" err="1"/>
              <a:t>Kayetanus</a:t>
            </a:r>
            <a:r>
              <a:rPr lang="en-US" dirty="0"/>
              <a:t>", 60));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personSet</a:t>
            </a:r>
            <a:r>
              <a:rPr lang="en-US" dirty="0"/>
              <a:t>);  //[</a:t>
            </a:r>
            <a:r>
              <a:rPr lang="en-US" dirty="0" err="1"/>
              <a:t>Kayetanus</a:t>
            </a:r>
            <a:r>
              <a:rPr lang="en-US" dirty="0"/>
              <a:t>(60), Tamara(21), </a:t>
            </a:r>
            <a:r>
              <a:rPr lang="en-US" dirty="0" err="1"/>
              <a:t>Audy</a:t>
            </a:r>
            <a:r>
              <a:rPr lang="en-US" dirty="0"/>
              <a:t>(18)]</a:t>
            </a:r>
          </a:p>
          <a:p>
            <a:pPr marL="0" indent="0">
              <a:buNone/>
            </a:pPr>
            <a:r>
              <a:rPr lang="en-US" dirty="0"/>
              <a:t>      for (Person p : </a:t>
            </a:r>
            <a:r>
              <a:rPr lang="en-US" dirty="0" err="1"/>
              <a:t>personSet</a:t>
            </a:r>
            <a:r>
              <a:rPr lang="en-US" dirty="0"/>
              <a:t>) </a:t>
            </a:r>
            <a:r>
              <a:rPr lang="en-US" dirty="0" err="1"/>
              <a:t>p.sayHello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personSet.add</a:t>
            </a:r>
            <a:r>
              <a:rPr lang="en-US" dirty="0"/>
              <a:t>(new Person(“Tamara", 21)));  //false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2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29396"/>
            <a:ext cx="9144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t="-4717" r="188" b="28853"/>
          <a:stretch/>
        </p:blipFill>
        <p:spPr>
          <a:xfrm>
            <a:off x="1228605" y="5166025"/>
            <a:ext cx="9166225" cy="1387414"/>
          </a:xfr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00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/>
          <a:stretch/>
        </p:blipFill>
        <p:spPr bwMode="auto">
          <a:xfrm>
            <a:off x="1431985" y="129396"/>
            <a:ext cx="9144000" cy="53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1985" y="5687383"/>
            <a:ext cx="9144000" cy="765175"/>
          </a:xfr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30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Non 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class Box non-generic yang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object.</a:t>
            </a:r>
          </a:p>
          <a:p>
            <a:pPr marL="548640" lvl="2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Box {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private Object </a:t>
            </a:r>
            <a:r>
              <a:rPr lang="en-US" dirty="0" err="1">
                <a:latin typeface="Bookman Old Style" panose="02050604050505020204" pitchFamily="18" charset="0"/>
              </a:rPr>
              <a:t>object</a:t>
            </a:r>
            <a:r>
              <a:rPr lang="en-US" dirty="0">
                <a:latin typeface="Bookman Old Style" panose="02050604050505020204" pitchFamily="18" charset="0"/>
              </a:rPr>
              <a:t>;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public void set(Object object) { 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</a:t>
            </a:r>
            <a:r>
              <a:rPr lang="en-US" dirty="0" err="1">
                <a:latin typeface="Bookman Old Style" panose="02050604050505020204" pitchFamily="18" charset="0"/>
              </a:rPr>
              <a:t>this.object</a:t>
            </a:r>
            <a:r>
              <a:rPr lang="en-US" dirty="0">
                <a:latin typeface="Bookman Old Style" panose="02050604050505020204" pitchFamily="18" charset="0"/>
              </a:rPr>
              <a:t> = object; 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}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public Object get() { 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return object; 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}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8815" y="6265622"/>
            <a:ext cx="853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https://docs.oracle.com/javase/tutorial/java/generics/types.html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4569" y="2711591"/>
            <a:ext cx="408842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object Box, </a:t>
            </a:r>
            <a:r>
              <a:rPr lang="en-US" dirty="0" err="1"/>
              <a:t>sembarang</a:t>
            </a:r>
            <a:r>
              <a:rPr lang="en-US" dirty="0"/>
              <a:t> object 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parameter </a:t>
            </a:r>
          </a:p>
          <a:p>
            <a:r>
              <a:rPr lang="en-US" dirty="0" err="1"/>
              <a:t>pada</a:t>
            </a:r>
            <a:r>
              <a:rPr lang="en-US" dirty="0"/>
              <a:t> method set </a:t>
            </a:r>
            <a:r>
              <a:rPr lang="en-US" dirty="0" err="1"/>
              <a:t>adalah</a:t>
            </a:r>
            <a:r>
              <a:rPr lang="en-US" dirty="0"/>
              <a:t> Class Object, </a:t>
            </a:r>
          </a:p>
          <a:p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object </a:t>
            </a:r>
          </a:p>
          <a:p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</a:p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object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44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" b="6163"/>
          <a:stretch/>
        </p:blipFill>
        <p:spPr bwMode="auto">
          <a:xfrm>
            <a:off x="776377" y="267418"/>
            <a:ext cx="5707063" cy="621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83413" y="3890513"/>
            <a:ext cx="4451501" cy="157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66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8865" y="1420421"/>
            <a:ext cx="6640902" cy="38924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52600" y="5720115"/>
            <a:ext cx="572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Output: [</a:t>
            </a:r>
            <a:r>
              <a:rPr lang="en-US" altLang="en-US" sz="2400" b="1" dirty="0" err="1"/>
              <a:t>BlackJack</a:t>
            </a:r>
            <a:r>
              <a:rPr lang="en-US" altLang="en-US" sz="2400" b="1" dirty="0"/>
              <a:t>, Checkers, Chess, Whist]</a:t>
            </a:r>
            <a:endParaRPr lang="id-ID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1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64" y="146649"/>
            <a:ext cx="11038936" cy="900054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155940"/>
            <a:ext cx="5966604" cy="55812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altLang="en-US" sz="2400" dirty="0"/>
              <a:t>Map berfungsi sebagai collection yang memetakan setiap value dengan key tertentu. 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Menyimpan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elemen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dengan</a:t>
            </a:r>
            <a:r>
              <a:rPr lang="en-US" altLang="en-US" sz="2200" dirty="0"/>
              <a:t> key </a:t>
            </a:r>
            <a:r>
              <a:rPr lang="en-US" altLang="en-US" sz="2200" dirty="0" err="1"/>
              <a:t>unik</a:t>
            </a:r>
            <a:r>
              <a:rPr lang="en-US" altLang="en-US" sz="2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Satu</a:t>
            </a:r>
            <a:r>
              <a:rPr lang="en-US" altLang="en-US" sz="2200" dirty="0"/>
              <a:t> key </a:t>
            </a:r>
            <a:r>
              <a:rPr lang="en-US" altLang="en-US" sz="2200" dirty="0" err="1"/>
              <a:t>untuk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satu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elemen</a:t>
            </a:r>
            <a:r>
              <a:rPr lang="en-US" altLang="en-US" sz="2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Key </a:t>
            </a:r>
            <a:r>
              <a:rPr lang="en-US" altLang="en-US" sz="2200" dirty="0" err="1"/>
              <a:t>disimpan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dalam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bentuk</a:t>
            </a:r>
            <a:r>
              <a:rPr lang="en-US" altLang="en-US" sz="2200" dirty="0"/>
              <a:t> object.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Map </a:t>
            </a:r>
            <a:r>
              <a:rPr lang="en-US" altLang="en-US" sz="2200" dirty="0" err="1"/>
              <a:t>tidak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bisa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menyimpan</a:t>
            </a:r>
            <a:r>
              <a:rPr lang="en-US" altLang="en-US" sz="2200" dirty="0"/>
              <a:t> duplicate key.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Map </a:t>
            </a:r>
            <a:r>
              <a:rPr lang="en-US" altLang="en-US" sz="2200" dirty="0" err="1"/>
              <a:t>bisa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menyimpan</a:t>
            </a:r>
            <a:r>
              <a:rPr lang="en-US" altLang="en-US" sz="2200" dirty="0"/>
              <a:t> duplicate element.</a:t>
            </a:r>
          </a:p>
          <a:p>
            <a:pPr lvl="1">
              <a:lnSpc>
                <a:spcPct val="90000"/>
              </a:lnSpc>
            </a:pPr>
            <a:r>
              <a:rPr lang="id-ID" altLang="en-US" sz="2200" dirty="0"/>
              <a:t>Jika mencoba menambahkan elemen dengan key yang sama, maka elemen sebelumnya pada key tersebut akan ditindih sehingga hilang.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Has no particular order.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Cara </a:t>
            </a:r>
            <a:r>
              <a:rPr lang="en-US" altLang="en-US" sz="2200" dirty="0" err="1"/>
              <a:t>mengakses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elemen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harus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melalui</a:t>
            </a:r>
            <a:r>
              <a:rPr lang="en-US" altLang="en-US" sz="2200" dirty="0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Contoh</a:t>
            </a:r>
            <a:r>
              <a:rPr lang="en-US" alt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Hashtable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LinkedHashMap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TreeMap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HashMap</a:t>
            </a:r>
            <a:r>
              <a:rPr lang="en-US" altLang="en-US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not </a:t>
            </a:r>
            <a:r>
              <a:rPr lang="en-US" altLang="en-US" sz="1800" dirty="0" err="1"/>
              <a:t>syncronized</a:t>
            </a:r>
            <a:r>
              <a:rPr lang="en-US" altLang="en-US" sz="1800" dirty="0"/>
              <a:t> for threads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permits null values to be stored</a:t>
            </a:r>
            <a:endParaRPr lang="id-ID" altLang="en-US" sz="18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16455" r="37075" b="7178"/>
          <a:stretch/>
        </p:blipFill>
        <p:spPr bwMode="auto">
          <a:xfrm>
            <a:off x="7531501" y="1552754"/>
            <a:ext cx="4302502" cy="45391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34" y="274638"/>
            <a:ext cx="10918166" cy="11430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4" y="1859802"/>
            <a:ext cx="5449514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33145022"/>
              </p:ext>
            </p:extLst>
          </p:nvPr>
        </p:nvGraphicFramePr>
        <p:xfrm>
          <a:off x="6996023" y="2243785"/>
          <a:ext cx="4743088" cy="277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Bitmap Image" r:id="rId4" imgW="3304762" imgH="1933333" progId="Paint.Picture">
                  <p:embed/>
                </p:oleObj>
              </mc:Choice>
              <mc:Fallback>
                <p:oleObj name="Bitmap Image" r:id="rId4" imgW="3304762" imgH="1933333" progId="Paint.Picture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023" y="2243785"/>
                        <a:ext cx="4743088" cy="27750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2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3944" r="2171"/>
          <a:stretch/>
        </p:blipFill>
        <p:spPr bwMode="auto">
          <a:xfrm>
            <a:off x="3897162" y="921619"/>
            <a:ext cx="7685238" cy="407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63" y="5081747"/>
            <a:ext cx="7685237" cy="40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33" b="56052"/>
          <a:stretch/>
        </p:blipFill>
        <p:spPr bwMode="auto">
          <a:xfrm>
            <a:off x="3897162" y="5490451"/>
            <a:ext cx="6342212" cy="63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9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706" y="274638"/>
            <a:ext cx="4232694" cy="11430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260"/>
          <a:stretch/>
        </p:blipFill>
        <p:spPr bwMode="auto">
          <a:xfrm>
            <a:off x="621101" y="42327"/>
            <a:ext cx="4511615" cy="540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48604"/>
            <a:ext cx="7053532" cy="128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209" y="2541402"/>
            <a:ext cx="4183902" cy="213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23209" y="2166816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441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14" y="274638"/>
            <a:ext cx="11081886" cy="11430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29" y="1145793"/>
            <a:ext cx="91773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29" y="6183913"/>
            <a:ext cx="5902693" cy="32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20929" y="5814581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84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555A-7067-4442-A2A2-931E802B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Jtable</a:t>
            </a:r>
            <a:r>
              <a:rPr lang="en-US" dirty="0"/>
              <a:t>, </a:t>
            </a:r>
            <a:r>
              <a:rPr lang="en-US" dirty="0" err="1"/>
              <a:t>TableModel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CBC6-C418-416C-823B-209B3F3C3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91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Java </a:t>
            </a:r>
            <a:br>
              <a:rPr lang="en-GB" altLang="en-US" dirty="0"/>
            </a:br>
            <a:r>
              <a:rPr lang="en-NZ" dirty="0"/>
              <a:t>Using JTable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Tables are used to display data in a spreadsheet fashion</a:t>
            </a:r>
          </a:p>
          <a:p>
            <a:pPr lvl="1"/>
            <a:r>
              <a:rPr lang="en-US" dirty="0"/>
              <a:t>So key concepts in the model of a table:</a:t>
            </a:r>
          </a:p>
          <a:p>
            <a:pPr lvl="2"/>
            <a:r>
              <a:rPr lang="en-US" dirty="0"/>
              <a:t>cell, row, column</a:t>
            </a:r>
          </a:p>
          <a:p>
            <a:pPr lvl="2"/>
            <a:r>
              <a:rPr lang="en-US" dirty="0"/>
              <a:t> Value(s) in each</a:t>
            </a:r>
          </a:p>
          <a:p>
            <a:r>
              <a:rPr lang="en-US" dirty="0"/>
              <a:t>Every table gets its data from an object that implements the TableModel interface</a:t>
            </a:r>
          </a:p>
          <a:p>
            <a:pPr lvl="1"/>
            <a:r>
              <a:rPr lang="en-NZ" dirty="0"/>
              <a:t>You can use the DefaultTableModel, OR</a:t>
            </a:r>
          </a:p>
          <a:p>
            <a:pPr lvl="1"/>
            <a:r>
              <a:rPr lang="en-NZ" dirty="0"/>
              <a:t>You an create a new class which implements the AbstractTableModel interface and implements the following methods:</a:t>
            </a:r>
          </a:p>
          <a:p>
            <a:pPr lvl="3"/>
            <a:r>
              <a:rPr lang="en-NZ" dirty="0"/>
              <a:t>getColumnName</a:t>
            </a:r>
          </a:p>
          <a:p>
            <a:pPr lvl="3"/>
            <a:r>
              <a:rPr lang="en-NZ" dirty="0"/>
              <a:t>getRowCount</a:t>
            </a:r>
          </a:p>
          <a:p>
            <a:pPr lvl="3"/>
            <a:r>
              <a:rPr lang="en-NZ" dirty="0"/>
              <a:t>getColumnCount</a:t>
            </a:r>
          </a:p>
          <a:p>
            <a:pPr lvl="3"/>
            <a:r>
              <a:rPr lang="en-NZ" dirty="0"/>
              <a:t>getValueAt</a:t>
            </a:r>
          </a:p>
          <a:p>
            <a:pPr lvl="1"/>
            <a:endParaRPr lang="en-NZ" dirty="0"/>
          </a:p>
        </p:txBody>
      </p:sp>
      <p:sp>
        <p:nvSpPr>
          <p:cNvPr id="10" name="Rectangular Callout 9"/>
          <p:cNvSpPr/>
          <p:nvPr/>
        </p:nvSpPr>
        <p:spPr>
          <a:xfrm>
            <a:off x="5807968" y="5301209"/>
            <a:ext cx="1584176" cy="461619"/>
          </a:xfrm>
          <a:prstGeom prst="wedgeRectCallout">
            <a:avLst>
              <a:gd name="adj1" fmla="val -16441"/>
              <a:gd name="adj2" fmla="val -81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NZ" altLang="en-US" sz="1400" dirty="0"/>
              <a:t>import java.swingx.table.*;</a:t>
            </a:r>
            <a:endParaRPr lang="en-AU" altLang="en-US" sz="1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Lecture17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78E7-7AD6-4CE3-9CFE-8518B88CB2BD}" type="slidenum">
              <a:rPr lang="en-NZ" smtClean="0"/>
              <a:pPr/>
              <a:t>58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29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Java </a:t>
            </a:r>
            <a:br>
              <a:rPr lang="en-GB" altLang="en-US" dirty="0"/>
            </a:br>
            <a:r>
              <a:rPr lang="en-NZ" dirty="0"/>
              <a:t>Using the DefaultTableModel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Model might hold its data in an array, vector or from an database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1847850" y="1949389"/>
            <a:ext cx="8496300" cy="15696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Object[][] data = { {"Mary", "Campione","Snowboarding", new Integer(5) ...}</a:t>
            </a:r>
          </a:p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   {"Alison", "Huml","Rowing", new Integer(3), new Boolean(true)} ...};</a:t>
            </a:r>
          </a:p>
          <a:p>
            <a:pPr algn="l" eaLnBrk="0" hangingPunct="0">
              <a:defRPr/>
            </a:pPr>
            <a:endParaRPr lang="en-US" sz="1200" b="1" dirty="0">
              <a:latin typeface="Courier New" pitchFamily="49" charset="0"/>
            </a:endParaRPr>
          </a:p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String[] columnNames = {"First Name","Last Name","Sport","# of Years","Vegetarian"};</a:t>
            </a:r>
          </a:p>
          <a:p>
            <a:pPr algn="l" eaLnBrk="0" hangingPunct="0">
              <a:defRPr/>
            </a:pPr>
            <a:endParaRPr lang="en-US" sz="1200" b="1" dirty="0">
              <a:latin typeface="Courier New" pitchFamily="49" charset="0"/>
            </a:endParaRPr>
          </a:p>
          <a:p>
            <a:pPr algn="l" eaLnBrk="0" hangingPunct="0">
              <a:defRPr/>
            </a:pPr>
            <a:r>
              <a:rPr lang="en-NZ" sz="1200" b="1" u="sng" dirty="0">
                <a:latin typeface="Courier New" pitchFamily="49" charset="0"/>
              </a:rPr>
              <a:t>DefaultTableModel defaultTableModel = new DefaultTableModel(data, columnNames);</a:t>
            </a:r>
          </a:p>
          <a:p>
            <a:pPr algn="l" eaLnBrk="0" hangingPunct="0">
              <a:defRPr/>
            </a:pPr>
            <a:endParaRPr lang="en-NZ" sz="1200" b="1" dirty="0">
              <a:latin typeface="Courier New" pitchFamily="49" charset="0"/>
            </a:endParaRPr>
          </a:p>
          <a:p>
            <a:pPr algn="l" eaLnBrk="0" hangingPunct="0">
              <a:defRPr/>
            </a:pPr>
            <a:r>
              <a:rPr lang="en-NZ" sz="1200" b="1" dirty="0">
                <a:latin typeface="Courier New" pitchFamily="49" charset="0"/>
              </a:rPr>
              <a:t>...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7752185" y="152401"/>
            <a:ext cx="2830513" cy="2762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NZ" sz="1200" dirty="0"/>
              <a:t>Example: DefaultTableModelDemo.java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9579" y="4908611"/>
            <a:ext cx="3724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847850" y="3664090"/>
            <a:ext cx="6626808" cy="3077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NZ" sz="1400" b="1" u="sng" dirty="0">
                <a:latin typeface="Courier New" pitchFamily="49" charset="0"/>
              </a:rPr>
              <a:t>table = new JTable(defaultTableModel);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Lecture17</a:t>
            </a:r>
            <a:endParaRPr lang="en-NZ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78E7-7AD6-4CE3-9CFE-8518B88CB2BD}" type="slidenum">
              <a:rPr lang="en-NZ" smtClean="0"/>
              <a:pPr/>
              <a:t>59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96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Non 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object Box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integerBox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diberikan</a:t>
            </a:r>
            <a:r>
              <a:rPr lang="en-US" dirty="0"/>
              <a:t> object Integer, 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Integer</a:t>
            </a:r>
          </a:p>
          <a:p>
            <a:pPr lvl="1"/>
            <a:endParaRPr lang="en-US" dirty="0"/>
          </a:p>
          <a:p>
            <a:pPr marL="32004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BoxDemoNG</a:t>
            </a:r>
            <a:r>
              <a:rPr lang="en-US" dirty="0"/>
              <a:t> {</a:t>
            </a:r>
          </a:p>
          <a:p>
            <a:pPr marL="320040" lvl="1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20040" lvl="1" indent="0">
              <a:buNone/>
            </a:pPr>
            <a:r>
              <a:rPr lang="en-US" dirty="0"/>
              <a:t>		Box </a:t>
            </a:r>
            <a:r>
              <a:rPr lang="en-US" dirty="0" err="1"/>
              <a:t>integerBox</a:t>
            </a:r>
            <a:r>
              <a:rPr lang="en-US" dirty="0"/>
              <a:t> = new Box();</a:t>
            </a:r>
          </a:p>
          <a:p>
            <a:pPr marL="320040" lvl="1" indent="0">
              <a:buNone/>
            </a:pPr>
            <a:r>
              <a:rPr lang="en-US" dirty="0"/>
              <a:t>		</a:t>
            </a:r>
            <a:r>
              <a:rPr lang="en-US" dirty="0" err="1"/>
              <a:t>integerBox.set</a:t>
            </a:r>
            <a:r>
              <a:rPr lang="en-US" dirty="0"/>
              <a:t>(new Integer(10));</a:t>
            </a:r>
          </a:p>
          <a:p>
            <a:pPr marL="320040" lvl="1" indent="0">
              <a:buNone/>
            </a:pPr>
            <a:r>
              <a:rPr lang="en-US" dirty="0"/>
              <a:t> 		Integer </a:t>
            </a:r>
            <a:r>
              <a:rPr lang="en-US" dirty="0" err="1"/>
              <a:t>someInteger</a:t>
            </a:r>
            <a:r>
              <a:rPr lang="en-US" dirty="0"/>
              <a:t> = (Integer)</a:t>
            </a:r>
            <a:r>
              <a:rPr lang="en-US" dirty="0" err="1"/>
              <a:t>integerBox.get</a:t>
            </a:r>
            <a:r>
              <a:rPr lang="en-US" dirty="0"/>
              <a:t>();</a:t>
            </a:r>
          </a:p>
          <a:p>
            <a:pPr marL="320040" lvl="1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someInteger</a:t>
            </a:r>
            <a:r>
              <a:rPr lang="en-US" dirty="0"/>
              <a:t>);</a:t>
            </a:r>
          </a:p>
          <a:p>
            <a:pPr marL="320040" lvl="1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167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Java </a:t>
            </a:r>
            <a:br>
              <a:rPr lang="en-GB" altLang="en-US" dirty="0"/>
            </a:br>
            <a:r>
              <a:rPr lang="en-NZ" dirty="0"/>
              <a:t>Using the AbstractTableModel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Steps in creating and using AbstractTableModel</a:t>
            </a:r>
          </a:p>
          <a:p>
            <a:pPr lvl="1"/>
            <a:r>
              <a:rPr lang="en-NZ" dirty="0"/>
              <a:t>Create an AbstractTableModel subclass</a:t>
            </a:r>
          </a:p>
          <a:p>
            <a:pPr lvl="1"/>
            <a:r>
              <a:rPr lang="en-NZ" dirty="0"/>
              <a:t>Implement the getRowCount() , getColumnCount() , and getValueAt() methods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622797" y="3136861"/>
            <a:ext cx="5946775" cy="175432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JTable table = new JTable(new AbstractTableModel() {</a:t>
            </a:r>
          </a:p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  public int getColumnCount() { return 10; }</a:t>
            </a:r>
          </a:p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  public int getRowCount() { return 5;}</a:t>
            </a:r>
          </a:p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  public Object getValueAt(int row, int col) {</a:t>
            </a:r>
          </a:p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    return new Integer((row+1)*(col+1));</a:t>
            </a:r>
          </a:p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  }</a:t>
            </a:r>
          </a:p>
          <a:p>
            <a:pPr algn="l" eaLnBrk="0" hangingPunct="0">
              <a:defRPr/>
            </a:pPr>
            <a:r>
              <a:rPr lang="en-US" sz="1200" b="1" dirty="0">
                <a:latin typeface="Courier New" pitchFamily="49" charset="0"/>
              </a:rPr>
              <a:t>});</a:t>
            </a:r>
          </a:p>
          <a:p>
            <a:pPr algn="l" eaLnBrk="0" hangingPunct="0">
              <a:defRPr/>
            </a:pPr>
            <a:endParaRPr lang="en-US" sz="1200" b="1" dirty="0">
              <a:latin typeface="Courier New" pitchFamily="49" charset="0"/>
            </a:endParaRPr>
          </a:p>
          <a:p>
            <a:pPr algn="l" eaLnBrk="0" hangingPunct="0">
              <a:defRPr/>
            </a:pPr>
            <a:r>
              <a:rPr lang="en-NZ" sz="1200" b="1" dirty="0">
                <a:latin typeface="Courier New" pitchFamily="49" charset="0"/>
              </a:rPr>
              <a:t>getContentPane().add(table, BorderLayout.CENTER);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7407799" y="188646"/>
            <a:ext cx="3373650" cy="27699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NZ" sz="1200" dirty="0"/>
              <a:t>Example: AbstractTableModelDemo.java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Lecture17</a:t>
            </a:r>
            <a:endParaRPr lang="en-NZ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78E7-7AD6-4CE3-9CFE-8518B88CB2BD}" type="slidenum">
              <a:rPr lang="en-NZ" smtClean="0"/>
              <a:pPr/>
              <a:t>60</a:t>
            </a:fld>
            <a:endParaRPr lang="en-NZ" dirty="0"/>
          </a:p>
        </p:txBody>
      </p:sp>
      <p:sp>
        <p:nvSpPr>
          <p:cNvPr id="9" name="Rectangular Callout 8"/>
          <p:cNvSpPr/>
          <p:nvPr/>
        </p:nvSpPr>
        <p:spPr>
          <a:xfrm>
            <a:off x="6888088" y="3212977"/>
            <a:ext cx="2304256" cy="461619"/>
          </a:xfrm>
          <a:prstGeom prst="wedgeRectCallout">
            <a:avLst>
              <a:gd name="adj1" fmla="val -64885"/>
              <a:gd name="adj2" fmla="val -405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NZ" altLang="en-US" sz="1400" dirty="0"/>
              <a:t>extends </a:t>
            </a:r>
            <a:r>
              <a:rPr lang="en-US" sz="1400" b="1" dirty="0">
                <a:latin typeface="Courier New" pitchFamily="49" charset="0"/>
              </a:rPr>
              <a:t>AbstractTableModel</a:t>
            </a:r>
            <a:r>
              <a:rPr lang="en-NZ" altLang="en-US" sz="1400" dirty="0"/>
              <a:t> </a:t>
            </a:r>
            <a:endParaRPr lang="en-AU" alt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00" y="4996179"/>
            <a:ext cx="72961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349991"/>
          </a:xfrm>
        </p:spPr>
        <p:txBody>
          <a:bodyPr/>
          <a:lstStyle/>
          <a:p>
            <a:r>
              <a:rPr lang="en-US" dirty="0"/>
              <a:t>We are done ... If you still want to know more, please ask.</a:t>
            </a:r>
          </a:p>
        </p:txBody>
      </p:sp>
      <p:pic>
        <p:nvPicPr>
          <p:cNvPr id="4098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15" y="2827953"/>
            <a:ext cx="5122223" cy="34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Non 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817358"/>
            <a:ext cx="10363200" cy="2805023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BoxDemoNGS</a:t>
            </a:r>
            <a:r>
              <a:rPr lang="en-US" dirty="0"/>
              <a:t> {</a:t>
            </a:r>
          </a:p>
          <a:p>
            <a:pPr marL="320040" lvl="1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20040" lvl="1" indent="0">
              <a:buNone/>
            </a:pPr>
            <a:r>
              <a:rPr lang="en-US" dirty="0"/>
              <a:t>		Box </a:t>
            </a:r>
            <a:r>
              <a:rPr lang="en-US" dirty="0" err="1"/>
              <a:t>integerBox</a:t>
            </a:r>
            <a:r>
              <a:rPr lang="en-US" dirty="0"/>
              <a:t> = new Box();</a:t>
            </a:r>
          </a:p>
          <a:p>
            <a:pPr marL="320040" lvl="1" indent="0">
              <a:buNone/>
            </a:pPr>
            <a:r>
              <a:rPr lang="en-US" dirty="0"/>
              <a:t>		</a:t>
            </a:r>
            <a:r>
              <a:rPr lang="en-US" dirty="0" err="1"/>
              <a:t>integerBox.set</a:t>
            </a:r>
            <a:r>
              <a:rPr lang="en-US" dirty="0"/>
              <a:t>(“10”);</a:t>
            </a:r>
          </a:p>
          <a:p>
            <a:pPr marL="320040" lvl="1" indent="0">
              <a:buNone/>
            </a:pPr>
            <a:r>
              <a:rPr lang="en-US" dirty="0"/>
              <a:t> 		Integer </a:t>
            </a:r>
            <a:r>
              <a:rPr lang="en-US" dirty="0" err="1"/>
              <a:t>someInteger</a:t>
            </a:r>
            <a:r>
              <a:rPr lang="en-US" dirty="0"/>
              <a:t> = (Integer)</a:t>
            </a:r>
            <a:r>
              <a:rPr lang="en-US" dirty="0" err="1"/>
              <a:t>integerBox.get</a:t>
            </a:r>
            <a:r>
              <a:rPr lang="en-US" dirty="0"/>
              <a:t>();</a:t>
            </a:r>
          </a:p>
          <a:p>
            <a:pPr marL="320040" lvl="1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someInteger</a:t>
            </a:r>
            <a:r>
              <a:rPr lang="en-US" dirty="0"/>
              <a:t>);</a:t>
            </a:r>
          </a:p>
          <a:p>
            <a:pPr marL="320040" lvl="1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7" y="5194630"/>
            <a:ext cx="7184276" cy="1065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76250" y="4976323"/>
            <a:ext cx="357996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err="1"/>
              <a:t>Pada</a:t>
            </a:r>
            <a:r>
              <a:rPr lang="en-US" sz="1600" dirty="0"/>
              <a:t> object </a:t>
            </a:r>
            <a:r>
              <a:rPr lang="en-US" sz="1600" dirty="0" err="1"/>
              <a:t>IntegerBox</a:t>
            </a:r>
            <a:r>
              <a:rPr lang="en-US" sz="1600" dirty="0"/>
              <a:t> </a:t>
            </a:r>
            <a:r>
              <a:rPr lang="en-US" sz="1600" dirty="0" err="1"/>
              <a:t>dimasukkan</a:t>
            </a:r>
            <a:r>
              <a:rPr lang="en-US" sz="1600" dirty="0"/>
              <a:t> object 10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String,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object, </a:t>
            </a:r>
            <a:r>
              <a:rPr lang="en-US" sz="1600" dirty="0" err="1"/>
              <a:t>diubah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Integer.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error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7893170" y="5546785"/>
            <a:ext cx="319177" cy="3795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952780">
            <a:off x="8004731" y="4141953"/>
            <a:ext cx="1026543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Non 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73524"/>
            <a:ext cx="10363200" cy="4316113"/>
          </a:xfrm>
        </p:spPr>
        <p:txBody>
          <a:bodyPr/>
          <a:lstStyle/>
          <a:p>
            <a:r>
              <a:rPr lang="en-US" dirty="0"/>
              <a:t>no homogeneous collections</a:t>
            </a:r>
          </a:p>
          <a:p>
            <a:pPr lvl="1"/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casting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compile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dirty="0" err="1">
                <a:solidFill>
                  <a:srgbClr val="FF0000"/>
                </a:solidFill>
              </a:rPr>
              <a:t>kesalahan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muncul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runtime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29" y="4128689"/>
            <a:ext cx="7450707" cy="2258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855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Class </a:t>
            </a:r>
            <a:r>
              <a:rPr lang="en-US" dirty="0" err="1"/>
              <a:t>dengan</a:t>
            </a:r>
            <a:r>
              <a:rPr lang="en-US" dirty="0"/>
              <a:t> Type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9768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Pendeklarasian</a:t>
            </a:r>
            <a:r>
              <a:rPr lang="en-US" dirty="0"/>
              <a:t> type generics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public </a:t>
            </a:r>
            <a:r>
              <a:rPr lang="en-US" b="1" dirty="0">
                <a:solidFill>
                  <a:srgbClr val="0070C0"/>
                </a:solidFill>
              </a:rPr>
              <a:t>class Box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public class Box &lt;T&gt;</a:t>
            </a:r>
          </a:p>
          <a:p>
            <a:pPr lvl="1"/>
            <a:r>
              <a:rPr lang="en-US" dirty="0"/>
              <a:t>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parameter type formal (formal type parameter)</a:t>
            </a:r>
          </a:p>
          <a:p>
            <a:pPr lvl="1"/>
            <a:r>
              <a:rPr lang="en-US" dirty="0"/>
              <a:t>T </a:t>
            </a:r>
            <a:r>
              <a:rPr lang="en-US" dirty="0" err="1"/>
              <a:t>adalah</a:t>
            </a:r>
            <a:r>
              <a:rPr lang="en-US" dirty="0"/>
              <a:t> type parameter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(Type </a:t>
            </a:r>
            <a:r>
              <a:rPr lang="en-US" dirty="0" err="1"/>
              <a:t>dari</a:t>
            </a:r>
            <a:r>
              <a:rPr lang="en-US" dirty="0"/>
              <a:t> 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class, interface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type parameter.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932" y="366321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Box&lt;T&gt; {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private T </a:t>
            </a:r>
            <a:r>
              <a:rPr lang="en-US" dirty="0" err="1">
                <a:latin typeface="Bookman Old Style" panose="02050604050505020204" pitchFamily="18" charset="0"/>
              </a:rPr>
              <a:t>t</a:t>
            </a:r>
            <a:r>
              <a:rPr lang="en-US" dirty="0">
                <a:latin typeface="Bookman Old Style" panose="02050604050505020204" pitchFamily="18" charset="0"/>
              </a:rPr>
              <a:t>;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public void set(T t) { 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this.t = t; 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}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public T get() { 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return t; 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}</a:t>
            </a:r>
          </a:p>
          <a:p>
            <a:pPr marL="54864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4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8149</TotalTime>
  <Words>4010</Words>
  <Application>Microsoft Office PowerPoint</Application>
  <PresentationFormat>Widescreen</PresentationFormat>
  <Paragraphs>541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Bookman Old Style</vt:lpstr>
      <vt:lpstr>Calibri</vt:lpstr>
      <vt:lpstr>Cambria</vt:lpstr>
      <vt:lpstr>Courier New</vt:lpstr>
      <vt:lpstr>StarSymbol</vt:lpstr>
      <vt:lpstr>Tahoma</vt:lpstr>
      <vt:lpstr>Times New Roman</vt:lpstr>
      <vt:lpstr>Verdana</vt:lpstr>
      <vt:lpstr>Wingdings</vt:lpstr>
      <vt:lpstr>Wingdings 2</vt:lpstr>
      <vt:lpstr>Business plan presentation</vt:lpstr>
      <vt:lpstr>Bitmap Image</vt:lpstr>
      <vt:lpstr>JAVA COLLECTION</vt:lpstr>
      <vt:lpstr>GENERIC</vt:lpstr>
      <vt:lpstr>Generic</vt:lpstr>
      <vt:lpstr>Penggunaan Generic</vt:lpstr>
      <vt:lpstr>Ilustrasi Non Generic Class</vt:lpstr>
      <vt:lpstr>Ilustrasi Non Generic Class</vt:lpstr>
      <vt:lpstr>Ilustrasi Non Generic Class</vt:lpstr>
      <vt:lpstr>Masalah Non Generic Class</vt:lpstr>
      <vt:lpstr>Deklarasi Class dengan Type Generic</vt:lpstr>
      <vt:lpstr>Ilustrasi Class Demo</vt:lpstr>
      <vt:lpstr>Aturan Penamaan Type Parameter</vt:lpstr>
      <vt:lpstr>Deklarasi Class Generic</vt:lpstr>
      <vt:lpstr>Deklarasi Class Generic</vt:lpstr>
      <vt:lpstr>Deklarasi Class Generic</vt:lpstr>
      <vt:lpstr>Deklarasi Class Generic</vt:lpstr>
      <vt:lpstr>COLLECTION</vt:lpstr>
      <vt:lpstr> Collection</vt:lpstr>
      <vt:lpstr>Collection</vt:lpstr>
      <vt:lpstr>Java Collection API - Collection</vt:lpstr>
      <vt:lpstr>Java Collection API – Map</vt:lpstr>
      <vt:lpstr>Java Collection API (Ringkasan)</vt:lpstr>
      <vt:lpstr>Collection Interface</vt:lpstr>
      <vt:lpstr>PowerPoint Presentation</vt:lpstr>
      <vt:lpstr>Interface Iterator</vt:lpstr>
      <vt:lpstr>List</vt:lpstr>
      <vt:lpstr>PowerPoint Presentation</vt:lpstr>
      <vt:lpstr>PowerPoint Presentation</vt:lpstr>
      <vt:lpstr>PowerPoint Presentation</vt:lpstr>
      <vt:lpstr>ArrayList</vt:lpstr>
      <vt:lpstr>ArrayList</vt:lpstr>
      <vt:lpstr>Method ArrayList</vt:lpstr>
      <vt:lpstr>Contoh 1</vt:lpstr>
      <vt:lpstr>Contoh 2</vt:lpstr>
      <vt:lpstr>Contoh 3</vt:lpstr>
      <vt:lpstr>Contoh 3</vt:lpstr>
      <vt:lpstr>Contoh 4 (dengan main)</vt:lpstr>
      <vt:lpstr>Vector</vt:lpstr>
      <vt:lpstr>Deklarasi Vector</vt:lpstr>
      <vt:lpstr>Contoh</vt:lpstr>
      <vt:lpstr>Stack</vt:lpstr>
      <vt:lpstr>Contoh Stack</vt:lpstr>
      <vt:lpstr>Linked List</vt:lpstr>
      <vt:lpstr>Contoh</vt:lpstr>
      <vt:lpstr>Interface Set</vt:lpstr>
      <vt:lpstr>PowerPoint Presentation</vt:lpstr>
      <vt:lpstr>Contoh</vt:lpstr>
      <vt:lpstr>Contoh </vt:lpstr>
      <vt:lpstr>PowerPoint Presentation</vt:lpstr>
      <vt:lpstr>PowerPoint Presentation</vt:lpstr>
      <vt:lpstr>PowerPoint Presentation</vt:lpstr>
      <vt:lpstr>PowerPoint Presentation</vt:lpstr>
      <vt:lpstr>Map</vt:lpstr>
      <vt:lpstr>Contoh</vt:lpstr>
      <vt:lpstr>Contoh</vt:lpstr>
      <vt:lpstr>Contoh</vt:lpstr>
      <vt:lpstr>Contoh</vt:lpstr>
      <vt:lpstr>Jtable, TableModel</vt:lpstr>
      <vt:lpstr>Java  Using JTable</vt:lpstr>
      <vt:lpstr>Java  Using the DefaultTableModel</vt:lpstr>
      <vt:lpstr>Java  Using the AbstractTableModel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</dc:title>
  <dc:creator>Benedictus Herry Suharto</dc:creator>
  <cp:lastModifiedBy>feliciatiffany@gmail.com</cp:lastModifiedBy>
  <cp:revision>310</cp:revision>
  <dcterms:created xsi:type="dcterms:W3CDTF">2019-08-25T21:30:48Z</dcterms:created>
  <dcterms:modified xsi:type="dcterms:W3CDTF">2022-10-10T06:53:46Z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