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228600" y="4343400"/>
            <a:ext cx="6400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Just learn the interface (much simpler than the implementation details)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 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/>
              <a:t>Oleh</a:t>
            </a:r>
            <a:endParaRPr sz="24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/>
              <a:t>TIM TIUSD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Keuntungan Menggunakan ADT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Mudah untuk dipahami dan mudah untuk penggunaan kembali kode program</a:t>
            </a:r>
            <a:endParaRPr/>
          </a:p>
          <a:p>
            <a:pPr indent="-210820" lvl="0" marL="342900" rtl="0" algn="just"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Dapat mengubah implementasi detail  tanpa mengubah program yang menggunakan ADT.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Macam-macam Struktur Data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1762496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Array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Senarai (list)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Tumpukan (Stack)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Antrian (Queue)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Pohon (tree)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Graf (graph)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Arsip (file)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 Senarai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Contoh struktur data senarai dapat diimplementasikan dalam memori utama, realisasi fisiknya dapat berupa: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Struktur data statis, berupa larik (array)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Struktur data dinamis, berupa kumpulan obyek dinamis (pointer atau referensi)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 Statis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57200" y="1600200"/>
            <a:ext cx="8686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Struktur data yang ukurannya tidak dapat berkurang atau bertambah saat waktu eksekusi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Setelah suatu ukuran ditetapkan (baik sebelum atau saat waktu eksekusi), maka ukuran ini tidak dapat diubah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Implementasinya dapat berupa array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/>
              <a:t>		contoh: int[] data = new int[100]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26"/>
          <p:cNvSpPr txBox="1"/>
          <p:nvPr>
            <p:ph idx="4294967295"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 Statis</a:t>
            </a:r>
            <a:endParaRPr/>
          </a:p>
        </p:txBody>
      </p:sp>
      <p:sp>
        <p:nvSpPr>
          <p:cNvPr id="185" name="Google Shape;185;p26"/>
          <p:cNvSpPr txBox="1"/>
          <p:nvPr>
            <p:ph idx="4294967295" type="body"/>
          </p:nvPr>
        </p:nvSpPr>
        <p:spPr>
          <a:xfrm>
            <a:off x="457200" y="13716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800"/>
              <a:t>Masih ingat array? Array sangat mudah diakses dan dibuat, tetapi …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/>
              <a:t>Sulit mengubah ukuran array selama eksekusi. 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/>
              <a:t>Jika array terlalu kecil, program tidak dapat bekerja untuk data besar</a:t>
            </a:r>
            <a:endParaRPr sz="24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/>
              <a:t>Jika array terlalu besar akan menghabiskan memori</a:t>
            </a:r>
            <a:endParaRPr sz="24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/>
              <a:t>Untuk mengubah ukuran array menjadi lebih besar, maka harus menyalin semua array dari yang lama ke yang baru.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/>
              <a:t>Dan untuk tetap mempertahankan daftar yang terurut, maka kita perlu menyisipkan ke dalam array</a:t>
            </a:r>
            <a:endParaRPr/>
          </a:p>
          <a:p>
            <a:pPr indent="-184150" lvl="0" marL="342900" rtl="0" algn="l">
              <a:spcBef>
                <a:spcPts val="400"/>
              </a:spcBef>
              <a:spcAft>
                <a:spcPts val="0"/>
              </a:spcAft>
              <a:buSzPts val="25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7"/>
          <p:cNvSpPr txBox="1"/>
          <p:nvPr>
            <p:ph idx="4294967295" type="title"/>
          </p:nvPr>
        </p:nvSpPr>
        <p:spPr>
          <a:xfrm>
            <a:off x="3810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Data Structure</a:t>
            </a:r>
            <a:endParaRPr/>
          </a:p>
        </p:txBody>
      </p:sp>
      <p:sp>
        <p:nvSpPr>
          <p:cNvPr id="192" name="Google Shape;192;p27"/>
          <p:cNvSpPr txBox="1"/>
          <p:nvPr>
            <p:ph idx="4294967295" type="body"/>
          </p:nvPr>
        </p:nvSpPr>
        <p:spPr>
          <a:xfrm>
            <a:off x="468313" y="129540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Tempatkan sebuah nilai ke dalam sebuah obyek dengan link atau penghubung ke obyek lain yang menyimpan nilai berikutnya. </a:t>
            </a:r>
            <a:endParaRPr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Menyisipkan dengan cara mengubah penghubung/link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1906588" y="4210050"/>
            <a:ext cx="433387" cy="4333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971550" y="3130550"/>
            <a:ext cx="433388" cy="4333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067175" y="3275013"/>
            <a:ext cx="433388" cy="4333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2627313" y="2914650"/>
            <a:ext cx="433387" cy="4333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3275013" y="4210050"/>
            <a:ext cx="433387" cy="4333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5435600" y="2841625"/>
            <a:ext cx="433388" cy="4333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71550" y="3057525"/>
            <a:ext cx="1008063" cy="576263"/>
            <a:chOff x="748" y="1298"/>
            <a:chExt cx="635" cy="363"/>
          </a:xfrm>
        </p:grpSpPr>
        <p:sp>
          <p:nvSpPr>
            <p:cNvPr id="200" name="Google Shape;200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1" name="Google Shape;201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1763713" y="4138613"/>
            <a:ext cx="1008062" cy="576262"/>
            <a:chOff x="748" y="1298"/>
            <a:chExt cx="635" cy="363"/>
          </a:xfrm>
        </p:grpSpPr>
        <p:sp>
          <p:nvSpPr>
            <p:cNvPr id="204" name="Google Shape;204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5" name="Google Shape;205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3130550" y="4138613"/>
            <a:ext cx="1008063" cy="576262"/>
            <a:chOff x="748" y="1298"/>
            <a:chExt cx="635" cy="363"/>
          </a:xfrm>
        </p:grpSpPr>
        <p:sp>
          <p:nvSpPr>
            <p:cNvPr id="208" name="Google Shape;208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9" name="Google Shape;209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3995738" y="3201988"/>
            <a:ext cx="1008062" cy="576262"/>
            <a:chOff x="748" y="1298"/>
            <a:chExt cx="635" cy="363"/>
          </a:xfrm>
        </p:grpSpPr>
        <p:sp>
          <p:nvSpPr>
            <p:cNvPr id="212" name="Google Shape;212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5" name="Google Shape;215;p27"/>
          <p:cNvGrpSpPr/>
          <p:nvPr/>
        </p:nvGrpSpPr>
        <p:grpSpPr>
          <a:xfrm>
            <a:off x="5364163" y="2770188"/>
            <a:ext cx="1008062" cy="576262"/>
            <a:chOff x="748" y="1298"/>
            <a:chExt cx="635" cy="363"/>
          </a:xfrm>
        </p:grpSpPr>
        <p:sp>
          <p:nvSpPr>
            <p:cNvPr id="216" name="Google Shape;216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7" name="Google Shape;217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9" name="Google Shape;219;p27"/>
          <p:cNvSpPr/>
          <p:nvPr/>
        </p:nvSpPr>
        <p:spPr>
          <a:xfrm>
            <a:off x="6300788" y="5003800"/>
            <a:ext cx="433387" cy="4333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grpSp>
        <p:nvGrpSpPr>
          <p:cNvPr id="220" name="Google Shape;220;p27"/>
          <p:cNvGrpSpPr/>
          <p:nvPr/>
        </p:nvGrpSpPr>
        <p:grpSpPr>
          <a:xfrm>
            <a:off x="6227763" y="4930775"/>
            <a:ext cx="1008062" cy="576263"/>
            <a:chOff x="748" y="1298"/>
            <a:chExt cx="635" cy="363"/>
          </a:xfrm>
        </p:grpSpPr>
        <p:sp>
          <p:nvSpPr>
            <p:cNvPr id="221" name="Google Shape;221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2" name="Google Shape;222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2555875" y="2841625"/>
            <a:ext cx="1008063" cy="576263"/>
            <a:chOff x="748" y="1298"/>
            <a:chExt cx="635" cy="363"/>
          </a:xfrm>
        </p:grpSpPr>
        <p:sp>
          <p:nvSpPr>
            <p:cNvPr id="225" name="Google Shape;225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8" name="Google Shape;228;p27"/>
          <p:cNvSpPr/>
          <p:nvPr/>
        </p:nvSpPr>
        <p:spPr>
          <a:xfrm>
            <a:off x="6154738" y="3849688"/>
            <a:ext cx="433387" cy="4333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grpSp>
        <p:nvGrpSpPr>
          <p:cNvPr id="229" name="Google Shape;229;p27"/>
          <p:cNvGrpSpPr/>
          <p:nvPr/>
        </p:nvGrpSpPr>
        <p:grpSpPr>
          <a:xfrm>
            <a:off x="6083300" y="3778250"/>
            <a:ext cx="1008063" cy="576263"/>
            <a:chOff x="748" y="1298"/>
            <a:chExt cx="635" cy="363"/>
          </a:xfrm>
        </p:grpSpPr>
        <p:sp>
          <p:nvSpPr>
            <p:cNvPr id="230" name="Google Shape;230;p27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1" name="Google Shape;231;p27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27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3" name="Google Shape;233;p27"/>
          <p:cNvCxnSpPr/>
          <p:nvPr/>
        </p:nvCxnSpPr>
        <p:spPr>
          <a:xfrm rot="5400000">
            <a:off x="1258888" y="3837100"/>
            <a:ext cx="1081200" cy="99900"/>
          </a:xfrm>
          <a:prstGeom prst="curvedConnector5">
            <a:avLst>
              <a:gd fmla="val 0" name="adj1"/>
              <a:gd fmla="val 0" name="adj2"/>
              <a:gd fmla="val 0" name="adj3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4" name="Google Shape;234;p27"/>
          <p:cNvCxnSpPr/>
          <p:nvPr/>
        </p:nvCxnSpPr>
        <p:spPr>
          <a:xfrm>
            <a:off x="2641600" y="4427538"/>
            <a:ext cx="474663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5" name="Google Shape;235;p27"/>
          <p:cNvCxnSpPr/>
          <p:nvPr/>
        </p:nvCxnSpPr>
        <p:spPr>
          <a:xfrm rot="10800000">
            <a:off x="2541738" y="3130638"/>
            <a:ext cx="1466700" cy="1296900"/>
          </a:xfrm>
          <a:prstGeom prst="curvedConnector5">
            <a:avLst>
              <a:gd fmla="val -14501" name="adj1"/>
              <a:gd fmla="val 40397" name="adj2"/>
              <a:gd fmla="val 114623" name="adj3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6" name="Google Shape;236;p27"/>
          <p:cNvCxnSpPr/>
          <p:nvPr/>
        </p:nvCxnSpPr>
        <p:spPr>
          <a:xfrm>
            <a:off x="3433763" y="3130550"/>
            <a:ext cx="547800" cy="360300"/>
          </a:xfrm>
          <a:prstGeom prst="curvedConnector3">
            <a:avLst>
              <a:gd fmla="val 49846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7" name="Google Shape;237;p27"/>
          <p:cNvCxnSpPr/>
          <p:nvPr/>
        </p:nvCxnSpPr>
        <p:spPr>
          <a:xfrm flipH="1" rot="10800000">
            <a:off x="4873625" y="3059213"/>
            <a:ext cx="476400" cy="431700"/>
          </a:xfrm>
          <a:prstGeom prst="curvedConnector3">
            <a:avLst>
              <a:gd fmla="val 49651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8" name="Google Shape;238;p27"/>
          <p:cNvCxnSpPr/>
          <p:nvPr/>
        </p:nvCxnSpPr>
        <p:spPr>
          <a:xfrm rot="5400000">
            <a:off x="5651500" y="3476563"/>
            <a:ext cx="1008000" cy="173100"/>
          </a:xfrm>
          <a:prstGeom prst="curvedConnector5">
            <a:avLst>
              <a:gd fmla="val 0" name="adj1"/>
              <a:gd fmla="val 0" name="adj2"/>
              <a:gd fmla="val 0" name="adj3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9" name="Google Shape;239;p27"/>
          <p:cNvCxnSpPr/>
          <p:nvPr/>
        </p:nvCxnSpPr>
        <p:spPr>
          <a:xfrm rot="5400000">
            <a:off x="6011088" y="4269675"/>
            <a:ext cx="1152600" cy="747600"/>
          </a:xfrm>
          <a:prstGeom prst="curvedConnector5">
            <a:avLst>
              <a:gd fmla="val 0" name="adj1"/>
              <a:gd fmla="val 0" name="adj2"/>
              <a:gd fmla="val 0" name="adj3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40" name="Google Shape;240;p27"/>
          <p:cNvGrpSpPr/>
          <p:nvPr/>
        </p:nvGrpSpPr>
        <p:grpSpPr>
          <a:xfrm>
            <a:off x="4643438" y="5291138"/>
            <a:ext cx="1008062" cy="576262"/>
            <a:chOff x="2562" y="2613"/>
            <a:chExt cx="635" cy="363"/>
          </a:xfrm>
        </p:grpSpPr>
        <p:grpSp>
          <p:nvGrpSpPr>
            <p:cNvPr id="241" name="Google Shape;241;p27"/>
            <p:cNvGrpSpPr/>
            <p:nvPr/>
          </p:nvGrpSpPr>
          <p:grpSpPr>
            <a:xfrm>
              <a:off x="2562" y="2613"/>
              <a:ext cx="635" cy="363"/>
              <a:chOff x="748" y="1298"/>
              <a:chExt cx="635" cy="363"/>
            </a:xfrm>
          </p:grpSpPr>
          <p:sp>
            <p:nvSpPr>
              <p:cNvPr id="242" name="Google Shape;242;p27"/>
              <p:cNvSpPr/>
              <p:nvPr/>
            </p:nvSpPr>
            <p:spPr>
              <a:xfrm>
                <a:off x="748" y="1298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3" name="Google Shape;243;p27"/>
              <p:cNvCxnSpPr/>
              <p:nvPr/>
            </p:nvCxnSpPr>
            <p:spPr>
              <a:xfrm>
                <a:off x="1156" y="1298"/>
                <a:ext cx="0" cy="3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4" name="Google Shape;244;p27"/>
              <p:cNvSpPr/>
              <p:nvPr/>
            </p:nvSpPr>
            <p:spPr>
              <a:xfrm>
                <a:off x="1247" y="1457"/>
                <a:ext cx="45" cy="45"/>
              </a:xfrm>
              <a:prstGeom prst="ellipse">
                <a:avLst/>
              </a:prstGeom>
              <a:solidFill>
                <a:srgbClr val="F00000"/>
              </a:solidFill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45" name="Google Shape;245;p27"/>
            <p:cNvSpPr/>
            <p:nvPr/>
          </p:nvSpPr>
          <p:spPr>
            <a:xfrm>
              <a:off x="2608" y="2659"/>
              <a:ext cx="273" cy="27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lt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/>
            </a:p>
          </p:txBody>
        </p:sp>
      </p:grpSp>
      <p:cxnSp>
        <p:nvCxnSpPr>
          <p:cNvPr id="246" name="Google Shape;246;p27"/>
          <p:cNvCxnSpPr/>
          <p:nvPr/>
        </p:nvCxnSpPr>
        <p:spPr>
          <a:xfrm rot="5400000">
            <a:off x="3688564" y="4469663"/>
            <a:ext cx="2051100" cy="169800"/>
          </a:xfrm>
          <a:prstGeom prst="curvedConnector4">
            <a:avLst>
              <a:gd fmla="val 42800" name="adj1"/>
              <a:gd fmla="val 226251" name="adj2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27"/>
          <p:cNvCxnSpPr/>
          <p:nvPr/>
        </p:nvCxnSpPr>
        <p:spPr>
          <a:xfrm flipH="1" rot="5400000">
            <a:off x="4175225" y="4233963"/>
            <a:ext cx="2520900" cy="171300"/>
          </a:xfrm>
          <a:prstGeom prst="curvedConnector5">
            <a:avLst>
              <a:gd fmla="val 0" name="adj1"/>
              <a:gd fmla="val 0" name="adj2"/>
              <a:gd fmla="val 0" name="adj3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Dunia real</a:t>
            </a:r>
            <a:endParaRPr/>
          </a:p>
        </p:txBody>
      </p:sp>
      <p:grpSp>
        <p:nvGrpSpPr>
          <p:cNvPr id="253" name="Google Shape;253;p28"/>
          <p:cNvGrpSpPr/>
          <p:nvPr/>
        </p:nvGrpSpPr>
        <p:grpSpPr>
          <a:xfrm>
            <a:off x="685800" y="2971800"/>
            <a:ext cx="8153400" cy="2509838"/>
            <a:chOff x="432" y="1872"/>
            <a:chExt cx="5136" cy="1581"/>
          </a:xfrm>
        </p:grpSpPr>
        <p:pic>
          <p:nvPicPr>
            <p:cNvPr descr="HH00526_" id="254" name="Google Shape;25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8" y="1872"/>
              <a:ext cx="2160" cy="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8"/>
            <p:cNvSpPr/>
            <p:nvPr/>
          </p:nvSpPr>
          <p:spPr>
            <a:xfrm>
              <a:off x="432" y="1920"/>
              <a:ext cx="2928" cy="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182550" spcFirstLastPara="1" rIns="182550" wrap="square" tIns="46025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200"/>
                <a:buFont typeface="Arimo"/>
                <a:buChar char="ë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kereta</a:t>
              </a:r>
              <a:endParaRPr/>
            </a:p>
          </p:txBody>
        </p:sp>
      </p:grpSp>
      <p:grpSp>
        <p:nvGrpSpPr>
          <p:cNvPr id="256" name="Google Shape;256;p28"/>
          <p:cNvGrpSpPr/>
          <p:nvPr/>
        </p:nvGrpSpPr>
        <p:grpSpPr>
          <a:xfrm>
            <a:off x="685800" y="1447800"/>
            <a:ext cx="6030913" cy="1219200"/>
            <a:chOff x="432" y="912"/>
            <a:chExt cx="3799" cy="768"/>
          </a:xfrm>
        </p:grpSpPr>
        <p:pic>
          <p:nvPicPr>
            <p:cNvPr descr="HH00104_" id="257" name="Google Shape;25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6" y="912"/>
              <a:ext cx="1495" cy="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8"/>
            <p:cNvSpPr/>
            <p:nvPr/>
          </p:nvSpPr>
          <p:spPr>
            <a:xfrm>
              <a:off x="432" y="1152"/>
              <a:ext cx="3120" cy="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182550" spcFirstLastPara="1" rIns="182550" wrap="square" tIns="46025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200"/>
                <a:buFont typeface="Arimo"/>
                <a:buChar char="ë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rantai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29"/>
          <p:cNvSpPr txBox="1"/>
          <p:nvPr>
            <p:ph idx="4294967295"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List Structures</a:t>
            </a:r>
            <a:endParaRPr/>
          </a:p>
        </p:txBody>
      </p:sp>
      <p:sp>
        <p:nvSpPr>
          <p:cNvPr id="265" name="Google Shape;265;p29"/>
          <p:cNvSpPr txBox="1"/>
          <p:nvPr>
            <p:ph idx="4294967295" type="body"/>
          </p:nvPr>
        </p:nvSpPr>
        <p:spPr>
          <a:xfrm>
            <a:off x="468313" y="129540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Setiap nilai ada di dalam  “Node”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Setiap Node terhubung dengan node berikutnya menggunakan Link.  Jika digambarkan dengan data, maka link adalah sebuah data yang merujuk ke node berikut / next Node, atau tidak merujuk ke node lain / null</a:t>
            </a:r>
            <a:endParaRPr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Biasanya digambar dengan  “pointer” (link)</a:t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4067175" y="3703638"/>
            <a:ext cx="433388" cy="4333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2771775" y="3198813"/>
            <a:ext cx="433388" cy="4333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5580063" y="3414713"/>
            <a:ext cx="433387" cy="4333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</p:txBody>
      </p:sp>
      <p:grpSp>
        <p:nvGrpSpPr>
          <p:cNvPr id="269" name="Google Shape;269;p29"/>
          <p:cNvGrpSpPr/>
          <p:nvPr/>
        </p:nvGrpSpPr>
        <p:grpSpPr>
          <a:xfrm>
            <a:off x="1763713" y="4854575"/>
            <a:ext cx="1008062" cy="576263"/>
            <a:chOff x="521" y="1388"/>
            <a:chExt cx="635" cy="363"/>
          </a:xfrm>
        </p:grpSpPr>
        <p:sp>
          <p:nvSpPr>
            <p:cNvPr id="270" name="Google Shape;270;p29"/>
            <p:cNvSpPr/>
            <p:nvPr/>
          </p:nvSpPr>
          <p:spPr>
            <a:xfrm>
              <a:off x="567" y="1434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grpSp>
          <p:nvGrpSpPr>
            <p:cNvPr id="271" name="Google Shape;271;p29"/>
            <p:cNvGrpSpPr/>
            <p:nvPr/>
          </p:nvGrpSpPr>
          <p:grpSpPr>
            <a:xfrm>
              <a:off x="521" y="1388"/>
              <a:ext cx="635" cy="363"/>
              <a:chOff x="748" y="1298"/>
              <a:chExt cx="635" cy="363"/>
            </a:xfrm>
          </p:grpSpPr>
          <p:sp>
            <p:nvSpPr>
              <p:cNvPr id="272" name="Google Shape;272;p29"/>
              <p:cNvSpPr/>
              <p:nvPr/>
            </p:nvSpPr>
            <p:spPr>
              <a:xfrm>
                <a:off x="748" y="1298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73" name="Google Shape;273;p29"/>
              <p:cNvCxnSpPr/>
              <p:nvPr/>
            </p:nvCxnSpPr>
            <p:spPr>
              <a:xfrm>
                <a:off x="1156" y="1298"/>
                <a:ext cx="0" cy="3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4" name="Google Shape;274;p29"/>
              <p:cNvSpPr/>
              <p:nvPr/>
            </p:nvSpPr>
            <p:spPr>
              <a:xfrm>
                <a:off x="1247" y="1457"/>
                <a:ext cx="45" cy="45"/>
              </a:xfrm>
              <a:prstGeom prst="ellipse">
                <a:avLst/>
              </a:prstGeom>
              <a:solidFill>
                <a:srgbClr val="F00000"/>
              </a:solidFill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75" name="Google Shape;275;p29"/>
          <p:cNvGrpSpPr/>
          <p:nvPr/>
        </p:nvGrpSpPr>
        <p:grpSpPr>
          <a:xfrm>
            <a:off x="3635375" y="4854575"/>
            <a:ext cx="1008063" cy="576263"/>
            <a:chOff x="1474" y="2115"/>
            <a:chExt cx="635" cy="363"/>
          </a:xfrm>
        </p:grpSpPr>
        <p:sp>
          <p:nvSpPr>
            <p:cNvPr id="276" name="Google Shape;276;p29"/>
            <p:cNvSpPr/>
            <p:nvPr/>
          </p:nvSpPr>
          <p:spPr>
            <a:xfrm>
              <a:off x="1565" y="2159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/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1474" y="2115"/>
              <a:ext cx="635" cy="363"/>
              <a:chOff x="748" y="1298"/>
              <a:chExt cx="635" cy="363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748" y="1298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79" name="Google Shape;279;p29"/>
              <p:cNvCxnSpPr/>
              <p:nvPr/>
            </p:nvCxnSpPr>
            <p:spPr>
              <a:xfrm>
                <a:off x="1156" y="1298"/>
                <a:ext cx="0" cy="3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0" name="Google Shape;280;p29"/>
              <p:cNvSpPr/>
              <p:nvPr/>
            </p:nvSpPr>
            <p:spPr>
              <a:xfrm>
                <a:off x="1247" y="1457"/>
                <a:ext cx="45" cy="45"/>
              </a:xfrm>
              <a:prstGeom prst="ellipse">
                <a:avLst/>
              </a:prstGeom>
              <a:solidFill>
                <a:srgbClr val="F00000"/>
              </a:solidFill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81" name="Google Shape;281;p29"/>
          <p:cNvGrpSpPr/>
          <p:nvPr/>
        </p:nvGrpSpPr>
        <p:grpSpPr>
          <a:xfrm>
            <a:off x="3924300" y="3630613"/>
            <a:ext cx="1008063" cy="576262"/>
            <a:chOff x="748" y="1298"/>
            <a:chExt cx="635" cy="363"/>
          </a:xfrm>
        </p:grpSpPr>
        <p:sp>
          <p:nvSpPr>
            <p:cNvPr id="282" name="Google Shape;282;p29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3" name="Google Shape;283;p29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" name="Google Shape;284;p29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5508625" y="3341688"/>
            <a:ext cx="1008063" cy="576262"/>
            <a:chOff x="748" y="1298"/>
            <a:chExt cx="635" cy="363"/>
          </a:xfrm>
        </p:grpSpPr>
        <p:sp>
          <p:nvSpPr>
            <p:cNvPr id="286" name="Google Shape;286;p29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7" name="Google Shape;287;p29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29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9" name="Google Shape;289;p29"/>
          <p:cNvSpPr/>
          <p:nvPr/>
        </p:nvSpPr>
        <p:spPr>
          <a:xfrm>
            <a:off x="6445250" y="5287963"/>
            <a:ext cx="433388" cy="43338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6372225" y="5214938"/>
            <a:ext cx="1008063" cy="576262"/>
            <a:chOff x="3878" y="2568"/>
            <a:chExt cx="635" cy="363"/>
          </a:xfrm>
        </p:grpSpPr>
        <p:sp>
          <p:nvSpPr>
            <p:cNvPr id="291" name="Google Shape;291;p29"/>
            <p:cNvSpPr/>
            <p:nvPr/>
          </p:nvSpPr>
          <p:spPr>
            <a:xfrm>
              <a:off x="3878" y="256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2" name="Google Shape;292;p29"/>
            <p:cNvCxnSpPr/>
            <p:nvPr/>
          </p:nvCxnSpPr>
          <p:spPr>
            <a:xfrm>
              <a:off x="4286" y="256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3" name="Google Shape;293;p29"/>
          <p:cNvGrpSpPr/>
          <p:nvPr/>
        </p:nvGrpSpPr>
        <p:grpSpPr>
          <a:xfrm>
            <a:off x="2700338" y="3125788"/>
            <a:ext cx="1008062" cy="576262"/>
            <a:chOff x="748" y="1298"/>
            <a:chExt cx="635" cy="363"/>
          </a:xfrm>
        </p:grpSpPr>
        <p:sp>
          <p:nvSpPr>
            <p:cNvPr id="294" name="Google Shape;294;p29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5" name="Google Shape;295;p29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29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7" name="Google Shape;297;p29"/>
          <p:cNvSpPr/>
          <p:nvPr/>
        </p:nvSpPr>
        <p:spPr>
          <a:xfrm>
            <a:off x="7235825" y="3775075"/>
            <a:ext cx="433388" cy="43338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7164388" y="3702050"/>
            <a:ext cx="1008062" cy="576263"/>
            <a:chOff x="748" y="1298"/>
            <a:chExt cx="635" cy="363"/>
          </a:xfrm>
        </p:grpSpPr>
        <p:sp>
          <p:nvSpPr>
            <p:cNvPr id="299" name="Google Shape;299;p29"/>
            <p:cNvSpPr/>
            <p:nvPr/>
          </p:nvSpPr>
          <p:spPr>
            <a:xfrm>
              <a:off x="748" y="1298"/>
              <a:ext cx="635" cy="36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00" name="Google Shape;300;p29"/>
            <p:cNvCxnSpPr/>
            <p:nvPr/>
          </p:nvCxnSpPr>
          <p:spPr>
            <a:xfrm>
              <a:off x="1156" y="1298"/>
              <a:ext cx="0" cy="363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1" name="Google Shape;301;p29"/>
            <p:cNvSpPr/>
            <p:nvPr/>
          </p:nvSpPr>
          <p:spPr>
            <a:xfrm>
              <a:off x="1247" y="1457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02" name="Google Shape;302;p29"/>
          <p:cNvCxnSpPr/>
          <p:nvPr/>
        </p:nvCxnSpPr>
        <p:spPr>
          <a:xfrm flipH="1" rot="-5400000">
            <a:off x="665125" y="4059275"/>
            <a:ext cx="1260600" cy="9081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3" name="Google Shape;303;p29"/>
          <p:cNvCxnSpPr/>
          <p:nvPr/>
        </p:nvCxnSpPr>
        <p:spPr>
          <a:xfrm rot="10800000">
            <a:off x="2685963" y="3414600"/>
            <a:ext cx="1827300" cy="1728900"/>
          </a:xfrm>
          <a:prstGeom prst="curvedConnector5">
            <a:avLst>
              <a:gd fmla="val -11643" name="adj1"/>
              <a:gd fmla="val 42789" name="adj2"/>
              <a:gd fmla="val 111722" name="adj3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4" name="Google Shape;304;p29"/>
          <p:cNvCxnSpPr/>
          <p:nvPr/>
        </p:nvCxnSpPr>
        <p:spPr>
          <a:xfrm flipH="1" rot="-5400000">
            <a:off x="3491675" y="3501263"/>
            <a:ext cx="504900" cy="3318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5" name="Google Shape;305;p29"/>
          <p:cNvCxnSpPr/>
          <p:nvPr/>
        </p:nvCxnSpPr>
        <p:spPr>
          <a:xfrm flipH="1" rot="10800000">
            <a:off x="4802188" y="3630638"/>
            <a:ext cx="692100" cy="288900"/>
          </a:xfrm>
          <a:prstGeom prst="curvedConnector3">
            <a:avLst>
              <a:gd fmla="val 49773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6" name="Google Shape;306;p29"/>
          <p:cNvCxnSpPr/>
          <p:nvPr/>
        </p:nvCxnSpPr>
        <p:spPr>
          <a:xfrm>
            <a:off x="6386513" y="3630613"/>
            <a:ext cx="763500" cy="360300"/>
          </a:xfrm>
          <a:prstGeom prst="curvedConnector3">
            <a:avLst>
              <a:gd fmla="val 49904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7" name="Google Shape;307;p29"/>
          <p:cNvCxnSpPr/>
          <p:nvPr/>
        </p:nvCxnSpPr>
        <p:spPr>
          <a:xfrm flipH="1">
            <a:off x="6358075" y="3990975"/>
            <a:ext cx="1684200" cy="1512900"/>
          </a:xfrm>
          <a:prstGeom prst="curvedConnector5">
            <a:avLst>
              <a:gd fmla="val -12631" name="adj1"/>
              <a:gd fmla="val 41551" name="adj2"/>
              <a:gd fmla="val 112731" name="adj3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8" name="Google Shape;308;p29"/>
          <p:cNvSpPr/>
          <p:nvPr/>
        </p:nvSpPr>
        <p:spPr>
          <a:xfrm>
            <a:off x="684213" y="3775075"/>
            <a:ext cx="215900" cy="215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755650" y="3846513"/>
            <a:ext cx="71438" cy="71437"/>
          </a:xfrm>
          <a:prstGeom prst="ellipse">
            <a:avLst/>
          </a:prstGeom>
          <a:solidFill>
            <a:srgbClr val="F00000"/>
          </a:solidFill>
          <a:ln cap="flat" cmpd="sng" w="28575">
            <a:solidFill>
              <a:srgbClr val="F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0" name="Google Shape;310;p29"/>
          <p:cNvCxnSpPr/>
          <p:nvPr/>
        </p:nvCxnSpPr>
        <p:spPr>
          <a:xfrm>
            <a:off x="2641600" y="5143500"/>
            <a:ext cx="979488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1" name="Google Shape;311;p29"/>
          <p:cNvCxnSpPr/>
          <p:nvPr/>
        </p:nvCxnSpPr>
        <p:spPr>
          <a:xfrm flipH="1">
            <a:off x="7131050" y="5322888"/>
            <a:ext cx="144463" cy="360362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30"/>
          <p:cNvSpPr txBox="1"/>
          <p:nvPr>
            <p:ph idx="4294967295"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List Structures</a:t>
            </a:r>
            <a:endParaRPr/>
          </a:p>
        </p:txBody>
      </p:sp>
      <p:sp>
        <p:nvSpPr>
          <p:cNvPr id="318" name="Google Shape;318;p30"/>
          <p:cNvSpPr txBox="1"/>
          <p:nvPr>
            <p:ph idx="4294967295" type="body"/>
          </p:nvPr>
        </p:nvSpPr>
        <p:spPr>
          <a:xfrm>
            <a:off x="323850" y="1341438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Dapat digambarkan dengan node di dalam node</a:t>
            </a:r>
            <a:endParaRPr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Atau dengan ‘Pointer’ (yg lbh umum) 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Setiap node memiliki reference ke node berikutnya</a:t>
            </a:r>
            <a:endParaRPr sz="2000"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grpSp>
        <p:nvGrpSpPr>
          <p:cNvPr id="319" name="Google Shape;319;p30"/>
          <p:cNvGrpSpPr/>
          <p:nvPr/>
        </p:nvGrpSpPr>
        <p:grpSpPr>
          <a:xfrm>
            <a:off x="468313" y="1844675"/>
            <a:ext cx="7272337" cy="973138"/>
            <a:chOff x="295" y="1434"/>
            <a:chExt cx="4581" cy="613"/>
          </a:xfrm>
        </p:grpSpPr>
        <p:sp>
          <p:nvSpPr>
            <p:cNvPr id="320" name="Google Shape;320;p30"/>
            <p:cNvSpPr/>
            <p:nvPr/>
          </p:nvSpPr>
          <p:spPr>
            <a:xfrm>
              <a:off x="295" y="1434"/>
              <a:ext cx="136" cy="136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0" y="1479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200" y="1615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J</a:t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744" y="1615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021" y="1615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656" y="1615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736" y="1615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289" y="1615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endParaRPr/>
            </a:p>
          </p:txBody>
        </p:sp>
        <p:cxnSp>
          <p:nvCxnSpPr>
            <p:cNvPr id="328" name="Google Shape;328;p30"/>
            <p:cNvCxnSpPr/>
            <p:nvPr/>
          </p:nvCxnSpPr>
          <p:spPr>
            <a:xfrm>
              <a:off x="394" y="1502"/>
              <a:ext cx="527" cy="250"/>
            </a:xfrm>
            <a:prstGeom prst="curvedConnector3">
              <a:avLst>
                <a:gd fmla="val -74684" name="adj1"/>
              </a:avLst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9" name="Google Shape;329;p30"/>
            <p:cNvSpPr/>
            <p:nvPr/>
          </p:nvSpPr>
          <p:spPr>
            <a:xfrm>
              <a:off x="930" y="1457"/>
              <a:ext cx="3946" cy="59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0" name="Google Shape;330;p30"/>
            <p:cNvCxnSpPr/>
            <p:nvPr/>
          </p:nvCxnSpPr>
          <p:spPr>
            <a:xfrm>
              <a:off x="1429" y="1457"/>
              <a:ext cx="1" cy="590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30"/>
            <p:cNvSpPr/>
            <p:nvPr/>
          </p:nvSpPr>
          <p:spPr>
            <a:xfrm>
              <a:off x="1519" y="1480"/>
              <a:ext cx="3266" cy="544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2" name="Google Shape;332;p30"/>
            <p:cNvCxnSpPr/>
            <p:nvPr/>
          </p:nvCxnSpPr>
          <p:spPr>
            <a:xfrm>
              <a:off x="2022" y="1480"/>
              <a:ext cx="1" cy="544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p30"/>
            <p:cNvSpPr/>
            <p:nvPr/>
          </p:nvSpPr>
          <p:spPr>
            <a:xfrm>
              <a:off x="2109" y="1508"/>
              <a:ext cx="2586" cy="487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54" y="1542"/>
              <a:ext cx="1950" cy="42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5" name="Google Shape;335;p30"/>
            <p:cNvCxnSpPr/>
            <p:nvPr/>
          </p:nvCxnSpPr>
          <p:spPr>
            <a:xfrm>
              <a:off x="3158" y="1549"/>
              <a:ext cx="4" cy="406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30"/>
            <p:cNvCxnSpPr/>
            <p:nvPr/>
          </p:nvCxnSpPr>
          <p:spPr>
            <a:xfrm>
              <a:off x="2562" y="1510"/>
              <a:ext cx="1" cy="484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7" name="Google Shape;337;p30"/>
            <p:cNvSpPr/>
            <p:nvPr/>
          </p:nvSpPr>
          <p:spPr>
            <a:xfrm>
              <a:off x="3230" y="1567"/>
              <a:ext cx="1238" cy="37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8" name="Google Shape;338;p30"/>
            <p:cNvCxnSpPr/>
            <p:nvPr/>
          </p:nvCxnSpPr>
          <p:spPr>
            <a:xfrm>
              <a:off x="3609" y="1571"/>
              <a:ext cx="1" cy="361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9" name="Google Shape;339;p30"/>
            <p:cNvSpPr/>
            <p:nvPr/>
          </p:nvSpPr>
          <p:spPr>
            <a:xfrm>
              <a:off x="3684" y="1591"/>
              <a:ext cx="648" cy="322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40" name="Google Shape;340;p30"/>
            <p:cNvCxnSpPr/>
            <p:nvPr/>
          </p:nvCxnSpPr>
          <p:spPr>
            <a:xfrm>
              <a:off x="4063" y="1595"/>
              <a:ext cx="1" cy="314"/>
            </a:xfrm>
            <a:prstGeom prst="straightConnector1">
              <a:avLst/>
            </a:prstGeom>
            <a:noFill/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30"/>
            <p:cNvCxnSpPr/>
            <p:nvPr/>
          </p:nvCxnSpPr>
          <p:spPr>
            <a:xfrm flipH="1">
              <a:off x="4105" y="1639"/>
              <a:ext cx="182" cy="226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2" name="Google Shape;342;p30"/>
          <p:cNvGrpSpPr/>
          <p:nvPr/>
        </p:nvGrpSpPr>
        <p:grpSpPr>
          <a:xfrm>
            <a:off x="468313" y="4221163"/>
            <a:ext cx="7848600" cy="647700"/>
            <a:chOff x="295" y="2387"/>
            <a:chExt cx="4944" cy="408"/>
          </a:xfrm>
        </p:grpSpPr>
        <p:sp>
          <p:nvSpPr>
            <p:cNvPr id="343" name="Google Shape;343;p30"/>
            <p:cNvSpPr/>
            <p:nvPr/>
          </p:nvSpPr>
          <p:spPr>
            <a:xfrm>
              <a:off x="2472" y="2478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J</a:t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98" y="2478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/>
            </a:p>
          </p:txBody>
        </p:sp>
        <p:grpSp>
          <p:nvGrpSpPr>
            <p:cNvPr id="345" name="Google Shape;345;p30"/>
            <p:cNvGrpSpPr/>
            <p:nvPr/>
          </p:nvGrpSpPr>
          <p:grpSpPr>
            <a:xfrm>
              <a:off x="975" y="2432"/>
              <a:ext cx="635" cy="363"/>
              <a:chOff x="521" y="1388"/>
              <a:chExt cx="635" cy="363"/>
            </a:xfrm>
          </p:grpSpPr>
          <p:sp>
            <p:nvSpPr>
              <p:cNvPr id="346" name="Google Shape;346;p30"/>
              <p:cNvSpPr/>
              <p:nvPr/>
            </p:nvSpPr>
            <p:spPr>
              <a:xfrm>
                <a:off x="567" y="1434"/>
                <a:ext cx="273" cy="273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grpSp>
            <p:nvGrpSpPr>
              <p:cNvPr id="347" name="Google Shape;347;p30"/>
              <p:cNvGrpSpPr/>
              <p:nvPr/>
            </p:nvGrpSpPr>
            <p:grpSpPr>
              <a:xfrm>
                <a:off x="521" y="1388"/>
                <a:ext cx="635" cy="363"/>
                <a:chOff x="748" y="1298"/>
                <a:chExt cx="635" cy="363"/>
              </a:xfrm>
            </p:grpSpPr>
            <p:sp>
              <p:nvSpPr>
                <p:cNvPr id="348" name="Google Shape;348;p30"/>
                <p:cNvSpPr/>
                <p:nvPr/>
              </p:nvSpPr>
              <p:spPr>
                <a:xfrm>
                  <a:off x="748" y="1298"/>
                  <a:ext cx="635" cy="363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28575">
                  <a:solidFill>
                    <a:srgbClr val="F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349" name="Google Shape;349;p30"/>
                <p:cNvCxnSpPr/>
                <p:nvPr/>
              </p:nvCxnSpPr>
              <p:spPr>
                <a:xfrm>
                  <a:off x="1156" y="1298"/>
                  <a:ext cx="0" cy="36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0" name="Google Shape;350;p30"/>
                <p:cNvSpPr/>
                <p:nvPr/>
              </p:nvSpPr>
              <p:spPr>
                <a:xfrm>
                  <a:off x="1247" y="1457"/>
                  <a:ext cx="45" cy="45"/>
                </a:xfrm>
                <a:prstGeom prst="ellipse">
                  <a:avLst/>
                </a:prstGeom>
                <a:solidFill>
                  <a:srgbClr val="F00000"/>
                </a:solidFill>
                <a:ln cap="flat" cmpd="sng" w="28575">
                  <a:solidFill>
                    <a:srgbClr val="F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grpSp>
          <p:nvGrpSpPr>
            <p:cNvPr id="351" name="Google Shape;351;p30"/>
            <p:cNvGrpSpPr/>
            <p:nvPr/>
          </p:nvGrpSpPr>
          <p:grpSpPr>
            <a:xfrm>
              <a:off x="1701" y="2432"/>
              <a:ext cx="635" cy="363"/>
              <a:chOff x="1474" y="2115"/>
              <a:chExt cx="635" cy="363"/>
            </a:xfrm>
          </p:grpSpPr>
          <p:sp>
            <p:nvSpPr>
              <p:cNvPr id="352" name="Google Shape;352;p30"/>
              <p:cNvSpPr/>
              <p:nvPr/>
            </p:nvSpPr>
            <p:spPr>
              <a:xfrm>
                <a:off x="1565" y="2159"/>
                <a:ext cx="273" cy="273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/>
              </a:p>
            </p:txBody>
          </p:sp>
          <p:grpSp>
            <p:nvGrpSpPr>
              <p:cNvPr id="353" name="Google Shape;353;p30"/>
              <p:cNvGrpSpPr/>
              <p:nvPr/>
            </p:nvGrpSpPr>
            <p:grpSpPr>
              <a:xfrm>
                <a:off x="1474" y="2115"/>
                <a:ext cx="635" cy="363"/>
                <a:chOff x="748" y="1298"/>
                <a:chExt cx="635" cy="363"/>
              </a:xfrm>
            </p:grpSpPr>
            <p:sp>
              <p:nvSpPr>
                <p:cNvPr id="354" name="Google Shape;354;p30"/>
                <p:cNvSpPr/>
                <p:nvPr/>
              </p:nvSpPr>
              <p:spPr>
                <a:xfrm>
                  <a:off x="748" y="1298"/>
                  <a:ext cx="635" cy="363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28575">
                  <a:solidFill>
                    <a:srgbClr val="F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355" name="Google Shape;355;p30"/>
                <p:cNvCxnSpPr/>
                <p:nvPr/>
              </p:nvCxnSpPr>
              <p:spPr>
                <a:xfrm>
                  <a:off x="1156" y="1298"/>
                  <a:ext cx="0" cy="36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6" name="Google Shape;356;p30"/>
                <p:cNvSpPr/>
                <p:nvPr/>
              </p:nvSpPr>
              <p:spPr>
                <a:xfrm>
                  <a:off x="1247" y="1457"/>
                  <a:ext cx="45" cy="45"/>
                </a:xfrm>
                <a:prstGeom prst="ellipse">
                  <a:avLst/>
                </a:prstGeom>
                <a:solidFill>
                  <a:srgbClr val="F00000"/>
                </a:solidFill>
                <a:ln cap="flat" cmpd="sng" w="28575">
                  <a:solidFill>
                    <a:srgbClr val="F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Noto Sans Symbol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grpSp>
          <p:nvGrpSpPr>
            <p:cNvPr id="357" name="Google Shape;357;p30"/>
            <p:cNvGrpSpPr/>
            <p:nvPr/>
          </p:nvGrpSpPr>
          <p:grpSpPr>
            <a:xfrm>
              <a:off x="3152" y="2432"/>
              <a:ext cx="635" cy="363"/>
              <a:chOff x="748" y="1298"/>
              <a:chExt cx="635" cy="363"/>
            </a:xfrm>
          </p:grpSpPr>
          <p:sp>
            <p:nvSpPr>
              <p:cNvPr id="358" name="Google Shape;358;p30"/>
              <p:cNvSpPr/>
              <p:nvPr/>
            </p:nvSpPr>
            <p:spPr>
              <a:xfrm>
                <a:off x="748" y="1298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59" name="Google Shape;359;p30"/>
              <p:cNvCxnSpPr/>
              <p:nvPr/>
            </p:nvCxnSpPr>
            <p:spPr>
              <a:xfrm>
                <a:off x="1156" y="1298"/>
                <a:ext cx="0" cy="3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0" name="Google Shape;360;p30"/>
              <p:cNvSpPr/>
              <p:nvPr/>
            </p:nvSpPr>
            <p:spPr>
              <a:xfrm>
                <a:off x="1247" y="1457"/>
                <a:ext cx="45" cy="45"/>
              </a:xfrm>
              <a:prstGeom prst="ellipse">
                <a:avLst/>
              </a:prstGeom>
              <a:solidFill>
                <a:srgbClr val="F00000"/>
              </a:solidFill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61" name="Google Shape;361;p30"/>
            <p:cNvGrpSpPr/>
            <p:nvPr/>
          </p:nvGrpSpPr>
          <p:grpSpPr>
            <a:xfrm>
              <a:off x="3878" y="2432"/>
              <a:ext cx="635" cy="363"/>
              <a:chOff x="748" y="1298"/>
              <a:chExt cx="635" cy="363"/>
            </a:xfrm>
          </p:grpSpPr>
          <p:sp>
            <p:nvSpPr>
              <p:cNvPr id="362" name="Google Shape;362;p30"/>
              <p:cNvSpPr/>
              <p:nvPr/>
            </p:nvSpPr>
            <p:spPr>
              <a:xfrm>
                <a:off x="748" y="1298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63" name="Google Shape;363;p30"/>
              <p:cNvCxnSpPr/>
              <p:nvPr/>
            </p:nvCxnSpPr>
            <p:spPr>
              <a:xfrm>
                <a:off x="1156" y="1298"/>
                <a:ext cx="0" cy="3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4" name="Google Shape;364;p30"/>
              <p:cNvSpPr/>
              <p:nvPr/>
            </p:nvSpPr>
            <p:spPr>
              <a:xfrm>
                <a:off x="1247" y="1457"/>
                <a:ext cx="45" cy="45"/>
              </a:xfrm>
              <a:prstGeom prst="ellipse">
                <a:avLst/>
              </a:prstGeom>
              <a:solidFill>
                <a:srgbClr val="F00000"/>
              </a:solidFill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5" name="Google Shape;365;p30"/>
            <p:cNvSpPr/>
            <p:nvPr/>
          </p:nvSpPr>
          <p:spPr>
            <a:xfrm>
              <a:off x="4694" y="2478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grpSp>
          <p:nvGrpSpPr>
            <p:cNvPr id="366" name="Google Shape;366;p30"/>
            <p:cNvGrpSpPr/>
            <p:nvPr/>
          </p:nvGrpSpPr>
          <p:grpSpPr>
            <a:xfrm>
              <a:off x="4604" y="2432"/>
              <a:ext cx="635" cy="363"/>
              <a:chOff x="3878" y="2568"/>
              <a:chExt cx="635" cy="363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3878" y="2568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68" name="Google Shape;368;p30"/>
              <p:cNvCxnSpPr/>
              <p:nvPr/>
            </p:nvCxnSpPr>
            <p:spPr>
              <a:xfrm>
                <a:off x="4286" y="2568"/>
                <a:ext cx="0" cy="3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69" name="Google Shape;369;p30"/>
            <p:cNvGrpSpPr/>
            <p:nvPr/>
          </p:nvGrpSpPr>
          <p:grpSpPr>
            <a:xfrm>
              <a:off x="2426" y="2432"/>
              <a:ext cx="635" cy="363"/>
              <a:chOff x="748" y="1298"/>
              <a:chExt cx="635" cy="363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748" y="1298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71" name="Google Shape;371;p30"/>
              <p:cNvCxnSpPr/>
              <p:nvPr/>
            </p:nvCxnSpPr>
            <p:spPr>
              <a:xfrm>
                <a:off x="1156" y="1298"/>
                <a:ext cx="0" cy="3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2" name="Google Shape;372;p30"/>
              <p:cNvSpPr/>
              <p:nvPr/>
            </p:nvSpPr>
            <p:spPr>
              <a:xfrm>
                <a:off x="1247" y="1457"/>
                <a:ext cx="45" cy="45"/>
              </a:xfrm>
              <a:prstGeom prst="ellipse">
                <a:avLst/>
              </a:prstGeom>
              <a:solidFill>
                <a:srgbClr val="F00000"/>
              </a:solidFill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3" name="Google Shape;373;p30"/>
            <p:cNvSpPr/>
            <p:nvPr/>
          </p:nvSpPr>
          <p:spPr>
            <a:xfrm>
              <a:off x="3923" y="2478"/>
              <a:ext cx="273" cy="27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endParaRPr/>
            </a:p>
          </p:txBody>
        </p:sp>
        <p:cxnSp>
          <p:nvCxnSpPr>
            <p:cNvPr id="374" name="Google Shape;374;p30"/>
            <p:cNvCxnSpPr/>
            <p:nvPr/>
          </p:nvCxnSpPr>
          <p:spPr>
            <a:xfrm>
              <a:off x="394" y="2455"/>
              <a:ext cx="572" cy="159"/>
            </a:xfrm>
            <a:prstGeom prst="curvedConnector3">
              <a:avLst>
                <a:gd fmla="val -68806" name="adj1"/>
              </a:avLst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5" name="Google Shape;375;p30"/>
            <p:cNvCxnSpPr/>
            <p:nvPr/>
          </p:nvCxnSpPr>
          <p:spPr>
            <a:xfrm>
              <a:off x="2254" y="2614"/>
              <a:ext cx="1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6" name="Google Shape;376;p30"/>
            <p:cNvCxnSpPr/>
            <p:nvPr/>
          </p:nvCxnSpPr>
          <p:spPr>
            <a:xfrm>
              <a:off x="2979" y="2614"/>
              <a:ext cx="164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7" name="Google Shape;377;p30"/>
            <p:cNvCxnSpPr/>
            <p:nvPr/>
          </p:nvCxnSpPr>
          <p:spPr>
            <a:xfrm>
              <a:off x="3705" y="2614"/>
              <a:ext cx="164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8" name="Google Shape;378;p30"/>
            <p:cNvCxnSpPr/>
            <p:nvPr/>
          </p:nvCxnSpPr>
          <p:spPr>
            <a:xfrm>
              <a:off x="4431" y="2614"/>
              <a:ext cx="164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79" name="Google Shape;379;p30"/>
            <p:cNvSpPr/>
            <p:nvPr/>
          </p:nvSpPr>
          <p:spPr>
            <a:xfrm>
              <a:off x="295" y="2387"/>
              <a:ext cx="136" cy="136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40" y="2432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81" name="Google Shape;381;p30"/>
            <p:cNvCxnSpPr/>
            <p:nvPr/>
          </p:nvCxnSpPr>
          <p:spPr>
            <a:xfrm>
              <a:off x="1528" y="2614"/>
              <a:ext cx="164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82" name="Google Shape;382;p30"/>
            <p:cNvCxnSpPr/>
            <p:nvPr/>
          </p:nvCxnSpPr>
          <p:spPr>
            <a:xfrm flipH="1">
              <a:off x="5103" y="2523"/>
              <a:ext cx="91" cy="22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31"/>
          <p:cNvSpPr txBox="1"/>
          <p:nvPr>
            <p:ph idx="4294967295" type="title"/>
          </p:nvPr>
        </p:nvSpPr>
        <p:spPr>
          <a:xfrm>
            <a:off x="3810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Apakah pointer / reference ?</a:t>
            </a:r>
            <a:endParaRPr/>
          </a:p>
        </p:txBody>
      </p:sp>
      <p:sp>
        <p:nvSpPr>
          <p:cNvPr id="389" name="Google Shape;389;p31"/>
          <p:cNvSpPr txBox="1"/>
          <p:nvPr>
            <p:ph idx="4294967295" type="body"/>
          </p:nvPr>
        </p:nvSpPr>
        <p:spPr>
          <a:xfrm>
            <a:off x="457200" y="1600200"/>
            <a:ext cx="81788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Pointer dalam dunia nyata  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Nomor telepon merupakan analogi dari pointer dalam kehidupan sehari-hari.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Untuk menghubungi seseorang :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Anda perlu mengetahui nomor telepon orang tersebut</a:t>
            </a:r>
            <a:endParaRPr i="1"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Beberapa orang dapat mengetahui nomor telepon anda.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Tujuan: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Mampu menjelaskan apa yang dimaksud dengan struktur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Mampu memahami dan menjelaskan perbedaan struktur data statis dan dinamis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32"/>
          <p:cNvSpPr txBox="1"/>
          <p:nvPr>
            <p:ph idx="4294967295"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Alokasi memori</a:t>
            </a:r>
            <a:endParaRPr/>
          </a:p>
        </p:txBody>
      </p:sp>
      <p:sp>
        <p:nvSpPr>
          <p:cNvPr id="396" name="Google Shape;396;p32"/>
          <p:cNvSpPr txBox="1"/>
          <p:nvPr>
            <p:ph idx="4294967295" type="body"/>
          </p:nvPr>
        </p:nvSpPr>
        <p:spPr>
          <a:xfrm>
            <a:off x="457200" y="1600200"/>
            <a:ext cx="8178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Pointer / reference berisi alamat memori dalam komputer. Alamat tersebut menunjuk pada tempat data disimpan dalam memori.  Bagaimana memori dialokasikan 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Pada kuliah PBO, anda biasa mengerjakan dengan menggunakan new().  Saat membuat obyek, maka memori komputer akan dialokasikan ke obyek yang kita buat. 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   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D20000"/>
                </a:solidFill>
              </a:rPr>
              <a:t>o</a:t>
            </a:r>
            <a:r>
              <a:rPr lang="en-US" sz="2000"/>
              <a:t> </a:t>
            </a:r>
            <a:r>
              <a:rPr i="1" lang="en-US" sz="2000"/>
              <a:t>adalah alamat lokasi memori dimana obyek disimpan.  Reference/pointer </a:t>
            </a:r>
            <a:r>
              <a:rPr i="1" lang="en-US" sz="2000">
                <a:solidFill>
                  <a:srgbClr val="D20000"/>
                </a:solidFill>
              </a:rPr>
              <a:t>o</a:t>
            </a:r>
            <a:r>
              <a:rPr i="1" lang="en-US" sz="2000"/>
              <a:t> dapat disalin (yaitu </a:t>
            </a:r>
            <a:r>
              <a:rPr i="1" lang="en-US" sz="2000">
                <a:solidFill>
                  <a:srgbClr val="D20000"/>
                </a:solidFill>
              </a:rPr>
              <a:t>p</a:t>
            </a:r>
            <a:r>
              <a:rPr i="1" lang="en-US" sz="2000"/>
              <a:t>) dan digunakan di beberapa tempat, tetapi hanya ada satu salinan dari obyek yang sebenarnya..</a:t>
            </a:r>
            <a:endParaRPr/>
          </a:p>
          <a:p>
            <a:pPr indent="-342900" lvl="0" marL="342900" rtl="0" algn="l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i="1"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2000"/>
          </a:p>
        </p:txBody>
      </p:sp>
      <p:grpSp>
        <p:nvGrpSpPr>
          <p:cNvPr id="397" name="Google Shape;397;p32"/>
          <p:cNvGrpSpPr/>
          <p:nvPr/>
        </p:nvGrpSpPr>
        <p:grpSpPr>
          <a:xfrm>
            <a:off x="5148263" y="3525838"/>
            <a:ext cx="2160587" cy="576262"/>
            <a:chOff x="3560" y="2024"/>
            <a:chExt cx="1361" cy="363"/>
          </a:xfrm>
        </p:grpSpPr>
        <p:sp>
          <p:nvSpPr>
            <p:cNvPr id="398" name="Google Shape;398;p32"/>
            <p:cNvSpPr/>
            <p:nvPr/>
          </p:nvSpPr>
          <p:spPr>
            <a:xfrm>
              <a:off x="3560" y="2138"/>
              <a:ext cx="136" cy="136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3605" y="2183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0" name="Google Shape;400;p32"/>
            <p:cNvGrpSpPr/>
            <p:nvPr/>
          </p:nvGrpSpPr>
          <p:grpSpPr>
            <a:xfrm>
              <a:off x="4286" y="2024"/>
              <a:ext cx="635" cy="363"/>
              <a:chOff x="4331" y="1842"/>
              <a:chExt cx="635" cy="363"/>
            </a:xfrm>
          </p:grpSpPr>
          <p:sp>
            <p:nvSpPr>
              <p:cNvPr id="401" name="Google Shape;401;p32"/>
              <p:cNvSpPr/>
              <p:nvPr/>
            </p:nvSpPr>
            <p:spPr>
              <a:xfrm>
                <a:off x="4331" y="1842"/>
                <a:ext cx="635" cy="3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F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" name="Google Shape;402;p32"/>
              <p:cNvSpPr txBox="1"/>
              <p:nvPr/>
            </p:nvSpPr>
            <p:spPr>
              <a:xfrm>
                <a:off x="4362" y="1898"/>
                <a:ext cx="574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Object</a:t>
                </a:r>
                <a:endParaRPr b="0" i="0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403" name="Google Shape;403;p32"/>
            <p:cNvCxnSpPr/>
            <p:nvPr/>
          </p:nvCxnSpPr>
          <p:spPr>
            <a:xfrm>
              <a:off x="3696" y="2205"/>
              <a:ext cx="590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404" name="Google Shape;404;p32"/>
          <p:cNvSpPr txBox="1"/>
          <p:nvPr/>
        </p:nvSpPr>
        <p:spPr>
          <a:xfrm>
            <a:off x="900113" y="4006850"/>
            <a:ext cx="1400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 p = o;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4859338" y="35988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6" name="Google Shape;406;p32"/>
          <p:cNvGrpSpPr/>
          <p:nvPr/>
        </p:nvGrpSpPr>
        <p:grpSpPr>
          <a:xfrm>
            <a:off x="5148263" y="3886200"/>
            <a:ext cx="1152525" cy="325438"/>
            <a:chOff x="3243" y="2160"/>
            <a:chExt cx="726" cy="205"/>
          </a:xfrm>
        </p:grpSpPr>
        <p:sp>
          <p:nvSpPr>
            <p:cNvPr id="407" name="Google Shape;407;p32"/>
            <p:cNvSpPr/>
            <p:nvPr/>
          </p:nvSpPr>
          <p:spPr>
            <a:xfrm>
              <a:off x="3243" y="2229"/>
              <a:ext cx="136" cy="136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3288" y="2274"/>
              <a:ext cx="45" cy="45"/>
            </a:xfrm>
            <a:prstGeom prst="ellipse">
              <a:avLst/>
            </a:prstGeom>
            <a:solidFill>
              <a:srgbClr val="F00000"/>
            </a:solidFill>
            <a:ln cap="flat" cmpd="sng" w="28575">
              <a:solidFill>
                <a:srgbClr val="F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09" name="Google Shape;409;p32"/>
            <p:cNvCxnSpPr/>
            <p:nvPr/>
          </p:nvCxnSpPr>
          <p:spPr>
            <a:xfrm flipH="1" rot="10800000">
              <a:off x="3379" y="2160"/>
              <a:ext cx="590" cy="136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410" name="Google Shape;410;p32"/>
          <p:cNvSpPr txBox="1"/>
          <p:nvPr/>
        </p:nvSpPr>
        <p:spPr>
          <a:xfrm>
            <a:off x="4859338" y="38862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900113" y="3719513"/>
            <a:ext cx="24590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 o = new Object();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33"/>
          <p:cNvSpPr txBox="1"/>
          <p:nvPr>
            <p:ph idx="4294967295"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Alokasi memori</a:t>
            </a:r>
            <a:endParaRPr/>
          </a:p>
        </p:txBody>
      </p:sp>
      <p:sp>
        <p:nvSpPr>
          <p:cNvPr id="418" name="Google Shape;418;p33"/>
          <p:cNvSpPr txBox="1"/>
          <p:nvPr>
            <p:ph idx="4294967295" type="body"/>
          </p:nvPr>
        </p:nvSpPr>
        <p:spPr>
          <a:xfrm>
            <a:off x="457200" y="1600200"/>
            <a:ext cx="8178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Memori yang digunakan untuk penyimpanan harus di </a:t>
            </a:r>
            <a:r>
              <a:rPr i="1" lang="en-US" sz="2800"/>
              <a:t>recycled</a:t>
            </a:r>
            <a:r>
              <a:rPr lang="en-US" sz="2800"/>
              <a:t> setelah digunakan 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i="1" lang="en-US"/>
              <a:t>Garbage collector</a:t>
            </a:r>
            <a:r>
              <a:rPr lang="en-US"/>
              <a:t> secara otomatis akan membebaskan potongan memori yang sudah lama tidak ditunjuk/direferensi.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Proses ini membantu kita agar tidak perlu secara eksplisit membebaskan memori</a:t>
            </a:r>
            <a:endParaRPr i="1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 Dinamis</a:t>
            </a:r>
            <a:endParaRPr/>
          </a:p>
        </p:txBody>
      </p:sp>
      <p:sp>
        <p:nvSpPr>
          <p:cNvPr id="424" name="Google Shape;424;p34"/>
          <p:cNvSpPr txBox="1"/>
          <p:nvPr>
            <p:ph idx="1" type="body"/>
          </p:nvPr>
        </p:nvSpPr>
        <p:spPr>
          <a:xfrm>
            <a:off x="381000" y="14478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Struktur data yang ukurannya dapat berkurang atau bertambah saat waktu eksekusi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Implementasinya: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Pointer (dalam C/C++)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contoh: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class ListNode {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private: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   int data;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   ListNode *nextNode;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public: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   ListNode(int in_data);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	int getData();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	ListNode *getNextNode();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Listnode *pertama;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rPr lang="en-US" sz="1800"/>
              <a:t>pertama = new ListNode(8);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 Dinamis</a:t>
            </a:r>
            <a:endParaRPr/>
          </a:p>
        </p:txBody>
      </p:sp>
      <p:sp>
        <p:nvSpPr>
          <p:cNvPr id="430" name="Google Shape;430;p35"/>
          <p:cNvSpPr txBox="1"/>
          <p:nvPr>
            <p:ph idx="1" type="body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Implementasinya: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Referensi (dalam Java)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contoh: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class ListNode {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   int data;   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   ListNode nextNode;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   ListNode( int in_data ){data = in_Data;}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   int getData(){return data;}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   ListNode getNext(){return nextNode;}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} 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ListNode firstNode;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2000"/>
              <a:t>firstNode = new ListNode( insertItem, firstNode ); </a:t>
            </a:r>
            <a:endParaRPr/>
          </a:p>
          <a:p>
            <a:pPr indent="-20320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Proses manual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Pencarian katalog perpustakaan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Pencarian kata di buku kamus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Penelusuran hasil penerimaan mahasiswa dari pengumuman di koran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Proses manual kurang efisien untuk pengolahan data seperti pencarian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Definisi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CCFF"/>
                </a:solidFill>
              </a:rPr>
              <a:t>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informasi</a:t>
            </a:r>
            <a:endParaRPr sz="2400"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227330" lvl="0" marL="34290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CCFF"/>
                </a:solidFill>
              </a:rPr>
              <a:t>Structure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Cara membangun, mengonstruksi, atau mengorganisir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Sesuatu yang dibangun atau dikonstruksi</a:t>
            </a:r>
            <a:endParaRPr sz="2400"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4021138" y="1724025"/>
            <a:ext cx="4694237" cy="1709738"/>
            <a:chOff x="2641" y="1500"/>
            <a:chExt cx="2957" cy="1077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652" y="1500"/>
              <a:ext cx="2946" cy="2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24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Emily: CS: 94: 92: 96</a:t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2652" y="1899"/>
              <a:ext cx="2946" cy="2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i="0" lang="en-US" sz="24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James:ECE: 90: 88: 94</a:t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2641" y="2289"/>
              <a:ext cx="2957" cy="2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2400" u="none" cap="none" strike="noStrik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Taylor:UND: 80: 93: 90</a:t>
              </a:r>
              <a:endParaRPr/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6918325" y="4916488"/>
            <a:ext cx="1687513" cy="1276350"/>
            <a:chOff x="4478" y="3206"/>
            <a:chExt cx="1063" cy="804"/>
          </a:xfrm>
        </p:grpSpPr>
        <p:sp>
          <p:nvSpPr>
            <p:cNvPr id="115" name="Google Shape;115;p16"/>
            <p:cNvSpPr/>
            <p:nvPr/>
          </p:nvSpPr>
          <p:spPr>
            <a:xfrm>
              <a:off x="4663" y="3467"/>
              <a:ext cx="684" cy="543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6" name="Google Shape;116;p16"/>
            <p:cNvGrpSpPr/>
            <p:nvPr/>
          </p:nvGrpSpPr>
          <p:grpSpPr>
            <a:xfrm>
              <a:off x="4478" y="3206"/>
              <a:ext cx="1063" cy="411"/>
              <a:chOff x="4478" y="3206"/>
              <a:chExt cx="1063" cy="411"/>
            </a:xfrm>
          </p:grpSpPr>
          <p:cxnSp>
            <p:nvCxnSpPr>
              <p:cNvPr id="117" name="Google Shape;117;p16"/>
              <p:cNvCxnSpPr/>
              <p:nvPr/>
            </p:nvCxnSpPr>
            <p:spPr>
              <a:xfrm flipH="1" rot="10800000">
                <a:off x="4478" y="3206"/>
                <a:ext cx="532" cy="40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6"/>
              <p:cNvCxnSpPr/>
              <p:nvPr/>
            </p:nvCxnSpPr>
            <p:spPr>
              <a:xfrm rot="10800000">
                <a:off x="5009" y="3215"/>
                <a:ext cx="532" cy="40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Istilah dalam bahasa pemrograman yang dimaksudkan untuk menyimpan dan mengorganisasikan / mengkonstruksi informasi.</a:t>
            </a:r>
            <a:endParaRPr/>
          </a:p>
          <a:p>
            <a:pPr indent="-210820" lvl="0" marL="342900" rtl="0" algn="just"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210820" lvl="0" marL="342900" rtl="0" algn="l"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itu Struktur Data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Dengan struktur data, cara pengolahan data dapat dibuat lebih efisien dengan menggunakan komputer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Kumpulan data yang bertipe sama diorganisasikan di dalam struktur data tertentu</a:t>
            </a:r>
            <a:endParaRPr/>
          </a:p>
          <a:p>
            <a:pPr indent="-170180" lvl="1" marL="74295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170180" lvl="1" marL="74295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Abstraksi Data dan Enkapsulasi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36418" y="1750621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Abstraksi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Information hiding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i="1" lang="en-US"/>
              <a:t>Classes</a:t>
            </a:r>
            <a:r>
              <a:rPr lang="en-US"/>
              <a:t> menyembunyikan detail dari implementasi dari pemakai.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Konsep dimana pemakai lebih tertarik pada funsional apa (what) yang disediakan daripada bagaimana (how) fungsional itu diimplementasikan.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Sebagai contoh : ADT dari struktur data Tumpukan, maka user tahu bahwa SD Tumpukan memiliki operasi push dan pop, tetapi tidak perlu mengerti bagaimana operasi itu dikerjakan dan bagaimana data itu disimpan.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5334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Data Type ( ADT)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Bagian abstract data types (ADTs)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Representasi Data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contoh: primitive 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 di komputer adalah representasi abstrak dari bilangan integer di matematika</a:t>
            </a:r>
            <a:endParaRPr/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/>
              <a:t>merupakan pendekatan dari integer di dunia nyata , int dapat menghasilkan arithmetic overflow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Operasi yang dapat dilakukan pada data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Operasi addition, subtraction, multiplication, division dan remainder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/>
              <a:t>division by zero tidak didefinisikan </a:t>
            </a:r>
            <a:endParaRPr/>
          </a:p>
          <a:p>
            <a:pPr indent="-146050" lvl="3" marL="16002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146050" lvl="3" marL="16002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7330" lvl="0" marL="342900" rtl="0" algn="just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Data Type ( ADT)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721922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/>
              <a:t>Queues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Mirip dengan antrian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Pemakai menambah data item ke antrian (enqueue)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Pemakai mengambil data item dari antrian (dequeue)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First-in, first out (FIFO) order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Representasi data disembunyikan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Pemakai hanya melihat kemampuan enqueue dan dequeue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Menjaga integritas struktur data internal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