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315200" cy="9601200"/>
  <p:embeddedFontLst>
    <p:embeddedFont>
      <p:font typeface="Arial Black"/>
      <p:regular r:id="rId46"/>
    </p:embeddedFont>
    <p:embeddedFont>
      <p:font typeface="Questrial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180D21-7D55-4C17-9571-F0D2A46360B1}">
  <a:tblStyle styleId="{E9180D21-7D55-4C17-9571-F0D2A46360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FFF"/>
          </a:solidFill>
        </a:fill>
      </a:tcStyle>
    </a:wholeTbl>
    <a:band1H>
      <a:tcTxStyle/>
      <a:tcStyle>
        <a:fill>
          <a:solidFill>
            <a:srgbClr val="DDDDFF"/>
          </a:solidFill>
        </a:fill>
      </a:tcStyle>
    </a:band1H>
    <a:band2H>
      <a:tcTxStyle/>
    </a:band2H>
    <a:band1V>
      <a:tcTxStyle/>
      <a:tcStyle>
        <a:fill>
          <a:solidFill>
            <a:srgbClr val="DDDD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Questrial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mfarisi.com/rekursif-di-java/#:~:text=Rekursif%20di%20Java%20%E2%80%93%20Rekursif%20merupakan,yang%20membutuhkan%20perulangan%20seperti%20factorial.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mfarisi.com/rekursif-di-java/#:~:text=Rekursif%20di%20Java%20%E2%80%93%20Rekursif%20merupakan,yang%20membutuhkan%20perulangan%20seperti%20factorial.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3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57300" y="739775"/>
            <a:ext cx="4802188" cy="3602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74725" y="4591050"/>
            <a:ext cx="5365750" cy="426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Cek: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http://imamfarisi.com/rekursif-di-java/#:~:text=Rekursif%20di%20Java%20%E2%80%93%20Rekursif%20merupakan,yang%20membutuhkan%20perulangan%20seperti%20factorial.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257300" y="739775"/>
            <a:ext cx="4802188" cy="3602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974725" y="4591050"/>
            <a:ext cx="5365750" cy="426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Cek: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http://imamfarisi.com/rekursif-di-java/#:~:text=Rekursif%20di%20Java%20%E2%80%93%20Rekursif%20merupakan,yang%20membutuhkan%20perulangan%20seperti%20factorial.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138363" y="-265112"/>
            <a:ext cx="48672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745038" y="2341563"/>
            <a:ext cx="58261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54038" y="360362"/>
            <a:ext cx="58261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57200" y="1416050"/>
            <a:ext cx="4038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648200" y="1416050"/>
            <a:ext cx="4038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47675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375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vPEJSJMg4j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993900" y="1828800"/>
            <a:ext cx="69977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Pertemuan 2 </a:t>
            </a:r>
            <a:br>
              <a:rPr lang="en-US" sz="4000"/>
            </a:br>
            <a:r>
              <a:rPr lang="en-US" sz="4000"/>
              <a:t>Struktur Data Linier</a:t>
            </a:r>
            <a:r>
              <a:rPr lang="en-US"/>
              <a:t> </a:t>
            </a:r>
            <a:br>
              <a:rPr lang="en-US"/>
            </a:br>
            <a:r>
              <a:rPr lang="en-US"/>
              <a:t>Rekursif 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317500" y="4724400"/>
            <a:ext cx="8674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325"/>
              <a:buNone/>
            </a:pPr>
            <a:r>
              <a:rPr lang="en-US" sz="31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Informatika-Universitas Sanata Dharma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385763"/>
            <a:ext cx="8229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Bagaimana rekursif bekerja ?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7200" y="1365250"/>
            <a:ext cx="82296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Setiap kali sebuah method dipanggil, sebuah </a:t>
            </a:r>
            <a:r>
              <a:rPr b="1" i="1" lang="en-US" sz="2800"/>
              <a:t>activation record</a:t>
            </a:r>
            <a:r>
              <a:rPr b="1" lang="en-US" sz="2800"/>
              <a:t> dibuat </a:t>
            </a:r>
            <a:r>
              <a:rPr lang="en-US" sz="2800"/>
              <a:t>dan </a:t>
            </a:r>
            <a:r>
              <a:rPr b="1" lang="en-US" sz="2800"/>
              <a:t>dimasukkan</a:t>
            </a:r>
            <a:r>
              <a:rPr lang="en-US" sz="2800"/>
              <a:t> ke dalam sebuah tempat yang dinamakan </a:t>
            </a:r>
            <a:r>
              <a:rPr b="1" lang="en-US" sz="2800"/>
              <a:t>tumpukan (stack).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Ketika method selesai (exit atau return), </a:t>
            </a:r>
            <a:r>
              <a:rPr b="1" lang="en-US" sz="2800"/>
              <a:t>method dikeluarkan dari tumpukan</a:t>
            </a:r>
            <a:r>
              <a:rPr lang="en-US" sz="2800"/>
              <a:t> kemudian </a:t>
            </a:r>
            <a:r>
              <a:rPr b="1" lang="en-US" sz="2800"/>
              <a:t>method dibawahnya yang dipanggil</a:t>
            </a:r>
            <a:r>
              <a:rPr lang="en-US" sz="2800"/>
              <a:t>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Jika sebuah method memanggil dirinya sendiri, maka </a:t>
            </a:r>
            <a:r>
              <a:rPr b="1" lang="en-US" sz="2800"/>
              <a:t>salinan method di masukkan ke dalam tumpukan</a:t>
            </a:r>
            <a:r>
              <a:rPr lang="en-US" sz="2800"/>
              <a:t>.</a:t>
            </a:r>
            <a:endParaRPr/>
          </a:p>
          <a:p>
            <a:pPr indent="-1905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Visualisasi Rekursif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416050"/>
            <a:ext cx="8229600" cy="363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Untuk memahami bagaimana cara rekursif bekerja diperlukan visualisasi apa yang terjadi ketika terjadi rekursif.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Untuk membantu visualisasi dipergunakan </a:t>
            </a:r>
            <a:r>
              <a:rPr i="1" lang="en-US" sz="2800"/>
              <a:t>tumpukan</a:t>
            </a:r>
            <a:r>
              <a:rPr lang="en-US" sz="2800"/>
              <a:t>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/>
              <a:t>Contoh kerja</a:t>
            </a:r>
            <a:r>
              <a:rPr lang="en-US" sz="2800"/>
              <a:t>: menumpuk buku, menumpuk piring saat mencuci piring</a:t>
            </a:r>
            <a:endParaRPr sz="28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/>
              <a:t>Ingat!</a:t>
            </a:r>
            <a:r>
              <a:rPr lang="en-US" sz="2800"/>
              <a:t>: bagaimana cara menumpuk dan cara mengambil barang dari tumpukan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Tumpukan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10826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1082675" y="43180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 rot="10800000">
            <a:off x="19970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4"/>
          <p:cNvSpPr txBox="1"/>
          <p:nvPr/>
        </p:nvSpPr>
        <p:spPr>
          <a:xfrm>
            <a:off x="685800" y="4495800"/>
            <a:ext cx="1671638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Time: 0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Empty Tumpukan</a:t>
            </a: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24415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2441575" y="43180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 rot="10800000">
            <a:off x="33686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4"/>
          <p:cNvSpPr txBox="1"/>
          <p:nvPr/>
        </p:nvSpPr>
        <p:spPr>
          <a:xfrm>
            <a:off x="2425700" y="4481513"/>
            <a:ext cx="9429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1: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 “2”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2454275" y="40036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>
            <a:off x="36607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3660775" y="43180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 rot="10800000">
            <a:off x="45878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 txBox="1"/>
          <p:nvPr/>
        </p:nvSpPr>
        <p:spPr>
          <a:xfrm>
            <a:off x="3644900" y="4481513"/>
            <a:ext cx="9429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2: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 “8”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3673475" y="40036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3673475" y="36988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4879975" y="2249488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4"/>
          <p:cNvCxnSpPr/>
          <p:nvPr/>
        </p:nvCxnSpPr>
        <p:spPr>
          <a:xfrm>
            <a:off x="4879975" y="4306888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 rot="10800000">
            <a:off x="5807075" y="2249488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4864100" y="4470400"/>
            <a:ext cx="12192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3: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 Gets 8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892675" y="3992563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990600" y="1066800"/>
            <a:ext cx="7065963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Diagram di bawah ini menunjukkan bagaimana cara kerja tumpukan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dengan dua kali menumpuk (push) dan mengambil (pop)</a:t>
            </a:r>
            <a:endParaRPr/>
          </a:p>
        </p:txBody>
      </p:sp>
      <p:cxnSp>
        <p:nvCxnSpPr>
          <p:cNvPr id="213" name="Google Shape;213;p24"/>
          <p:cNvCxnSpPr/>
          <p:nvPr/>
        </p:nvCxnSpPr>
        <p:spPr>
          <a:xfrm>
            <a:off x="61880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6188075" y="43180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/>
          <p:nvPr/>
        </p:nvCxnSpPr>
        <p:spPr>
          <a:xfrm rot="10800000">
            <a:off x="7115175" y="2260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6172200" y="4481513"/>
            <a:ext cx="12192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4: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 Gets 2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4892675" y="3671888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6200774" y="3992562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457200" y="414338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Tumpukan dan Method</a:t>
            </a:r>
            <a:endParaRPr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1058805" y="1651000"/>
            <a:ext cx="914400" cy="2057400"/>
            <a:chOff x="1082675" y="1651000"/>
            <a:chExt cx="914400" cy="2057400"/>
          </a:xfrm>
        </p:grpSpPr>
        <p:cxnSp>
          <p:nvCxnSpPr>
            <p:cNvPr id="225" name="Google Shape;225;p25"/>
            <p:cNvCxnSpPr/>
            <p:nvPr/>
          </p:nvCxnSpPr>
          <p:spPr>
            <a:xfrm>
              <a:off x="1082675" y="16510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5"/>
            <p:cNvCxnSpPr/>
            <p:nvPr/>
          </p:nvCxnSpPr>
          <p:spPr>
            <a:xfrm>
              <a:off x="1082675" y="3708400"/>
              <a:ext cx="914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5"/>
            <p:cNvCxnSpPr/>
            <p:nvPr/>
          </p:nvCxnSpPr>
          <p:spPr>
            <a:xfrm rot="10800000">
              <a:off x="1997075" y="16510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Google Shape;228;p25"/>
          <p:cNvSpPr txBox="1"/>
          <p:nvPr/>
        </p:nvSpPr>
        <p:spPr>
          <a:xfrm>
            <a:off x="1066800" y="3871913"/>
            <a:ext cx="12477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Time: 0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Empty Stack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2578100" y="3871913"/>
            <a:ext cx="14287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1: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Masuk:  main()</a:t>
            </a: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2593975" y="1651000"/>
            <a:ext cx="927100" cy="2057400"/>
            <a:chOff x="2593975" y="1651000"/>
            <a:chExt cx="927100" cy="2057400"/>
          </a:xfrm>
        </p:grpSpPr>
        <p:cxnSp>
          <p:nvCxnSpPr>
            <p:cNvPr id="231" name="Google Shape;231;p25"/>
            <p:cNvCxnSpPr/>
            <p:nvPr/>
          </p:nvCxnSpPr>
          <p:spPr>
            <a:xfrm>
              <a:off x="2593975" y="16510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5"/>
            <p:cNvCxnSpPr/>
            <p:nvPr/>
          </p:nvCxnSpPr>
          <p:spPr>
            <a:xfrm>
              <a:off x="2593975" y="3708400"/>
              <a:ext cx="927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5"/>
            <p:cNvCxnSpPr/>
            <p:nvPr/>
          </p:nvCxnSpPr>
          <p:spPr>
            <a:xfrm rot="10800000">
              <a:off x="3521075" y="16510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25"/>
            <p:cNvSpPr/>
            <p:nvPr/>
          </p:nvSpPr>
          <p:spPr>
            <a:xfrm>
              <a:off x="2606675" y="3394075"/>
              <a:ext cx="914400" cy="3143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main()</a:t>
              </a:r>
              <a:endParaRPr/>
            </a:p>
          </p:txBody>
        </p:sp>
      </p:grpSp>
      <p:sp>
        <p:nvSpPr>
          <p:cNvPr id="235" name="Google Shape;235;p25"/>
          <p:cNvSpPr txBox="1"/>
          <p:nvPr/>
        </p:nvSpPr>
        <p:spPr>
          <a:xfrm>
            <a:off x="4017963" y="3871913"/>
            <a:ext cx="1595437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2: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Masuk:  square()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4032039" y="1616324"/>
            <a:ext cx="927100" cy="2057400"/>
            <a:chOff x="4033838" y="1651000"/>
            <a:chExt cx="927100" cy="2057400"/>
          </a:xfrm>
        </p:grpSpPr>
        <p:cxnSp>
          <p:nvCxnSpPr>
            <p:cNvPr id="237" name="Google Shape;237;p25"/>
            <p:cNvCxnSpPr/>
            <p:nvPr/>
          </p:nvCxnSpPr>
          <p:spPr>
            <a:xfrm>
              <a:off x="4033838" y="16510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5"/>
            <p:cNvCxnSpPr/>
            <p:nvPr/>
          </p:nvCxnSpPr>
          <p:spPr>
            <a:xfrm rot="10800000">
              <a:off x="4960938" y="16510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25"/>
            <p:cNvSpPr/>
            <p:nvPr/>
          </p:nvSpPr>
          <p:spPr>
            <a:xfrm>
              <a:off x="4046538" y="3394075"/>
              <a:ext cx="914400" cy="3143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main()</a:t>
              </a:r>
              <a:endParaRPr/>
            </a:p>
          </p:txBody>
        </p:sp>
      </p:grpSp>
      <p:sp>
        <p:nvSpPr>
          <p:cNvPr id="240" name="Google Shape;240;p25"/>
          <p:cNvSpPr/>
          <p:nvPr/>
        </p:nvSpPr>
        <p:spPr>
          <a:xfrm>
            <a:off x="4046538" y="3039862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square()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5486400" y="3860800"/>
            <a:ext cx="1593850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3: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Keluar:  square()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returns a value.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method exits.</a:t>
            </a:r>
            <a:endParaRPr/>
          </a:p>
        </p:txBody>
      </p:sp>
      <p:grpSp>
        <p:nvGrpSpPr>
          <p:cNvPr id="242" name="Google Shape;242;p25"/>
          <p:cNvGrpSpPr/>
          <p:nvPr/>
        </p:nvGrpSpPr>
        <p:grpSpPr>
          <a:xfrm>
            <a:off x="5502275" y="1639888"/>
            <a:ext cx="927100" cy="2057400"/>
            <a:chOff x="5502275" y="1639888"/>
            <a:chExt cx="927100" cy="2057400"/>
          </a:xfrm>
        </p:grpSpPr>
        <p:cxnSp>
          <p:nvCxnSpPr>
            <p:cNvPr id="243" name="Google Shape;243;p25"/>
            <p:cNvCxnSpPr/>
            <p:nvPr/>
          </p:nvCxnSpPr>
          <p:spPr>
            <a:xfrm>
              <a:off x="5502275" y="1639888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>
              <a:off x="5502275" y="3697288"/>
              <a:ext cx="927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5"/>
            <p:cNvCxnSpPr/>
            <p:nvPr/>
          </p:nvCxnSpPr>
          <p:spPr>
            <a:xfrm rot="10800000">
              <a:off x="6429375" y="1639888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" name="Google Shape;246;p25"/>
            <p:cNvSpPr/>
            <p:nvPr/>
          </p:nvSpPr>
          <p:spPr>
            <a:xfrm>
              <a:off x="5514975" y="3382963"/>
              <a:ext cx="914400" cy="3143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main()</a:t>
              </a:r>
              <a:endParaRPr/>
            </a:p>
          </p:txBody>
        </p:sp>
      </p:grpSp>
      <p:grpSp>
        <p:nvGrpSpPr>
          <p:cNvPr id="247" name="Google Shape;247;p25"/>
          <p:cNvGrpSpPr/>
          <p:nvPr/>
        </p:nvGrpSpPr>
        <p:grpSpPr>
          <a:xfrm>
            <a:off x="7043738" y="1600200"/>
            <a:ext cx="1490662" cy="3482975"/>
            <a:chOff x="7043738" y="1600200"/>
            <a:chExt cx="1490662" cy="3482975"/>
          </a:xfrm>
        </p:grpSpPr>
        <p:cxnSp>
          <p:nvCxnSpPr>
            <p:cNvPr id="248" name="Google Shape;248;p25"/>
            <p:cNvCxnSpPr/>
            <p:nvPr/>
          </p:nvCxnSpPr>
          <p:spPr>
            <a:xfrm>
              <a:off x="7059613" y="16002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5"/>
            <p:cNvCxnSpPr/>
            <p:nvPr/>
          </p:nvCxnSpPr>
          <p:spPr>
            <a:xfrm>
              <a:off x="7059613" y="3657600"/>
              <a:ext cx="927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5"/>
            <p:cNvCxnSpPr/>
            <p:nvPr/>
          </p:nvCxnSpPr>
          <p:spPr>
            <a:xfrm rot="10800000">
              <a:off x="7986713" y="1600200"/>
              <a:ext cx="0" cy="2057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25"/>
            <p:cNvSpPr txBox="1"/>
            <p:nvPr/>
          </p:nvSpPr>
          <p:spPr>
            <a:xfrm>
              <a:off x="7043738" y="3821113"/>
              <a:ext cx="1490662" cy="1262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Time 4:</a:t>
              </a:r>
              <a:endParaRPr/>
            </a:p>
            <a:p>
              <a:pPr indent="0" lvl="0" marL="0" marR="0" rtl="0" algn="l"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Keluar:  main()</a:t>
              </a:r>
              <a:endParaRPr/>
            </a:p>
            <a:p>
              <a:pPr indent="0" lvl="0" marL="0" marR="0" rtl="0" algn="l"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returns a value.</a:t>
              </a:r>
              <a:endParaRPr/>
            </a:p>
            <a:p>
              <a:pPr indent="0" lvl="0" marL="0" marR="0" rtl="0" algn="l"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method exits.</a:t>
              </a:r>
              <a:endParaRPr/>
            </a:p>
          </p:txBody>
        </p:sp>
      </p:grpSp>
      <p:sp>
        <p:nvSpPr>
          <p:cNvPr id="252" name="Google Shape;252;p25"/>
          <p:cNvSpPr txBox="1"/>
          <p:nvPr/>
        </p:nvSpPr>
        <p:spPr>
          <a:xfrm>
            <a:off x="838200" y="5562600"/>
            <a:ext cx="6248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1" lang="en-US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activation record</a:t>
            </a:r>
            <a:endParaRPr b="0" sz="12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53" name="Google Shape;253;p25"/>
          <p:cNvCxnSpPr/>
          <p:nvPr/>
        </p:nvCxnSpPr>
        <p:spPr>
          <a:xfrm flipH="1" rot="10800000">
            <a:off x="1752600" y="3657600"/>
            <a:ext cx="91440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414338" y="40005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Contoh Non Rekursif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Buatlah program untuk mencetak bilangan dari 0-2:  </a:t>
            </a:r>
            <a:endParaRPr/>
          </a:p>
          <a:p>
            <a:pPr indent="0" lvl="1" marL="457200" rtl="0" algn="l">
              <a:spcBef>
                <a:spcPts val="140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012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85763" y="414338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Program Rekursif Sederhana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public class Recursion1V0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public static void main (String args[])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count(0);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System.out.println();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public static void count (int index)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System.out.print(index);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if (index &lt; 2)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	count(index+1);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}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4492625" y="2932113"/>
            <a:ext cx="4343400" cy="1292225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Program ini secara mudah mencetak dari 0-2: 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012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342900" y="371475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Tumpukan dan Rekursif</a:t>
            </a:r>
            <a:endParaRPr/>
          </a:p>
        </p:txBody>
      </p:sp>
      <p:cxnSp>
        <p:nvCxnSpPr>
          <p:cNvPr id="272" name="Google Shape;272;p28"/>
          <p:cNvCxnSpPr/>
          <p:nvPr/>
        </p:nvCxnSpPr>
        <p:spPr>
          <a:xfrm>
            <a:off x="396875" y="12700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8"/>
          <p:cNvCxnSpPr/>
          <p:nvPr/>
        </p:nvCxnSpPr>
        <p:spPr>
          <a:xfrm>
            <a:off x="396875" y="33274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8"/>
          <p:cNvCxnSpPr/>
          <p:nvPr/>
        </p:nvCxnSpPr>
        <p:spPr>
          <a:xfrm rot="10800000">
            <a:off x="1311275" y="12700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8"/>
          <p:cNvSpPr txBox="1"/>
          <p:nvPr/>
        </p:nvSpPr>
        <p:spPr>
          <a:xfrm>
            <a:off x="381000" y="3490913"/>
            <a:ext cx="12477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Time: 0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Empty Stack</a:t>
            </a:r>
            <a:endParaRPr/>
          </a:p>
        </p:txBody>
      </p:sp>
      <p:cxnSp>
        <p:nvCxnSpPr>
          <p:cNvPr id="276" name="Google Shape;276;p28"/>
          <p:cNvCxnSpPr/>
          <p:nvPr/>
        </p:nvCxnSpPr>
        <p:spPr>
          <a:xfrm>
            <a:off x="1908175" y="12700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8"/>
          <p:cNvCxnSpPr/>
          <p:nvPr/>
        </p:nvCxnSpPr>
        <p:spPr>
          <a:xfrm>
            <a:off x="1908175" y="33274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8"/>
          <p:cNvCxnSpPr/>
          <p:nvPr/>
        </p:nvCxnSpPr>
        <p:spPr>
          <a:xfrm rot="10800000">
            <a:off x="2835275" y="12700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8"/>
          <p:cNvSpPr txBox="1"/>
          <p:nvPr/>
        </p:nvSpPr>
        <p:spPr>
          <a:xfrm>
            <a:off x="1892300" y="3490913"/>
            <a:ext cx="14287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1: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Masuk:  main()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920875" y="30130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cxnSp>
        <p:nvCxnSpPr>
          <p:cNvPr id="281" name="Google Shape;281;p28"/>
          <p:cNvCxnSpPr/>
          <p:nvPr/>
        </p:nvCxnSpPr>
        <p:spPr>
          <a:xfrm>
            <a:off x="3348038" y="12700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8"/>
          <p:cNvCxnSpPr/>
          <p:nvPr/>
        </p:nvCxnSpPr>
        <p:spPr>
          <a:xfrm>
            <a:off x="3348038" y="33274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8"/>
          <p:cNvCxnSpPr/>
          <p:nvPr/>
        </p:nvCxnSpPr>
        <p:spPr>
          <a:xfrm rot="10800000">
            <a:off x="4275138" y="12700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8"/>
          <p:cNvSpPr txBox="1"/>
          <p:nvPr/>
        </p:nvSpPr>
        <p:spPr>
          <a:xfrm>
            <a:off x="3294063" y="3490913"/>
            <a:ext cx="1549400" cy="8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2: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Masuk::count(0)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3360738" y="30130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3360738" y="27146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count(0)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4686300" y="3479800"/>
            <a:ext cx="15621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3: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Masuk: count(1)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2743200" y="4648200"/>
            <a:ext cx="17526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Didalam count(0):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print (index);      </a:t>
            </a:r>
            <a:r>
              <a:rPr b="1" lang="en-US" sz="12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🡪  0</a:t>
            </a:r>
            <a:endParaRPr b="1" sz="1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(index &lt; 2)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count(index+1);</a:t>
            </a: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 flipH="1" rot="10800000">
            <a:off x="3429000" y="4038600"/>
            <a:ext cx="762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8"/>
          <p:cNvSpPr txBox="1"/>
          <p:nvPr/>
        </p:nvSpPr>
        <p:spPr>
          <a:xfrm>
            <a:off x="4572000" y="4648200"/>
            <a:ext cx="18288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Didalam count(1):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print (index);    </a:t>
            </a:r>
            <a:r>
              <a:rPr b="1" lang="en-US" sz="12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🡪  1</a:t>
            </a:r>
            <a:endParaRPr b="1" sz="1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(index &lt; 2)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count(index+1);</a:t>
            </a: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291" name="Google Shape;291;p28"/>
          <p:cNvCxnSpPr/>
          <p:nvPr/>
        </p:nvCxnSpPr>
        <p:spPr>
          <a:xfrm flipH="1" rot="10800000">
            <a:off x="5181600" y="4114800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8"/>
          <p:cNvCxnSpPr/>
          <p:nvPr/>
        </p:nvCxnSpPr>
        <p:spPr>
          <a:xfrm>
            <a:off x="4711700" y="12192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>
            <a:off x="4711700" y="32766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rot="10800000">
            <a:off x="5638800" y="12192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/>
          <p:nvPr/>
        </p:nvSpPr>
        <p:spPr>
          <a:xfrm>
            <a:off x="4724400" y="29622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4724400" y="26638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count(0)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4724400" y="23669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count(1)</a:t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6184900" y="3479800"/>
            <a:ext cx="1544638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4: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Masuk: count(2)</a:t>
            </a:r>
            <a:endParaRPr/>
          </a:p>
        </p:txBody>
      </p:sp>
      <p:cxnSp>
        <p:nvCxnSpPr>
          <p:cNvPr id="299" name="Google Shape;299;p28"/>
          <p:cNvCxnSpPr/>
          <p:nvPr/>
        </p:nvCxnSpPr>
        <p:spPr>
          <a:xfrm>
            <a:off x="6096000" y="12192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8"/>
          <p:cNvCxnSpPr/>
          <p:nvPr/>
        </p:nvCxnSpPr>
        <p:spPr>
          <a:xfrm>
            <a:off x="6096000" y="32766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8"/>
          <p:cNvCxnSpPr/>
          <p:nvPr/>
        </p:nvCxnSpPr>
        <p:spPr>
          <a:xfrm rot="10800000">
            <a:off x="7023100" y="12192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8"/>
          <p:cNvSpPr/>
          <p:nvPr/>
        </p:nvSpPr>
        <p:spPr>
          <a:xfrm>
            <a:off x="6108700" y="29622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6108700" y="26638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count(0)</a:t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6108700" y="23669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count(1)</a:t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6477000" y="4724400"/>
            <a:ext cx="2362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Didalam count(2):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print (index);	</a:t>
            </a:r>
            <a:r>
              <a:rPr b="1" lang="en-US" sz="12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🡪  2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(index &lt; 2)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count(index+1);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Kondisi sekarang gagal !	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Rekursi berhenti, dan dimulai menjalankan perintah berikut kmd mengeluarkan dari tumpukan.</a:t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6096000" y="20621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count(2)</a:t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7616825" y="3490913"/>
            <a:ext cx="20256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Times 5-8: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Keluar satu demi satu</a:t>
            </a:r>
            <a:endParaRPr/>
          </a:p>
        </p:txBody>
      </p:sp>
      <p:cxnSp>
        <p:nvCxnSpPr>
          <p:cNvPr id="308" name="Google Shape;308;p28"/>
          <p:cNvCxnSpPr/>
          <p:nvPr/>
        </p:nvCxnSpPr>
        <p:spPr>
          <a:xfrm>
            <a:off x="7527925" y="123031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8"/>
          <p:cNvCxnSpPr/>
          <p:nvPr/>
        </p:nvCxnSpPr>
        <p:spPr>
          <a:xfrm>
            <a:off x="7527925" y="3287713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8"/>
          <p:cNvCxnSpPr/>
          <p:nvPr/>
        </p:nvCxnSpPr>
        <p:spPr>
          <a:xfrm rot="10800000">
            <a:off x="8455025" y="123031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/>
        </p:nvSpPr>
        <p:spPr>
          <a:xfrm>
            <a:off x="7146925" y="29083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  <a:endParaRPr/>
          </a:p>
        </p:txBody>
      </p:sp>
      <p:cxnSp>
        <p:nvCxnSpPr>
          <p:cNvPr id="312" name="Google Shape;312;p28"/>
          <p:cNvCxnSpPr/>
          <p:nvPr/>
        </p:nvCxnSpPr>
        <p:spPr>
          <a:xfrm rot="10800000">
            <a:off x="6629400" y="41148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414338" y="40005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Rekursif, Variasi 1</a:t>
            </a:r>
            <a:endParaRPr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public class Recursion1V1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public static void main (String args[])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count(3);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System.out.println();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public static void count (int index)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System.out.print(index);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if (index &lt; 2)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	count(index+1);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428625" y="385763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Rekursif, Variasi 2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public class Recursion1V2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public static void main (String args[])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count(0);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System.out.println();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public static void count (int index)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if (index &lt; 2)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	count(index+1);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	System.out.print(index);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-US" sz="2000"/>
              <a:t>}</a:t>
            </a:r>
            <a:endParaRPr sz="1800"/>
          </a:p>
        </p:txBody>
      </p:sp>
      <p:cxnSp>
        <p:nvCxnSpPr>
          <p:cNvPr id="325" name="Google Shape;325;p30"/>
          <p:cNvCxnSpPr/>
          <p:nvPr/>
        </p:nvCxnSpPr>
        <p:spPr>
          <a:xfrm flipH="1">
            <a:off x="4343400" y="4648200"/>
            <a:ext cx="1219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 txBox="1"/>
          <p:nvPr/>
        </p:nvSpPr>
        <p:spPr>
          <a:xfrm>
            <a:off x="5562600" y="4267200"/>
            <a:ext cx="318135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Statemen print dipindah ke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akhir method.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457200" y="40005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Rekursif, Variasi 3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public class Recusion1V3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public static void main (String args[])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count(3);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System.out.println();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public static void count (int index)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if (index &gt; 2)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	count(index+1);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	System.out.print(index);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4294967295"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Tujuan</a:t>
            </a:r>
            <a:endParaRPr/>
          </a:p>
        </p:txBody>
      </p:sp>
      <p:sp>
        <p:nvSpPr>
          <p:cNvPr id="109" name="Google Shape;109;p14"/>
          <p:cNvSpPr txBox="1"/>
          <p:nvPr>
            <p:ph idx="4294967295" type="body"/>
          </p:nvPr>
        </p:nvSpPr>
        <p:spPr>
          <a:xfrm>
            <a:off x="323850" y="1371600"/>
            <a:ext cx="8178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Mahasiswa memahami pengertian rekursif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Mahasiswa memahami langkah-langkah implementasi rekursif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Mahasiswa memahami cara implementasi rekursif</a:t>
            </a:r>
            <a:endParaRPr/>
          </a:p>
          <a:p>
            <a:pPr indent="-457200" lvl="0" marL="6096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457200" y="385763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Aturan  Rekursif </a:t>
            </a:r>
            <a:endParaRPr/>
          </a:p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 u="sng"/>
              <a:t>Base case</a:t>
            </a:r>
            <a:r>
              <a:rPr lang="en-US"/>
              <a:t>:  harus memiliki nilai dasar yang dapat dipecahkan tanpa harus melakukan rekursif.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b="1" lang="en-US" u="sng"/>
              <a:t>Making Progress</a:t>
            </a:r>
            <a:r>
              <a:rPr lang="en-US"/>
              <a:t>: untuk kasus yang dipecahkan secara rekursif, maka pemanggilan rekursif harus dibuat hingga menuju ke kondisi base case.</a:t>
            </a:r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762000" y="6400800"/>
            <a:ext cx="41259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From Data Structures and Algorithms by Mark Allen Weiss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457200" y="457200"/>
            <a:ext cx="868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Problem: Base case tdk bekerja</a:t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Dalam variasi 3, program tidak pernah mencapai base case. Maka terjadi rekursif yang tidak pernah berhenti.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Terjadi kesalahan StackOverflowError.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Faktorial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Menghitung factorials merupakan persoalan klasik yang lebih mudah dibaca dengan rekursi.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Definisi faktorial 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n!  = n * (n-1) * (n-2) …. * 1;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Contoh: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1! = 1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2! = 2 * 1 = 2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3! = 3 * 2 * 1 = 6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4! = 4 * 3 * 2 * 1 = 24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5! = 5 * 4 * 3 * 2 * 1 = 120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Menemukan Pola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Mencari pola dalam contoh faktorial diatas tidak mudah.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Tetapi jika pola sudah ditemukan, maka kita dapat membuat penyelesaian rekursif untuk menyelesaikan masalah.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Masalah dibagi menjadi 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Cari nilai dasar (base case)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Perubahan diarahkan menuju ke nilai dasar 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Setiap langkah menyelesaikan masalah yang dasar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Method akan membuat salinan dari method itu sendiri sehingga mengarah ke base case.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Faktorial</a:t>
            </a:r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Menghitung nilai factorial adalah contoh klasik persoalan yang diselesaikan secara rekursif.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Definisi faktorial: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n!  = n * (n-1) * (n-2) …. * 1;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For example: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1! = 1 (Base Case)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2! = 2 * 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 = 2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3! = 3 * </a:t>
            </a:r>
            <a:r>
              <a:rPr lang="en-US" sz="2400">
                <a:solidFill>
                  <a:srgbClr val="FF0000"/>
                </a:solidFill>
              </a:rPr>
              <a:t>2 * 1 </a:t>
            </a:r>
            <a:r>
              <a:rPr lang="en-US" sz="2400"/>
              <a:t>= 6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4! = 4 * </a:t>
            </a:r>
            <a:r>
              <a:rPr lang="en-US" sz="2400">
                <a:solidFill>
                  <a:srgbClr val="FF0000"/>
                </a:solidFill>
              </a:rPr>
              <a:t>3 * 2 * 1 </a:t>
            </a:r>
            <a:r>
              <a:rPr lang="en-US" sz="2400"/>
              <a:t>= 24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5! = 5 * </a:t>
            </a:r>
            <a:r>
              <a:rPr lang="en-US" sz="2400">
                <a:solidFill>
                  <a:srgbClr val="FF0000"/>
                </a:solidFill>
              </a:rPr>
              <a:t>4 * 3 * 2 * 1 </a:t>
            </a:r>
            <a:r>
              <a:rPr lang="en-US" sz="2400"/>
              <a:t>= 120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</p:txBody>
      </p:sp>
      <p:sp>
        <p:nvSpPr>
          <p:cNvPr id="364" name="Google Shape;364;p36"/>
          <p:cNvSpPr/>
          <p:nvPr/>
        </p:nvSpPr>
        <p:spPr>
          <a:xfrm>
            <a:off x="4953000" y="2925497"/>
            <a:ext cx="3464988" cy="27469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Perhatikan polanya!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Anda dapat menghitung factorial dari 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sembarang bilangan (n)  dengan cara</a:t>
            </a:r>
            <a:endParaRPr b="1" sz="1500">
              <a:solidFill>
                <a:srgbClr val="80008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nengalikan n  dengan factorial dari (n-1).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1" sz="1500">
              <a:solidFill>
                <a:srgbClr val="80008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Contoh: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5! = 5 * 4!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Noto Sans Symbols"/>
              <a:buNone/>
            </a:pPr>
            <a:r>
              <a:rPr b="1" lang="en-US" sz="1500">
                <a:solidFill>
                  <a:srgbClr val="800080"/>
                </a:solidFill>
                <a:latin typeface="Questrial"/>
                <a:ea typeface="Questrial"/>
                <a:cs typeface="Questrial"/>
                <a:sym typeface="Questrial"/>
              </a:rPr>
              <a:t>(terjemahannya: 5!  =  5 * 24 = 120)</a:t>
            </a:r>
            <a:endParaRPr/>
          </a:p>
        </p:txBody>
      </p:sp>
      <p:cxnSp>
        <p:nvCxnSpPr>
          <p:cNvPr id="365" name="Google Shape;365;p36"/>
          <p:cNvCxnSpPr>
            <a:endCxn id="366" idx="1"/>
          </p:cNvCxnSpPr>
          <p:nvPr/>
        </p:nvCxnSpPr>
        <p:spPr>
          <a:xfrm flipH="1" rot="10800000">
            <a:off x="2234375" y="4228880"/>
            <a:ext cx="1292100" cy="142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36"/>
          <p:cNvSpPr txBox="1"/>
          <p:nvPr/>
        </p:nvSpPr>
        <p:spPr>
          <a:xfrm>
            <a:off x="3526475" y="404421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1!</a:t>
            </a:r>
            <a:endParaRPr/>
          </a:p>
        </p:txBody>
      </p:sp>
      <p:cxnSp>
        <p:nvCxnSpPr>
          <p:cNvPr id="367" name="Google Shape;367;p36"/>
          <p:cNvCxnSpPr/>
          <p:nvPr/>
        </p:nvCxnSpPr>
        <p:spPr>
          <a:xfrm flipH="1" rot="10800000">
            <a:off x="2415396" y="4615964"/>
            <a:ext cx="1401761" cy="14581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36"/>
          <p:cNvSpPr txBox="1"/>
          <p:nvPr/>
        </p:nvSpPr>
        <p:spPr>
          <a:xfrm>
            <a:off x="3817157" y="4414009"/>
            <a:ext cx="475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2!</a:t>
            </a:r>
            <a:endParaRPr/>
          </a:p>
        </p:txBody>
      </p:sp>
      <p:cxnSp>
        <p:nvCxnSpPr>
          <p:cNvPr id="369" name="Google Shape;369;p36"/>
          <p:cNvCxnSpPr>
            <a:endCxn id="370" idx="1"/>
          </p:cNvCxnSpPr>
          <p:nvPr/>
        </p:nvCxnSpPr>
        <p:spPr>
          <a:xfrm flipH="1" rot="10800000">
            <a:off x="2440015" y="5006134"/>
            <a:ext cx="1636800" cy="198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0" name="Google Shape;370;p36"/>
          <p:cNvSpPr txBox="1"/>
          <p:nvPr/>
        </p:nvSpPr>
        <p:spPr>
          <a:xfrm>
            <a:off x="4076815" y="4821468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3!</a:t>
            </a:r>
            <a:endParaRPr/>
          </a:p>
        </p:txBody>
      </p:sp>
      <p:cxnSp>
        <p:nvCxnSpPr>
          <p:cNvPr id="371" name="Google Shape;371;p36"/>
          <p:cNvCxnSpPr/>
          <p:nvPr/>
        </p:nvCxnSpPr>
        <p:spPr>
          <a:xfrm flipH="1" rot="10800000">
            <a:off x="2655806" y="5459719"/>
            <a:ext cx="1690777" cy="18115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2" name="Google Shape;372;p36"/>
          <p:cNvSpPr txBox="1"/>
          <p:nvPr/>
        </p:nvSpPr>
        <p:spPr>
          <a:xfrm>
            <a:off x="4292476" y="525728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4!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/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Faktorial (Cont)</a:t>
            </a:r>
            <a:endParaRPr b="0" sz="4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Menentukan “base case” dan “making progress” melalui: 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3536950" y="2795588"/>
            <a:ext cx="2185988" cy="5857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>
            <a:off x="5173663" y="3500438"/>
            <a:ext cx="549275" cy="585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7"/>
          <p:cNvCxnSpPr/>
          <p:nvPr/>
        </p:nvCxnSpPr>
        <p:spPr>
          <a:xfrm flipH="1">
            <a:off x="3238500" y="3467100"/>
            <a:ext cx="842963" cy="6937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7"/>
          <p:cNvSpPr txBox="1"/>
          <p:nvPr/>
        </p:nvSpPr>
        <p:spPr>
          <a:xfrm>
            <a:off x="7478131" y="3500438"/>
            <a:ext cx="1058862" cy="4625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293" l="-142389" r="0" t="121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482850" y="4160838"/>
            <a:ext cx="885825" cy="452437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/>
          <p:nvPr/>
        </p:nvSpPr>
        <p:spPr>
          <a:xfrm rot="8792131">
            <a:off x="2259013" y="3452813"/>
            <a:ext cx="396875" cy="630237"/>
          </a:xfrm>
          <a:prstGeom prst="downArrow">
            <a:avLst>
              <a:gd fmla="val 50000" name="adj1"/>
              <a:gd fmla="val 50154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42925" y="3024188"/>
            <a:ext cx="2516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0! dan 1! hasilnya 1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2690813" y="3392488"/>
            <a:ext cx="1390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1;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143250" y="5718175"/>
            <a:ext cx="2660650" cy="6905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progress (rekursif)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3368675" y="5014913"/>
            <a:ext cx="336550" cy="666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7"/>
          <p:cNvCxnSpPr/>
          <p:nvPr/>
        </p:nvCxnSpPr>
        <p:spPr>
          <a:xfrm flipH="1" rot="10800000">
            <a:off x="5586413" y="5245100"/>
            <a:ext cx="339934" cy="374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7"/>
          <p:cNvSpPr txBox="1"/>
          <p:nvPr/>
        </p:nvSpPr>
        <p:spPr>
          <a:xfrm>
            <a:off x="798513" y="5245100"/>
            <a:ext cx="32051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(n*factorial(n-1));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6051342" y="5245877"/>
            <a:ext cx="155582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6" l="-3528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2" name="Google Shape;392;p37"/>
          <p:cNvSpPr txBox="1"/>
          <p:nvPr/>
        </p:nvSpPr>
        <p:spPr>
          <a:xfrm>
            <a:off x="747135" y="3999473"/>
            <a:ext cx="7331074" cy="13281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Penyelesaian Faktorial</a:t>
            </a:r>
            <a:endParaRPr/>
          </a:p>
        </p:txBody>
      </p:sp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public class FindFactorialRecursive</a:t>
            </a:r>
            <a:endParaRPr b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public static void main (String args[])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for (int i = 1; i &lt; 10; i++)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	System.out.println ( i + "! = " + fact (i));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public static int fact (int n)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if ( n == 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	return 1;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	return (n * fact (n-1));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}</a:t>
            </a:r>
            <a:endParaRPr/>
          </a:p>
        </p:txBody>
      </p:sp>
      <p:cxnSp>
        <p:nvCxnSpPr>
          <p:cNvPr id="399" name="Google Shape;399;p38"/>
          <p:cNvCxnSpPr/>
          <p:nvPr/>
        </p:nvCxnSpPr>
        <p:spPr>
          <a:xfrm flipH="1">
            <a:off x="3554413" y="4981575"/>
            <a:ext cx="927100" cy="31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8"/>
          <p:cNvSpPr txBox="1"/>
          <p:nvPr/>
        </p:nvSpPr>
        <p:spPr>
          <a:xfrm>
            <a:off x="4405313" y="4752975"/>
            <a:ext cx="17605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Base Case.</a:t>
            </a:r>
            <a:endParaRPr/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4186409" y="5849934"/>
            <a:ext cx="11017" cy="25400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8"/>
          <p:cNvSpPr txBox="1"/>
          <p:nvPr/>
        </p:nvSpPr>
        <p:spPr>
          <a:xfrm>
            <a:off x="3601244" y="6003063"/>
            <a:ext cx="176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Making progress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2243138" y="4725988"/>
            <a:ext cx="1311275" cy="450850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3175642" y="5240337"/>
            <a:ext cx="2046354" cy="546100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Menemukan faktorial 3</a:t>
            </a:r>
            <a:endParaRPr/>
          </a:p>
        </p:txBody>
      </p:sp>
      <p:cxnSp>
        <p:nvCxnSpPr>
          <p:cNvPr id="410" name="Google Shape;410;p39"/>
          <p:cNvCxnSpPr/>
          <p:nvPr/>
        </p:nvCxnSpPr>
        <p:spPr>
          <a:xfrm>
            <a:off x="549275" y="1117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9"/>
          <p:cNvCxnSpPr/>
          <p:nvPr/>
        </p:nvCxnSpPr>
        <p:spPr>
          <a:xfrm>
            <a:off x="549275" y="31750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9"/>
          <p:cNvCxnSpPr/>
          <p:nvPr/>
        </p:nvCxnSpPr>
        <p:spPr>
          <a:xfrm rot="10800000">
            <a:off x="1476375" y="1117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9"/>
          <p:cNvSpPr txBox="1"/>
          <p:nvPr/>
        </p:nvSpPr>
        <p:spPr>
          <a:xfrm>
            <a:off x="533400" y="3338513"/>
            <a:ext cx="14732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2: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Push:  fact(3)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561975" y="28606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561975" y="25622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fact(3)</a:t>
            </a:r>
            <a:endParaRPr/>
          </a:p>
        </p:txBody>
      </p:sp>
      <p:sp>
        <p:nvSpPr>
          <p:cNvPr id="416" name="Google Shape;416;p39"/>
          <p:cNvSpPr txBox="1"/>
          <p:nvPr/>
        </p:nvSpPr>
        <p:spPr>
          <a:xfrm>
            <a:off x="2001838" y="3327400"/>
            <a:ext cx="12573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3: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Push: fact(2)</a:t>
            </a:r>
            <a:endParaRPr/>
          </a:p>
        </p:txBody>
      </p:sp>
      <p:sp>
        <p:nvSpPr>
          <p:cNvPr id="417" name="Google Shape;417;p39"/>
          <p:cNvSpPr txBox="1"/>
          <p:nvPr/>
        </p:nvSpPr>
        <p:spPr>
          <a:xfrm>
            <a:off x="114301" y="4202649"/>
            <a:ext cx="173672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fact (3):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 == 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(3* fact (2));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1143000" y="3954463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9"/>
          <p:cNvCxnSpPr/>
          <p:nvPr/>
        </p:nvCxnSpPr>
        <p:spPr>
          <a:xfrm>
            <a:off x="19129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1912938" y="31242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9"/>
          <p:cNvCxnSpPr/>
          <p:nvPr/>
        </p:nvCxnSpPr>
        <p:spPr>
          <a:xfrm rot="10800000">
            <a:off x="28400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9"/>
          <p:cNvSpPr/>
          <p:nvPr/>
        </p:nvSpPr>
        <p:spPr>
          <a:xfrm>
            <a:off x="1925638" y="28098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1925638" y="25114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fact(3)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1925638" y="22145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fact(2)</a:t>
            </a:r>
            <a:endParaRPr/>
          </a:p>
        </p:txBody>
      </p:sp>
      <p:sp>
        <p:nvSpPr>
          <p:cNvPr id="425" name="Google Shape;425;p39"/>
          <p:cNvSpPr txBox="1"/>
          <p:nvPr/>
        </p:nvSpPr>
        <p:spPr>
          <a:xfrm>
            <a:off x="3386138" y="3327400"/>
            <a:ext cx="12573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4: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Push: fact(1)</a:t>
            </a:r>
            <a:endParaRPr/>
          </a:p>
        </p:txBody>
      </p:sp>
      <p:cxnSp>
        <p:nvCxnSpPr>
          <p:cNvPr id="426" name="Google Shape;426;p39"/>
          <p:cNvCxnSpPr/>
          <p:nvPr/>
        </p:nvCxnSpPr>
        <p:spPr>
          <a:xfrm>
            <a:off x="32972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9"/>
          <p:cNvCxnSpPr/>
          <p:nvPr/>
        </p:nvCxnSpPr>
        <p:spPr>
          <a:xfrm>
            <a:off x="3297238" y="31242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9"/>
          <p:cNvCxnSpPr/>
          <p:nvPr/>
        </p:nvCxnSpPr>
        <p:spPr>
          <a:xfrm rot="10800000">
            <a:off x="42243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9"/>
          <p:cNvSpPr txBox="1"/>
          <p:nvPr/>
        </p:nvSpPr>
        <p:spPr>
          <a:xfrm>
            <a:off x="1575837" y="4393474"/>
            <a:ext cx="207943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fact (2):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 n == 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(2* fact (1));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2667000" y="38862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9"/>
          <p:cNvSpPr/>
          <p:nvPr/>
        </p:nvSpPr>
        <p:spPr>
          <a:xfrm>
            <a:off x="3276600" y="28098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3276600" y="25114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fact(3)</a:t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3276600" y="22145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fact(2)</a:t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3276600" y="1916017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fact(1)</a:t>
            </a:r>
            <a:endParaRPr/>
          </a:p>
        </p:txBody>
      </p:sp>
      <p:sp>
        <p:nvSpPr>
          <p:cNvPr id="435" name="Google Shape;435;p39"/>
          <p:cNvSpPr txBox="1"/>
          <p:nvPr/>
        </p:nvSpPr>
        <p:spPr>
          <a:xfrm>
            <a:off x="3323576" y="5168900"/>
            <a:ext cx="20794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fact (1):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n == 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(n* fact (n-1));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3886201" y="3962400"/>
            <a:ext cx="0" cy="449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9"/>
          <p:cNvSpPr txBox="1"/>
          <p:nvPr/>
        </p:nvSpPr>
        <p:spPr>
          <a:xfrm>
            <a:off x="4800600" y="3352800"/>
            <a:ext cx="104291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5: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fact(1)</a:t>
            </a:r>
            <a:endParaRPr/>
          </a:p>
        </p:txBody>
      </p:sp>
      <p:cxnSp>
        <p:nvCxnSpPr>
          <p:cNvPr id="438" name="Google Shape;438;p39"/>
          <p:cNvCxnSpPr/>
          <p:nvPr/>
        </p:nvCxnSpPr>
        <p:spPr>
          <a:xfrm>
            <a:off x="4673600" y="1076325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9"/>
          <p:cNvCxnSpPr/>
          <p:nvPr/>
        </p:nvCxnSpPr>
        <p:spPr>
          <a:xfrm>
            <a:off x="4673600" y="3133725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9"/>
          <p:cNvCxnSpPr/>
          <p:nvPr/>
        </p:nvCxnSpPr>
        <p:spPr>
          <a:xfrm rot="10800000">
            <a:off x="5600700" y="1076325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9"/>
          <p:cNvSpPr/>
          <p:nvPr/>
        </p:nvSpPr>
        <p:spPr>
          <a:xfrm>
            <a:off x="4652963" y="2819400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4652963" y="2520950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fact(3)</a:t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4652963" y="2224088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fact(2)</a:t>
            </a: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5638800" y="1981200"/>
            <a:ext cx="381000" cy="381000"/>
            <a:chOff x="5638800" y="1981200"/>
            <a:chExt cx="381000" cy="381000"/>
          </a:xfrm>
        </p:grpSpPr>
        <p:cxnSp>
          <p:nvCxnSpPr>
            <p:cNvPr id="445" name="Google Shape;445;p39"/>
            <p:cNvCxnSpPr/>
            <p:nvPr/>
          </p:nvCxnSpPr>
          <p:spPr>
            <a:xfrm>
              <a:off x="5638800" y="19812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9"/>
            <p:cNvCxnSpPr/>
            <p:nvPr/>
          </p:nvCxnSpPr>
          <p:spPr>
            <a:xfrm>
              <a:off x="6019800" y="1981200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39"/>
            <p:cNvCxnSpPr/>
            <p:nvPr/>
          </p:nvCxnSpPr>
          <p:spPr>
            <a:xfrm rot="10800000">
              <a:off x="5638800" y="23622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8" name="Google Shape;448;p39"/>
            <p:cNvSpPr txBox="1"/>
            <p:nvPr/>
          </p:nvSpPr>
          <p:spPr>
            <a:xfrm>
              <a:off x="5638800" y="2006600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1" lang="en-US" sz="16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/>
            </a:p>
          </p:txBody>
        </p:sp>
      </p:grpSp>
      <p:sp>
        <p:nvSpPr>
          <p:cNvPr id="449" name="Google Shape;449;p39"/>
          <p:cNvSpPr txBox="1"/>
          <p:nvPr/>
        </p:nvSpPr>
        <p:spPr>
          <a:xfrm>
            <a:off x="6243638" y="3343275"/>
            <a:ext cx="104291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6: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fact(2)</a:t>
            </a:r>
            <a:endParaRPr/>
          </a:p>
        </p:txBody>
      </p:sp>
      <p:cxnSp>
        <p:nvCxnSpPr>
          <p:cNvPr id="450" name="Google Shape;450;p39"/>
          <p:cNvCxnSpPr/>
          <p:nvPr/>
        </p:nvCxnSpPr>
        <p:spPr>
          <a:xfrm>
            <a:off x="61166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9"/>
          <p:cNvCxnSpPr/>
          <p:nvPr/>
        </p:nvCxnSpPr>
        <p:spPr>
          <a:xfrm>
            <a:off x="6116638" y="31242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9"/>
          <p:cNvCxnSpPr/>
          <p:nvPr/>
        </p:nvCxnSpPr>
        <p:spPr>
          <a:xfrm rot="10800000">
            <a:off x="70437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9"/>
          <p:cNvSpPr/>
          <p:nvPr/>
        </p:nvSpPr>
        <p:spPr>
          <a:xfrm>
            <a:off x="6096000" y="28098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6096000" y="25114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fact(3)</a:t>
            </a:r>
            <a:endParaRPr/>
          </a:p>
        </p:txBody>
      </p:sp>
      <p:grpSp>
        <p:nvGrpSpPr>
          <p:cNvPr id="455" name="Google Shape;455;p39"/>
          <p:cNvGrpSpPr/>
          <p:nvPr/>
        </p:nvGrpSpPr>
        <p:grpSpPr>
          <a:xfrm>
            <a:off x="7081838" y="2286000"/>
            <a:ext cx="381000" cy="381000"/>
            <a:chOff x="7081838" y="2286000"/>
            <a:chExt cx="381000" cy="381000"/>
          </a:xfrm>
        </p:grpSpPr>
        <p:cxnSp>
          <p:nvCxnSpPr>
            <p:cNvPr id="456" name="Google Shape;456;p39"/>
            <p:cNvCxnSpPr/>
            <p:nvPr/>
          </p:nvCxnSpPr>
          <p:spPr>
            <a:xfrm>
              <a:off x="7081838" y="22860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39"/>
            <p:cNvCxnSpPr/>
            <p:nvPr/>
          </p:nvCxnSpPr>
          <p:spPr>
            <a:xfrm>
              <a:off x="7462838" y="2286000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39"/>
            <p:cNvCxnSpPr/>
            <p:nvPr/>
          </p:nvCxnSpPr>
          <p:spPr>
            <a:xfrm rot="10800000">
              <a:off x="7081838" y="26670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9" name="Google Shape;459;p39"/>
            <p:cNvSpPr txBox="1"/>
            <p:nvPr/>
          </p:nvSpPr>
          <p:spPr>
            <a:xfrm>
              <a:off x="7081838" y="2311400"/>
              <a:ext cx="274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1" lang="en-US" sz="16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/>
            </a:p>
          </p:txBody>
        </p:sp>
      </p:grpSp>
      <p:sp>
        <p:nvSpPr>
          <p:cNvPr id="460" name="Google Shape;460;p39"/>
          <p:cNvSpPr txBox="1"/>
          <p:nvPr/>
        </p:nvSpPr>
        <p:spPr>
          <a:xfrm>
            <a:off x="7696200" y="3324225"/>
            <a:ext cx="104291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7: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fact(3)</a:t>
            </a:r>
            <a:endParaRPr/>
          </a:p>
        </p:txBody>
      </p:sp>
      <p:cxnSp>
        <p:nvCxnSpPr>
          <p:cNvPr id="461" name="Google Shape;461;p39"/>
          <p:cNvCxnSpPr/>
          <p:nvPr/>
        </p:nvCxnSpPr>
        <p:spPr>
          <a:xfrm>
            <a:off x="7569200" y="10477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9"/>
          <p:cNvCxnSpPr/>
          <p:nvPr/>
        </p:nvCxnSpPr>
        <p:spPr>
          <a:xfrm>
            <a:off x="7569200" y="310515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9"/>
          <p:cNvCxnSpPr/>
          <p:nvPr/>
        </p:nvCxnSpPr>
        <p:spPr>
          <a:xfrm rot="10800000">
            <a:off x="8496300" y="10477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9"/>
          <p:cNvSpPr/>
          <p:nvPr/>
        </p:nvSpPr>
        <p:spPr>
          <a:xfrm>
            <a:off x="7548563" y="279082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grpSp>
        <p:nvGrpSpPr>
          <p:cNvPr id="465" name="Google Shape;465;p39"/>
          <p:cNvGrpSpPr/>
          <p:nvPr/>
        </p:nvGrpSpPr>
        <p:grpSpPr>
          <a:xfrm>
            <a:off x="8534400" y="2590800"/>
            <a:ext cx="381000" cy="381000"/>
            <a:chOff x="8534400" y="2590800"/>
            <a:chExt cx="381000" cy="381000"/>
          </a:xfrm>
        </p:grpSpPr>
        <p:cxnSp>
          <p:nvCxnSpPr>
            <p:cNvPr id="466" name="Google Shape;466;p39"/>
            <p:cNvCxnSpPr/>
            <p:nvPr/>
          </p:nvCxnSpPr>
          <p:spPr>
            <a:xfrm>
              <a:off x="8534400" y="25908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39"/>
            <p:cNvCxnSpPr/>
            <p:nvPr/>
          </p:nvCxnSpPr>
          <p:spPr>
            <a:xfrm>
              <a:off x="8915400" y="2590800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39"/>
            <p:cNvCxnSpPr/>
            <p:nvPr/>
          </p:nvCxnSpPr>
          <p:spPr>
            <a:xfrm rot="10800000">
              <a:off x="8534400" y="2971800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9" name="Google Shape;469;p39"/>
            <p:cNvSpPr txBox="1"/>
            <p:nvPr/>
          </p:nvSpPr>
          <p:spPr>
            <a:xfrm>
              <a:off x="8534400" y="2616200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1" lang="en-US" sz="160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6</a:t>
              </a:r>
              <a:endParaRPr/>
            </a:p>
          </p:txBody>
        </p:sp>
      </p:grpSp>
      <p:sp>
        <p:nvSpPr>
          <p:cNvPr id="470" name="Google Shape;470;p39"/>
          <p:cNvSpPr txBox="1"/>
          <p:nvPr/>
        </p:nvSpPr>
        <p:spPr>
          <a:xfrm>
            <a:off x="6111760" y="5249513"/>
            <a:ext cx="1266940" cy="5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(2*1);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sp>
        <p:nvSpPr>
          <p:cNvPr id="471" name="Google Shape;471;p39"/>
          <p:cNvSpPr txBox="1"/>
          <p:nvPr/>
        </p:nvSpPr>
        <p:spPr>
          <a:xfrm>
            <a:off x="4782985" y="5526088"/>
            <a:ext cx="1266940" cy="5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1;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sp>
        <p:nvSpPr>
          <p:cNvPr id="472" name="Google Shape;472;p39"/>
          <p:cNvSpPr txBox="1"/>
          <p:nvPr/>
        </p:nvSpPr>
        <p:spPr>
          <a:xfrm>
            <a:off x="7453981" y="4786751"/>
            <a:ext cx="1266940" cy="5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(3*2);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4652963" y="1914486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fact(1)</a:t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6092824" y="2223284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fact(2)</a:t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>
            <a:off x="7548563" y="248764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fact(3)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Fibonacci</a:t>
            </a:r>
            <a:endParaRPr/>
          </a:p>
        </p:txBody>
      </p:sp>
      <p:sp>
        <p:nvSpPr>
          <p:cNvPr id="481" name="Google Shape;481;p40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Bagaimana dengan fibonacci 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	1, 1, 2, 3, 5, 8, 13, 21…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700"/>
              <a:buChar char="■"/>
            </a:pPr>
            <a:r>
              <a:rPr lang="en-US" sz="3600"/>
              <a:t>Langkah 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AutoNum type="arabicPeriod"/>
            </a:pPr>
            <a:r>
              <a:rPr lang="en-US" sz="3200"/>
              <a:t>Apakah bilangan berikutnya  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AutoNum type="arabicPeriod"/>
            </a:pPr>
            <a:r>
              <a:rPr lang="en-US" sz="3200"/>
              <a:t>Dapatkan anda menemukan pola 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AutoNum type="arabicPeriod"/>
            </a:pPr>
            <a:r>
              <a:rPr lang="en-US" sz="3200"/>
              <a:t>Dapatkan anda menemukan base case 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AutoNum type="arabicPeriod"/>
            </a:pPr>
            <a:r>
              <a:rPr lang="en-US" sz="3200"/>
              <a:t>Dapatkah anda menemukan statemen rekursifnya (making progress) ?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Fibonacci (Cont)</a:t>
            </a:r>
            <a:endParaRPr/>
          </a:p>
        </p:txBody>
      </p:sp>
      <p:sp>
        <p:nvSpPr>
          <p:cNvPr id="487" name="Google Shape;487;p41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Menentukan “base case” dan “making progress” melalui: 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3178175" y="5662613"/>
            <a:ext cx="2662238" cy="6905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progress (rekursif)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3551238" y="2635250"/>
            <a:ext cx="1916112" cy="59531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1"/>
          <p:cNvCxnSpPr/>
          <p:nvPr/>
        </p:nvCxnSpPr>
        <p:spPr>
          <a:xfrm flipH="1" rot="10800000">
            <a:off x="5402263" y="4851400"/>
            <a:ext cx="1697037" cy="741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1"/>
          <p:cNvCxnSpPr/>
          <p:nvPr/>
        </p:nvCxnSpPr>
        <p:spPr>
          <a:xfrm rot="10800000">
            <a:off x="3330575" y="4814888"/>
            <a:ext cx="971550" cy="804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41"/>
          <p:cNvSpPr txBox="1"/>
          <p:nvPr/>
        </p:nvSpPr>
        <p:spPr>
          <a:xfrm>
            <a:off x="3468688" y="3657600"/>
            <a:ext cx="13890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1;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1"/>
          <p:cNvSpPr txBox="1"/>
          <p:nvPr/>
        </p:nvSpPr>
        <p:spPr>
          <a:xfrm>
            <a:off x="6169802" y="3572928"/>
            <a:ext cx="2670371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9" l="-1824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94" name="Google Shape;494;p41"/>
          <p:cNvCxnSpPr/>
          <p:nvPr/>
        </p:nvCxnSpPr>
        <p:spPr>
          <a:xfrm flipH="1">
            <a:off x="2757488" y="3336925"/>
            <a:ext cx="1420812" cy="739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1"/>
          <p:cNvCxnSpPr/>
          <p:nvPr/>
        </p:nvCxnSpPr>
        <p:spPr>
          <a:xfrm>
            <a:off x="4951413" y="3336925"/>
            <a:ext cx="326214" cy="5670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1"/>
          <p:cNvSpPr txBox="1"/>
          <p:nvPr/>
        </p:nvSpPr>
        <p:spPr>
          <a:xfrm>
            <a:off x="420688" y="5086350"/>
            <a:ext cx="32051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(fibo(n-2)+fibo(n-1));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6458227" y="5174663"/>
            <a:ext cx="155582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6" l="-3124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 rot="8295660">
            <a:off x="2200275" y="3394075"/>
            <a:ext cx="398463" cy="604838"/>
          </a:xfrm>
          <a:prstGeom prst="downArrow">
            <a:avLst>
              <a:gd fmla="val 50000" name="adj1"/>
              <a:gd fmla="val 49789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449263" y="2690813"/>
            <a:ext cx="28368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Bilangan Fibonacci urutan 1 dan 2 adalah 1</a:t>
            </a:r>
            <a:endParaRPr b="1"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2203450" y="3932238"/>
            <a:ext cx="885825" cy="452437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5965825" y="2425700"/>
            <a:ext cx="28559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1, 1, 2, 3, 5, 8, 13, 21…</a:t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840413" y="2371725"/>
            <a:ext cx="793750" cy="450850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921251" y="3903966"/>
            <a:ext cx="6761747" cy="105349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722313" y="259238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PENGANTAR: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722313" y="3273425"/>
            <a:ext cx="77724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“Jika berada dalam sebuah antrian, tanpa keluar dari barisan Anda saat ini, bagaimana cara Anda mengetahui jumlah orang yang mengantri di depan Anda?”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Kode program Fibonacci</a:t>
            </a:r>
            <a:endParaRPr/>
          </a:p>
        </p:txBody>
      </p:sp>
      <p:sp>
        <p:nvSpPr>
          <p:cNvPr id="509" name="Google Shape;509;p42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public static void main(String args[])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{     System.out.println(fibo(5));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public static int fibo(n)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lang="en-US" sz="2600"/>
              <a:t>{     if (n==2 || n==1)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          return 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	  return fibo(n-2) + fibo(n-1);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}</a:t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4183062" y="3130550"/>
            <a:ext cx="1916113" cy="5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5295898" y="4780113"/>
            <a:ext cx="2660650" cy="6905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progress (rekursif)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535362" y="4329906"/>
            <a:ext cx="1603375" cy="768350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623888" y="4044950"/>
            <a:ext cx="2914650" cy="407988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1903413" y="4305300"/>
            <a:ext cx="1474788" cy="768350"/>
          </a:xfrm>
          <a:prstGeom prst="ellipse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42"/>
          <p:cNvCxnSpPr/>
          <p:nvPr/>
        </p:nvCxnSpPr>
        <p:spPr>
          <a:xfrm flipH="1" rot="10800000">
            <a:off x="3114136" y="3429000"/>
            <a:ext cx="974785" cy="51327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42"/>
          <p:cNvCxnSpPr/>
          <p:nvPr/>
        </p:nvCxnSpPr>
        <p:spPr>
          <a:xfrm>
            <a:off x="3260785" y="5073650"/>
            <a:ext cx="1940943" cy="18846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type="title"/>
          </p:nvPr>
        </p:nvSpPr>
        <p:spPr>
          <a:xfrm>
            <a:off x="503238" y="346075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Mencetak bilangan Fibonacci ke-4</a:t>
            </a:r>
            <a:endParaRPr/>
          </a:p>
        </p:txBody>
      </p:sp>
      <p:cxnSp>
        <p:nvCxnSpPr>
          <p:cNvPr id="522" name="Google Shape;522;p43"/>
          <p:cNvCxnSpPr/>
          <p:nvPr/>
        </p:nvCxnSpPr>
        <p:spPr>
          <a:xfrm>
            <a:off x="549275" y="1117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3"/>
          <p:cNvCxnSpPr/>
          <p:nvPr/>
        </p:nvCxnSpPr>
        <p:spPr>
          <a:xfrm>
            <a:off x="549275" y="31750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3"/>
          <p:cNvCxnSpPr/>
          <p:nvPr/>
        </p:nvCxnSpPr>
        <p:spPr>
          <a:xfrm rot="10800000">
            <a:off x="1476375" y="11176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3"/>
          <p:cNvSpPr txBox="1"/>
          <p:nvPr/>
        </p:nvSpPr>
        <p:spPr>
          <a:xfrm>
            <a:off x="533400" y="3338513"/>
            <a:ext cx="1473200" cy="63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2: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Push:  fibo(4)</a:t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561975" y="28606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561975" y="25622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1857375" y="3324225"/>
            <a:ext cx="1433513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3: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Push:  fibo(2)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76200" y="4419600"/>
            <a:ext cx="2590800" cy="1757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Inside fibo(4):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(n==2|| n==1)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fibo(n-2) +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fibo(n-1);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2             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43"/>
          <p:cNvCxnSpPr/>
          <p:nvPr/>
        </p:nvCxnSpPr>
        <p:spPr>
          <a:xfrm rot="10800000">
            <a:off x="1143000" y="3954463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3"/>
          <p:cNvCxnSpPr/>
          <p:nvPr/>
        </p:nvCxnSpPr>
        <p:spPr>
          <a:xfrm>
            <a:off x="19129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3"/>
          <p:cNvCxnSpPr/>
          <p:nvPr/>
        </p:nvCxnSpPr>
        <p:spPr>
          <a:xfrm>
            <a:off x="1912938" y="31242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3"/>
          <p:cNvCxnSpPr/>
          <p:nvPr/>
        </p:nvCxnSpPr>
        <p:spPr>
          <a:xfrm rot="10800000">
            <a:off x="28400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3"/>
          <p:cNvSpPr/>
          <p:nvPr/>
        </p:nvSpPr>
        <p:spPr>
          <a:xfrm>
            <a:off x="1925638" y="28098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>
            <a:off x="1925638" y="25114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536" name="Google Shape;536;p43"/>
          <p:cNvSpPr txBox="1"/>
          <p:nvPr/>
        </p:nvSpPr>
        <p:spPr>
          <a:xfrm>
            <a:off x="3290888" y="3313113"/>
            <a:ext cx="19526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4: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 fibo(2)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37" name="Google Shape;537;p43"/>
          <p:cNvCxnSpPr/>
          <p:nvPr/>
        </p:nvCxnSpPr>
        <p:spPr>
          <a:xfrm>
            <a:off x="32972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3"/>
          <p:cNvCxnSpPr/>
          <p:nvPr/>
        </p:nvCxnSpPr>
        <p:spPr>
          <a:xfrm>
            <a:off x="3324225" y="31242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3"/>
          <p:cNvCxnSpPr/>
          <p:nvPr/>
        </p:nvCxnSpPr>
        <p:spPr>
          <a:xfrm rot="10800000">
            <a:off x="4224338" y="10668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43"/>
          <p:cNvSpPr txBox="1"/>
          <p:nvPr/>
        </p:nvSpPr>
        <p:spPr>
          <a:xfrm>
            <a:off x="2112963" y="4443413"/>
            <a:ext cx="2590800" cy="134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Inside fibo(2):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(n==2 ||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(n==1)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return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fibo(0) + fibo(1);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541" name="Google Shape;541;p43"/>
          <p:cNvCxnSpPr/>
          <p:nvPr/>
        </p:nvCxnSpPr>
        <p:spPr>
          <a:xfrm rot="10800000">
            <a:off x="2667000" y="3922713"/>
            <a:ext cx="0" cy="4968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43"/>
          <p:cNvSpPr/>
          <p:nvPr/>
        </p:nvSpPr>
        <p:spPr>
          <a:xfrm>
            <a:off x="3303588" y="28098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3303588" y="25114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4689910" y="3345312"/>
            <a:ext cx="1762021" cy="2551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5: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Push: fibo(3)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Inside fibo(3):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(n==2|| (n==1)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fibo(1) +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fibo(2);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45" name="Google Shape;545;p43"/>
          <p:cNvCxnSpPr/>
          <p:nvPr/>
        </p:nvCxnSpPr>
        <p:spPr>
          <a:xfrm>
            <a:off x="4826000" y="11049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3"/>
          <p:cNvCxnSpPr/>
          <p:nvPr/>
        </p:nvCxnSpPr>
        <p:spPr>
          <a:xfrm>
            <a:off x="4837113" y="31623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3"/>
          <p:cNvCxnSpPr/>
          <p:nvPr/>
        </p:nvCxnSpPr>
        <p:spPr>
          <a:xfrm rot="10800000">
            <a:off x="5753100" y="11049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3"/>
          <p:cNvSpPr/>
          <p:nvPr/>
        </p:nvSpPr>
        <p:spPr>
          <a:xfrm>
            <a:off x="4816475" y="28479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4816475" y="25495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816475" y="22526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fibo(3)</a:t>
            </a:r>
            <a:endParaRPr/>
          </a:p>
        </p:txBody>
      </p:sp>
      <p:sp>
        <p:nvSpPr>
          <p:cNvPr id="551" name="Google Shape;551;p43"/>
          <p:cNvSpPr txBox="1"/>
          <p:nvPr/>
        </p:nvSpPr>
        <p:spPr>
          <a:xfrm>
            <a:off x="7696200" y="3324225"/>
            <a:ext cx="1176338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7: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fibo(1)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returns 1.</a:t>
            </a:r>
            <a:endParaRPr/>
          </a:p>
        </p:txBody>
      </p:sp>
      <p:cxnSp>
        <p:nvCxnSpPr>
          <p:cNvPr id="552" name="Google Shape;552;p43"/>
          <p:cNvCxnSpPr/>
          <p:nvPr/>
        </p:nvCxnSpPr>
        <p:spPr>
          <a:xfrm>
            <a:off x="1038375" y="5473520"/>
            <a:ext cx="0" cy="21113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3"/>
          <p:cNvCxnSpPr/>
          <p:nvPr/>
        </p:nvCxnSpPr>
        <p:spPr>
          <a:xfrm>
            <a:off x="1779737" y="5473520"/>
            <a:ext cx="0" cy="21113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3"/>
          <p:cNvSpPr/>
          <p:nvPr/>
        </p:nvSpPr>
        <p:spPr>
          <a:xfrm>
            <a:off x="1928813" y="2235200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fibo(2)</a:t>
            </a:r>
            <a:endParaRPr/>
          </a:p>
        </p:txBody>
      </p:sp>
      <p:cxnSp>
        <p:nvCxnSpPr>
          <p:cNvPr id="555" name="Google Shape;555;p43"/>
          <p:cNvCxnSpPr/>
          <p:nvPr/>
        </p:nvCxnSpPr>
        <p:spPr>
          <a:xfrm>
            <a:off x="4251325" y="22542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3"/>
          <p:cNvCxnSpPr/>
          <p:nvPr/>
        </p:nvCxnSpPr>
        <p:spPr>
          <a:xfrm>
            <a:off x="4630738" y="22542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43"/>
          <p:cNvCxnSpPr/>
          <p:nvPr/>
        </p:nvCxnSpPr>
        <p:spPr>
          <a:xfrm rot="10800000">
            <a:off x="4251325" y="26352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3"/>
          <p:cNvSpPr txBox="1"/>
          <p:nvPr/>
        </p:nvSpPr>
        <p:spPr>
          <a:xfrm>
            <a:off x="4251325" y="227965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559" name="Google Shape;559;p43"/>
          <p:cNvSpPr txBox="1"/>
          <p:nvPr/>
        </p:nvSpPr>
        <p:spPr>
          <a:xfrm>
            <a:off x="3303588" y="3968750"/>
            <a:ext cx="14001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en-US" sz="14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1270000" y="5031257"/>
            <a:ext cx="887413" cy="7778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43"/>
          <p:cNvCxnSpPr/>
          <p:nvPr/>
        </p:nvCxnSpPr>
        <p:spPr>
          <a:xfrm rot="10800000">
            <a:off x="5375275" y="3968750"/>
            <a:ext cx="0" cy="4968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3"/>
          <p:cNvCxnSpPr/>
          <p:nvPr/>
        </p:nvCxnSpPr>
        <p:spPr>
          <a:xfrm>
            <a:off x="6259513" y="110331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3"/>
          <p:cNvCxnSpPr/>
          <p:nvPr/>
        </p:nvCxnSpPr>
        <p:spPr>
          <a:xfrm>
            <a:off x="6259513" y="3160713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3"/>
          <p:cNvCxnSpPr/>
          <p:nvPr/>
        </p:nvCxnSpPr>
        <p:spPr>
          <a:xfrm rot="10800000">
            <a:off x="7186613" y="110331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3"/>
          <p:cNvSpPr/>
          <p:nvPr/>
        </p:nvSpPr>
        <p:spPr>
          <a:xfrm>
            <a:off x="6253163" y="2846388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6253163" y="2547938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6242050" y="22526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fibo(3)</a:t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6246813" y="194627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fibo(1)</a:t>
            </a:r>
            <a:endParaRPr/>
          </a:p>
        </p:txBody>
      </p:sp>
      <p:sp>
        <p:nvSpPr>
          <p:cNvPr id="569" name="Google Shape;569;p43"/>
          <p:cNvSpPr txBox="1"/>
          <p:nvPr/>
        </p:nvSpPr>
        <p:spPr>
          <a:xfrm>
            <a:off x="6250422" y="3322188"/>
            <a:ext cx="1316386" cy="2385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6: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Push: fibo(1)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Inside fibo(1):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(n==2||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n==1)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return 1;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70" name="Google Shape;570;p43"/>
          <p:cNvCxnSpPr/>
          <p:nvPr/>
        </p:nvCxnSpPr>
        <p:spPr>
          <a:xfrm rot="10800000">
            <a:off x="6819900" y="3954463"/>
            <a:ext cx="0" cy="4968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3"/>
          <p:cNvCxnSpPr/>
          <p:nvPr/>
        </p:nvCxnSpPr>
        <p:spPr>
          <a:xfrm>
            <a:off x="8583613" y="2105025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3"/>
          <p:cNvCxnSpPr/>
          <p:nvPr/>
        </p:nvCxnSpPr>
        <p:spPr>
          <a:xfrm>
            <a:off x="8963025" y="2105025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3"/>
          <p:cNvCxnSpPr/>
          <p:nvPr/>
        </p:nvCxnSpPr>
        <p:spPr>
          <a:xfrm rot="10800000">
            <a:off x="8583613" y="2486025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3"/>
          <p:cNvSpPr txBox="1"/>
          <p:nvPr/>
        </p:nvSpPr>
        <p:spPr>
          <a:xfrm>
            <a:off x="8583613" y="21304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cxnSp>
        <p:nvCxnSpPr>
          <p:cNvPr id="575" name="Google Shape;575;p43"/>
          <p:cNvCxnSpPr/>
          <p:nvPr/>
        </p:nvCxnSpPr>
        <p:spPr>
          <a:xfrm>
            <a:off x="7656513" y="11049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3"/>
          <p:cNvCxnSpPr/>
          <p:nvPr/>
        </p:nvCxnSpPr>
        <p:spPr>
          <a:xfrm>
            <a:off x="7667625" y="316230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3"/>
          <p:cNvCxnSpPr/>
          <p:nvPr/>
        </p:nvCxnSpPr>
        <p:spPr>
          <a:xfrm rot="10800000">
            <a:off x="8583613" y="110490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43"/>
          <p:cNvSpPr/>
          <p:nvPr/>
        </p:nvSpPr>
        <p:spPr>
          <a:xfrm>
            <a:off x="7646988" y="284797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7646988" y="25495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7646988" y="22526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fibo(3)</a:t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127625" y="5207450"/>
            <a:ext cx="636588" cy="57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808663" y="2562225"/>
            <a:ext cx="242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583" name="Google Shape;583;p43"/>
          <p:cNvSpPr txBox="1"/>
          <p:nvPr/>
        </p:nvSpPr>
        <p:spPr>
          <a:xfrm>
            <a:off x="7272338" y="252095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584" name="Google Shape;584;p43"/>
          <p:cNvSpPr txBox="1"/>
          <p:nvPr/>
        </p:nvSpPr>
        <p:spPr>
          <a:xfrm>
            <a:off x="8616950" y="2535238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>
            <p:ph type="title"/>
          </p:nvPr>
        </p:nvSpPr>
        <p:spPr>
          <a:xfrm>
            <a:off x="549275" y="479425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Mencetak bilangan Fibonacci ke-4 (cont)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512763" y="3609975"/>
            <a:ext cx="1176337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7: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fibo(1)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returns 1.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2074863" y="3621088"/>
            <a:ext cx="14351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8: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Push:  fibo(2)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92" name="Google Shape;592;p44"/>
          <p:cNvCxnSpPr/>
          <p:nvPr/>
        </p:nvCxnSpPr>
        <p:spPr>
          <a:xfrm>
            <a:off x="2130425" y="136366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4"/>
          <p:cNvCxnSpPr/>
          <p:nvPr/>
        </p:nvCxnSpPr>
        <p:spPr>
          <a:xfrm>
            <a:off x="2130425" y="3421063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4"/>
          <p:cNvCxnSpPr/>
          <p:nvPr/>
        </p:nvCxnSpPr>
        <p:spPr>
          <a:xfrm rot="10800000">
            <a:off x="3057525" y="136366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4"/>
          <p:cNvSpPr/>
          <p:nvPr/>
        </p:nvSpPr>
        <p:spPr>
          <a:xfrm>
            <a:off x="2143125" y="3106738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2143125" y="2808288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cxnSp>
        <p:nvCxnSpPr>
          <p:cNvPr id="597" name="Google Shape;597;p44"/>
          <p:cNvCxnSpPr/>
          <p:nvPr/>
        </p:nvCxnSpPr>
        <p:spPr>
          <a:xfrm rot="10800000">
            <a:off x="2684463" y="4211638"/>
            <a:ext cx="0" cy="4968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4"/>
          <p:cNvSpPr/>
          <p:nvPr/>
        </p:nvSpPr>
        <p:spPr>
          <a:xfrm>
            <a:off x="2146300" y="2532063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fibo(3)</a:t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2143125" y="2243138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fibo(2)</a:t>
            </a:r>
            <a:endParaRPr/>
          </a:p>
        </p:txBody>
      </p:sp>
      <p:sp>
        <p:nvSpPr>
          <p:cNvPr id="600" name="Google Shape;600;p44"/>
          <p:cNvSpPr txBox="1"/>
          <p:nvPr/>
        </p:nvSpPr>
        <p:spPr>
          <a:xfrm>
            <a:off x="2035175" y="4708525"/>
            <a:ext cx="2590800" cy="134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Inside fibo(2):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(n==2 ||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n==1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return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fibo(0) + fibo(1);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</p:txBody>
      </p:sp>
      <p:cxnSp>
        <p:nvCxnSpPr>
          <p:cNvPr id="601" name="Google Shape;601;p44"/>
          <p:cNvCxnSpPr/>
          <p:nvPr/>
        </p:nvCxnSpPr>
        <p:spPr>
          <a:xfrm>
            <a:off x="3497263" y="13525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4"/>
          <p:cNvCxnSpPr/>
          <p:nvPr/>
        </p:nvCxnSpPr>
        <p:spPr>
          <a:xfrm>
            <a:off x="3497263" y="340995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4"/>
          <p:cNvCxnSpPr/>
          <p:nvPr/>
        </p:nvCxnSpPr>
        <p:spPr>
          <a:xfrm rot="10800000">
            <a:off x="4424363" y="13525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4"/>
          <p:cNvSpPr/>
          <p:nvPr/>
        </p:nvSpPr>
        <p:spPr>
          <a:xfrm>
            <a:off x="3509963" y="309562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605" name="Google Shape;605;p44"/>
          <p:cNvSpPr/>
          <p:nvPr/>
        </p:nvSpPr>
        <p:spPr>
          <a:xfrm>
            <a:off x="3509963" y="279717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3513138" y="2520950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fibo(3)</a:t>
            </a:r>
            <a:endParaRPr/>
          </a:p>
        </p:txBody>
      </p:sp>
      <p:sp>
        <p:nvSpPr>
          <p:cNvPr id="607" name="Google Shape;607;p44"/>
          <p:cNvSpPr txBox="1"/>
          <p:nvPr/>
        </p:nvSpPr>
        <p:spPr>
          <a:xfrm>
            <a:off x="3402013" y="3609975"/>
            <a:ext cx="1433512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9: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Pop:  fibo(2)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 </a:t>
            </a:r>
            <a:r>
              <a:rPr b="1" lang="en-US" sz="1400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08" name="Google Shape;608;p44"/>
          <p:cNvCxnSpPr/>
          <p:nvPr/>
        </p:nvCxnSpPr>
        <p:spPr>
          <a:xfrm>
            <a:off x="4441825" y="2274888"/>
            <a:ext cx="48418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4"/>
          <p:cNvCxnSpPr/>
          <p:nvPr/>
        </p:nvCxnSpPr>
        <p:spPr>
          <a:xfrm>
            <a:off x="4914900" y="2274888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4"/>
          <p:cNvCxnSpPr/>
          <p:nvPr/>
        </p:nvCxnSpPr>
        <p:spPr>
          <a:xfrm rot="10800000">
            <a:off x="4424363" y="2633663"/>
            <a:ext cx="49371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4"/>
          <p:cNvSpPr txBox="1"/>
          <p:nvPr/>
        </p:nvSpPr>
        <p:spPr>
          <a:xfrm>
            <a:off x="4503738" y="2300288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cxnSp>
        <p:nvCxnSpPr>
          <p:cNvPr id="612" name="Google Shape;612;p44"/>
          <p:cNvCxnSpPr/>
          <p:nvPr/>
        </p:nvCxnSpPr>
        <p:spPr>
          <a:xfrm>
            <a:off x="5106988" y="13525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4"/>
          <p:cNvCxnSpPr/>
          <p:nvPr/>
        </p:nvCxnSpPr>
        <p:spPr>
          <a:xfrm>
            <a:off x="5106988" y="340995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4"/>
          <p:cNvCxnSpPr/>
          <p:nvPr/>
        </p:nvCxnSpPr>
        <p:spPr>
          <a:xfrm rot="10800000">
            <a:off x="6034088" y="13525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4"/>
          <p:cNvSpPr/>
          <p:nvPr/>
        </p:nvSpPr>
        <p:spPr>
          <a:xfrm>
            <a:off x="5119688" y="309562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5119688" y="279717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cxnSp>
        <p:nvCxnSpPr>
          <p:cNvPr id="617" name="Google Shape;617;p44"/>
          <p:cNvCxnSpPr/>
          <p:nvPr/>
        </p:nvCxnSpPr>
        <p:spPr>
          <a:xfrm>
            <a:off x="6040438" y="2581275"/>
            <a:ext cx="48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4"/>
          <p:cNvCxnSpPr/>
          <p:nvPr/>
        </p:nvCxnSpPr>
        <p:spPr>
          <a:xfrm>
            <a:off x="6513513" y="2581275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4"/>
          <p:cNvCxnSpPr/>
          <p:nvPr/>
        </p:nvCxnSpPr>
        <p:spPr>
          <a:xfrm rot="10800000">
            <a:off x="6021388" y="2938463"/>
            <a:ext cx="49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44"/>
          <p:cNvSpPr txBox="1"/>
          <p:nvPr/>
        </p:nvSpPr>
        <p:spPr>
          <a:xfrm>
            <a:off x="6053138" y="2606675"/>
            <a:ext cx="60007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en-US" sz="1400">
                <a:solidFill>
                  <a:srgbClr val="1717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621" name="Google Shape;621;p44"/>
          <p:cNvSpPr txBox="1"/>
          <p:nvPr/>
        </p:nvSpPr>
        <p:spPr>
          <a:xfrm>
            <a:off x="5002213" y="3613150"/>
            <a:ext cx="1433512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10: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Pop:  fibo(3)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 </a:t>
            </a:r>
            <a:r>
              <a:rPr b="1" lang="en-US" sz="1400">
                <a:solidFill>
                  <a:srgbClr val="1717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22" name="Google Shape;622;p44"/>
          <p:cNvCxnSpPr/>
          <p:nvPr/>
        </p:nvCxnSpPr>
        <p:spPr>
          <a:xfrm>
            <a:off x="6923088" y="13779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4"/>
          <p:cNvCxnSpPr/>
          <p:nvPr/>
        </p:nvCxnSpPr>
        <p:spPr>
          <a:xfrm>
            <a:off x="6923088" y="3435350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4"/>
          <p:cNvCxnSpPr/>
          <p:nvPr/>
        </p:nvCxnSpPr>
        <p:spPr>
          <a:xfrm rot="10800000">
            <a:off x="7850188" y="1377950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4"/>
          <p:cNvSpPr/>
          <p:nvPr/>
        </p:nvSpPr>
        <p:spPr>
          <a:xfrm>
            <a:off x="6935788" y="3121025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cxnSp>
        <p:nvCxnSpPr>
          <p:cNvPr id="626" name="Google Shape;626;p44"/>
          <p:cNvCxnSpPr/>
          <p:nvPr/>
        </p:nvCxnSpPr>
        <p:spPr>
          <a:xfrm>
            <a:off x="7856538" y="2887663"/>
            <a:ext cx="48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4"/>
          <p:cNvCxnSpPr/>
          <p:nvPr/>
        </p:nvCxnSpPr>
        <p:spPr>
          <a:xfrm>
            <a:off x="8342313" y="2887663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4"/>
          <p:cNvCxnSpPr/>
          <p:nvPr/>
        </p:nvCxnSpPr>
        <p:spPr>
          <a:xfrm rot="10800000">
            <a:off x="7850188" y="3246438"/>
            <a:ext cx="49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4"/>
          <p:cNvSpPr txBox="1"/>
          <p:nvPr/>
        </p:nvSpPr>
        <p:spPr>
          <a:xfrm>
            <a:off x="7956550" y="2924175"/>
            <a:ext cx="600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b="1" sz="1400">
              <a:solidFill>
                <a:srgbClr val="1717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0" name="Google Shape;630;p44"/>
          <p:cNvSpPr txBox="1"/>
          <p:nvPr/>
        </p:nvSpPr>
        <p:spPr>
          <a:xfrm>
            <a:off x="6810375" y="3602038"/>
            <a:ext cx="1435100" cy="127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Time 11: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Pop:  fibo(4)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 </a:t>
            </a:r>
            <a:r>
              <a:rPr b="1"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31" name="Google Shape;631;p44"/>
          <p:cNvCxnSpPr/>
          <p:nvPr/>
        </p:nvCxnSpPr>
        <p:spPr>
          <a:xfrm>
            <a:off x="1508125" y="2314575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4"/>
          <p:cNvCxnSpPr/>
          <p:nvPr/>
        </p:nvCxnSpPr>
        <p:spPr>
          <a:xfrm>
            <a:off x="1885950" y="2316163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4"/>
          <p:cNvCxnSpPr/>
          <p:nvPr/>
        </p:nvCxnSpPr>
        <p:spPr>
          <a:xfrm rot="10800000">
            <a:off x="1508125" y="2695575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44"/>
          <p:cNvSpPr txBox="1"/>
          <p:nvPr/>
        </p:nvSpPr>
        <p:spPr>
          <a:xfrm>
            <a:off x="1508125" y="2339975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cxnSp>
        <p:nvCxnSpPr>
          <p:cNvPr id="635" name="Google Shape;635;p44"/>
          <p:cNvCxnSpPr/>
          <p:nvPr/>
        </p:nvCxnSpPr>
        <p:spPr>
          <a:xfrm>
            <a:off x="581025" y="136366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4"/>
          <p:cNvCxnSpPr/>
          <p:nvPr/>
        </p:nvCxnSpPr>
        <p:spPr>
          <a:xfrm>
            <a:off x="603250" y="3421063"/>
            <a:ext cx="92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4"/>
          <p:cNvCxnSpPr/>
          <p:nvPr/>
        </p:nvCxnSpPr>
        <p:spPr>
          <a:xfrm rot="10800000">
            <a:off x="1508125" y="1363663"/>
            <a:ext cx="0" cy="205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4"/>
          <p:cNvSpPr/>
          <p:nvPr/>
        </p:nvSpPr>
        <p:spPr>
          <a:xfrm>
            <a:off x="582613" y="3106738"/>
            <a:ext cx="914400" cy="3143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639" name="Google Shape;639;p44"/>
          <p:cNvSpPr/>
          <p:nvPr/>
        </p:nvSpPr>
        <p:spPr>
          <a:xfrm>
            <a:off x="582613" y="2808288"/>
            <a:ext cx="914400" cy="3000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fibo(4)</a:t>
            </a:r>
            <a:endParaRPr/>
          </a:p>
        </p:txBody>
      </p:sp>
      <p:sp>
        <p:nvSpPr>
          <p:cNvPr id="640" name="Google Shape;640;p44"/>
          <p:cNvSpPr/>
          <p:nvPr/>
        </p:nvSpPr>
        <p:spPr>
          <a:xfrm>
            <a:off x="582613" y="2511425"/>
            <a:ext cx="914400" cy="3000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fibo(3)</a:t>
            </a:r>
            <a:endParaRPr/>
          </a:p>
        </p:txBody>
      </p:sp>
      <p:sp>
        <p:nvSpPr>
          <p:cNvPr id="641" name="Google Shape;641;p44"/>
          <p:cNvSpPr txBox="1"/>
          <p:nvPr/>
        </p:nvSpPr>
        <p:spPr>
          <a:xfrm>
            <a:off x="1512888" y="2779713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42" name="Google Shape;642;p44"/>
          <p:cNvSpPr txBox="1"/>
          <p:nvPr/>
        </p:nvSpPr>
        <p:spPr>
          <a:xfrm>
            <a:off x="3060700" y="2519363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3067050" y="2817813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44" name="Google Shape;644;p44"/>
          <p:cNvSpPr txBox="1"/>
          <p:nvPr/>
        </p:nvSpPr>
        <p:spPr>
          <a:xfrm>
            <a:off x="4484688" y="25733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45" name="Google Shape;645;p44"/>
          <p:cNvSpPr txBox="1"/>
          <p:nvPr/>
        </p:nvSpPr>
        <p:spPr>
          <a:xfrm>
            <a:off x="4473575" y="2828925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46" name="Google Shape;646;p44"/>
          <p:cNvSpPr/>
          <p:nvPr/>
        </p:nvSpPr>
        <p:spPr>
          <a:xfrm>
            <a:off x="4984750" y="5011738"/>
            <a:ext cx="180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fibo(1) + fibo(2);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44"/>
          <p:cNvCxnSpPr/>
          <p:nvPr/>
        </p:nvCxnSpPr>
        <p:spPr>
          <a:xfrm>
            <a:off x="5727700" y="4575175"/>
            <a:ext cx="0" cy="4365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4"/>
          <p:cNvSpPr txBox="1"/>
          <p:nvPr/>
        </p:nvSpPr>
        <p:spPr>
          <a:xfrm>
            <a:off x="5570538" y="523398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49" name="Google Shape;649;p44"/>
          <p:cNvSpPr txBox="1"/>
          <p:nvPr/>
        </p:nvSpPr>
        <p:spPr>
          <a:xfrm>
            <a:off x="6178550" y="5248275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50" name="Google Shape;650;p44"/>
          <p:cNvSpPr/>
          <p:nvPr/>
        </p:nvSpPr>
        <p:spPr>
          <a:xfrm>
            <a:off x="6777038" y="4995863"/>
            <a:ext cx="18081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fibo(2) + fibo(3);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p44"/>
          <p:cNvCxnSpPr/>
          <p:nvPr/>
        </p:nvCxnSpPr>
        <p:spPr>
          <a:xfrm>
            <a:off x="7519988" y="4560888"/>
            <a:ext cx="0" cy="4349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4"/>
          <p:cNvSpPr txBox="1"/>
          <p:nvPr/>
        </p:nvSpPr>
        <p:spPr>
          <a:xfrm>
            <a:off x="7362825" y="521970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653" name="Google Shape;653;p44"/>
          <p:cNvSpPr txBox="1"/>
          <p:nvPr/>
        </p:nvSpPr>
        <p:spPr>
          <a:xfrm>
            <a:off x="7969250" y="5233988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rgbClr val="0000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654" name="Google Shape;654;p44"/>
          <p:cNvSpPr/>
          <p:nvPr/>
        </p:nvSpPr>
        <p:spPr>
          <a:xfrm>
            <a:off x="177800" y="6372225"/>
            <a:ext cx="29225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return fibo(1) +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fibo(2);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1484313" y="6264275"/>
            <a:ext cx="636587" cy="57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5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Cek video ini!</a:t>
            </a:r>
            <a:endParaRPr/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581150"/>
            <a:ext cx="81534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244850"/>
            <a:ext cx="83343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4788" y="390525"/>
            <a:ext cx="2589212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5"/>
          <p:cNvSpPr/>
          <p:nvPr/>
        </p:nvSpPr>
        <p:spPr>
          <a:xfrm>
            <a:off x="4705350" y="2608263"/>
            <a:ext cx="36972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https://youtu.be/BNeOE1qMyRA</a:t>
            </a:r>
            <a:endParaRPr/>
          </a:p>
        </p:txBody>
      </p:sp>
      <p:sp>
        <p:nvSpPr>
          <p:cNvPr id="665" name="Google Shape;665;p45"/>
          <p:cNvSpPr/>
          <p:nvPr/>
        </p:nvSpPr>
        <p:spPr>
          <a:xfrm>
            <a:off x="4705350" y="4132263"/>
            <a:ext cx="34671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https://youtu.be/YZcO_jRhvxs</a:t>
            </a:r>
            <a:endParaRPr/>
          </a:p>
        </p:txBody>
      </p:sp>
      <p:sp>
        <p:nvSpPr>
          <p:cNvPr id="666" name="Google Shape;666;p45"/>
          <p:cNvSpPr/>
          <p:nvPr/>
        </p:nvSpPr>
        <p:spPr>
          <a:xfrm>
            <a:off x="4662488" y="5730875"/>
            <a:ext cx="34671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https://youtu.be/wOnjfIXCVpU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6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Rekursif : pro dan kontra</a:t>
            </a:r>
            <a:endParaRPr/>
          </a:p>
        </p:txBody>
      </p:sp>
      <p:sp>
        <p:nvSpPr>
          <p:cNvPr id="672" name="Google Shape;672;p46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Semua kasus menggunakan rekursif dapat dikerjakan tanpa menggunakan rekursif.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Sehingga rekursif menjadi “mahal".  Karena kita akan memerlukan ruang </a:t>
            </a:r>
            <a:r>
              <a:rPr i="1" lang="en-US" sz="2600"/>
              <a:t>activation</a:t>
            </a:r>
            <a:r>
              <a:rPr lang="en-US" sz="2600"/>
              <a:t> dalam stack, dan juga memerlukan biaya tambahan untuk pemanggilan method.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Lalu mengapa rekursif tetap dikerjakan ?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Dalam banyak kasus, biaya ekstra tersebut terbayar dengan algoritma yang lebih sederhana dan lebih jelas, sehingga membawa pada implementasi pengkodean yang lebih sederhana.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7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tambahan rekursif </a:t>
            </a:r>
            <a:endParaRPr/>
          </a:p>
        </p:txBody>
      </p:sp>
      <p:sp>
        <p:nvSpPr>
          <p:cNvPr id="678" name="Google Shape;678;p47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 u="sng"/>
              <a:t>Base case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 u="sng"/>
              <a:t>Making Progress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 u="sng"/>
              <a:t>Design Rule</a:t>
            </a:r>
            <a:r>
              <a:rPr lang="en-US" sz="2800"/>
              <a:t>:  pemanggilan rekursif harus dijamin mampu bekerja.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 u="sng"/>
              <a:t>Compound Interest Rule</a:t>
            </a:r>
            <a:r>
              <a:rPr lang="en-US" sz="2800"/>
              <a:t>: dalam pemanggilan rekursif yang berbeda, pekerjaan yang dilakukan harus menyelesaikan problem yang berbeda.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"/>
          <p:cNvSpPr txBox="1"/>
          <p:nvPr>
            <p:ph type="title"/>
          </p:nvPr>
        </p:nvSpPr>
        <p:spPr>
          <a:xfrm>
            <a:off x="457200" y="357188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Contoh Rekursif 1</a:t>
            </a:r>
            <a:endParaRPr/>
          </a:p>
        </p:txBody>
      </p:sp>
      <p:sp>
        <p:nvSpPr>
          <p:cNvPr id="685" name="Google Shape;685;p48"/>
          <p:cNvSpPr txBox="1"/>
          <p:nvPr>
            <p:ph idx="1" type="body"/>
          </p:nvPr>
        </p:nvSpPr>
        <p:spPr>
          <a:xfrm>
            <a:off x="457200" y="1371600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Debuglah program berikut:</a:t>
            </a:r>
            <a:endParaRPr sz="4000"/>
          </a:p>
          <a:p>
            <a:pPr indent="-285750" lvl="1" marL="742950" rtl="0" algn="l">
              <a:spcBef>
                <a:spcPts val="720"/>
              </a:spcBef>
              <a:spcAft>
                <a:spcPts val="0"/>
              </a:spcAft>
              <a:buSzPts val="2880"/>
              <a:buFont typeface="Noto Sans Symbols"/>
              <a:buNone/>
            </a:pPr>
            <a:r>
              <a:rPr b="1" lang="en-US" sz="3600"/>
              <a:t>public static int paijo (int x)</a:t>
            </a:r>
            <a:endParaRPr/>
          </a:p>
          <a:p>
            <a:pPr indent="-285750" lvl="1" marL="742950" rtl="0" algn="l">
              <a:spcBef>
                <a:spcPts val="720"/>
              </a:spcBef>
              <a:spcAft>
                <a:spcPts val="0"/>
              </a:spcAft>
              <a:buSzPts val="2880"/>
              <a:buFont typeface="Noto Sans Symbols"/>
              <a:buNone/>
            </a:pPr>
            <a:r>
              <a:rPr b="1" lang="en-US" sz="3600"/>
              <a:t>{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b="1" lang="en-US" sz="3200"/>
              <a:t>if (x == 0) 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rPr b="1" lang="en-US" sz="2800"/>
              <a:t>return 0;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b="1" lang="en-US" sz="3200"/>
              <a:t>return 2 * paijo (x - 1) + x * x;</a:t>
            </a:r>
            <a:endParaRPr/>
          </a:p>
          <a:p>
            <a:pPr indent="-285750" lvl="1" marL="742950" rtl="0" algn="l">
              <a:spcBef>
                <a:spcPts val="720"/>
              </a:spcBef>
              <a:spcAft>
                <a:spcPts val="0"/>
              </a:spcAft>
              <a:buSzPts val="2880"/>
              <a:buFont typeface="Noto Sans Symbols"/>
              <a:buNone/>
            </a:pPr>
            <a:r>
              <a:rPr b="1" lang="en-US" sz="3600"/>
              <a:t>}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6" name="Google Shape;686;p48"/>
          <p:cNvCxnSpPr/>
          <p:nvPr/>
        </p:nvCxnSpPr>
        <p:spPr>
          <a:xfrm flipH="1">
            <a:off x="3390181" y="3373437"/>
            <a:ext cx="969094" cy="14613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48"/>
          <p:cNvSpPr txBox="1"/>
          <p:nvPr/>
        </p:nvSpPr>
        <p:spPr>
          <a:xfrm>
            <a:off x="4283075" y="3144838"/>
            <a:ext cx="1760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Base Case.</a:t>
            </a:r>
            <a:endParaRPr/>
          </a:p>
        </p:txBody>
      </p:sp>
      <p:sp>
        <p:nvSpPr>
          <p:cNvPr id="688" name="Google Shape;688;p48"/>
          <p:cNvSpPr txBox="1"/>
          <p:nvPr/>
        </p:nvSpPr>
        <p:spPr>
          <a:xfrm>
            <a:off x="5095875" y="5334000"/>
            <a:ext cx="17605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Making progress</a:t>
            </a:r>
            <a:endParaRPr/>
          </a:p>
        </p:txBody>
      </p:sp>
      <p:cxnSp>
        <p:nvCxnSpPr>
          <p:cNvPr id="689" name="Google Shape;689;p48"/>
          <p:cNvCxnSpPr/>
          <p:nvPr/>
        </p:nvCxnSpPr>
        <p:spPr>
          <a:xfrm rot="10800000">
            <a:off x="4359275" y="5094287"/>
            <a:ext cx="731837" cy="5349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title"/>
          </p:nvPr>
        </p:nvSpPr>
        <p:spPr>
          <a:xfrm>
            <a:off x="442913" y="385763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Contoh Rekursif 2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public class Recursion2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public static void main (String args[])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upAndDown(1);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System.out.println();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public static void upAndDown (int n)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System.out.print ("\nLevel: " +  n);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if (n &lt; 4)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	upAndDown (n+1);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	System.out.print ("\nLEVEL: " + n);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b="1" lang="en-US" sz="2000"/>
              <a:t>}</a:t>
            </a:r>
            <a:endParaRPr/>
          </a:p>
        </p:txBody>
      </p:sp>
      <p:cxnSp>
        <p:nvCxnSpPr>
          <p:cNvPr id="696" name="Google Shape;696;p49"/>
          <p:cNvCxnSpPr/>
          <p:nvPr/>
        </p:nvCxnSpPr>
        <p:spPr>
          <a:xfrm flipH="1">
            <a:off x="4629150" y="4352925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49"/>
          <p:cNvSpPr txBox="1"/>
          <p:nvPr/>
        </p:nvSpPr>
        <p:spPr>
          <a:xfrm>
            <a:off x="5837238" y="3914775"/>
            <a:ext cx="1303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Rekursif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0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Kuis</a:t>
            </a:r>
            <a:endParaRPr sz="3600"/>
          </a:p>
        </p:txBody>
      </p:sp>
      <p:sp>
        <p:nvSpPr>
          <p:cNvPr id="703" name="Google Shape;703;p50"/>
          <p:cNvSpPr txBox="1"/>
          <p:nvPr>
            <p:ph idx="1" type="body"/>
          </p:nvPr>
        </p:nvSpPr>
        <p:spPr>
          <a:xfrm>
            <a:off x="457200" y="1196975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-US" sz="2000"/>
              <a:t>Buatlah interval stack masing-masing untuk kedua program rekursif fibonacci dibawah ini ketika mencetak bilangan Fibonacci ke-6: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280"/>
              <a:buChar char="◻"/>
            </a:pPr>
            <a:r>
              <a:rPr b="1" lang="en-US" sz="1600"/>
              <a:t>Apa perbedaan kedua program dalam interval stack?</a:t>
            </a:r>
            <a:endParaRPr/>
          </a:p>
        </p:txBody>
      </p:sp>
      <p:pic>
        <p:nvPicPr>
          <p:cNvPr id="704" name="Google Shape;70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63" y="2251075"/>
            <a:ext cx="3567112" cy="1825625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705" name="Google Shape;70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050" y="2251075"/>
            <a:ext cx="4095750" cy="1825625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1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external content</a:t>
            </a:r>
            <a:endParaRPr/>
          </a:p>
        </p:txBody>
      </p:sp>
      <p:sp>
        <p:nvSpPr>
          <p:cNvPr id="711" name="Google Shape;711;p51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Mengapa rekursif ?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https://www.youtube.com/watch?v=vPEJSJMg4jY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https://youtu.be/YZcO_jRhvxs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4319"/>
            <a:ext cx="9064769" cy="414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5986107" y="43019"/>
            <a:ext cx="1927953" cy="1024045"/>
          </a:xfrm>
          <a:prstGeom prst="cloudCallout">
            <a:avLst>
              <a:gd fmla="val 41720" name="adj1"/>
              <a:gd fmla="val 169966" name="adj2"/>
            </a:avLst>
          </a:prstGeom>
          <a:solidFill>
            <a:schemeClr val="accent1">
              <a:alpha val="13725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berapa orang ya didepanku 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043450" y="1077119"/>
            <a:ext cx="1927953" cy="914400"/>
          </a:xfrm>
          <a:prstGeom prst="wedgeEllipseCallout">
            <a:avLst>
              <a:gd fmla="val -12261" name="adj1"/>
              <a:gd fmla="val 70934" name="adj2"/>
            </a:avLst>
          </a:prstGeom>
          <a:solidFill>
            <a:schemeClr val="accent1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Cindy, berapa teman di depanmu 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022131" y="1119175"/>
            <a:ext cx="2021319" cy="820233"/>
          </a:xfrm>
          <a:prstGeom prst="wedgeEllipseCallout">
            <a:avLst>
              <a:gd fmla="val 7739" name="adj1"/>
              <a:gd fmla="val 67319" name="adj2"/>
            </a:avLst>
          </a:prstGeom>
          <a:solidFill>
            <a:schemeClr val="accent1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Bagus, berapa teman di depanmu 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397141" y="1067064"/>
            <a:ext cx="2021319" cy="820233"/>
          </a:xfrm>
          <a:prstGeom prst="wedgeEllipseCallout">
            <a:avLst>
              <a:gd fmla="val 7739" name="adj1"/>
              <a:gd fmla="val 67319" name="adj2"/>
            </a:avLst>
          </a:prstGeom>
          <a:solidFill>
            <a:schemeClr val="accent1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Aura, berapa teman di depanmu 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678785" y="1014953"/>
            <a:ext cx="2021319" cy="820233"/>
          </a:xfrm>
          <a:prstGeom prst="wedgeEllipseCallout">
            <a:avLst>
              <a:gd fmla="val 7739" name="adj1"/>
              <a:gd fmla="val 67319" name="adj2"/>
            </a:avLst>
          </a:prstGeom>
          <a:solidFill>
            <a:schemeClr val="accent1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Alex, berapa teman di depanmu 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26971" y="1344057"/>
            <a:ext cx="914400" cy="387335"/>
          </a:xfrm>
          <a:prstGeom prst="wedgeRoundRectCallout">
            <a:avLst>
              <a:gd fmla="val 34589" name="adj1"/>
              <a:gd fmla="val 89474" name="adj2"/>
              <a:gd fmla="val 16667" name="adj3"/>
            </a:avLst>
          </a:prstGeom>
          <a:solidFill>
            <a:srgbClr val="FF3300">
              <a:alpha val="2784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934793" y="1459558"/>
            <a:ext cx="1159385" cy="543668"/>
          </a:xfrm>
          <a:prstGeom prst="wedgeRoundRectCallout">
            <a:avLst>
              <a:gd fmla="val 34589" name="adj1"/>
              <a:gd fmla="val 89474" name="adj2"/>
              <a:gd fmla="val 16667" name="adj3"/>
            </a:avLst>
          </a:prstGeom>
          <a:solidFill>
            <a:srgbClr val="FF3300">
              <a:alpha val="2784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0+ Alex =&gt; 1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632714" y="1481780"/>
            <a:ext cx="1330567" cy="543668"/>
          </a:xfrm>
          <a:prstGeom prst="wedgeRoundRectCallout">
            <a:avLst>
              <a:gd fmla="val 34589" name="adj1"/>
              <a:gd fmla="val 89474" name="adj2"/>
              <a:gd fmla="val 16667" name="adj3"/>
            </a:avLst>
          </a:prstGeom>
          <a:solidFill>
            <a:srgbClr val="FF3300">
              <a:alpha val="2784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+ Aura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=&gt; 2</a:t>
            </a:r>
            <a:endParaRPr b="1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198854" y="1447851"/>
            <a:ext cx="1330567" cy="543668"/>
          </a:xfrm>
          <a:prstGeom prst="wedgeRoundRectCallout">
            <a:avLst>
              <a:gd fmla="val 34589" name="adj1"/>
              <a:gd fmla="val 89474" name="adj2"/>
              <a:gd fmla="val 16667" name="adj3"/>
            </a:avLst>
          </a:prstGeom>
          <a:solidFill>
            <a:srgbClr val="FF3300">
              <a:alpha val="2784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 + Bagus</a:t>
            </a:r>
            <a:endParaRPr b="1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=&gt; 3</a:t>
            </a:r>
            <a:endParaRPr b="1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950084" y="1447851"/>
            <a:ext cx="1330567" cy="543668"/>
          </a:xfrm>
          <a:prstGeom prst="wedgeRoundRectCallout">
            <a:avLst>
              <a:gd fmla="val 34589" name="adj1"/>
              <a:gd fmla="val 89474" name="adj2"/>
              <a:gd fmla="val 16667" name="adj3"/>
            </a:avLst>
          </a:prstGeom>
          <a:solidFill>
            <a:srgbClr val="FF3300">
              <a:alpha val="2784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 + Cindy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=&gt; 4</a:t>
            </a:r>
            <a:endParaRPr b="1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854718" y="6327789"/>
            <a:ext cx="7210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Inspired from : https://www.youtube.com/watch?v=wOnjfIXCVpU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414338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Iteratif vs Rekursif</a:t>
            </a:r>
            <a:endParaRPr b="1"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Iteratif menjalankan serangkaian perintah secara berulang sampai mencapai suatu kondisi. Method rekursif memanggil dirinya sendiri sampai tercapai </a:t>
            </a:r>
            <a:r>
              <a:rPr b="1" lang="en-US"/>
              <a:t>base case.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Kode program rekursif lebih sedikit daripada iteratif.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Rekursif lebih lambat dan membutuhkan lebih banyak memori dibandingkan iteratif.</a:t>
            </a:r>
            <a:endParaRPr/>
          </a:p>
          <a:p>
            <a:pPr indent="-1905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Iteratif vs Rekursif</a:t>
            </a:r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457200" y="14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{E9180D21-7D55-4C17-9571-F0D2A46360B1}</a:tableStyleId>
              </a:tblPr>
              <a:tblGrid>
                <a:gridCol w="490250"/>
                <a:gridCol w="31508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if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&lt;= 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 		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}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 		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	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5045725" y="1420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{E9180D21-7D55-4C17-9571-F0D2A46360B1}</a:tableStyleId>
              </a:tblPr>
              <a:tblGrid>
                <a:gridCol w="473725"/>
                <a:gridCol w="29171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int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		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&lt;=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	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 	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	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6" name="Google Shape;146;p18"/>
          <p:cNvSpPr txBox="1"/>
          <p:nvPr/>
        </p:nvSpPr>
        <p:spPr>
          <a:xfrm>
            <a:off x="457200" y="3569465"/>
            <a:ext cx="8229600" cy="2713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Iteratif lebih sesuai untuk program sederhana. 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Iteratif membutuhkan lebih sedikit memori dan eksekusi program lebih cepat.</a:t>
            </a:r>
            <a:endParaRPr/>
          </a:p>
          <a:p>
            <a:pPr indent="-1905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4572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Mengapa Rekursif ?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Kode program lebih pendek, variable local lebih sedikit.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Beberapa masalah lebih mudah diselesaikan menggunakan rekursif.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Contoh kasus: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Pelacakan directory atau  sistem file.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Pelacakan pada tree (pohon)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Beberapa algoritma pengurutan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Parsing XML/HTML</a:t>
            </a:r>
            <a:endParaRPr/>
          </a:p>
          <a:p>
            <a:pPr indent="-1905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414338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Rekursif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416050"/>
            <a:ext cx="82296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Biasanya, method memanggil method yang lain.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Contoh, 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memanggil method  square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143509" lvl="1" marL="74295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Method Rekursif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Method rekursif adalah method yang memanggil dirinya sendiri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109913" y="3146425"/>
            <a:ext cx="919162" cy="40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main()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862513" y="3527425"/>
            <a:ext cx="1295400" cy="40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square()</a:t>
            </a:r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>
            <a:off x="4024313" y="3375025"/>
            <a:ext cx="8382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0"/>
          <p:cNvSpPr/>
          <p:nvPr/>
        </p:nvSpPr>
        <p:spPr>
          <a:xfrm>
            <a:off x="2590800" y="6086475"/>
            <a:ext cx="1600200" cy="40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compute()</a:t>
            </a: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4191000" y="61722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 rot="10800000">
            <a:off x="4572000" y="5667375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 rot="10800000">
            <a:off x="3810000" y="5667375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3810000" y="5667375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57200" y="346075"/>
            <a:ext cx="8229600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Bagaimana rekursif bekerja ?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457200" y="1349375"/>
            <a:ext cx="82296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/>
              <a:t>Java menggunakan </a:t>
            </a:r>
            <a:r>
              <a:rPr b="1" i="1" lang="en-US"/>
              <a:t>internal stack of activation records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b="1" lang="en-US"/>
              <a:t>Activation record dapat dilihat sebagai kertas yang memiliki informasi tentang method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nilai parameter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variabel lokal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program counter (PC)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