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6" r:id="rId17"/>
    <p:sldId id="275" r:id="rId18"/>
    <p:sldId id="277" r:id="rId19"/>
    <p:sldId id="278" r:id="rId20"/>
    <p:sldId id="279" r:id="rId21"/>
    <p:sldId id="270" r:id="rId22"/>
    <p:sldId id="271" r:id="rId23"/>
    <p:sldId id="272" r:id="rId24"/>
    <p:sldId id="273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8" y="1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C97DD-79B4-4B6D-9564-116B6AFD8C2B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E60CC-0C71-41E5-8A64-CF299F31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6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8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600">
                <a:solidFill>
                  <a:schemeClr val="accent2">
                    <a:lumMod val="50000"/>
                  </a:schemeClr>
                </a:solidFill>
                <a:latin typeface="Gill Sans MT Condensed" panose="020B0506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5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6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1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1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6452-55EC-4715-A528-BF61F2EB919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6452-55EC-4715-A528-BF61F2EB919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2DB2D-F1A1-4AA3-97D9-1BE17A15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1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accent2">
              <a:lumMod val="50000"/>
            </a:schemeClr>
          </a:solidFill>
          <a:latin typeface="Gill Sans MT Condensed" panose="020B0506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058" y="1639083"/>
            <a:ext cx="9144000" cy="3314033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Gill Sans MT Condensed" panose="020B0506020104020203" pitchFamily="34" charset="0"/>
              </a:rPr>
              <a:t>INTELLIGENT AGENT:</a:t>
            </a:r>
            <a:b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Gill Sans MT Condensed" panose="020B0506020104020203" pitchFamily="34" charset="0"/>
              </a:rPr>
            </a:br>
            <a:r>
              <a:rPr lang="en-US" sz="8000" dirty="0" smtClean="0">
                <a:solidFill>
                  <a:schemeClr val="accent2">
                    <a:lumMod val="50000"/>
                  </a:schemeClr>
                </a:solidFill>
                <a:latin typeface="Gill Sans MT Condensed" panose="020B0506020104020203" pitchFamily="34" charset="0"/>
              </a:rPr>
              <a:t>PROBLEM SOLVING </a:t>
            </a:r>
            <a:br>
              <a:rPr lang="en-US" sz="8000" dirty="0" smtClean="0">
                <a:solidFill>
                  <a:schemeClr val="accent2">
                    <a:lumMod val="50000"/>
                  </a:schemeClr>
                </a:solidFill>
                <a:latin typeface="Gill Sans MT Condensed" panose="020B0506020104020203" pitchFamily="34" charset="0"/>
              </a:rPr>
            </a:br>
            <a:r>
              <a:rPr lang="en-US" sz="8000" dirty="0" smtClean="0">
                <a:solidFill>
                  <a:schemeClr val="accent2">
                    <a:lumMod val="50000"/>
                  </a:schemeClr>
                </a:solidFill>
                <a:latin typeface="Gill Sans MT Condensed" panose="020B0506020104020203" pitchFamily="34" charset="0"/>
              </a:rPr>
              <a:t>AND SEARCH</a:t>
            </a:r>
            <a:endParaRPr lang="en-US" sz="8000" dirty="0">
              <a:solidFill>
                <a:schemeClr val="accent2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187" y="4973404"/>
            <a:ext cx="4931343" cy="546450"/>
          </a:xfrm>
        </p:spPr>
        <p:txBody>
          <a:bodyPr/>
          <a:lstStyle/>
          <a:p>
            <a:r>
              <a:rPr lang="en-US" dirty="0" smtClean="0">
                <a:latin typeface="Bahnschrift Condensed" panose="020B0502040204020203" pitchFamily="34" charset="0"/>
              </a:rPr>
              <a:t>Stuart J. Russell and Peter </a:t>
            </a:r>
            <a:r>
              <a:rPr lang="en-US" dirty="0" err="1" smtClean="0">
                <a:latin typeface="Bahnschrift Condensed" panose="020B0502040204020203" pitchFamily="34" charset="0"/>
              </a:rPr>
              <a:t>Norvig</a:t>
            </a:r>
            <a:r>
              <a:rPr lang="en-US" dirty="0" smtClean="0">
                <a:latin typeface="Bahnschrift Condensed" panose="020B0502040204020203" pitchFamily="34" charset="0"/>
              </a:rPr>
              <a:t> (2010)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42" y="1209792"/>
            <a:ext cx="4876800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8966" y="5778815"/>
            <a:ext cx="137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(iconfinder.com)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54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2: Puzzle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99481" y="1690688"/>
            <a:ext cx="2554015" cy="204639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States?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Goal test?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Path cost?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31" y="1418903"/>
            <a:ext cx="6447619" cy="2761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5172" y="387938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ahnschrift SemiCondensed" panose="020B0502040204020203" pitchFamily="34" charset="0"/>
              </a:rPr>
              <a:t>Start State</a:t>
            </a:r>
            <a:endParaRPr lang="en-US" dirty="0">
              <a:solidFill>
                <a:srgbClr val="C0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4384" y="387938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ahnschrift SemiCondensed" panose="020B0502040204020203" pitchFamily="34" charset="0"/>
              </a:rPr>
              <a:t>Goal State</a:t>
            </a:r>
            <a:endParaRPr lang="en-US" dirty="0">
              <a:solidFill>
                <a:srgbClr val="C0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0804" y="4438811"/>
            <a:ext cx="4764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Condensed" panose="020B0502040204020203" pitchFamily="34" charset="0"/>
              </a:rPr>
              <a:t>1. </a:t>
            </a:r>
            <a:r>
              <a:rPr lang="en-US" sz="2800" dirty="0" smtClean="0">
                <a:solidFill>
                  <a:srgbClr val="C00000"/>
                </a:solidFill>
                <a:latin typeface="Bahnschrift SemiCondensed" panose="020B0502040204020203" pitchFamily="34" charset="0"/>
              </a:rPr>
              <a:t>States</a:t>
            </a:r>
            <a:r>
              <a:rPr lang="en-US" sz="2800" dirty="0" smtClean="0">
                <a:latin typeface="Bahnschrift SemiCondensed" panose="020B0502040204020203" pitchFamily="34" charset="0"/>
              </a:rPr>
              <a:t>: [integer location of tiles]</a:t>
            </a:r>
            <a:endParaRPr lang="en-US" sz="2800" dirty="0">
              <a:latin typeface="Bahnschrift Semi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0804" y="4977309"/>
            <a:ext cx="6064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Condensed" panose="020B0502040204020203" pitchFamily="34" charset="0"/>
              </a:rPr>
              <a:t>2. </a:t>
            </a:r>
            <a:r>
              <a:rPr lang="en-US" sz="2800" dirty="0" smtClean="0">
                <a:solidFill>
                  <a:srgbClr val="C00000"/>
                </a:solidFill>
                <a:latin typeface="Bahnschrift SemiCondensed" panose="020B0502040204020203" pitchFamily="34" charset="0"/>
              </a:rPr>
              <a:t>Actions</a:t>
            </a:r>
            <a:r>
              <a:rPr lang="en-US" sz="2800" dirty="0" smtClean="0">
                <a:latin typeface="Bahnschrift SemiCondensed" panose="020B0502040204020203" pitchFamily="34" charset="0"/>
              </a:rPr>
              <a:t>: [move blank left, right, up, down]</a:t>
            </a:r>
            <a:endParaRPr lang="en-US" sz="2800" dirty="0">
              <a:latin typeface="Bahnschrift Semi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0804" y="5531085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Condensed" panose="020B0502040204020203" pitchFamily="34" charset="0"/>
              </a:rPr>
              <a:t>3. </a:t>
            </a:r>
            <a:r>
              <a:rPr lang="en-US" sz="2800" dirty="0" smtClean="0">
                <a:solidFill>
                  <a:srgbClr val="C00000"/>
                </a:solidFill>
                <a:latin typeface="Bahnschrift SemiCondensed" panose="020B0502040204020203" pitchFamily="34" charset="0"/>
              </a:rPr>
              <a:t>Goal test</a:t>
            </a:r>
            <a:r>
              <a:rPr lang="en-US" sz="2800" dirty="0" smtClean="0">
                <a:latin typeface="Bahnschrift SemiCondensed" panose="020B0502040204020203" pitchFamily="34" charset="0"/>
              </a:rPr>
              <a:t>: [given]</a:t>
            </a:r>
            <a:endParaRPr lang="en-US" sz="2800" dirty="0">
              <a:latin typeface="Bahnschrift Semi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0803" y="6084861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Condensed" panose="020B0502040204020203" pitchFamily="34" charset="0"/>
              </a:rPr>
              <a:t>4. </a:t>
            </a:r>
            <a:r>
              <a:rPr lang="en-US" sz="2800" dirty="0" smtClean="0">
                <a:solidFill>
                  <a:srgbClr val="C00000"/>
                </a:solidFill>
                <a:latin typeface="Bahnschrift SemiCondensed" panose="020B0502040204020203" pitchFamily="34" charset="0"/>
              </a:rPr>
              <a:t>Path cost</a:t>
            </a:r>
            <a:r>
              <a:rPr lang="en-US" sz="2800" dirty="0" smtClean="0">
                <a:latin typeface="Bahnschrift SemiCondensed" panose="020B0502040204020203" pitchFamily="34" charset="0"/>
              </a:rPr>
              <a:t>: [1 per move]</a:t>
            </a:r>
            <a:endParaRPr lang="en-US" sz="2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7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BASIC SEARCH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formulation – </a:t>
            </a:r>
            <a:r>
              <a:rPr lang="en-US" dirty="0" err="1" smtClean="0"/>
              <a:t>memerlukan</a:t>
            </a:r>
            <a:r>
              <a:rPr lang="en-US" dirty="0" smtClean="0"/>
              <a:t> solution. </a:t>
            </a:r>
            <a:r>
              <a:rPr lang="en-US" b="1" dirty="0" smtClean="0"/>
              <a:t>Solution</a:t>
            </a:r>
            <a:r>
              <a:rPr lang="en-US" dirty="0" smtClean="0"/>
              <a:t> = action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Action sequence </a:t>
            </a:r>
            <a:r>
              <a:rPr lang="en-US" dirty="0" err="1" smtClean="0"/>
              <a:t>membentuk</a:t>
            </a:r>
            <a:r>
              <a:rPr lang="en-US" dirty="0" smtClean="0"/>
              <a:t> “Search Tree” </a:t>
            </a:r>
            <a:r>
              <a:rPr lang="en-US" dirty="0" err="1" smtClean="0"/>
              <a:t>dengan</a:t>
            </a:r>
            <a:r>
              <a:rPr lang="en-US" dirty="0" smtClean="0"/>
              <a:t> branch = action; nodes = states.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ketepatan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(</a:t>
            </a:r>
            <a:r>
              <a:rPr lang="en-US" dirty="0" err="1" smtClean="0"/>
              <a:t>solusi</a:t>
            </a:r>
            <a:r>
              <a:rPr lang="en-US" dirty="0" smtClean="0"/>
              <a:t>):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Complete? (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?)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Optimal?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Time complexity?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Space complexity? (memory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search)</a:t>
            </a:r>
          </a:p>
        </p:txBody>
      </p:sp>
    </p:spTree>
    <p:extLst>
      <p:ext uri="{BB962C8B-B14F-4D97-AF65-F5344CB8AC3E}">
        <p14:creationId xmlns:p14="http://schemas.microsoft.com/office/powerpoint/2010/main" val="17852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Uninformed-search strategy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Blind search;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states,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“problem definition”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: generate successor; check goal state/non-goal state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 smtClean="0"/>
              <a:t>Contoh</a:t>
            </a:r>
            <a:r>
              <a:rPr lang="en-US" dirty="0" smtClean="0"/>
              <a:t>: breadth-first search, depth-first search…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Informed-search strategy (heuristic)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 smtClean="0"/>
              <a:t>Menggunakan</a:t>
            </a:r>
            <a:r>
              <a:rPr lang="en-US" dirty="0" smtClean="0"/>
              <a:t> “problem specific knowledge” </a:t>
            </a:r>
            <a:r>
              <a:rPr lang="en-US" dirty="0" err="1" smtClean="0"/>
              <a:t>selain</a:t>
            </a:r>
            <a:r>
              <a:rPr lang="en-US" dirty="0" smtClean="0"/>
              <a:t> problem definition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 smtClean="0"/>
              <a:t>Contoh</a:t>
            </a:r>
            <a:r>
              <a:rPr lang="en-US" dirty="0" smtClean="0"/>
              <a:t>: greedy best-first search, A*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 UNINFORMED-SEARCH 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6000" dirty="0" smtClean="0"/>
              <a:t>Breadth-first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6000" dirty="0" smtClean="0"/>
              <a:t>Depth-first Search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780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4.2. INFORMED SEARCH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2625" indent="-682625">
              <a:buFont typeface="+mj-lt"/>
              <a:buAutoNum type="arabicPeriod"/>
            </a:pPr>
            <a:r>
              <a:rPr lang="en-US" sz="5400" dirty="0" smtClean="0"/>
              <a:t>Greedy </a:t>
            </a:r>
            <a:r>
              <a:rPr lang="en-US" sz="5400" dirty="0"/>
              <a:t>best-first </a:t>
            </a:r>
            <a:r>
              <a:rPr lang="en-US" sz="5400" dirty="0" smtClean="0"/>
              <a:t>search </a:t>
            </a:r>
          </a:p>
          <a:p>
            <a:pPr marL="682625" indent="-682625">
              <a:buFont typeface="+mj-lt"/>
              <a:buAutoNum type="arabicPeriod"/>
            </a:pPr>
            <a:r>
              <a:rPr lang="en-US" sz="5400" dirty="0" smtClean="0"/>
              <a:t>A</a:t>
            </a:r>
            <a:r>
              <a:rPr lang="en-US" sz="5400" dirty="0"/>
              <a:t>* search</a:t>
            </a:r>
          </a:p>
        </p:txBody>
      </p:sp>
    </p:spTree>
    <p:extLst>
      <p:ext uri="{BB962C8B-B14F-4D97-AF65-F5344CB8AC3E}">
        <p14:creationId xmlns:p14="http://schemas.microsoft.com/office/powerpoint/2010/main" val="35268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Best-First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f(n) yang = heuristic function h(n)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Heuristic function = cost path paling </a:t>
            </a:r>
            <a:r>
              <a:rPr lang="en-US" dirty="0" err="1" smtClean="0"/>
              <a:t>murah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goal-state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Contoh</a:t>
            </a:r>
            <a:r>
              <a:rPr lang="en-US" dirty="0" smtClean="0"/>
              <a:t> h-SLD (straight line distance)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23452"/>
            <a:ext cx="10058400" cy="363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4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Best-First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f(n) yang = heuristic function h(n)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Heuristic function = cost path paling </a:t>
            </a:r>
            <a:r>
              <a:rPr lang="en-US" dirty="0" err="1" smtClean="0"/>
              <a:t>murah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goal-state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Contoh</a:t>
            </a:r>
            <a:r>
              <a:rPr lang="en-US" dirty="0" smtClean="0"/>
              <a:t> h-SLD (straight line distance)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23452"/>
            <a:ext cx="10058400" cy="363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"/>
            <a:ext cx="6342344" cy="6400800"/>
          </a:xfrm>
        </p:spPr>
      </p:pic>
      <p:sp>
        <p:nvSpPr>
          <p:cNvPr id="6" name="TextBox 5"/>
          <p:cNvSpPr txBox="1"/>
          <p:nvPr/>
        </p:nvSpPr>
        <p:spPr>
          <a:xfrm>
            <a:off x="7289867" y="4477407"/>
            <a:ext cx="40639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Greedy Best-First </a:t>
            </a:r>
            <a:r>
              <a:rPr lang="en-US" sz="3600" dirty="0" smtClean="0">
                <a:latin typeface="Bahnschrift SemiBold Condensed" panose="020B0502040204020203" pitchFamily="34" charset="0"/>
              </a:rPr>
              <a:t>Search:</a:t>
            </a:r>
          </a:p>
          <a:p>
            <a:r>
              <a:rPr lang="en-US" sz="3600" dirty="0" smtClean="0">
                <a:latin typeface="Bahnschrift SemiBold Condensed" panose="020B0502040204020203" pitchFamily="34" charset="0"/>
              </a:rPr>
              <a:t>Optimal?</a:t>
            </a:r>
          </a:p>
          <a:p>
            <a:r>
              <a:rPr lang="en-US" sz="3600" dirty="0" err="1" smtClean="0">
                <a:latin typeface="Bahnschrift SemiBold Condensed" panose="020B0502040204020203" pitchFamily="34" charset="0"/>
              </a:rPr>
              <a:t>Komplit</a:t>
            </a:r>
            <a:r>
              <a:rPr lang="en-US" sz="3600" dirty="0" smtClean="0">
                <a:latin typeface="Bahnschrift SemiBold Condensed" panose="020B0502040204020203" pitchFamily="34" charset="0"/>
              </a:rPr>
              <a:t>?</a:t>
            </a:r>
            <a:endParaRPr lang="en-US" sz="3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41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Fungsi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mengevaluasi</a:t>
            </a:r>
            <a:r>
              <a:rPr lang="en-US" sz="3600" dirty="0" smtClean="0"/>
              <a:t> : </a:t>
            </a:r>
            <a:r>
              <a:rPr lang="en-US" sz="3600" dirty="0" smtClean="0">
                <a:solidFill>
                  <a:srgbClr val="C00000"/>
                </a:solidFill>
              </a:rPr>
              <a:t>f(n) = g(n) + h(n)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600" dirty="0" smtClean="0"/>
              <a:t>g(n) = cost to reach the node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600" dirty="0" smtClean="0"/>
              <a:t>h(n) = cost from node to goal (=</a:t>
            </a:r>
            <a:r>
              <a:rPr lang="en-US" sz="3600" dirty="0" err="1" smtClean="0"/>
              <a:t>hSLD</a:t>
            </a:r>
            <a:r>
              <a:rPr lang="en-US" sz="3600" dirty="0" smtClean="0"/>
              <a:t>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Karakteristik</a:t>
            </a:r>
            <a:r>
              <a:rPr lang="en-US" sz="3600" dirty="0" smtClean="0"/>
              <a:t> A* search: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600" dirty="0" smtClean="0"/>
              <a:t>Complete [</a:t>
            </a:r>
            <a:r>
              <a:rPr lang="en-US" sz="3600" dirty="0" err="1" smtClean="0"/>
              <a:t>konsisten</a:t>
            </a:r>
            <a:r>
              <a:rPr lang="en-US" sz="3600" dirty="0" smtClean="0"/>
              <a:t>: h(n) </a:t>
            </a:r>
            <a:r>
              <a:rPr lang="en-US" sz="3600" dirty="0" smtClean="0">
                <a:latin typeface="Gill Sans MT" panose="020B0502020104020203" pitchFamily="34" charset="0"/>
              </a:rPr>
              <a:t>≤ c(</a:t>
            </a:r>
            <a:r>
              <a:rPr lang="en-US" sz="3600" dirty="0" err="1" smtClean="0">
                <a:latin typeface="Gill Sans MT" panose="020B0502020104020203" pitchFamily="34" charset="0"/>
              </a:rPr>
              <a:t>n,a,n</a:t>
            </a:r>
            <a:r>
              <a:rPr lang="en-US" sz="3600" dirty="0" smtClean="0">
                <a:latin typeface="Gill Sans MT" panose="020B0502020104020203" pitchFamily="34" charset="0"/>
              </a:rPr>
              <a:t>’)+h(n)]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Gill Sans MT" panose="020B0502020104020203" pitchFamily="34" charset="0"/>
              </a:rPr>
              <a:t>Optimal [admissible: never over-estimate]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569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73" y="365125"/>
            <a:ext cx="8193053" cy="5943600"/>
          </a:xfrm>
        </p:spPr>
      </p:pic>
    </p:spTree>
    <p:extLst>
      <p:ext uri="{BB962C8B-B14F-4D97-AF65-F5344CB8AC3E}">
        <p14:creationId xmlns:p14="http://schemas.microsoft.com/office/powerpoint/2010/main" val="254225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 Condensed" panose="020B0506020104020203" pitchFamily="34" charset="0"/>
              </a:rPr>
              <a:t>OUTLINE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400" dirty="0" smtClean="0"/>
              <a:t>Problem-solving Agent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/>
              <a:t>Problem Types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/>
              <a:t>Problem Formulation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/>
              <a:t>Basic Search Algorithms</a:t>
            </a:r>
          </a:p>
          <a:p>
            <a:pPr marL="1539875" lvl="1" indent="-625475">
              <a:buFont typeface="+mj-lt"/>
              <a:buAutoNum type="alphaLcPeriod"/>
            </a:pPr>
            <a:r>
              <a:rPr lang="en-US" sz="4000" dirty="0" smtClean="0"/>
              <a:t>Uninformed Search</a:t>
            </a:r>
          </a:p>
          <a:p>
            <a:pPr marL="1539875" lvl="1" indent="-625475">
              <a:buFont typeface="+mj-lt"/>
              <a:buAutoNum type="alphaLcPeriod"/>
            </a:pPr>
            <a:r>
              <a:rPr lang="en-US" sz="4000" dirty="0" smtClean="0"/>
              <a:t>Informed Search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924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69" y="457200"/>
            <a:ext cx="8164074" cy="5943600"/>
          </a:xfrm>
        </p:spPr>
      </p:pic>
    </p:spTree>
    <p:extLst>
      <p:ext uri="{BB962C8B-B14F-4D97-AF65-F5344CB8AC3E}">
        <p14:creationId xmlns:p14="http://schemas.microsoft.com/office/powerpoint/2010/main" val="1516292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4.3. </a:t>
            </a:r>
            <a:r>
              <a:rPr lang="en-US" dirty="0" err="1" smtClean="0"/>
              <a:t>Implementasi</a:t>
            </a:r>
            <a:r>
              <a:rPr lang="en-US" dirty="0" smtClean="0"/>
              <a:t>: Minimal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nodes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(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) yang </a:t>
            </a:r>
            <a:r>
              <a:rPr lang="en-US" dirty="0" err="1" smtClean="0"/>
              <a:t>menghasilkan</a:t>
            </a:r>
            <a:r>
              <a:rPr lang="en-US" dirty="0" smtClean="0"/>
              <a:t> total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branch </a:t>
            </a:r>
            <a:r>
              <a:rPr lang="en-US" dirty="0" err="1" smtClean="0"/>
              <a:t>terpendek</a:t>
            </a:r>
            <a:endParaRPr lang="en-US" dirty="0" smtClean="0"/>
          </a:p>
          <a:p>
            <a:r>
              <a:rPr lang="en-US" dirty="0" err="1" smtClean="0"/>
              <a:t>Misal</a:t>
            </a:r>
            <a:r>
              <a:rPr lang="en-US" dirty="0" smtClean="0"/>
              <a:t> N={1, 2, …., n} nodes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Ck</a:t>
            </a:r>
            <a:r>
              <a:rPr lang="en-US" dirty="0" smtClean="0"/>
              <a:t>=</a:t>
            </a:r>
            <a:r>
              <a:rPr lang="en-US" dirty="0" err="1" smtClean="0"/>
              <a:t>sejumlah</a:t>
            </a:r>
            <a:r>
              <a:rPr lang="en-US" dirty="0" smtClean="0"/>
              <a:t> nodes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permanen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k; 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</a:t>
            </a:r>
            <a:r>
              <a:rPr lang="en-US" dirty="0" err="1" smtClean="0">
                <a:sym typeface="Symbol" panose="05050102010706020507" pitchFamily="18" charset="2"/>
              </a:rPr>
              <a:t>Ck</a:t>
            </a:r>
            <a:r>
              <a:rPr lang="en-US" dirty="0" smtClean="0">
                <a:sym typeface="Symbol" panose="05050102010706020507" pitchFamily="18" charset="2"/>
              </a:rPr>
              <a:t>=nodes yang </a:t>
            </a:r>
            <a:r>
              <a:rPr lang="en-US" dirty="0" err="1" smtClean="0">
                <a:sym typeface="Symbol" panose="05050102010706020507" pitchFamily="18" charset="2"/>
              </a:rPr>
              <a:t>belum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terhubung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permanen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pada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iterasi</a:t>
            </a:r>
            <a:r>
              <a:rPr lang="en-US" dirty="0" smtClean="0">
                <a:sym typeface="Symbol" panose="05050102010706020507" pitchFamily="18" charset="2"/>
              </a:rPr>
              <a:t> k.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7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Minimal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C</a:t>
            </a:r>
            <a:r>
              <a:rPr lang="en-US" baseline="-25000" dirty="0" smtClean="0"/>
              <a:t>0</a:t>
            </a:r>
            <a:r>
              <a:rPr lang="en-US" dirty="0" smtClean="0"/>
              <a:t> = 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C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 =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ym typeface="Symbol" panose="05050102010706020507" pitchFamily="18" charset="2"/>
              </a:rPr>
              <a:t>Mulai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dari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sembarang</a:t>
            </a:r>
            <a:r>
              <a:rPr lang="en-US" dirty="0" smtClean="0">
                <a:sym typeface="Symbol" panose="05050102010706020507" pitchFamily="18" charset="2"/>
              </a:rPr>
              <a:t> node </a:t>
            </a:r>
            <a:r>
              <a:rPr lang="en-US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di </a:t>
            </a:r>
            <a:r>
              <a:rPr lang="en-US" dirty="0">
                <a:sym typeface="Symbol" panose="05050102010706020507" pitchFamily="18" charset="2"/>
              </a:rPr>
              <a:t>C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; set C</a:t>
            </a:r>
            <a:r>
              <a:rPr lang="en-US" baseline="-25000" dirty="0" smtClean="0">
                <a:sym typeface="Symbol" panose="05050102010706020507" pitchFamily="18" charset="2"/>
              </a:rPr>
              <a:t>1 </a:t>
            </a:r>
            <a:r>
              <a:rPr lang="en-US" dirty="0" smtClean="0">
                <a:sym typeface="Symbol" panose="05050102010706020507" pitchFamily="18" charset="2"/>
              </a:rPr>
              <a:t>= {</a:t>
            </a:r>
            <a:r>
              <a:rPr lang="en-US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} </a:t>
            </a:r>
            <a:r>
              <a:rPr lang="en-US" dirty="0" err="1" smtClean="0">
                <a:sym typeface="Symbol" panose="05050102010706020507" pitchFamily="18" charset="2"/>
              </a:rPr>
              <a:t>sehingga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</a:t>
            </a:r>
            <a:r>
              <a:rPr lang="en-US" dirty="0" smtClean="0">
                <a:sym typeface="Symbol" panose="05050102010706020507" pitchFamily="18" charset="2"/>
              </a:rPr>
              <a:t>C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 =N-{</a:t>
            </a:r>
            <a:r>
              <a:rPr lang="en-US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ym typeface="Symbol" panose="05050102010706020507" pitchFamily="18" charset="2"/>
              </a:rPr>
              <a:t>Langkah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ke</a:t>
            </a:r>
            <a:r>
              <a:rPr lang="en-US" dirty="0" smtClean="0">
                <a:sym typeface="Symbol" panose="05050102010706020507" pitchFamily="18" charset="2"/>
              </a:rPr>
              <a:t> k:</a:t>
            </a:r>
          </a:p>
          <a:p>
            <a:pPr marL="966788" lvl="1" indent="-509588">
              <a:buFont typeface="Courier New" panose="02070309020205020404" pitchFamily="49" charset="0"/>
              <a:buChar char="o"/>
            </a:pPr>
            <a:r>
              <a:rPr lang="en-US" dirty="0" err="1" smtClean="0">
                <a:sym typeface="Symbol" panose="05050102010706020507" pitchFamily="18" charset="2"/>
              </a:rPr>
              <a:t>Pilih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suatu</a:t>
            </a:r>
            <a:r>
              <a:rPr lang="en-US" dirty="0" smtClean="0">
                <a:sym typeface="Symbol" panose="05050102010706020507" pitchFamily="18" charset="2"/>
              </a:rPr>
              <a:t> node j* </a:t>
            </a:r>
            <a:r>
              <a:rPr lang="en-US" dirty="0" err="1" smtClean="0">
                <a:sym typeface="Symbol" panose="05050102010706020507" pitchFamily="18" charset="2"/>
              </a:rPr>
              <a:t>pada</a:t>
            </a:r>
            <a:r>
              <a:rPr lang="en-US" dirty="0" smtClean="0">
                <a:sym typeface="Symbol" panose="05050102010706020507" pitchFamily="18" charset="2"/>
              </a:rPr>
              <a:t> set C</a:t>
            </a:r>
            <a:r>
              <a:rPr lang="en-US" baseline="-25000" dirty="0" smtClean="0">
                <a:sym typeface="Symbol" panose="05050102010706020507" pitchFamily="18" charset="2"/>
              </a:rPr>
              <a:t>k-1</a:t>
            </a:r>
            <a:r>
              <a:rPr lang="en-US" dirty="0" smtClean="0">
                <a:sym typeface="Symbol" panose="05050102010706020507" pitchFamily="18" charset="2"/>
              </a:rPr>
              <a:t> yang </a:t>
            </a:r>
            <a:r>
              <a:rPr lang="en-US" dirty="0" err="1" smtClean="0">
                <a:sym typeface="Symbol" panose="05050102010706020507" pitchFamily="18" charset="2"/>
              </a:rPr>
              <a:t>akan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menghasilkan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jarak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terpendek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ke</a:t>
            </a:r>
            <a:r>
              <a:rPr lang="en-US" dirty="0" smtClean="0">
                <a:sym typeface="Symbol" panose="05050102010706020507" pitchFamily="18" charset="2"/>
              </a:rPr>
              <a:t> node </a:t>
            </a:r>
            <a:r>
              <a:rPr lang="en-US" dirty="0" err="1" smtClean="0">
                <a:sym typeface="Symbol" panose="05050102010706020507" pitchFamily="18" charset="2"/>
              </a:rPr>
              <a:t>pada</a:t>
            </a:r>
            <a:r>
              <a:rPr lang="en-US" dirty="0" smtClean="0">
                <a:sym typeface="Symbol" panose="05050102010706020507" pitchFamily="18" charset="2"/>
              </a:rPr>
              <a:t> set </a:t>
            </a:r>
            <a:r>
              <a:rPr lang="en-US" dirty="0">
                <a:sym typeface="Symbol" panose="05050102010706020507" pitchFamily="18" charset="2"/>
              </a:rPr>
              <a:t>C</a:t>
            </a:r>
            <a:r>
              <a:rPr lang="en-US" baseline="-25000" dirty="0">
                <a:sym typeface="Symbol" panose="05050102010706020507" pitchFamily="18" charset="2"/>
              </a:rPr>
              <a:t>k-1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. </a:t>
            </a:r>
            <a:r>
              <a:rPr lang="en-US" dirty="0" err="1" smtClean="0">
                <a:sym typeface="Symbol" panose="05050102010706020507" pitchFamily="18" charset="2"/>
              </a:rPr>
              <a:t>Secara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permanen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hubungkan</a:t>
            </a:r>
            <a:r>
              <a:rPr lang="en-US" dirty="0" smtClean="0">
                <a:sym typeface="Symbol" panose="05050102010706020507" pitchFamily="18" charset="2"/>
              </a:rPr>
              <a:t> j* </a:t>
            </a:r>
            <a:r>
              <a:rPr lang="en-US" dirty="0" err="1" smtClean="0">
                <a:sym typeface="Symbol" panose="05050102010706020507" pitchFamily="18" charset="2"/>
              </a:rPr>
              <a:t>dengan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C</a:t>
            </a:r>
            <a:r>
              <a:rPr lang="en-US" baseline="-25000" dirty="0">
                <a:sym typeface="Symbol" panose="05050102010706020507" pitchFamily="18" charset="2"/>
              </a:rPr>
              <a:t>k-1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serta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hapus</a:t>
            </a:r>
            <a:r>
              <a:rPr lang="en-US" dirty="0" smtClean="0">
                <a:sym typeface="Symbol" panose="05050102010706020507" pitchFamily="18" charset="2"/>
              </a:rPr>
              <a:t> node j* </a:t>
            </a:r>
            <a:r>
              <a:rPr lang="en-US" dirty="0" err="1" smtClean="0">
                <a:sym typeface="Symbol" panose="05050102010706020507" pitchFamily="18" charset="2"/>
              </a:rPr>
              <a:t>dari</a:t>
            </a:r>
            <a:r>
              <a:rPr lang="en-US" dirty="0" smtClean="0">
                <a:sym typeface="Symbol" panose="05050102010706020507" pitchFamily="18" charset="2"/>
              </a:rPr>
              <a:t> set </a:t>
            </a:r>
            <a:r>
              <a:rPr lang="en-US" dirty="0">
                <a:sym typeface="Symbol" panose="05050102010706020507" pitchFamily="18" charset="2"/>
              </a:rPr>
              <a:t>C</a:t>
            </a:r>
            <a:r>
              <a:rPr lang="en-US" baseline="-25000" dirty="0">
                <a:sym typeface="Symbol" panose="05050102010706020507" pitchFamily="18" charset="2"/>
              </a:rPr>
              <a:t>k-1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sehingga</a:t>
            </a:r>
            <a:r>
              <a:rPr lang="en-US" dirty="0" smtClean="0">
                <a:sym typeface="Symbol" panose="05050102010706020507" pitchFamily="18" charset="2"/>
              </a:rPr>
              <a:t>:</a:t>
            </a:r>
          </a:p>
          <a:p>
            <a:pPr marL="966788" lvl="1" indent="-509588">
              <a:buFont typeface="Courier New" panose="02070309020205020404" pitchFamily="49" charset="0"/>
              <a:buChar char="o"/>
            </a:pPr>
            <a:r>
              <a:rPr lang="en-US" dirty="0" err="1" smtClean="0">
                <a:sym typeface="Symbol" panose="05050102010706020507" pitchFamily="18" charset="2"/>
              </a:rPr>
              <a:t>C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 = </a:t>
            </a:r>
            <a:r>
              <a:rPr lang="en-US" dirty="0">
                <a:sym typeface="Symbol" panose="05050102010706020507" pitchFamily="18" charset="2"/>
              </a:rPr>
              <a:t>C</a:t>
            </a:r>
            <a:r>
              <a:rPr lang="en-US" baseline="-25000" dirty="0">
                <a:sym typeface="Symbol" panose="05050102010706020507" pitchFamily="18" charset="2"/>
              </a:rPr>
              <a:t>k-1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+ {j*}, 		</a:t>
            </a:r>
            <a:r>
              <a:rPr lang="en-US" dirty="0">
                <a:sym typeface="Symbol" panose="05050102010706020507" pitchFamily="18" charset="2"/>
              </a:rPr>
              <a:t> </a:t>
            </a:r>
            <a:r>
              <a:rPr lang="en-US" dirty="0" err="1" smtClean="0">
                <a:sym typeface="Symbol" panose="05050102010706020507" pitchFamily="18" charset="2"/>
              </a:rPr>
              <a:t>C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 = </a:t>
            </a:r>
            <a:r>
              <a:rPr lang="en-US" dirty="0">
                <a:sym typeface="Symbol" panose="05050102010706020507" pitchFamily="18" charset="2"/>
              </a:rPr>
              <a:t></a:t>
            </a:r>
            <a:r>
              <a:rPr lang="en-US" dirty="0" smtClean="0">
                <a:sym typeface="Symbol" panose="05050102010706020507" pitchFamily="18" charset="2"/>
              </a:rPr>
              <a:t>C</a:t>
            </a:r>
            <a:r>
              <a:rPr lang="en-US" baseline="-25000" dirty="0" smtClean="0">
                <a:sym typeface="Symbol" panose="05050102010706020507" pitchFamily="18" charset="2"/>
              </a:rPr>
              <a:t>k-1</a:t>
            </a:r>
            <a:r>
              <a:rPr lang="en-US" dirty="0" smtClean="0">
                <a:sym typeface="Symbol" panose="05050102010706020507" pitchFamily="18" charset="2"/>
              </a:rPr>
              <a:t> – {j*}</a:t>
            </a:r>
          </a:p>
          <a:p>
            <a:pPr marL="966788" lvl="1" indent="-509588">
              <a:buFont typeface="Courier New" panose="02070309020205020404" pitchFamily="49" charset="0"/>
              <a:buChar char="o"/>
            </a:pPr>
            <a:r>
              <a:rPr lang="en-US" dirty="0" err="1" smtClean="0">
                <a:sym typeface="Symbol" panose="05050102010706020507" pitchFamily="18" charset="2"/>
              </a:rPr>
              <a:t>Jika</a:t>
            </a:r>
            <a:r>
              <a:rPr lang="en-US" dirty="0" smtClean="0">
                <a:sym typeface="Symbol" panose="05050102010706020507" pitchFamily="18" charset="2"/>
              </a:rPr>
              <a:t> nodes di </a:t>
            </a:r>
            <a:r>
              <a:rPr lang="en-US" dirty="0">
                <a:sym typeface="Symbol" panose="05050102010706020507" pitchFamily="18" charset="2"/>
              </a:rPr>
              <a:t></a:t>
            </a:r>
            <a:r>
              <a:rPr lang="en-US" dirty="0" err="1">
                <a:sym typeface="Symbol" panose="05050102010706020507" pitchFamily="18" charset="2"/>
              </a:rPr>
              <a:t>C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kosong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selesai</a:t>
            </a:r>
            <a:r>
              <a:rPr lang="en-US" dirty="0" smtClean="0">
                <a:sym typeface="Symbol" panose="05050102010706020507" pitchFamily="18" charset="2"/>
              </a:rPr>
              <a:t>. Otherwise, k=k+1</a:t>
            </a:r>
          </a:p>
          <a:p>
            <a:pPr marL="966788" lvl="1" indent="-509588">
              <a:buFont typeface="Courier New" panose="02070309020205020404" pitchFamily="49" charset="0"/>
              <a:buChar char="o"/>
            </a:pPr>
            <a:endParaRPr lang="en-US" dirty="0">
              <a:sym typeface="Symbol" panose="05050102010706020507" pitchFamily="18" charset="2"/>
            </a:endParaRPr>
          </a:p>
          <a:p>
            <a:pPr marL="509588" indent="-509588">
              <a:buFont typeface="Courier New" panose="02070309020205020404" pitchFamily="49" charset="0"/>
              <a:buChar char="o"/>
            </a:pPr>
            <a:r>
              <a:rPr lang="en-US" dirty="0" err="1" smtClean="0">
                <a:sym typeface="Symbol" panose="05050102010706020507" pitchFamily="18" charset="2"/>
              </a:rPr>
              <a:t>Contoh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2331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4.4.Shortest-Route Algorithm: </a:t>
            </a:r>
            <a:r>
              <a:rPr lang="en-US" dirty="0" err="1" smtClean="0"/>
              <a:t>Dijkstra</a:t>
            </a:r>
            <a:r>
              <a:rPr lang="en-US" dirty="0" smtClean="0"/>
              <a:t>, Floyd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: </a:t>
            </a:r>
            <a:r>
              <a:rPr lang="en-US" dirty="0" err="1" smtClean="0"/>
              <a:t>menemukan</a:t>
            </a:r>
            <a:r>
              <a:rPr lang="en-US" dirty="0" smtClean="0"/>
              <a:t> route </a:t>
            </a:r>
            <a:r>
              <a:rPr lang="en-US" dirty="0" err="1" smtClean="0"/>
              <a:t>terpendek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node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node lain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 </a:t>
            </a:r>
            <a:r>
              <a:rPr lang="en-US" dirty="0" err="1" smtClean="0"/>
              <a:t>Algoritma</a:t>
            </a:r>
            <a:r>
              <a:rPr lang="en-US" dirty="0" smtClean="0"/>
              <a:t> Floyd: </a:t>
            </a:r>
            <a:r>
              <a:rPr lang="en-US" dirty="0" err="1" smtClean="0"/>
              <a:t>menemukan</a:t>
            </a:r>
            <a:r>
              <a:rPr lang="en-US" dirty="0" smtClean="0"/>
              <a:t> route </a:t>
            </a:r>
            <a:r>
              <a:rPr lang="en-US" dirty="0" err="1" smtClean="0"/>
              <a:t>terpendek</a:t>
            </a:r>
            <a:r>
              <a:rPr lang="en-US" dirty="0" smtClean="0"/>
              <a:t> </a:t>
            </a:r>
            <a:r>
              <a:rPr lang="en-US" dirty="0" err="1" smtClean="0"/>
              <a:t>sembarang</a:t>
            </a:r>
            <a:r>
              <a:rPr lang="en-US" dirty="0" smtClean="0"/>
              <a:t> node </a:t>
            </a:r>
            <a:r>
              <a:rPr lang="en-US" dirty="0" err="1" smtClean="0"/>
              <a:t>dengan</a:t>
            </a:r>
            <a:r>
              <a:rPr lang="en-US" dirty="0" smtClean="0"/>
              <a:t> node lain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 smtClean="0"/>
          </a:p>
          <a:p>
            <a:pPr marL="461963" indent="-461963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:</a:t>
            </a:r>
          </a:p>
          <a:p>
            <a:pPr marL="919163" lvl="1" indent="-461963"/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 node 1 </a:t>
            </a:r>
            <a:r>
              <a:rPr lang="en-US" dirty="0" err="1" smtClean="0"/>
              <a:t>ke</a:t>
            </a:r>
            <a:r>
              <a:rPr lang="en-US" dirty="0" smtClean="0"/>
              <a:t> node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j.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label node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: </a:t>
            </a:r>
          </a:p>
          <a:p>
            <a:pPr marL="919163" lvl="1" indent="-461963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en-US" baseline="-25000" dirty="0" err="1" smtClean="0">
                <a:solidFill>
                  <a:schemeClr val="accent2">
                    <a:lumMod val="50000"/>
                  </a:schemeClr>
                </a:solidFill>
              </a:rPr>
              <a:t>j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,i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] = [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en-US" baseline="-250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+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baseline="-25000" dirty="0" err="1" smtClean="0">
                <a:solidFill>
                  <a:schemeClr val="accent2">
                    <a:lumMod val="50000"/>
                  </a:schemeClr>
                </a:solidFill>
              </a:rPr>
              <a:t>ij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],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baseline="-25000" dirty="0" err="1" smtClean="0">
                <a:solidFill>
                  <a:schemeClr val="accent2">
                    <a:lumMod val="50000"/>
                  </a:schemeClr>
                </a:solidFill>
              </a:rPr>
              <a:t>ij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&gt;0</a:t>
            </a:r>
          </a:p>
          <a:p>
            <a:pPr marL="919163" lvl="1" indent="-461963"/>
            <a:r>
              <a:rPr lang="en-US" dirty="0" smtClean="0"/>
              <a:t>Label node </a:t>
            </a:r>
            <a:r>
              <a:rPr lang="en-US" dirty="0" err="1" smtClean="0"/>
              <a:t>awal</a:t>
            </a:r>
            <a:r>
              <a:rPr lang="en-US" dirty="0" smtClean="0"/>
              <a:t> [0, --]</a:t>
            </a:r>
          </a:p>
          <a:p>
            <a:pPr marL="919163" lvl="1" indent="-461963"/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label: </a:t>
            </a:r>
            <a:r>
              <a:rPr lang="en-US" dirty="0" err="1" smtClean="0"/>
              <a:t>permanen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temporer</a:t>
            </a:r>
            <a:r>
              <a:rPr lang="en-US" dirty="0" smtClean="0"/>
              <a:t> (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 lain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995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Label source node (node-1) </a:t>
            </a:r>
            <a:r>
              <a:rPr lang="en-US" dirty="0" err="1" smtClean="0"/>
              <a:t>dengan</a:t>
            </a:r>
            <a:r>
              <a:rPr lang="en-US" dirty="0" smtClean="0"/>
              <a:t> label </a:t>
            </a:r>
            <a:r>
              <a:rPr lang="en-US" dirty="0" err="1" smtClean="0"/>
              <a:t>permanen</a:t>
            </a:r>
            <a:r>
              <a:rPr lang="en-US" dirty="0" smtClean="0"/>
              <a:t> [0,--], set </a:t>
            </a: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Hitung</a:t>
            </a:r>
            <a:r>
              <a:rPr lang="en-US" dirty="0" smtClean="0"/>
              <a:t> label </a:t>
            </a:r>
            <a:r>
              <a:rPr lang="en-US" dirty="0" err="1" smtClean="0"/>
              <a:t>temporer</a:t>
            </a:r>
            <a:r>
              <a:rPr lang="en-US" dirty="0" smtClean="0"/>
              <a:t> [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node j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node-I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node j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label [</a:t>
            </a:r>
            <a:r>
              <a:rPr lang="en-US" dirty="0" err="1" smtClean="0"/>
              <a:t>u</a:t>
            </a:r>
            <a:r>
              <a:rPr lang="en-US" baseline="-25000" dirty="0" err="1" smtClean="0"/>
              <a:t>j</a:t>
            </a:r>
            <a:r>
              <a:rPr lang="en-US" dirty="0" err="1" smtClean="0"/>
              <a:t>,k</a:t>
            </a:r>
            <a:r>
              <a:rPr lang="en-US" dirty="0" smtClean="0"/>
              <a:t>] </a:t>
            </a:r>
            <a:r>
              <a:rPr lang="en-US" dirty="0" err="1" smtClean="0"/>
              <a:t>melalui</a:t>
            </a:r>
            <a:r>
              <a:rPr lang="en-US" dirty="0" smtClean="0"/>
              <a:t> node 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dirty="0" smtClean="0"/>
              <a:t> &lt;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j</a:t>
            </a:r>
            <a:r>
              <a:rPr lang="en-US" dirty="0" smtClean="0"/>
              <a:t>; </a:t>
            </a:r>
            <a:r>
              <a:rPr lang="en-US" dirty="0" err="1" smtClean="0"/>
              <a:t>ganti</a:t>
            </a:r>
            <a:r>
              <a:rPr lang="en-US" dirty="0" smtClean="0"/>
              <a:t> label </a:t>
            </a:r>
            <a:r>
              <a:rPr lang="en-US" dirty="0"/>
              <a:t>[</a:t>
            </a:r>
            <a:r>
              <a:rPr lang="en-US" dirty="0" err="1"/>
              <a:t>u</a:t>
            </a:r>
            <a:r>
              <a:rPr lang="en-US" baseline="-25000" dirty="0" err="1"/>
              <a:t>j</a:t>
            </a:r>
            <a:r>
              <a:rPr lang="en-US" dirty="0" err="1"/>
              <a:t>,k</a:t>
            </a:r>
            <a:r>
              <a:rPr lang="en-US" dirty="0"/>
              <a:t>] </a:t>
            </a:r>
            <a:r>
              <a:rPr lang="en-US" dirty="0" err="1" smtClean="0"/>
              <a:t>dengan</a:t>
            </a:r>
            <a:r>
              <a:rPr lang="en-US" dirty="0" smtClean="0"/>
              <a:t> label </a:t>
            </a:r>
            <a:r>
              <a:rPr lang="en-US" dirty="0"/>
              <a:t>[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]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node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label </a:t>
            </a:r>
            <a:r>
              <a:rPr lang="en-US" dirty="0" err="1" smtClean="0"/>
              <a:t>permanen</a:t>
            </a:r>
            <a:r>
              <a:rPr lang="en-US" dirty="0" smtClean="0"/>
              <a:t>, </a:t>
            </a:r>
            <a:r>
              <a:rPr lang="en-US" dirty="0" err="1" smtClean="0"/>
              <a:t>berhenti</a:t>
            </a:r>
            <a:r>
              <a:rPr lang="en-US" dirty="0" smtClean="0"/>
              <a:t>. Otherwise, </a:t>
            </a:r>
            <a:r>
              <a:rPr lang="en-US" dirty="0" err="1" smtClean="0"/>
              <a:t>pilih</a:t>
            </a:r>
            <a:r>
              <a:rPr lang="en-US" dirty="0" smtClean="0"/>
              <a:t> label [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r>
              <a:rPr lang="en-US" dirty="0" err="1" smtClean="0"/>
              <a:t>,s</a:t>
            </a:r>
            <a:r>
              <a:rPr lang="en-US" dirty="0" smtClean="0"/>
              <a:t>]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 (=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r>
              <a:rPr lang="en-US" dirty="0" smtClean="0"/>
              <a:t>) di </a:t>
            </a:r>
            <a:r>
              <a:rPr lang="en-US" dirty="0" err="1" smtClean="0"/>
              <a:t>antara</a:t>
            </a:r>
            <a:r>
              <a:rPr lang="en-US" dirty="0" smtClean="0"/>
              <a:t> label </a:t>
            </a:r>
            <a:r>
              <a:rPr lang="en-US" dirty="0" err="1" smtClean="0"/>
              <a:t>temporer</a:t>
            </a:r>
            <a:r>
              <a:rPr lang="en-US" dirty="0" smtClean="0"/>
              <a:t>. Set </a:t>
            </a:r>
            <a:r>
              <a:rPr lang="en-US" dirty="0" err="1" smtClean="0"/>
              <a:t>i</a:t>
            </a:r>
            <a:r>
              <a:rPr lang="en-US" dirty="0" smtClean="0"/>
              <a:t>=r,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Lakukan</a:t>
            </a:r>
            <a:r>
              <a:rPr lang="en-US" dirty="0" smtClean="0"/>
              <a:t> “back-tracking”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05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62" y="576591"/>
            <a:ext cx="839732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 Condensed" panose="020B0506020104020203" pitchFamily="34" charset="0"/>
              </a:rPr>
              <a:t>1. PROBLEM-SOLVING AGENT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Liburan</a:t>
            </a:r>
            <a:r>
              <a:rPr lang="en-US" dirty="0" smtClean="0"/>
              <a:t> di Romania.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Arad.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meninggalkan</a:t>
            </a:r>
            <a:r>
              <a:rPr lang="en-US" dirty="0" smtClean="0"/>
              <a:t> Romania </a:t>
            </a:r>
            <a:r>
              <a:rPr lang="en-US" dirty="0" err="1" smtClean="0"/>
              <a:t>dengan</a:t>
            </a:r>
            <a:r>
              <a:rPr lang="en-US" dirty="0" smtClean="0"/>
              <a:t> flight </a:t>
            </a:r>
            <a:r>
              <a:rPr lang="en-US" dirty="0" err="1" smtClean="0"/>
              <a:t>dari</a:t>
            </a:r>
            <a:r>
              <a:rPr lang="en-US" dirty="0" smtClean="0"/>
              <a:t> Bucharest</a:t>
            </a:r>
          </a:p>
          <a:p>
            <a:pPr marL="514350" indent="-514350">
              <a:buFont typeface="+mj-lt"/>
              <a:buAutoNum type="alphaLcPeriod"/>
            </a:pPr>
            <a:r>
              <a:rPr lang="en-US" u="sng" dirty="0" smtClean="0"/>
              <a:t>Formulate goal</a:t>
            </a:r>
            <a:r>
              <a:rPr lang="en-US" dirty="0" smtClean="0"/>
              <a:t>: be in Bucharest</a:t>
            </a:r>
          </a:p>
          <a:p>
            <a:pPr marL="514350" indent="-514350">
              <a:buFont typeface="+mj-lt"/>
              <a:buAutoNum type="alphaLcPeriod"/>
            </a:pPr>
            <a:r>
              <a:rPr lang="en-US" u="sng" dirty="0" smtClean="0"/>
              <a:t>Formulate problem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States: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di Romania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Actions: drive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endParaRPr lang="en-US" dirty="0" smtClean="0"/>
          </a:p>
          <a:p>
            <a:pPr marL="514350" indent="-514350">
              <a:buFont typeface="+mj-lt"/>
              <a:buAutoNum type="alphaLcPeriod"/>
            </a:pPr>
            <a:r>
              <a:rPr lang="en-US" u="sng" dirty="0" smtClean="0"/>
              <a:t>Find solution</a:t>
            </a:r>
            <a:r>
              <a:rPr lang="en-US" dirty="0" smtClean="0"/>
              <a:t>: sequence of cities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1" y="1825625"/>
            <a:ext cx="5486400" cy="361659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78069" y="2827283"/>
            <a:ext cx="472965" cy="42041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2856" y="4504120"/>
            <a:ext cx="472965" cy="42041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0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Problem-solving Agent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36" y="1077310"/>
            <a:ext cx="8192473" cy="5486400"/>
          </a:xfrm>
        </p:spPr>
      </p:pic>
    </p:spTree>
    <p:extLst>
      <p:ext uri="{BB962C8B-B14F-4D97-AF65-F5344CB8AC3E}">
        <p14:creationId xmlns:p14="http://schemas.microsoft.com/office/powerpoint/2010/main" val="39639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PROBLEM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61963" indent="-461963">
              <a:buFont typeface="+mj-lt"/>
              <a:buAutoNum type="arabicPeriod"/>
            </a:pPr>
            <a:r>
              <a:rPr lang="en-US" sz="3600" dirty="0" smtClean="0"/>
              <a:t>Deterministic, fully observable (single state problem)</a:t>
            </a:r>
          </a:p>
          <a:p>
            <a:pPr marL="919163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Agent </a:t>
            </a:r>
            <a:r>
              <a:rPr lang="en-US" sz="3200" dirty="0" err="1" smtClean="0"/>
              <a:t>tahu</a:t>
            </a:r>
            <a:r>
              <a:rPr lang="en-US" sz="3200" dirty="0" smtClean="0"/>
              <a:t> </a:t>
            </a:r>
            <a:r>
              <a:rPr lang="en-US" sz="3200" dirty="0" err="1" smtClean="0"/>
              <a:t>persis</a:t>
            </a:r>
            <a:r>
              <a:rPr lang="en-US" sz="3200" dirty="0" smtClean="0"/>
              <a:t> </a:t>
            </a:r>
            <a:r>
              <a:rPr lang="en-US" sz="3200" dirty="0" err="1" smtClean="0"/>
              <a:t>posisinya</a:t>
            </a:r>
            <a:r>
              <a:rPr lang="en-US" sz="3200" dirty="0" smtClean="0"/>
              <a:t> (state); </a:t>
            </a:r>
            <a:r>
              <a:rPr lang="en-US" sz="3200" dirty="0" err="1" smtClean="0"/>
              <a:t>solusi</a:t>
            </a:r>
            <a:r>
              <a:rPr lang="en-US" sz="3200" dirty="0" smtClean="0"/>
              <a:t>: sequence </a:t>
            </a:r>
          </a:p>
          <a:p>
            <a:pPr marL="461963" indent="-461963">
              <a:buFont typeface="+mj-lt"/>
              <a:buAutoNum type="arabicPeriod"/>
            </a:pPr>
            <a:r>
              <a:rPr lang="en-US" sz="3600" dirty="0" smtClean="0"/>
              <a:t>Non-observable (conformant problem)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Agent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tahu</a:t>
            </a:r>
            <a:r>
              <a:rPr lang="en-US" sz="3200" dirty="0" smtClean="0"/>
              <a:t> </a:t>
            </a:r>
            <a:r>
              <a:rPr lang="en-US" sz="3200" dirty="0" err="1" smtClean="0"/>
              <a:t>berada</a:t>
            </a:r>
            <a:r>
              <a:rPr lang="en-US" sz="3200" dirty="0" smtClean="0"/>
              <a:t> di mana; </a:t>
            </a:r>
            <a:r>
              <a:rPr lang="en-US" sz="3200" dirty="0" err="1" smtClean="0"/>
              <a:t>solusi</a:t>
            </a:r>
            <a:r>
              <a:rPr lang="en-US" sz="3200" dirty="0" smtClean="0"/>
              <a:t>: sequence (</a:t>
            </a:r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dirty="0" err="1" smtClean="0"/>
              <a:t>ada</a:t>
            </a:r>
            <a:r>
              <a:rPr lang="en-US" sz="3200" dirty="0" smtClean="0"/>
              <a:t>)</a:t>
            </a:r>
          </a:p>
          <a:p>
            <a:pPr marL="461963" indent="-461963">
              <a:buFont typeface="+mj-lt"/>
              <a:buAutoNum type="arabicPeriod"/>
            </a:pPr>
            <a:r>
              <a:rPr lang="en-US" sz="3600" dirty="0" smtClean="0"/>
              <a:t>Non-deterministic and/or partially observable (contingency problem):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Percept </a:t>
            </a:r>
            <a:r>
              <a:rPr lang="en-US" sz="3200" dirty="0" err="1" smtClean="0"/>
              <a:t>memberi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baru</a:t>
            </a:r>
            <a:r>
              <a:rPr lang="en-US" sz="3200" dirty="0" smtClean="0"/>
              <a:t> </a:t>
            </a:r>
            <a:r>
              <a:rPr lang="en-US" sz="3200" dirty="0" err="1" smtClean="0"/>
              <a:t>mengenai</a:t>
            </a:r>
            <a:r>
              <a:rPr lang="en-US" sz="3200" dirty="0" smtClean="0"/>
              <a:t> current state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Solution: a contingent plan/policy</a:t>
            </a:r>
          </a:p>
          <a:p>
            <a:pPr marL="461963" indent="-461963">
              <a:buFont typeface="+mj-lt"/>
              <a:buAutoNum type="arabicPeriod"/>
            </a:pPr>
            <a:r>
              <a:rPr lang="en-US" sz="3600" dirty="0" smtClean="0"/>
              <a:t>Unknown state-space (exploration problem – “online”)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26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Suatu</a:t>
            </a:r>
            <a:r>
              <a:rPr lang="en-US" dirty="0" smtClean="0"/>
              <a:t> “</a:t>
            </a:r>
            <a:r>
              <a:rPr lang="en-US" b="1" dirty="0" smtClean="0"/>
              <a:t>problem</a:t>
            </a:r>
            <a:r>
              <a:rPr lang="en-US" dirty="0" smtClean="0"/>
              <a:t>”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4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:</a:t>
            </a:r>
          </a:p>
          <a:p>
            <a:pPr marL="461963" indent="-461963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Initial state  </a:t>
            </a:r>
            <a:r>
              <a:rPr lang="en-US" dirty="0" smtClean="0"/>
              <a:t>(</a:t>
            </a:r>
            <a:r>
              <a:rPr lang="en-US" dirty="0" err="1" smtClean="0"/>
              <a:t>misal</a:t>
            </a:r>
            <a:r>
              <a:rPr lang="en-US" dirty="0" smtClean="0"/>
              <a:t>: di Arad)</a:t>
            </a:r>
          </a:p>
          <a:p>
            <a:pPr marL="461963" indent="-461963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Successor function S(x) </a:t>
            </a:r>
            <a:r>
              <a:rPr lang="en-US" dirty="0" smtClean="0"/>
              <a:t>= </a:t>
            </a:r>
            <a:r>
              <a:rPr lang="en-US" dirty="0" err="1" smtClean="0"/>
              <a:t>pasangan</a:t>
            </a:r>
            <a:r>
              <a:rPr lang="en-US" dirty="0" smtClean="0"/>
              <a:t> “action – state”</a:t>
            </a:r>
          </a:p>
          <a:p>
            <a:pPr marL="461963" lvl="1" indent="0">
              <a:buNone/>
            </a:pPr>
            <a:r>
              <a:rPr lang="en-US" dirty="0" err="1" smtClean="0"/>
              <a:t>Misal</a:t>
            </a:r>
            <a:r>
              <a:rPr lang="en-US" dirty="0" smtClean="0"/>
              <a:t>: S(Arad) = {(Arad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Zerind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Zerind</a:t>
            </a:r>
            <a:r>
              <a:rPr lang="en-US" dirty="0" smtClean="0">
                <a:sym typeface="Symbol" panose="05050102010706020507" pitchFamily="18" charset="2"/>
              </a:rPr>
              <a:t>). . . .}</a:t>
            </a:r>
            <a:endParaRPr lang="en-US" dirty="0" smtClean="0"/>
          </a:p>
          <a:p>
            <a:pPr marL="461963" indent="-461963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Goal test </a:t>
            </a:r>
            <a:r>
              <a:rPr lang="en-US" dirty="0" smtClean="0"/>
              <a:t>(</a:t>
            </a:r>
            <a:r>
              <a:rPr lang="en-US" dirty="0" err="1" smtClean="0"/>
              <a:t>eksplisit</a:t>
            </a:r>
            <a:r>
              <a:rPr lang="en-US" dirty="0" smtClean="0"/>
              <a:t>, </a:t>
            </a:r>
            <a:r>
              <a:rPr lang="en-US" dirty="0" err="1" smtClean="0"/>
              <a:t>implisit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err="1" smtClean="0"/>
              <a:t>Eksplisit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: x = “di Bucharest”)</a:t>
            </a:r>
          </a:p>
          <a:p>
            <a:pPr marL="457200" lvl="1" indent="0">
              <a:buNone/>
            </a:pPr>
            <a:r>
              <a:rPr lang="en-US" dirty="0" err="1" smtClean="0"/>
              <a:t>Implisit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: </a:t>
            </a:r>
            <a:r>
              <a:rPr lang="en-US" dirty="0" err="1" smtClean="0"/>
              <a:t>TidakKotor</a:t>
            </a:r>
            <a:r>
              <a:rPr lang="en-US" dirty="0" smtClean="0"/>
              <a:t>(x))</a:t>
            </a:r>
          </a:p>
          <a:p>
            <a:pPr marL="461963" indent="-461963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Path cost </a:t>
            </a:r>
            <a:r>
              <a:rPr lang="en-US" dirty="0" smtClean="0"/>
              <a:t>(additive)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Misal</a:t>
            </a:r>
            <a:r>
              <a:rPr lang="en-US" dirty="0" smtClean="0"/>
              <a:t>: total </a:t>
            </a:r>
            <a:r>
              <a:rPr lang="en-US" dirty="0" err="1" smtClean="0"/>
              <a:t>jarak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action yang </a:t>
            </a:r>
            <a:r>
              <a:rPr lang="en-US" dirty="0" err="1" smtClean="0"/>
              <a:t>dieksekusi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1007" y="1204159"/>
            <a:ext cx="342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hnschrift Light SemiCondensed" panose="020B0502040204020203" pitchFamily="34" charset="0"/>
              </a:rPr>
              <a:t>(Single-state problem formulation)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1545" y="6176963"/>
            <a:ext cx="9671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Bahnschrift SemiCondensed" panose="020B0502040204020203" pitchFamily="34" charset="0"/>
              </a:rPr>
              <a:t>Solution = a sequence of actions leading from initial state to goal state</a:t>
            </a:r>
            <a:endParaRPr lang="en-US" sz="2800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1: Vacuum Cleaner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9785" y="3598643"/>
            <a:ext cx="2554015" cy="204639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States?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Goal test?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Path cost?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3" y="1549290"/>
            <a:ext cx="76295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1: Vacuum Cleaner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03" y="1454697"/>
            <a:ext cx="5110007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0914" y="4375749"/>
            <a:ext cx="5189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Condensed" panose="020B0502040204020203" pitchFamily="34" charset="0"/>
              </a:rPr>
              <a:t>1. </a:t>
            </a:r>
            <a:r>
              <a:rPr lang="en-US" sz="2800" dirty="0" smtClean="0">
                <a:solidFill>
                  <a:srgbClr val="C00000"/>
                </a:solidFill>
                <a:latin typeface="Bahnschrift SemiCondensed" panose="020B0502040204020203" pitchFamily="34" charset="0"/>
              </a:rPr>
              <a:t>States</a:t>
            </a:r>
            <a:r>
              <a:rPr lang="en-US" sz="2800" dirty="0" smtClean="0">
                <a:latin typeface="Bahnschrift SemiCondensed" panose="020B0502040204020203" pitchFamily="34" charset="0"/>
              </a:rPr>
              <a:t>: [integer dirt, robot location]</a:t>
            </a:r>
            <a:endParaRPr lang="en-US" sz="2800" dirty="0">
              <a:latin typeface="Bahnschrif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0914" y="4914247"/>
            <a:ext cx="5509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Condensed" panose="020B0502040204020203" pitchFamily="34" charset="0"/>
              </a:rPr>
              <a:t>2. </a:t>
            </a:r>
            <a:r>
              <a:rPr lang="en-US" sz="2800" dirty="0" smtClean="0">
                <a:solidFill>
                  <a:srgbClr val="C00000"/>
                </a:solidFill>
                <a:latin typeface="Bahnschrift SemiCondensed" panose="020B0502040204020203" pitchFamily="34" charset="0"/>
              </a:rPr>
              <a:t>Actions</a:t>
            </a:r>
            <a:r>
              <a:rPr lang="en-US" sz="2800" dirty="0" smtClean="0">
                <a:latin typeface="Bahnschrift SemiCondensed" panose="020B0502040204020203" pitchFamily="34" charset="0"/>
              </a:rPr>
              <a:t>: [left, right, suck, do-nothing]</a:t>
            </a:r>
            <a:endParaRPr lang="en-US" sz="2800" dirty="0">
              <a:latin typeface="Bahnschrif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0914" y="5468023"/>
            <a:ext cx="4557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Condensed" panose="020B0502040204020203" pitchFamily="34" charset="0"/>
              </a:rPr>
              <a:t>3. </a:t>
            </a:r>
            <a:r>
              <a:rPr lang="en-US" sz="2800" dirty="0" smtClean="0">
                <a:solidFill>
                  <a:srgbClr val="C00000"/>
                </a:solidFill>
                <a:latin typeface="Bahnschrift SemiCondensed" panose="020B0502040204020203" pitchFamily="34" charset="0"/>
              </a:rPr>
              <a:t>Goal test</a:t>
            </a:r>
            <a:r>
              <a:rPr lang="en-US" sz="2800" dirty="0" smtClean="0">
                <a:latin typeface="Bahnschrift SemiCondensed" panose="020B0502040204020203" pitchFamily="34" charset="0"/>
              </a:rPr>
              <a:t>: [</a:t>
            </a:r>
            <a:r>
              <a:rPr lang="en-US" sz="2800" dirty="0" err="1" smtClean="0">
                <a:latin typeface="Bahnschrift SemiCondensed" panose="020B0502040204020203" pitchFamily="34" charset="0"/>
              </a:rPr>
              <a:t>tidak</a:t>
            </a:r>
            <a:r>
              <a:rPr lang="en-US" sz="2800" dirty="0" smtClean="0">
                <a:latin typeface="Bahnschrift SemiCondensed" panose="020B0502040204020203" pitchFamily="34" charset="0"/>
              </a:rPr>
              <a:t> </a:t>
            </a:r>
            <a:r>
              <a:rPr lang="en-US" sz="2800" dirty="0" err="1" smtClean="0">
                <a:latin typeface="Bahnschrift SemiCondensed" panose="020B0502040204020203" pitchFamily="34" charset="0"/>
              </a:rPr>
              <a:t>ada</a:t>
            </a:r>
            <a:r>
              <a:rPr lang="en-US" sz="2800" dirty="0" smtClean="0">
                <a:latin typeface="Bahnschrift SemiCondensed" panose="020B0502040204020203" pitchFamily="34" charset="0"/>
              </a:rPr>
              <a:t> </a:t>
            </a:r>
            <a:r>
              <a:rPr lang="en-US" sz="2800" dirty="0" err="1" smtClean="0">
                <a:latin typeface="Bahnschrift SemiCondensed" panose="020B0502040204020203" pitchFamily="34" charset="0"/>
              </a:rPr>
              <a:t>kotoran</a:t>
            </a:r>
            <a:r>
              <a:rPr lang="en-US" sz="2800" dirty="0" smtClean="0">
                <a:latin typeface="Bahnschrift SemiCondensed" panose="020B0502040204020203" pitchFamily="34" charset="0"/>
              </a:rPr>
              <a:t>]</a:t>
            </a:r>
            <a:endParaRPr lang="en-US" sz="2800" dirty="0">
              <a:latin typeface="Bahnschrift Semi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0913" y="6021799"/>
            <a:ext cx="5415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Condensed" panose="020B0502040204020203" pitchFamily="34" charset="0"/>
              </a:rPr>
              <a:t>4. </a:t>
            </a:r>
            <a:r>
              <a:rPr lang="en-US" sz="2800" dirty="0" smtClean="0">
                <a:solidFill>
                  <a:srgbClr val="C00000"/>
                </a:solidFill>
                <a:latin typeface="Bahnschrift SemiCondensed" panose="020B0502040204020203" pitchFamily="34" charset="0"/>
              </a:rPr>
              <a:t>Path cost</a:t>
            </a:r>
            <a:r>
              <a:rPr lang="en-US" sz="2800" dirty="0" smtClean="0">
                <a:latin typeface="Bahnschrift SemiCondensed" panose="020B0502040204020203" pitchFamily="34" charset="0"/>
              </a:rPr>
              <a:t>: [1 per action, 0 do nothing]</a:t>
            </a:r>
            <a:endParaRPr lang="en-US" sz="2800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904889" y="1454697"/>
            <a:ext cx="2554015" cy="204639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States?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Goal test?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Path cost?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2: Puzzle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873357" y="2575443"/>
            <a:ext cx="2554015" cy="204639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States?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Goal test?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Path cost?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66" y="2217690"/>
            <a:ext cx="6447619" cy="2761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1255" y="497959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ahnschrift SemiCondensed" panose="020B0502040204020203" pitchFamily="34" charset="0"/>
              </a:rPr>
              <a:t>Start State</a:t>
            </a:r>
            <a:endParaRPr lang="en-US" dirty="0">
              <a:solidFill>
                <a:srgbClr val="C0000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5131" y="498327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ahnschrift SemiCondensed" panose="020B0502040204020203" pitchFamily="34" charset="0"/>
              </a:rPr>
              <a:t>Goal State</a:t>
            </a:r>
            <a:endParaRPr lang="en-US" dirty="0">
              <a:solidFill>
                <a:srgbClr val="C0000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1018</Words>
  <Application>Microsoft Office PowerPoint</Application>
  <PresentationFormat>Widescreen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Bahnschrift Condensed</vt:lpstr>
      <vt:lpstr>Bahnschrift Light SemiCondensed</vt:lpstr>
      <vt:lpstr>Bahnschrift SemiBold Condensed</vt:lpstr>
      <vt:lpstr>Bahnschrift SemiCondensed</vt:lpstr>
      <vt:lpstr>Calibri</vt:lpstr>
      <vt:lpstr>Courier New</vt:lpstr>
      <vt:lpstr>Gill Sans MT</vt:lpstr>
      <vt:lpstr>Gill Sans MT Condensed</vt:lpstr>
      <vt:lpstr>Symbol</vt:lpstr>
      <vt:lpstr>Trebuchet MS</vt:lpstr>
      <vt:lpstr>Office Theme</vt:lpstr>
      <vt:lpstr>INTELLIGENT AGENT: PROBLEM SOLVING  AND SEARCH</vt:lpstr>
      <vt:lpstr>OUTLINE</vt:lpstr>
      <vt:lpstr>1. PROBLEM-SOLVING AGENT</vt:lpstr>
      <vt:lpstr>Problem-solving Agent</vt:lpstr>
      <vt:lpstr>2. PROBLEM TYPES</vt:lpstr>
      <vt:lpstr>3. PROBLEM FORMULATION</vt:lpstr>
      <vt:lpstr>Contoh 1: Vacuum Cleaner</vt:lpstr>
      <vt:lpstr>Contoh 1: Vacuum Cleaner</vt:lpstr>
      <vt:lpstr>Contoh 2: Puzzle</vt:lpstr>
      <vt:lpstr>Contoh 2: Puzzle</vt:lpstr>
      <vt:lpstr>4. BASIC SEARCH ALGORITHMS</vt:lpstr>
      <vt:lpstr>SEARCH STRATEGY</vt:lpstr>
      <vt:lpstr>4.1. UNINFORMED-SEARCH STRATEGY </vt:lpstr>
      <vt:lpstr>4.2. INFORMED SEARCH STRATEGY</vt:lpstr>
      <vt:lpstr>Greedy Best-First Search</vt:lpstr>
      <vt:lpstr>Greedy Best-First Search</vt:lpstr>
      <vt:lpstr>PowerPoint Presentation</vt:lpstr>
      <vt:lpstr>A* Search</vt:lpstr>
      <vt:lpstr>PowerPoint Presentation</vt:lpstr>
      <vt:lpstr>PowerPoint Presentation</vt:lpstr>
      <vt:lpstr>4.3. Implementasi: Minimal Spanning Tree</vt:lpstr>
      <vt:lpstr>Algoritma Minimal Spanning Tree</vt:lpstr>
      <vt:lpstr>4.4.Shortest-Route Algorithm: Dijkstra, Floyd</vt:lpstr>
      <vt:lpstr>Algoritma Dijkstra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C.Kuntoro Adi SJ</dc:creator>
  <cp:lastModifiedBy>C.Kuntoro Adi SJ</cp:lastModifiedBy>
  <cp:revision>59</cp:revision>
  <cp:lastPrinted>2019-02-21T16:34:22Z</cp:lastPrinted>
  <dcterms:created xsi:type="dcterms:W3CDTF">2019-02-14T09:25:34Z</dcterms:created>
  <dcterms:modified xsi:type="dcterms:W3CDTF">2019-03-15T01:14:09Z</dcterms:modified>
</cp:coreProperties>
</file>