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97DD-79B4-4B6D-9564-116B6AFD8C2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60CC-0C71-41E5-8A64-CF299F31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60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6452-55EC-4715-A528-BF61F2EB91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2">
              <a:lumMod val="50000"/>
            </a:schemeClr>
          </a:solidFill>
          <a:latin typeface="Gill Sans MT Condensed" panose="020B05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058" y="1639083"/>
            <a:ext cx="9144000" cy="3314033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INTELLIGENT AGENT: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KNOWLEDGE</a:t>
            </a:r>
            <a:b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latin typeface="Gill Sans MT Condensed" panose="020B0506020104020203" pitchFamily="34" charset="0"/>
              </a:rPr>
              <a:t>AND REASONING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187" y="4973404"/>
            <a:ext cx="4931343" cy="546450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Stuart J. Russell and Peter </a:t>
            </a:r>
            <a:r>
              <a:rPr lang="en-US" dirty="0" err="1" smtClean="0">
                <a:latin typeface="Bahnschrift Condensed" panose="020B0502040204020203" pitchFamily="34" charset="0"/>
              </a:rPr>
              <a:t>Norvig</a:t>
            </a:r>
            <a:r>
              <a:rPr lang="en-US" dirty="0" smtClean="0">
                <a:latin typeface="Bahnschrift Condensed" panose="020B0502040204020203" pitchFamily="34" charset="0"/>
              </a:rPr>
              <a:t> (2010)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" y="1209792"/>
            <a:ext cx="4876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8966" y="5778815"/>
            <a:ext cx="137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(iconfinder.com)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4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KALIMAT BERKUANTOR (QUANTIFIER)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Pengantar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Predikat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berkuantor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Ingkaran</a:t>
            </a:r>
            <a:r>
              <a:rPr lang="en-US" sz="3600" dirty="0" smtClean="0"/>
              <a:t> </a:t>
            </a:r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berkuantor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Kalimat</a:t>
            </a:r>
            <a:r>
              <a:rPr lang="en-US" sz="3600" dirty="0" smtClean="0"/>
              <a:t> </a:t>
            </a:r>
            <a:r>
              <a:rPr lang="en-US" sz="3600" dirty="0" err="1" smtClean="0"/>
              <a:t>berkuantor</a:t>
            </a:r>
            <a:r>
              <a:rPr lang="en-US" sz="3600" dirty="0" smtClean="0"/>
              <a:t> </a:t>
            </a:r>
            <a:r>
              <a:rPr lang="en-US" sz="3600" dirty="0" err="1" smtClean="0"/>
              <a:t>ganda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07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kontra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r>
              <a:rPr lang="en-US" dirty="0" smtClean="0"/>
              <a:t> (</a:t>
            </a:r>
            <a:r>
              <a:rPr lang="en-US" dirty="0" err="1" smtClean="0"/>
              <a:t>proposisi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Pro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Deklaratif</a:t>
            </a:r>
            <a:r>
              <a:rPr lang="en-US" dirty="0" smtClean="0"/>
              <a:t> –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Memperbolehkan</a:t>
            </a:r>
            <a:r>
              <a:rPr lang="en-US" dirty="0" smtClean="0"/>
              <a:t> partial/disjunctive/negate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Komposisi</a:t>
            </a:r>
            <a:r>
              <a:rPr lang="en-US" dirty="0" smtClean="0"/>
              <a:t> - </a:t>
            </a:r>
            <a:r>
              <a:rPr lang="en-US" dirty="0" err="1" smtClean="0"/>
              <a:t>misal</a:t>
            </a:r>
            <a:r>
              <a:rPr lang="en-US" dirty="0" smtClean="0"/>
              <a:t>: B11 </a:t>
            </a:r>
            <a:r>
              <a:rPr lang="en-US" dirty="0" smtClean="0">
                <a:sym typeface="Symbol" panose="05050102010706020507" pitchFamily="18" charset="2"/>
              </a:rPr>
              <a:t> P12 </a:t>
            </a:r>
            <a:r>
              <a:rPr lang="en-US" dirty="0" err="1" smtClean="0">
                <a:sym typeface="Symbol" panose="05050102010706020507" pitchFamily="18" charset="2"/>
              </a:rPr>
              <a:t>diturunkan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arti</a:t>
            </a:r>
            <a:r>
              <a:rPr lang="en-US" dirty="0" smtClean="0">
                <a:sym typeface="Symbol" panose="05050102010706020507" pitchFamily="18" charset="2"/>
              </a:rPr>
              <a:t> B11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arti</a:t>
            </a:r>
            <a:r>
              <a:rPr lang="en-US" dirty="0" smtClean="0">
                <a:sym typeface="Symbol" panose="05050102010706020507" pitchFamily="18" charset="2"/>
              </a:rPr>
              <a:t> P12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 panose="05050102010706020507" pitchFamily="18" charset="2"/>
              </a:rPr>
              <a:t>Arti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dalam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logika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proposisi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tidak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tergantung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konteks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berbeda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natural language: </a:t>
            </a:r>
            <a:r>
              <a:rPr lang="en-US" dirty="0" err="1" smtClean="0">
                <a:sym typeface="Symbol" panose="05050102010706020507" pitchFamily="18" charset="2"/>
              </a:rPr>
              <a:t>makna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tergantung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konteks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mengandaikan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; </a:t>
            </a:r>
            <a:r>
              <a:rPr lang="en-US" dirty="0" err="1" smtClean="0"/>
              <a:t>sedangkan</a:t>
            </a:r>
            <a:r>
              <a:rPr lang="en-US" dirty="0" smtClean="0"/>
              <a:t> natural language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yang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Obyek</a:t>
            </a:r>
            <a:r>
              <a:rPr lang="en-US" dirty="0" smtClean="0"/>
              <a:t> (orang, </a:t>
            </a:r>
            <a:r>
              <a:rPr lang="en-US" dirty="0" err="1" smtClean="0"/>
              <a:t>benda</a:t>
            </a:r>
            <a:r>
              <a:rPr lang="en-US" dirty="0" smtClean="0"/>
              <a:t>,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Relasi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memiliki</a:t>
            </a:r>
            <a:r>
              <a:rPr lang="en-US" dirty="0" smtClean="0"/>
              <a:t>,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, di </a:t>
            </a:r>
            <a:r>
              <a:rPr lang="en-US" dirty="0" err="1" smtClean="0"/>
              <a:t>antara</a:t>
            </a:r>
            <a:r>
              <a:rPr lang="en-US" dirty="0" smtClean="0"/>
              <a:t>….)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Fungsi</a:t>
            </a:r>
            <a:r>
              <a:rPr lang="en-US" dirty="0" smtClean="0"/>
              <a:t> (ayah </a:t>
            </a:r>
            <a:r>
              <a:rPr lang="en-US" dirty="0" err="1" smtClean="0"/>
              <a:t>dari</a:t>
            </a:r>
            <a:r>
              <a:rPr lang="en-US" dirty="0" smtClean="0"/>
              <a:t>,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,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1486"/>
              </p:ext>
            </p:extLst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949">
                  <a:extLst>
                    <a:ext uri="{9D8B030D-6E8A-4147-A177-3AD203B41FA5}">
                      <a16:colId xmlns:a16="http://schemas.microsoft.com/office/drawing/2014/main" val="4121564773"/>
                    </a:ext>
                  </a:extLst>
                </a:gridCol>
                <a:gridCol w="4640451">
                  <a:extLst>
                    <a:ext uri="{9D8B030D-6E8A-4147-A177-3AD203B41FA5}">
                      <a16:colId xmlns:a16="http://schemas.microsoft.com/office/drawing/2014/main" val="931625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7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Bahasa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Komitmen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ontologis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Komitmen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epistemologis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1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Propositional</a:t>
                      </a:r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 logic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First-order logic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Temporal logic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Probability theory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Fuzzy logic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Facts</a:t>
                      </a:r>
                    </a:p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Facts, objects,</a:t>
                      </a:r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 relations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Facts, objects, relations, times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Facts</a:t>
                      </a:r>
                    </a:p>
                    <a:p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Facts and degree of truth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True/false/unknown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True/false/unknown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True/false/unknown</a:t>
                      </a:r>
                    </a:p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Degree of belief</a:t>
                      </a:r>
                    </a:p>
                    <a:p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Known interval values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order logic: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berkuantor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Predikat</a:t>
            </a:r>
            <a:r>
              <a:rPr lang="en-US" dirty="0" smtClean="0"/>
              <a:t> =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predikat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subyek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 = ‘</a:t>
            </a:r>
            <a:r>
              <a:rPr lang="en-US" dirty="0" err="1"/>
              <a:t>terbang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’; Q = ‘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subyek</a:t>
            </a:r>
            <a:r>
              <a:rPr lang="en-US" dirty="0"/>
              <a:t>, </a:t>
            </a:r>
            <a:r>
              <a:rPr lang="en-US" dirty="0" err="1"/>
              <a:t>dituliskan</a:t>
            </a:r>
            <a:r>
              <a:rPr lang="en-US" dirty="0"/>
              <a:t> P(x), Q(y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Cara lain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: </a:t>
            </a:r>
            <a:r>
              <a:rPr lang="en-US" dirty="0" err="1" smtClean="0"/>
              <a:t>tambahkan</a:t>
            </a:r>
            <a:r>
              <a:rPr lang="en-US" dirty="0" smtClean="0"/>
              <a:t> “</a:t>
            </a:r>
            <a:r>
              <a:rPr lang="en-US" dirty="0" err="1" smtClean="0"/>
              <a:t>kuantor</a:t>
            </a:r>
            <a:r>
              <a:rPr lang="en-US" dirty="0" smtClean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Kuantor</a:t>
            </a:r>
            <a:r>
              <a:rPr lang="en-US" dirty="0" smtClean="0"/>
              <a:t> universal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	: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x</a:t>
            </a:r>
            <a:r>
              <a:rPr lang="en-US" dirty="0"/>
              <a:t>) p(x)	</a:t>
            </a:r>
            <a:r>
              <a:rPr lang="en-US" dirty="0" err="1" smtClean="0"/>
              <a:t>semua</a:t>
            </a:r>
            <a:r>
              <a:rPr lang="en-US" dirty="0" smtClean="0"/>
              <a:t>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Kuantor</a:t>
            </a:r>
            <a:r>
              <a:rPr lang="en-US" dirty="0" smtClean="0"/>
              <a:t> </a:t>
            </a:r>
            <a:r>
              <a:rPr lang="en-US" dirty="0" err="1" smtClean="0"/>
              <a:t>eksistensial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	: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x</a:t>
            </a:r>
            <a:r>
              <a:rPr lang="en-US" dirty="0"/>
              <a:t>) q(x)	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….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7878" y="180459"/>
            <a:ext cx="611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(Siang, 2009, </a:t>
            </a:r>
            <a:r>
              <a:rPr lang="en-US" dirty="0" err="1" smtClean="0">
                <a:latin typeface="Arial Narrow" panose="020B0606020202030204" pitchFamily="34" charset="0"/>
              </a:rPr>
              <a:t>Matematika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Diskrit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Aplikasinya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Ilmu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Komputer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1963" lvl="0" indent="-461963">
              <a:buFont typeface="+mj-lt"/>
              <a:buAutoNum type="arabicPeriod"/>
            </a:pP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berkuantor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: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x) 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en-US" dirty="0"/>
              <a:t> 0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x) x</a:t>
            </a:r>
            <a:r>
              <a:rPr lang="en-US" baseline="30000" dirty="0"/>
              <a:t>2</a:t>
            </a:r>
            <a:r>
              <a:rPr lang="en-US" dirty="0"/>
              <a:t> ≠ -1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m) m</a:t>
            </a:r>
            <a:r>
              <a:rPr lang="en-US" baseline="30000" dirty="0"/>
              <a:t>2</a:t>
            </a:r>
            <a:r>
              <a:rPr lang="en-US" dirty="0"/>
              <a:t> = m</a:t>
            </a:r>
          </a:p>
          <a:p>
            <a:pPr marL="461963" lvl="0" indent="-461963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semesta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: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)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x) x</a:t>
            </a:r>
            <a:r>
              <a:rPr lang="en-US" baseline="30000" dirty="0"/>
              <a:t>2</a:t>
            </a:r>
            <a:r>
              <a:rPr lang="en-US" dirty="0"/>
              <a:t>-2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en-US" dirty="0"/>
              <a:t> 0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x) x</a:t>
            </a:r>
            <a:r>
              <a:rPr lang="en-US" baseline="30000" dirty="0"/>
              <a:t>2 </a:t>
            </a:r>
            <a:r>
              <a:rPr lang="en-US" dirty="0"/>
              <a:t>- 10x + 21 = 0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x) x</a:t>
            </a:r>
            <a:r>
              <a:rPr lang="en-US" baseline="30000" dirty="0"/>
              <a:t>2 </a:t>
            </a:r>
            <a:r>
              <a:rPr lang="en-US" dirty="0"/>
              <a:t>- 10x + 21 = 0</a:t>
            </a:r>
          </a:p>
          <a:p>
            <a:pPr marL="798513" lvl="1" indent="-341313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x) x</a:t>
            </a:r>
            <a:r>
              <a:rPr lang="en-US" baseline="30000" dirty="0"/>
              <a:t>2 </a:t>
            </a:r>
            <a:r>
              <a:rPr lang="en-US" dirty="0"/>
              <a:t>– 3 = 0</a:t>
            </a:r>
          </a:p>
          <a:p>
            <a:pPr marL="461963" lvl="0" indent="-461963">
              <a:buFont typeface="+mj-lt"/>
              <a:buAutoNum type="arabicPeriod"/>
            </a:pPr>
            <a:r>
              <a:rPr lang="en-US" dirty="0" err="1"/>
              <a:t>Terjemahkan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kuantor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</a:t>
            </a:r>
            <a:endParaRPr lang="en-US" dirty="0"/>
          </a:p>
          <a:p>
            <a:pPr marL="798513" lvl="1" indent="-341313">
              <a:buFont typeface="+mj-lt"/>
              <a:buAutoNum type="alphaLcPeriod"/>
            </a:pP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rajin</a:t>
            </a:r>
            <a:r>
              <a:rPr lang="en-US" dirty="0"/>
              <a:t> </a:t>
            </a:r>
            <a:r>
              <a:rPr lang="en-US" dirty="0" err="1"/>
              <a:t>beribadah</a:t>
            </a:r>
            <a:endParaRPr lang="en-US" dirty="0"/>
          </a:p>
          <a:p>
            <a:pPr marL="798513" lvl="1" indent="-341313">
              <a:buFont typeface="+mj-lt"/>
              <a:buAutoNum type="alphaL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bayi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marL="798513" lvl="1" indent="-341313">
              <a:buFont typeface="+mj-lt"/>
              <a:buAutoNum type="alphaL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negative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riil</a:t>
            </a:r>
            <a:endParaRPr lang="en-US" dirty="0"/>
          </a:p>
          <a:p>
            <a:pPr marL="798513" lvl="1" indent="-341313">
              <a:buFont typeface="+mj-lt"/>
              <a:buAutoNum type="alphaL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karburator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Ingkaran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berkuantor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Bandingkan</a:t>
            </a:r>
            <a:r>
              <a:rPr lang="en-US" sz="3600" dirty="0"/>
              <a:t> </a:t>
            </a:r>
            <a:r>
              <a:rPr lang="en-US" sz="3600" dirty="0" err="1"/>
              <a:t>kalimat</a:t>
            </a:r>
            <a:r>
              <a:rPr lang="en-US" sz="3600" dirty="0"/>
              <a:t> di </a:t>
            </a:r>
            <a:r>
              <a:rPr lang="en-US" sz="3600" dirty="0" err="1"/>
              <a:t>bawah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:</a:t>
            </a:r>
          </a:p>
          <a:p>
            <a:pPr marL="742950" lvl="0" indent="-742950">
              <a:buFont typeface="+mj-lt"/>
              <a:buAutoNum type="alphaLcPeriod"/>
            </a:pP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penumpang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bis</a:t>
            </a:r>
            <a:r>
              <a:rPr lang="en-US" sz="3600" dirty="0"/>
              <a:t> yang </a:t>
            </a:r>
            <a:r>
              <a:rPr lang="en-US" sz="3600" dirty="0" err="1"/>
              <a:t>terguling</a:t>
            </a:r>
            <a:r>
              <a:rPr lang="en-US" sz="3600" dirty="0"/>
              <a:t>, </a:t>
            </a:r>
            <a:r>
              <a:rPr lang="en-US" sz="3600" dirty="0" err="1"/>
              <a:t>selamat</a:t>
            </a:r>
            <a:r>
              <a:rPr lang="en-US" sz="3600" dirty="0"/>
              <a:t>.</a:t>
            </a:r>
          </a:p>
          <a:p>
            <a:pPr marL="742950" lvl="0" indent="-742950">
              <a:buFont typeface="+mj-lt"/>
              <a:buAutoNum type="alphaLcPeriod"/>
            </a:pPr>
            <a:r>
              <a:rPr lang="en-US" sz="3600" dirty="0"/>
              <a:t>Ada </a:t>
            </a:r>
            <a:r>
              <a:rPr lang="en-US" sz="3600" dirty="0" err="1"/>
              <a:t>penumpang</a:t>
            </a:r>
            <a:r>
              <a:rPr lang="en-US" sz="3600" dirty="0"/>
              <a:t> yang </a:t>
            </a:r>
            <a:r>
              <a:rPr lang="en-US" sz="3600" dirty="0" err="1"/>
              <a:t>meninggal</a:t>
            </a:r>
            <a:endParaRPr lang="en-US" sz="3600" dirty="0"/>
          </a:p>
          <a:p>
            <a:pPr marL="742950" lvl="0" indent="-742950">
              <a:buFont typeface="+mj-lt"/>
              <a:buAutoNum type="alphaLcPeriod"/>
            </a:pPr>
            <a:r>
              <a:rPr lang="en-US" sz="3600" dirty="0"/>
              <a:t>Ada </a:t>
            </a:r>
            <a:r>
              <a:rPr lang="en-US" sz="3600" dirty="0" err="1"/>
              <a:t>penumpang</a:t>
            </a:r>
            <a:r>
              <a:rPr lang="en-US" sz="3600" dirty="0"/>
              <a:t> yang </a:t>
            </a:r>
            <a:r>
              <a:rPr lang="en-US" sz="3600" dirty="0" err="1"/>
              <a:t>selamat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kecelakaan</a:t>
            </a:r>
            <a:r>
              <a:rPr lang="en-US" sz="3600" dirty="0"/>
              <a:t> </a:t>
            </a:r>
            <a:r>
              <a:rPr lang="en-US" sz="3600" dirty="0" err="1"/>
              <a:t>bis</a:t>
            </a:r>
            <a:r>
              <a:rPr lang="en-US" sz="3600" dirty="0"/>
              <a:t> </a:t>
            </a:r>
            <a:endParaRPr lang="en-US" sz="3600" dirty="0" smtClean="0"/>
          </a:p>
          <a:p>
            <a:pPr marL="682625" lvl="0" indent="0">
              <a:buNone/>
            </a:pPr>
            <a:r>
              <a:rPr lang="en-US" sz="3600" dirty="0" smtClean="0"/>
              <a:t>(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“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penumpang</a:t>
            </a:r>
            <a:r>
              <a:rPr lang="en-US" sz="3600" dirty="0"/>
              <a:t> </a:t>
            </a:r>
            <a:r>
              <a:rPr lang="en-US" sz="3600" dirty="0" err="1"/>
              <a:t>meninggal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kecelakaan</a:t>
            </a:r>
            <a:r>
              <a:rPr lang="en-US" sz="3600" dirty="0"/>
              <a:t> </a:t>
            </a:r>
            <a:r>
              <a:rPr lang="en-US" sz="3600" dirty="0" err="1"/>
              <a:t>bis</a:t>
            </a:r>
            <a:r>
              <a:rPr lang="en-US" sz="3600" dirty="0"/>
              <a:t>”)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9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Semua</a:t>
            </a:r>
            <a:r>
              <a:rPr lang="en-US" dirty="0"/>
              <a:t> x </a:t>
            </a:r>
            <a:r>
              <a:rPr lang="en-US" dirty="0" err="1"/>
              <a:t>bersifat</a:t>
            </a:r>
            <a:r>
              <a:rPr lang="en-US" dirty="0"/>
              <a:t> p(x)”	</a:t>
            </a:r>
            <a:r>
              <a:rPr lang="en-US" dirty="0" err="1"/>
              <a:t>ingkarannya</a:t>
            </a:r>
            <a:r>
              <a:rPr lang="en-US" dirty="0"/>
              <a:t>: “Ada x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p(x)”</a:t>
            </a:r>
          </a:p>
          <a:p>
            <a:pPr marL="457200" lvl="1" indent="0" algn="ctr">
              <a:buNone/>
            </a:pPr>
            <a:r>
              <a:rPr lang="en-US" sz="2800" dirty="0">
                <a:sym typeface="Symbol" panose="05050102010706020507" pitchFamily="18" charset="2"/>
              </a:rPr>
              <a:t></a:t>
            </a:r>
            <a:r>
              <a:rPr lang="en-US" sz="2800" dirty="0"/>
              <a:t> ((</a:t>
            </a:r>
            <a:r>
              <a:rPr lang="en-US" sz="2800" dirty="0">
                <a:sym typeface="Symbol" panose="05050102010706020507" pitchFamily="18" charset="2"/>
              </a:rPr>
              <a:t></a:t>
            </a:r>
            <a:r>
              <a:rPr lang="en-US" sz="2800" dirty="0"/>
              <a:t> x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D) p(x))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/>
              <a:t> (</a:t>
            </a:r>
            <a:r>
              <a:rPr lang="en-US" sz="2800" dirty="0">
                <a:sym typeface="Symbol" panose="05050102010706020507" pitchFamily="18" charset="2"/>
              </a:rPr>
              <a:t></a:t>
            </a:r>
            <a:r>
              <a:rPr lang="en-US" sz="2800" dirty="0"/>
              <a:t> x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D) </a:t>
            </a:r>
            <a:r>
              <a:rPr lang="en-US" sz="2800" dirty="0">
                <a:sym typeface="Symbol" panose="05050102010706020507" pitchFamily="18" charset="2"/>
              </a:rPr>
              <a:t></a:t>
            </a:r>
            <a:r>
              <a:rPr lang="en-US" sz="2800" dirty="0"/>
              <a:t> p(x)</a:t>
            </a:r>
          </a:p>
          <a:p>
            <a:pPr marL="457200" lvl="1" indent="0" algn="ctr">
              <a:buNone/>
            </a:pPr>
            <a:r>
              <a:rPr lang="en-US" sz="2800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“Ada x yang </a:t>
            </a:r>
            <a:r>
              <a:rPr lang="en-US" dirty="0" err="1"/>
              <a:t>bersifat</a:t>
            </a:r>
            <a:r>
              <a:rPr lang="en-US" dirty="0"/>
              <a:t> q(x)” </a:t>
            </a:r>
            <a:r>
              <a:rPr lang="en-US" dirty="0" err="1"/>
              <a:t>ingkarannya</a:t>
            </a:r>
            <a:r>
              <a:rPr lang="en-US" dirty="0"/>
              <a:t>: “</a:t>
            </a:r>
            <a:r>
              <a:rPr lang="en-US" dirty="0" err="1"/>
              <a:t>Semua</a:t>
            </a:r>
            <a:r>
              <a:rPr lang="en-US" dirty="0"/>
              <a:t> 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q(x)”</a:t>
            </a:r>
          </a:p>
          <a:p>
            <a:pPr marL="457200" lvl="1" indent="0" algn="ctr">
              <a:buNone/>
            </a:pPr>
            <a:r>
              <a:rPr lang="en-US" sz="2800" dirty="0">
                <a:sym typeface="Symbol" panose="05050102010706020507" pitchFamily="18" charset="2"/>
              </a:rPr>
              <a:t></a:t>
            </a:r>
            <a:r>
              <a:rPr lang="en-US" sz="2800" dirty="0"/>
              <a:t> ((</a:t>
            </a:r>
            <a:r>
              <a:rPr lang="en-US" sz="2800" dirty="0">
                <a:sym typeface="Symbol" panose="05050102010706020507" pitchFamily="18" charset="2"/>
              </a:rPr>
              <a:t></a:t>
            </a:r>
            <a:r>
              <a:rPr lang="en-US" sz="2800" dirty="0"/>
              <a:t> x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D) q(x)) </a:t>
            </a:r>
            <a:r>
              <a:rPr lang="en-US" sz="2800" dirty="0">
                <a:sym typeface="Symbol" panose="05050102010706020507" pitchFamily="18" charset="2"/>
              </a:rPr>
              <a:t></a:t>
            </a:r>
            <a:r>
              <a:rPr lang="en-US" sz="2800" dirty="0"/>
              <a:t> (</a:t>
            </a:r>
            <a:r>
              <a:rPr lang="en-US" sz="2800" dirty="0">
                <a:sym typeface="Symbol" panose="05050102010706020507" pitchFamily="18" charset="2"/>
              </a:rPr>
              <a:t></a:t>
            </a:r>
            <a:r>
              <a:rPr lang="en-US" sz="2800" dirty="0"/>
              <a:t> x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D) </a:t>
            </a:r>
            <a:r>
              <a:rPr lang="en-US" sz="2800" dirty="0">
                <a:sym typeface="Symbol" panose="05050102010706020507" pitchFamily="18" charset="2"/>
              </a:rPr>
              <a:t></a:t>
            </a:r>
            <a:r>
              <a:rPr lang="en-US" sz="2800" dirty="0"/>
              <a:t> q(x)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ingkaran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x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x</a:t>
            </a:r>
            <a:r>
              <a:rPr lang="en-US" baseline="30000" dirty="0"/>
              <a:t>2</a:t>
            </a:r>
            <a:r>
              <a:rPr lang="en-US" dirty="0"/>
              <a:t> = 16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dinosaurus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musnah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 smtClean="0"/>
              <a:t>malas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x, </a:t>
            </a: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x</a:t>
            </a:r>
            <a:r>
              <a:rPr lang="en-US" baseline="30000" dirty="0"/>
              <a:t>2</a:t>
            </a:r>
            <a:r>
              <a:rPr lang="en-US" dirty="0"/>
              <a:t>+x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genap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x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x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prima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x, x</a:t>
            </a:r>
            <a:r>
              <a:rPr lang="en-US" baseline="30000" dirty="0"/>
              <a:t>2</a:t>
            </a:r>
            <a:r>
              <a:rPr lang="en-US" dirty="0"/>
              <a:t>+3&gt;5 </a:t>
            </a:r>
            <a:r>
              <a:rPr lang="en-US" dirty="0" err="1"/>
              <a:t>atau</a:t>
            </a:r>
            <a:r>
              <a:rPr lang="en-US" dirty="0"/>
              <a:t> x&lt;2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x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x</a:t>
            </a:r>
            <a:r>
              <a:rPr lang="en-US" baseline="30000" dirty="0"/>
              <a:t>2</a:t>
            </a:r>
            <a:r>
              <a:rPr lang="en-US" dirty="0"/>
              <a:t>=25 </a:t>
            </a:r>
            <a:r>
              <a:rPr lang="en-US" dirty="0" err="1"/>
              <a:t>dan</a:t>
            </a:r>
            <a:r>
              <a:rPr lang="en-US" dirty="0"/>
              <a:t> x&gt;0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x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x </a:t>
            </a:r>
            <a:r>
              <a:rPr lang="en-US" dirty="0" err="1"/>
              <a:t>bilangan</a:t>
            </a:r>
            <a:r>
              <a:rPr lang="en-US" dirty="0"/>
              <a:t> prima </a:t>
            </a:r>
            <a:r>
              <a:rPr lang="en-US" dirty="0" err="1"/>
              <a:t>dan</a:t>
            </a:r>
            <a:r>
              <a:rPr lang="en-US" dirty="0"/>
              <a:t> (x+6) </a:t>
            </a:r>
            <a:r>
              <a:rPr lang="en-US" dirty="0" err="1"/>
              <a:t>bilangan</a:t>
            </a:r>
            <a:r>
              <a:rPr lang="en-US" dirty="0"/>
              <a:t> prima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berkuantor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kuantor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Ada </a:t>
            </a:r>
            <a:r>
              <a:rPr lang="en-US" dirty="0" err="1"/>
              <a:t>bintang</a:t>
            </a:r>
            <a:r>
              <a:rPr lang="en-US" dirty="0"/>
              <a:t> film yang </a:t>
            </a:r>
            <a:r>
              <a:rPr lang="en-US" dirty="0" err="1"/>
              <a:t>disukai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Semesta</a:t>
            </a:r>
            <a:r>
              <a:rPr lang="en-US" dirty="0"/>
              <a:t>: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= y </a:t>
            </a:r>
            <a:r>
              <a:rPr lang="en-US" dirty="0" err="1"/>
              <a:t>menyukai</a:t>
            </a:r>
            <a:r>
              <a:rPr lang="en-US" dirty="0"/>
              <a:t> x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so: (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x)(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y) 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lain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darinya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x,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y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y &lt;x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x)(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y) y&lt;x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x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positip</a:t>
            </a:r>
            <a:r>
              <a:rPr lang="en-US" dirty="0"/>
              <a:t> y </a:t>
            </a:r>
            <a:r>
              <a:rPr lang="en-US" dirty="0" err="1"/>
              <a:t>berlaku</a:t>
            </a:r>
            <a:r>
              <a:rPr lang="en-US" dirty="0"/>
              <a:t> y&lt;x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 Condensed" panose="020B0506020104020203" pitchFamily="34" charset="0"/>
              </a:rPr>
              <a:t>BERNALAR SECARA LOGIS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6059"/>
            <a:ext cx="10515600" cy="402090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err="1" smtClean="0"/>
              <a:t>Kalimat</a:t>
            </a:r>
            <a:r>
              <a:rPr lang="en-US" sz="4400" dirty="0" smtClean="0"/>
              <a:t> </a:t>
            </a:r>
            <a:r>
              <a:rPr lang="en-US" sz="4400" dirty="0" err="1" smtClean="0"/>
              <a:t>Deklaratif</a:t>
            </a:r>
            <a:endParaRPr lang="en-US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400" dirty="0" err="1" smtClean="0"/>
              <a:t>Penghubung</a:t>
            </a:r>
            <a:r>
              <a:rPr lang="en-US" sz="4400" dirty="0" smtClean="0"/>
              <a:t> </a:t>
            </a:r>
            <a:r>
              <a:rPr lang="en-US" sz="4400" dirty="0" err="1"/>
              <a:t>K</a:t>
            </a:r>
            <a:r>
              <a:rPr lang="en-US" sz="4400" dirty="0" err="1" smtClean="0"/>
              <a:t>alimat</a:t>
            </a:r>
            <a:endParaRPr lang="en-US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400" dirty="0" err="1" smtClean="0"/>
              <a:t>Konvers</a:t>
            </a:r>
            <a:r>
              <a:rPr lang="en-US" sz="4400" dirty="0" smtClean="0"/>
              <a:t>, Invers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Kontraposisi</a:t>
            </a:r>
            <a:endParaRPr lang="en-US" sz="4400" dirty="0" smtClean="0"/>
          </a:p>
          <a:p>
            <a:pPr marL="914400" indent="-914400">
              <a:buFont typeface="+mj-lt"/>
              <a:buAutoNum type="arabicPeriod"/>
            </a:pPr>
            <a:r>
              <a:rPr lang="en-US" sz="4400" dirty="0" err="1" smtClean="0"/>
              <a:t>Inferensi</a:t>
            </a:r>
            <a:r>
              <a:rPr lang="en-US" sz="4400" dirty="0" smtClean="0"/>
              <a:t> </a:t>
            </a:r>
            <a:r>
              <a:rPr lang="en-US" sz="4400" dirty="0" err="1" smtClean="0"/>
              <a:t>Logika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33499" y="1321356"/>
            <a:ext cx="611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(Siang, 2009, </a:t>
            </a:r>
            <a:r>
              <a:rPr lang="en-US" dirty="0" err="1" smtClean="0">
                <a:latin typeface="Arial Narrow" panose="020B0606020202030204" pitchFamily="34" charset="0"/>
              </a:rPr>
              <a:t>Matematika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Diskrit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Aplikasinya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pada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Ilmu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Komputer</a:t>
            </a:r>
            <a:r>
              <a:rPr lang="en-US" dirty="0" smtClean="0">
                <a:latin typeface="Arial Narrow" panose="020B0606020202030204" pitchFamily="34" charset="0"/>
              </a:rPr>
              <a:t>)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berkuantor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498588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kuantor</a:t>
            </a:r>
            <a:r>
              <a:rPr lang="en-US" dirty="0" smtClean="0"/>
              <a:t> </a:t>
            </a:r>
            <a:r>
              <a:rPr lang="en-US" b="1" dirty="0" smtClean="0">
                <a:sym typeface="Symbol" panose="05050102010706020507" pitchFamily="18" charset="2"/>
              </a:rPr>
              <a:t>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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dalam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dua</a:t>
            </a:r>
            <a:r>
              <a:rPr lang="en-US" dirty="0" smtClean="0">
                <a:sym typeface="Symbol" panose="05050102010706020507" pitchFamily="18" charset="2"/>
              </a:rPr>
              <a:t> variable x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y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dipergunakan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8 </a:t>
            </a:r>
            <a:r>
              <a:rPr lang="en-US" dirty="0" err="1" smtClean="0">
                <a:sym typeface="Symbol" panose="05050102010706020507" pitchFamily="18" charset="2"/>
              </a:rPr>
              <a:t>kemungkinan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kombinasi</a:t>
            </a:r>
            <a:r>
              <a:rPr lang="en-US" dirty="0" smtClean="0">
                <a:sym typeface="Symbol" panose="05050102010706020507" pitchFamily="18" charset="2"/>
              </a:rPr>
              <a:t> :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p(</a:t>
            </a:r>
            <a:r>
              <a:rPr lang="en-US" dirty="0" err="1"/>
              <a:t>x,y</a:t>
            </a:r>
            <a:r>
              <a:rPr lang="en-US" dirty="0"/>
              <a:t>): 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symbol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x)(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y)p(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y)(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smtClean="0"/>
              <a:t>x)p(</a:t>
            </a:r>
            <a:r>
              <a:rPr lang="en-US" dirty="0" err="1" smtClean="0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3764"/>
              </p:ext>
            </p:extLst>
          </p:nvPr>
        </p:nvGraphicFramePr>
        <p:xfrm>
          <a:off x="2830897" y="2423160"/>
          <a:ext cx="57355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794">
                  <a:extLst>
                    <a:ext uri="{9D8B030D-6E8A-4147-A177-3AD203B41FA5}">
                      <a16:colId xmlns:a16="http://schemas.microsoft.com/office/drawing/2014/main" val="1383626226"/>
                    </a:ext>
                  </a:extLst>
                </a:gridCol>
                <a:gridCol w="2867794">
                  <a:extLst>
                    <a:ext uri="{9D8B030D-6E8A-4147-A177-3AD203B41FA5}">
                      <a16:colId xmlns:a16="http://schemas.microsoft.com/office/drawing/2014/main" val="135319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(x)(y)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(y)(x)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(x)(y)</a:t>
                      </a:r>
                      <a:endParaRPr lang="en-US" sz="2400" b="0" dirty="0" smtClean="0"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(y)(x)</a:t>
                      </a:r>
                      <a:endParaRPr lang="en-US" sz="24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(x)(y)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(y)(x)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(y)(x)</a:t>
                      </a:r>
                      <a:endParaRPr lang="en-US" sz="2400" b="0" dirty="0" smtClean="0"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(x)(y)</a:t>
                      </a:r>
                      <a:endParaRPr lang="en-US" sz="24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8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Ingkaran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berkuantor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ingkaran</a:t>
            </a:r>
            <a:r>
              <a:rPr lang="en-US" dirty="0" smtClean="0"/>
              <a:t> 2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n) (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k) n=2k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bilangan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bulat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bilangan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genap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dirty="0" err="1" smtClean="0"/>
              <a:t>masalah</a:t>
            </a:r>
            <a:r>
              <a:rPr lang="en-US" dirty="0" smtClean="0"/>
              <a:t> P) (</a:t>
            </a:r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dirty="0" smtClean="0"/>
              <a:t>program computer Q) Q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Ada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suatu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masalah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diselesaikan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semua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program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komputer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KALIMAT DEKLARATIF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Dibedakan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dirty="0" err="1" smtClean="0"/>
              <a:t>sintaks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dirty="0" err="1" smtClean="0"/>
              <a:t>semantik</a:t>
            </a:r>
            <a:r>
              <a:rPr lang="en-US" dirty="0" smtClean="0"/>
              <a:t>).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endParaRPr lang="en-US" dirty="0" smtClean="0"/>
          </a:p>
          <a:p>
            <a:pPr marL="461963" indent="-461963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r>
              <a:rPr lang="en-US" dirty="0" smtClean="0"/>
              <a:t> (</a:t>
            </a:r>
            <a:r>
              <a:rPr lang="en-US" dirty="0" err="1" smtClean="0"/>
              <a:t>proposisi</a:t>
            </a:r>
            <a:r>
              <a:rPr lang="en-US" dirty="0" smtClean="0"/>
              <a:t>) = </a:t>
            </a:r>
            <a:r>
              <a:rPr lang="en-US" u="sng" dirty="0" err="1" smtClean="0"/>
              <a:t>bernilai</a:t>
            </a:r>
            <a:r>
              <a:rPr lang="en-US" u="sng" dirty="0" smtClean="0"/>
              <a:t> </a:t>
            </a:r>
            <a:r>
              <a:rPr lang="en-US" u="sng" dirty="0" err="1" smtClean="0"/>
              <a:t>benar</a:t>
            </a:r>
            <a:r>
              <a:rPr lang="en-US" u="sng" dirty="0" smtClean="0"/>
              <a:t> </a:t>
            </a:r>
            <a:r>
              <a:rPr lang="en-US" u="sng" dirty="0" err="1" smtClean="0"/>
              <a:t>atau</a:t>
            </a:r>
            <a:r>
              <a:rPr lang="en-US" u="sng" dirty="0" smtClean="0"/>
              <a:t> </a:t>
            </a:r>
            <a:r>
              <a:rPr lang="en-US" u="sng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pPr marL="461963" indent="-461963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lphaLcPeriod"/>
            </a:pPr>
            <a:r>
              <a:rPr lang="en-US" dirty="0" smtClean="0"/>
              <a:t>2 + 2 = 4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lphaLcPeriod"/>
            </a:pPr>
            <a:r>
              <a:rPr lang="en-US" dirty="0" smtClean="0"/>
              <a:t>4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lphaLcPeriod"/>
            </a:pPr>
            <a:r>
              <a:rPr lang="en-US" dirty="0" smtClean="0"/>
              <a:t>Jakarta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ibukota</a:t>
            </a:r>
            <a:r>
              <a:rPr lang="en-US" dirty="0" smtClean="0"/>
              <a:t> Indonesia</a:t>
            </a:r>
          </a:p>
          <a:p>
            <a:pPr marL="971550" lvl="1" indent="-514350">
              <a:buClr>
                <a:srgbClr val="C00000"/>
              </a:buClr>
              <a:buFont typeface="+mj-lt"/>
              <a:buAutoNum type="alphaLcPeriod"/>
            </a:pPr>
            <a:r>
              <a:rPr lang="en-US" dirty="0" err="1" smtClean="0"/>
              <a:t>Penduduk</a:t>
            </a:r>
            <a:r>
              <a:rPr lang="en-US" dirty="0" smtClean="0"/>
              <a:t> Indonesia </a:t>
            </a:r>
            <a:r>
              <a:rPr lang="en-US" dirty="0" err="1" smtClean="0"/>
              <a:t>berjumlah</a:t>
            </a:r>
            <a:r>
              <a:rPr lang="en-US" dirty="0" smtClean="0"/>
              <a:t> 75 </a:t>
            </a:r>
            <a:r>
              <a:rPr lang="en-US" dirty="0" err="1" smtClean="0"/>
              <a:t>juta</a:t>
            </a:r>
            <a:endParaRPr lang="en-US" dirty="0" smtClean="0"/>
          </a:p>
          <a:p>
            <a:pPr marL="461963" indent="-461963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Kalimat-kalimat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 mana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r>
              <a:rPr lang="en-US" dirty="0" smtClean="0"/>
              <a:t> Belitung?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Siapakah</a:t>
            </a:r>
            <a:r>
              <a:rPr lang="en-US" dirty="0" smtClean="0"/>
              <a:t> </a:t>
            </a:r>
            <a:r>
              <a:rPr lang="en-US" dirty="0" err="1" smtClean="0"/>
              <a:t>namamu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Tutik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Sigit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X + Y = 5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5 </a:t>
            </a:r>
            <a:r>
              <a:rPr lang="en-US" dirty="0" err="1" smtClean="0"/>
              <a:t>mencintai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err="1" smtClean="0"/>
              <a:t>Kalimat-kalimat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benar-tidaknya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PENGHUBUNG KALIMAT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47155"/>
              </p:ext>
            </p:extLst>
          </p:nvPr>
        </p:nvGraphicFramePr>
        <p:xfrm>
          <a:off x="1617044" y="1825625"/>
          <a:ext cx="74307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090">
                  <a:extLst>
                    <a:ext uri="{9D8B030D-6E8A-4147-A177-3AD203B41FA5}">
                      <a16:colId xmlns:a16="http://schemas.microsoft.com/office/drawing/2014/main" val="540281615"/>
                    </a:ext>
                  </a:extLst>
                </a:gridCol>
                <a:gridCol w="1150360">
                  <a:extLst>
                    <a:ext uri="{9D8B030D-6E8A-4147-A177-3AD203B41FA5}">
                      <a16:colId xmlns:a16="http://schemas.microsoft.com/office/drawing/2014/main" val="216598848"/>
                    </a:ext>
                  </a:extLst>
                </a:gridCol>
                <a:gridCol w="2463664">
                  <a:extLst>
                    <a:ext uri="{9D8B030D-6E8A-4147-A177-3AD203B41FA5}">
                      <a16:colId xmlns:a16="http://schemas.microsoft.com/office/drawing/2014/main" val="3216806658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420274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Simbol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Arti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Bentuk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3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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/ not /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negasi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1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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Dan / and /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konjungsi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…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dan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5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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Atau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/ or /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disjungsi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…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atau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1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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Implikasi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Jika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…,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maka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6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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Bi-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implikasi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…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bila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dan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hanya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 Narrow" panose="020B0606020202030204" pitchFamily="34" charset="0"/>
                        </a:rPr>
                        <a:t>bila</a:t>
                      </a:r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 …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4116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1307" y="4222532"/>
            <a:ext cx="6361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Bahnschrift SemiCondensed" panose="020B0502040204020203" pitchFamily="34" charset="0"/>
              </a:rPr>
              <a:t>Contoh</a:t>
            </a:r>
            <a:r>
              <a:rPr lang="en-US" sz="2400" dirty="0" smtClean="0">
                <a:latin typeface="Bahnschrift SemiCondensed" panose="020B0502040204020203" pitchFamily="34" charset="0"/>
              </a:rPr>
              <a:t>:</a:t>
            </a:r>
          </a:p>
          <a:p>
            <a:r>
              <a:rPr lang="en-US" sz="2400" dirty="0" smtClean="0">
                <a:latin typeface="Bahnschrift SemiCondensed" panose="020B0502040204020203" pitchFamily="34" charset="0"/>
              </a:rPr>
              <a:t>P : Hari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panas</a:t>
            </a:r>
            <a:r>
              <a:rPr lang="en-US" sz="2400" dirty="0" smtClean="0">
                <a:latin typeface="Bahnschrift SemiCondensed" panose="020B0502040204020203" pitchFamily="34" charset="0"/>
              </a:rPr>
              <a:t>; Q: Hari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cerah</a:t>
            </a:r>
            <a:r>
              <a:rPr lang="en-US" sz="2400" dirty="0" smtClean="0">
                <a:latin typeface="Bahnschrift SemiCondensed" panose="020B0502040204020203" pitchFamily="34" charset="0"/>
              </a:rPr>
              <a:t>.</a:t>
            </a:r>
            <a:endParaRPr lang="en-US" sz="2400" dirty="0">
              <a:latin typeface="Bahnschrift SemiCondensed" panose="020B0502040204020203" pitchFamily="34" charset="0"/>
            </a:endParaRPr>
          </a:p>
          <a:p>
            <a:r>
              <a:rPr lang="en-US" sz="2400" dirty="0" err="1" smtClean="0">
                <a:latin typeface="Bahnschrift SemiCondensed" panose="020B0502040204020203" pitchFamily="34" charset="0"/>
              </a:rPr>
              <a:t>Nyatakan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kalimat</a:t>
            </a:r>
            <a:r>
              <a:rPr lang="en-US" sz="2400" dirty="0" smtClean="0">
                <a:latin typeface="Bahnschrift SemiCondensed" panose="020B0502040204020203" pitchFamily="34" charset="0"/>
              </a:rPr>
              <a:t> di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bawah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dengan</a:t>
            </a:r>
            <a:r>
              <a:rPr lang="en-US" sz="2400" dirty="0" smtClean="0">
                <a:latin typeface="Bahnschrift SemiCondensed" panose="020B0502040204020203" pitchFamily="34" charset="0"/>
              </a:rPr>
              <a:t> symbol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logika</a:t>
            </a:r>
            <a:r>
              <a:rPr lang="en-US" sz="2400" dirty="0" smtClean="0">
                <a:latin typeface="Bahnschrift SemiCondensed" panose="020B0502040204020203" pitchFamily="34" charset="0"/>
              </a:rPr>
              <a:t>:</a:t>
            </a:r>
          </a:p>
          <a:p>
            <a:pPr marL="342900" indent="-342900">
              <a:buAutoNum type="alphaLcPeriod"/>
            </a:pPr>
            <a:r>
              <a:rPr lang="en-US" sz="2400" dirty="0" smtClean="0">
                <a:latin typeface="Bahnschrift SemiCondensed" panose="020B0502040204020203" pitchFamily="34" charset="0"/>
              </a:rPr>
              <a:t>Hari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tidak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panas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tetapi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cerah</a:t>
            </a:r>
            <a:endParaRPr lang="en-US" sz="2400" dirty="0" smtClean="0">
              <a:latin typeface="Bahnschrift SemiCondensed" panose="020B0502040204020203" pitchFamily="34" charset="0"/>
            </a:endParaRPr>
          </a:p>
          <a:p>
            <a:pPr marL="342900" indent="-342900">
              <a:buAutoNum type="alphaLcPeriod"/>
            </a:pPr>
            <a:r>
              <a:rPr lang="en-US" sz="2400" dirty="0" smtClean="0">
                <a:latin typeface="Bahnschrift SemiCondensed" panose="020B0502040204020203" pitchFamily="34" charset="0"/>
              </a:rPr>
              <a:t>Hari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tidak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panas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dan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tidak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cerah</a:t>
            </a:r>
            <a:endParaRPr lang="en-US" sz="2400" dirty="0" smtClean="0">
              <a:latin typeface="Bahnschrift SemiCondensed" panose="020B0502040204020203" pitchFamily="34" charset="0"/>
            </a:endParaRPr>
          </a:p>
          <a:p>
            <a:pPr marL="342900" indent="-342900">
              <a:buAutoNum type="alphaLcPeriod"/>
            </a:pPr>
            <a:r>
              <a:rPr lang="en-US" sz="2400" dirty="0" err="1" smtClean="0">
                <a:latin typeface="Bahnschrift SemiCondensed" panose="020B0502040204020203" pitchFamily="34" charset="0"/>
              </a:rPr>
              <a:t>Tidak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benar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bahwa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hari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ini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panas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dan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SemiCondensed" panose="020B0502040204020203" pitchFamily="34" charset="0"/>
              </a:rPr>
              <a:t>cerah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kata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. </a:t>
            </a:r>
            <a:r>
              <a:rPr lang="en-US" dirty="0" err="1" smtClean="0"/>
              <a:t>Diperlukan</a:t>
            </a:r>
            <a:r>
              <a:rPr lang="en-US" dirty="0" smtClean="0"/>
              <a:t> “table </a:t>
            </a:r>
            <a:r>
              <a:rPr lang="en-US" dirty="0" err="1" smtClean="0"/>
              <a:t>nilai</a:t>
            </a:r>
            <a:r>
              <a:rPr lang="en-US" dirty="0" smtClean="0"/>
              <a:t>” yang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16765"/>
              </p:ext>
            </p:extLst>
          </p:nvPr>
        </p:nvGraphicFramePr>
        <p:xfrm>
          <a:off x="2031999" y="342900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05642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96403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624269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66879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53266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48054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5868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P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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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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 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3010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173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9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2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3377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6121" y="5376138"/>
            <a:ext cx="710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Bahnschrift SemiCondensed" panose="020B0502040204020203" pitchFamily="34" charset="0"/>
              </a:rPr>
              <a:t>Catatan</a:t>
            </a:r>
            <a:r>
              <a:rPr lang="en-US" sz="2000" dirty="0" smtClean="0">
                <a:latin typeface="Bahnschrift SemiCondensed" panose="020B0502040204020203" pitchFamily="34" charset="0"/>
              </a:rPr>
              <a:t>: </a:t>
            </a:r>
          </a:p>
          <a:p>
            <a:r>
              <a:rPr lang="en-US" sz="2000" dirty="0" err="1" smtClean="0">
                <a:latin typeface="Bahnschrift SemiCondensed" panose="020B0502040204020203" pitchFamily="34" charset="0"/>
              </a:rPr>
              <a:t>jika</a:t>
            </a:r>
            <a:r>
              <a:rPr lang="en-US" sz="2000" dirty="0" smtClean="0">
                <a:latin typeface="Bahnschrift Semi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ada</a:t>
            </a:r>
            <a:r>
              <a:rPr lang="en-US" sz="2000" dirty="0" smtClean="0">
                <a:latin typeface="Bahnschrift SemiCondensed" panose="020B0502040204020203" pitchFamily="34" charset="0"/>
              </a:rPr>
              <a:t> n variable (p, q, …)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maka</a:t>
            </a:r>
            <a:r>
              <a:rPr lang="en-US" sz="2000" dirty="0" smtClean="0">
                <a:latin typeface="Bahnschrift SemiCondensed" panose="020B0502040204020203" pitchFamily="34" charset="0"/>
              </a:rPr>
              <a:t> table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kebenaran</a:t>
            </a:r>
            <a:r>
              <a:rPr lang="en-US" sz="2000" dirty="0" smtClean="0">
                <a:latin typeface="Bahnschrift Semi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akan</a:t>
            </a:r>
            <a:r>
              <a:rPr lang="en-US" sz="2000" dirty="0" smtClean="0">
                <a:latin typeface="Bahnschrift Semi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memuat</a:t>
            </a:r>
            <a:r>
              <a:rPr lang="en-US" sz="2000" dirty="0" smtClean="0">
                <a:latin typeface="Bahnschrift SemiCondensed" panose="020B0502040204020203" pitchFamily="34" charset="0"/>
              </a:rPr>
              <a:t> 2</a:t>
            </a:r>
            <a:r>
              <a:rPr lang="en-US" sz="2000" baseline="30000" dirty="0" smtClean="0">
                <a:latin typeface="Bahnschrift SemiCondensed" panose="020B0502040204020203" pitchFamily="34" charset="0"/>
              </a:rPr>
              <a:t>n</a:t>
            </a:r>
            <a:r>
              <a:rPr lang="en-US" sz="2000" dirty="0" smtClean="0">
                <a:latin typeface="Bahnschrift SemiCondensed" panose="020B0502040204020203" pitchFamily="34" charset="0"/>
              </a:rPr>
              <a:t> </a:t>
            </a:r>
            <a:r>
              <a:rPr lang="en-US" sz="2000" dirty="0" err="1" smtClean="0">
                <a:latin typeface="Bahnschrift SemiCondensed" panose="020B0502040204020203" pitchFamily="34" charset="0"/>
              </a:rPr>
              <a:t>baris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4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 smtClean="0">
                <a:sym typeface="Symbol" panose="05050102010706020507" pitchFamily="18" charset="2"/>
              </a:rPr>
              <a:t>Q </a:t>
            </a:r>
            <a:r>
              <a:rPr lang="en-US" dirty="0" err="1" smtClean="0">
                <a:sym typeface="Symbol" panose="05050102010706020507" pitchFamily="18" charset="2"/>
              </a:rPr>
              <a:t>atau</a:t>
            </a:r>
            <a:r>
              <a:rPr lang="en-US" dirty="0" smtClean="0">
                <a:sym typeface="Symbol" panose="05050102010706020507" pitchFamily="18" charset="2"/>
              </a:rPr>
              <a:t> (PQ)(QP)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44753"/>
              </p:ext>
            </p:extLst>
          </p:nvPr>
        </p:nvGraphicFramePr>
        <p:xfrm>
          <a:off x="1607419" y="2367280"/>
          <a:ext cx="750770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04">
                  <a:extLst>
                    <a:ext uri="{9D8B030D-6E8A-4147-A177-3AD203B41FA5}">
                      <a16:colId xmlns:a16="http://schemas.microsoft.com/office/drawing/2014/main" val="4184242000"/>
                    </a:ext>
                  </a:extLst>
                </a:gridCol>
                <a:gridCol w="1071285">
                  <a:extLst>
                    <a:ext uri="{9D8B030D-6E8A-4147-A177-3AD203B41FA5}">
                      <a16:colId xmlns:a16="http://schemas.microsoft.com/office/drawing/2014/main" val="101639561"/>
                    </a:ext>
                  </a:extLst>
                </a:gridCol>
                <a:gridCol w="1158382">
                  <a:extLst>
                    <a:ext uri="{9D8B030D-6E8A-4147-A177-3AD203B41FA5}">
                      <a16:colId xmlns:a16="http://schemas.microsoft.com/office/drawing/2014/main" val="1065999733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1309254778"/>
                    </a:ext>
                  </a:extLst>
                </a:gridCol>
                <a:gridCol w="3126757">
                  <a:extLst>
                    <a:ext uri="{9D8B030D-6E8A-4147-A177-3AD203B41FA5}">
                      <a16:colId xmlns:a16="http://schemas.microsoft.com/office/drawing/2014/main" val="12279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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(P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Q)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(Q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P)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98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596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2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693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23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9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BEBERAPA KARAKTERISTIK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4627296"/>
          </a:xfrm>
        </p:spPr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p, q, r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T (1) </a:t>
            </a:r>
            <a:r>
              <a:rPr lang="en-US" dirty="0" err="1" smtClean="0"/>
              <a:t>dan</a:t>
            </a:r>
            <a:r>
              <a:rPr lang="en-US" dirty="0" smtClean="0"/>
              <a:t> F (0)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ekuivalensi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t="15882" r="5963" b="18059"/>
          <a:stretch/>
        </p:blipFill>
        <p:spPr>
          <a:xfrm>
            <a:off x="1732437" y="3232582"/>
            <a:ext cx="7283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058" y="1639083"/>
            <a:ext cx="9144000" cy="3314033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INTELLIGENT AGENT: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KNOWLEDGE</a:t>
            </a:r>
            <a:b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latin typeface="Gill Sans MT Condensed" panose="020B0506020104020203" pitchFamily="34" charset="0"/>
              </a:rPr>
              <a:t>AND REASONING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187" y="4973403"/>
            <a:ext cx="4331367" cy="80541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latin typeface="Bahnschrift Condensed" panose="020B0502040204020203" pitchFamily="34" charset="0"/>
              </a:rPr>
              <a:t>Stuart J. Russell and Peter </a:t>
            </a:r>
            <a:r>
              <a:rPr lang="en-US" dirty="0" err="1" smtClean="0">
                <a:latin typeface="Bahnschrift Condensed" panose="020B0502040204020203" pitchFamily="34" charset="0"/>
              </a:rPr>
              <a:t>Norvig</a:t>
            </a:r>
            <a:r>
              <a:rPr lang="en-US" dirty="0" smtClean="0">
                <a:latin typeface="Bahnschrift Condensed" panose="020B0502040204020203" pitchFamily="34" charset="0"/>
              </a:rPr>
              <a:t> (2010)</a:t>
            </a:r>
          </a:p>
          <a:p>
            <a:pPr algn="r"/>
            <a:r>
              <a:rPr lang="en-US" dirty="0" smtClean="0">
                <a:latin typeface="Bahnschrift Condensed" panose="020B0502040204020203" pitchFamily="34" charset="0"/>
              </a:rPr>
              <a:t>Bab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" y="1209792"/>
            <a:ext cx="4876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8966" y="5778815"/>
            <a:ext cx="137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(iconfinder.com)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5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1207</Words>
  <Application>Microsoft Office PowerPoint</Application>
  <PresentationFormat>Widescreen</PresentationFormat>
  <Paragraphs>249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Bahnschrift Condensed</vt:lpstr>
      <vt:lpstr>Bahnschrift SemiCondensed</vt:lpstr>
      <vt:lpstr>Calibri</vt:lpstr>
      <vt:lpstr>Courier New</vt:lpstr>
      <vt:lpstr>Gill Sans MT Condensed</vt:lpstr>
      <vt:lpstr>Symbol</vt:lpstr>
      <vt:lpstr>Trebuchet MS</vt:lpstr>
      <vt:lpstr>Wingdings</vt:lpstr>
      <vt:lpstr>Office Theme</vt:lpstr>
      <vt:lpstr>INTELLIGENT AGENT: KNOWLEDGE AND REASONING</vt:lpstr>
      <vt:lpstr>BERNALAR SECARA LOGIS</vt:lpstr>
      <vt:lpstr>1. KALIMAT DEKLARATIF</vt:lpstr>
      <vt:lpstr>PowerPoint Presentation</vt:lpstr>
      <vt:lpstr>2. PENGHUBUNG KALIMAT</vt:lpstr>
      <vt:lpstr>Tabel kebenaran penghubung</vt:lpstr>
      <vt:lpstr>PQ atau (PQ)(QP)</vt:lpstr>
      <vt:lpstr>BEBERAPA KARAKTERISTIK</vt:lpstr>
      <vt:lpstr>INTELLIGENT AGENT: KNOWLEDGE AND REASONING</vt:lpstr>
      <vt:lpstr>KALIMAT BERKUANTOR (QUANTIFIER)</vt:lpstr>
      <vt:lpstr>1. Pengantar</vt:lpstr>
      <vt:lpstr>Kontra</vt:lpstr>
      <vt:lpstr>Logika secara umum</vt:lpstr>
      <vt:lpstr>2. First order logic: Kalimat berkuantor</vt:lpstr>
      <vt:lpstr>Contoh</vt:lpstr>
      <vt:lpstr>3. Ingkaran Kalimat berkuantor</vt:lpstr>
      <vt:lpstr>Secara umum</vt:lpstr>
      <vt:lpstr>Contoh</vt:lpstr>
      <vt:lpstr>4. Kalimat berkuantor ganda</vt:lpstr>
      <vt:lpstr>Kalimat berkuantor ganda</vt:lpstr>
      <vt:lpstr>Ingkaran kalimat berkuantor ganda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C.Kuntoro Adi SJ</dc:creator>
  <cp:lastModifiedBy>C.Kuntoro Adi SJ</cp:lastModifiedBy>
  <cp:revision>89</cp:revision>
  <cp:lastPrinted>2019-02-21T16:34:22Z</cp:lastPrinted>
  <dcterms:created xsi:type="dcterms:W3CDTF">2019-02-14T09:25:34Z</dcterms:created>
  <dcterms:modified xsi:type="dcterms:W3CDTF">2019-04-05T02:46:00Z</dcterms:modified>
</cp:coreProperties>
</file>