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418" r:id="rId3"/>
    <p:sldId id="405" r:id="rId4"/>
    <p:sldId id="397" r:id="rId5"/>
    <p:sldId id="398" r:id="rId6"/>
    <p:sldId id="399" r:id="rId7"/>
    <p:sldId id="400" r:id="rId8"/>
    <p:sldId id="401" r:id="rId9"/>
    <p:sldId id="402" r:id="rId10"/>
    <p:sldId id="407" r:id="rId11"/>
    <p:sldId id="408" r:id="rId12"/>
    <p:sldId id="403" r:id="rId13"/>
    <p:sldId id="404" r:id="rId14"/>
    <p:sldId id="406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389" r:id="rId25"/>
  </p:sldIdLst>
  <p:sldSz cx="9144000" cy="5143500" type="screen16x9"/>
  <p:notesSz cx="6858000" cy="9144000"/>
  <p:embeddedFontLst>
    <p:embeddedFont>
      <p:font typeface="Barlow" panose="020B0604020202020204" charset="0"/>
      <p:regular r:id="rId27"/>
      <p:bold r:id="rId28"/>
      <p:italic r:id="rId29"/>
      <p:boldItalic r:id="rId30"/>
    </p:embeddedFont>
    <p:embeddedFont>
      <p:font typeface="Barlow Light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Miriam Libre" panose="020B0604020202020204" charset="-79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BB4FE0-4B06-4236-8C90-452F1AB2C257}">
  <a:tblStyle styleId="{0BBB4FE0-4B06-4236-8C90-452F1AB2C2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24" autoAdjust="0"/>
  </p:normalViewPr>
  <p:slideViewPr>
    <p:cSldViewPr snapToGrid="0">
      <p:cViewPr varScale="1">
        <p:scale>
          <a:sx n="64" d="100"/>
          <a:sy n="64" d="100"/>
        </p:scale>
        <p:origin x="1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02322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51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err="1" smtClean="0"/>
              <a:t>Kecepata</a:t>
            </a:r>
            <a:r>
              <a:rPr lang="en-US" baseline="0" dirty="0" err="1" smtClean="0"/>
              <a:t>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pemrosesan</a:t>
            </a:r>
            <a:r>
              <a:rPr lang="en-US" baseline="0" dirty="0" smtClean="0"/>
              <a:t> CPU &gt; </a:t>
            </a:r>
            <a:r>
              <a:rPr lang="en-US" baseline="0" dirty="0" err="1" smtClean="0"/>
              <a:t>kecepatan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premrosesan</a:t>
            </a:r>
            <a:r>
              <a:rPr lang="en-US" baseline="0" dirty="0" smtClean="0"/>
              <a:t> input/output</a:t>
            </a:r>
          </a:p>
          <a:p>
            <a:pPr marL="139700" indent="0">
              <a:buNone/>
            </a:pP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penggunaan</a:t>
            </a:r>
            <a:r>
              <a:rPr lang="en-US" baseline="0" dirty="0" smtClean="0"/>
              <a:t> CPU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pemanfaatan</a:t>
            </a:r>
            <a:r>
              <a:rPr lang="en-US" baseline="0" dirty="0" smtClean="0"/>
              <a:t> CPU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).</a:t>
            </a:r>
          </a:p>
          <a:p>
            <a:pPr marL="139700" indent="0">
              <a:buNone/>
            </a:pPr>
            <a:endParaRPr lang="en-US" baseline="0" dirty="0" smtClean="0"/>
          </a:p>
          <a:p>
            <a:pPr marL="139700" indent="0">
              <a:buNone/>
            </a:pPr>
            <a:r>
              <a:rPr lang="en-US" baseline="0" dirty="0" err="1" smtClean="0"/>
              <a:t>Ilustrasinya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berikutnya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Diperkenalkan</a:t>
            </a:r>
            <a:r>
              <a:rPr lang="en-US" baseline="0" dirty="0" smtClean="0"/>
              <a:t> multiprogramming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meningkatkan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utilitas</a:t>
            </a:r>
            <a:r>
              <a:rPr lang="en-US" baseline="0" dirty="0" smtClean="0"/>
              <a:t> CPU,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idle CPU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lama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sembari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menunggu</a:t>
            </a:r>
            <a:r>
              <a:rPr lang="en-US" baseline="0" dirty="0" smtClean="0"/>
              <a:t> proses I/O </a:t>
            </a:r>
            <a:r>
              <a:rPr lang="en-US" baseline="0" dirty="0" err="1" smtClean="0"/>
              <a:t>selesai</a:t>
            </a:r>
            <a:r>
              <a:rPr lang="en-US" baseline="0" dirty="0" smtClean="0"/>
              <a:t>, resource CPU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dialihkan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mengerjakan</a:t>
            </a:r>
            <a:r>
              <a:rPr lang="en-US" baseline="0" dirty="0" smtClean="0"/>
              <a:t> program yang 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7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Conoth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baseline="0" dirty="0" smtClean="0"/>
              <a:t> 3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2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Ketika</a:t>
            </a:r>
            <a:r>
              <a:rPr lang="en-US" dirty="0" smtClean="0"/>
              <a:t> proses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berjalan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giliran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mengambil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proses A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memory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mengeksekusinya</a:t>
            </a:r>
            <a:r>
              <a:rPr lang="en-US" baseline="0" dirty="0" smtClean="0"/>
              <a:t> di OS area.</a:t>
            </a:r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layanan</a:t>
            </a:r>
            <a:r>
              <a:rPr lang="en-US" baseline="0" dirty="0" smtClean="0"/>
              <a:t> CPU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: </a:t>
            </a:r>
          </a:p>
          <a:p>
            <a:pPr lvl="1"/>
            <a:r>
              <a:rPr lang="en-US" baseline="0" dirty="0" smtClean="0"/>
              <a:t>Proses </a:t>
            </a:r>
            <a:r>
              <a:rPr lang="en-US" baseline="0" dirty="0" err="1" smtClean="0"/>
              <a:t>meminta</a:t>
            </a:r>
            <a:r>
              <a:rPr lang="en-US" baseline="0" dirty="0" smtClean="0"/>
              <a:t> “service call”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CPU, Proses 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menunggu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sampai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giliran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CPU.</a:t>
            </a:r>
          </a:p>
          <a:p>
            <a:pPr lvl="1"/>
            <a:r>
              <a:rPr lang="en-US" baseline="0" dirty="0" smtClean="0"/>
              <a:t>Proses A </a:t>
            </a:r>
            <a:r>
              <a:rPr lang="en-US" baseline="0" dirty="0" err="1" smtClean="0"/>
              <a:t>menyebabkan</a:t>
            </a:r>
            <a:r>
              <a:rPr lang="en-US" baseline="0" dirty="0" smtClean="0"/>
              <a:t> interrupt (</a:t>
            </a:r>
            <a:r>
              <a:rPr lang="en-US" baseline="0" dirty="0" err="1" smtClean="0"/>
              <a:t>interupsi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illustrasinya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mengangkat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menyampaikan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memotong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pembicaraan</a:t>
            </a:r>
            <a:r>
              <a:rPr lang="en-US" baseline="0" dirty="0" smtClean="0"/>
              <a:t> orang lain. Interrupt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misalnya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terjadi</a:t>
            </a:r>
            <a:r>
              <a:rPr lang="en-US" baseline="0" dirty="0" smtClean="0"/>
              <a:t> error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eksekusi</a:t>
            </a:r>
            <a:r>
              <a:rPr lang="en-US" baseline="0" dirty="0" smtClean="0"/>
              <a:t> proses A (input yang </a:t>
            </a:r>
            <a:r>
              <a:rPr lang="en-US" baseline="0" dirty="0" err="1" smtClean="0"/>
              <a:t>diambil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penjumlahan</a:t>
            </a:r>
            <a:r>
              <a:rPr lang="en-US" baseline="0" dirty="0" smtClean="0"/>
              <a:t> yang overflow, </a:t>
            </a:r>
            <a:r>
              <a:rPr lang="en-US" baseline="0" dirty="0" err="1" smtClean="0"/>
              <a:t>dsb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timeout. Proses A </a:t>
            </a:r>
            <a:r>
              <a:rPr lang="en-US" baseline="0" dirty="0" err="1" smtClean="0"/>
              <a:t>terlalu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memonopoli</a:t>
            </a:r>
            <a:r>
              <a:rPr lang="en-US" baseline="0" dirty="0" smtClean="0"/>
              <a:t> CPU </a:t>
            </a:r>
            <a:r>
              <a:rPr lang="en-US" baseline="0" dirty="0" err="1" smtClean="0"/>
              <a:t>sehingga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diminta</a:t>
            </a:r>
            <a:r>
              <a:rPr lang="en-US" baseline="0" dirty="0" smtClean="0"/>
              <a:t> gentian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proses yang lain agar proses yang lain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jatah</a:t>
            </a:r>
            <a:r>
              <a:rPr lang="en-US" baseline="0" dirty="0" smtClean="0"/>
              <a:t> CPU,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subproses</a:t>
            </a:r>
            <a:r>
              <a:rPr lang="en-US" baseline="0" dirty="0" smtClean="0"/>
              <a:t> A yang </a:t>
            </a:r>
            <a:r>
              <a:rPr lang="en-US" baseline="0" dirty="0" err="1" smtClean="0"/>
              <a:t>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selesai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misalnya</a:t>
            </a:r>
            <a:r>
              <a:rPr lang="en-US" baseline="0" dirty="0" smtClean="0"/>
              <a:t> input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keyboard </a:t>
            </a:r>
            <a:r>
              <a:rPr lang="en-US" baseline="0" dirty="0" err="1" smtClean="0"/>
              <a:t>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1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09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480930" y="1991825"/>
            <a:ext cx="554059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991" y="80079"/>
            <a:ext cx="5138700" cy="857400"/>
          </a:xfrm>
        </p:spPr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138700" cy="3695250"/>
          </a:xfrm>
        </p:spPr>
        <p:txBody>
          <a:bodyPr/>
          <a:lstStyle/>
          <a:p>
            <a:r>
              <a:rPr lang="en-US" sz="2000" dirty="0" smtClean="0"/>
              <a:t>Long term queue</a:t>
            </a:r>
          </a:p>
          <a:p>
            <a:pPr marL="7620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antrian</a:t>
            </a:r>
            <a:r>
              <a:rPr lang="en-US" sz="2000" dirty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baru</a:t>
            </a:r>
            <a:r>
              <a:rPr lang="en-US" sz="2000" dirty="0" smtClean="0"/>
              <a:t>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endParaRPr lang="en-US" sz="2000" dirty="0" smtClean="0"/>
          </a:p>
          <a:p>
            <a:r>
              <a:rPr lang="en-US" sz="2000" dirty="0" smtClean="0"/>
              <a:t>Short term queue</a:t>
            </a:r>
          </a:p>
          <a:p>
            <a:pPr marL="7620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antrian</a:t>
            </a:r>
            <a:r>
              <a:rPr lang="en-US" sz="2000" dirty="0"/>
              <a:t> </a:t>
            </a:r>
            <a:r>
              <a:rPr lang="en-US" sz="2000" dirty="0" smtClean="0"/>
              <a:t>proses yang </a:t>
            </a:r>
            <a:r>
              <a:rPr lang="en-US" sz="2000" dirty="0" err="1" smtClean="0"/>
              <a:t>menunggu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dieksekusi</a:t>
            </a:r>
            <a:r>
              <a:rPr lang="en-US" sz="2000" dirty="0" smtClean="0"/>
              <a:t> CPU</a:t>
            </a:r>
          </a:p>
          <a:p>
            <a:r>
              <a:rPr lang="en-US" sz="2000" dirty="0" smtClean="0"/>
              <a:t>I/O queue</a:t>
            </a:r>
          </a:p>
          <a:p>
            <a:pPr marL="7620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antrian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I/O device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74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53"/>
            <a:ext cx="6560996" cy="488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8540" y="9340"/>
            <a:ext cx="5138700" cy="857400"/>
          </a:xfrm>
        </p:spPr>
        <p:txBody>
          <a:bodyPr/>
          <a:lstStyle/>
          <a:p>
            <a:r>
              <a:rPr lang="en-US" sz="2400" dirty="0" err="1" smtClean="0"/>
              <a:t>Penjadwalan</a:t>
            </a:r>
            <a:r>
              <a:rPr lang="en-US" sz="2400" dirty="0" smtClean="0"/>
              <a:t> proses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32" y="801769"/>
            <a:ext cx="4745498" cy="447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Swapping </a:t>
            </a:r>
          </a:p>
          <a:p>
            <a:r>
              <a:rPr lang="en-US" dirty="0" smtClean="0"/>
              <a:t>Partitioning</a:t>
            </a:r>
          </a:p>
          <a:p>
            <a:r>
              <a:rPr lang="en-US" smtClean="0"/>
              <a:t>Paging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Proses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disalin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memory</a:t>
            </a:r>
          </a:p>
          <a:p>
            <a:r>
              <a:rPr lang="en-US" sz="2000" dirty="0" smtClean="0"/>
              <a:t>Proses yang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 </a:t>
            </a:r>
            <a:r>
              <a:rPr lang="en-US" sz="2000" dirty="0" err="1" smtClean="0"/>
              <a:t>dikerjakan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dibuang</a:t>
            </a:r>
            <a:r>
              <a:rPr lang="en-US" sz="2000" dirty="0" smtClean="0"/>
              <a:t>/</a:t>
            </a:r>
            <a:r>
              <a:rPr lang="en-US" sz="2000" dirty="0" err="1" smtClean="0"/>
              <a:t>dihapus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memory</a:t>
            </a:r>
          </a:p>
          <a:p>
            <a:r>
              <a:rPr lang="en-US" sz="2000" dirty="0" err="1" smtClean="0"/>
              <a:t>Jika</a:t>
            </a:r>
            <a:r>
              <a:rPr lang="en-US" sz="2000" dirty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ada</a:t>
            </a:r>
            <a:r>
              <a:rPr lang="en-US" sz="2000" dirty="0" smtClean="0"/>
              <a:t> di memory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menunggu</a:t>
            </a:r>
            <a:r>
              <a:rPr lang="en-US" sz="2000" dirty="0" smtClean="0"/>
              <a:t> proses I/O </a:t>
            </a:r>
            <a:r>
              <a:rPr lang="en-US" sz="2000" dirty="0" err="1" smtClean="0"/>
              <a:t>maka</a:t>
            </a:r>
            <a:r>
              <a:rPr lang="en-US" sz="2000" dirty="0" smtClean="0"/>
              <a:t> CPU </a:t>
            </a:r>
            <a:r>
              <a:rPr lang="en-US" sz="2000" dirty="0" err="1" smtClean="0"/>
              <a:t>akan</a:t>
            </a:r>
            <a:r>
              <a:rPr lang="en-US" sz="2000" dirty="0" smtClean="0"/>
              <a:t> idle</a:t>
            </a:r>
          </a:p>
          <a:p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diterapkan</a:t>
            </a:r>
            <a:r>
              <a:rPr lang="en-US" sz="2000" dirty="0" smtClean="0"/>
              <a:t> </a:t>
            </a:r>
            <a:r>
              <a:rPr lang="en-US" sz="2000" dirty="0" err="1" smtClean="0"/>
              <a:t>mekanisme</a:t>
            </a:r>
            <a:r>
              <a:rPr lang="en-US" sz="2000" dirty="0" smtClean="0"/>
              <a:t> swapping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54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991" y="99958"/>
            <a:ext cx="5138700" cy="857400"/>
          </a:xfrm>
        </p:spPr>
        <p:txBody>
          <a:bodyPr/>
          <a:lstStyle/>
          <a:p>
            <a:r>
              <a:rPr lang="en-US" dirty="0" smtClean="0"/>
              <a:t>Swapping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9329" y="1210088"/>
            <a:ext cx="6142383" cy="3411607"/>
          </a:xfrm>
        </p:spPr>
        <p:txBody>
          <a:bodyPr/>
          <a:lstStyle/>
          <a:p>
            <a:r>
              <a:rPr lang="en-US" sz="2000" dirty="0" smtClean="0"/>
              <a:t>Proses A yang </a:t>
            </a:r>
            <a:r>
              <a:rPr lang="en-US" sz="2000" dirty="0" err="1" smtClean="0"/>
              <a:t>sedang</a:t>
            </a:r>
            <a:r>
              <a:rPr lang="en-US" sz="2000" dirty="0" smtClean="0"/>
              <a:t> idle di memory (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 </a:t>
            </a:r>
            <a:r>
              <a:rPr lang="en-US" sz="2000" dirty="0" err="1" smtClean="0"/>
              <a:t>sedang</a:t>
            </a:r>
            <a:r>
              <a:rPr lang="en-US" sz="2000" dirty="0" smtClean="0"/>
              <a:t> </a:t>
            </a:r>
            <a:r>
              <a:rPr lang="en-US" sz="2000" dirty="0" err="1" smtClean="0"/>
              <a:t>menunggu</a:t>
            </a:r>
            <a:r>
              <a:rPr lang="en-US" sz="2000" dirty="0" smtClean="0"/>
              <a:t> I/O) 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–swap-out </a:t>
            </a:r>
            <a:r>
              <a:rPr lang="en-US" sz="2000" dirty="0" err="1" smtClean="0"/>
              <a:t>dulu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/>
              <a:t> </a:t>
            </a:r>
            <a:r>
              <a:rPr lang="en-US" sz="2000" dirty="0" smtClean="0"/>
              <a:t>queue </a:t>
            </a:r>
            <a:r>
              <a:rPr lang="en-US" sz="2000" dirty="0" err="1" smtClean="0"/>
              <a:t>sementara</a:t>
            </a:r>
            <a:r>
              <a:rPr lang="en-US" sz="2000" dirty="0" smtClean="0"/>
              <a:t> di disk (virtual memory)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baru</a:t>
            </a:r>
            <a:r>
              <a:rPr lang="en-US" sz="2000" dirty="0" smtClean="0"/>
              <a:t> B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masuk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memory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dieksekusi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CPU. </a:t>
            </a:r>
          </a:p>
          <a:p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subproses</a:t>
            </a:r>
            <a:r>
              <a:rPr lang="en-US" sz="2000" dirty="0" smtClean="0"/>
              <a:t> A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 (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 proses I/</a:t>
            </a:r>
            <a:r>
              <a:rPr lang="en-US" sz="2000" dirty="0" err="1" smtClean="0"/>
              <a:t>Onya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) </a:t>
            </a:r>
            <a:r>
              <a:rPr lang="en-US" sz="2000" dirty="0" err="1" smtClean="0"/>
              <a:t>maka</a:t>
            </a:r>
            <a:r>
              <a:rPr lang="en-US" sz="2000" dirty="0" smtClean="0"/>
              <a:t> proses A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diswap</a:t>
            </a:r>
            <a:r>
              <a:rPr lang="en-US" sz="2000" dirty="0" smtClean="0"/>
              <a:t>-in </a:t>
            </a:r>
            <a:r>
              <a:rPr lang="en-US" sz="2000" dirty="0" err="1" smtClean="0"/>
              <a:t>ke</a:t>
            </a:r>
            <a:r>
              <a:rPr lang="en-US" sz="2000" dirty="0" smtClean="0"/>
              <a:t> memory </a:t>
            </a:r>
            <a:r>
              <a:rPr lang="en-US" sz="2000" dirty="0" err="1" smtClean="0"/>
              <a:t>lagi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dilanjutkan</a:t>
            </a:r>
            <a:r>
              <a:rPr lang="en-US" sz="2000" dirty="0" smtClean="0"/>
              <a:t> </a:t>
            </a:r>
            <a:r>
              <a:rPr lang="en-US" sz="2000" dirty="0" err="1" smtClean="0"/>
              <a:t>eksekusinya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14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9" y="1818860"/>
            <a:ext cx="5325781" cy="2763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556" y="1926692"/>
            <a:ext cx="4152444" cy="32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904" y="0"/>
            <a:ext cx="5138700" cy="857400"/>
          </a:xfrm>
        </p:spPr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9574" y="1090819"/>
            <a:ext cx="5923722" cy="3471242"/>
          </a:xfrm>
        </p:spPr>
        <p:txBody>
          <a:bodyPr/>
          <a:lstStyle/>
          <a:p>
            <a:r>
              <a:rPr lang="en-US" sz="2000" dirty="0" smtClean="0"/>
              <a:t>Partitioning </a:t>
            </a:r>
            <a:r>
              <a:rPr lang="en-US" sz="2000" dirty="0" err="1" smtClean="0"/>
              <a:t>pada</a:t>
            </a:r>
            <a:r>
              <a:rPr lang="en-US" sz="2000" dirty="0" smtClean="0"/>
              <a:t> memory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membagi</a:t>
            </a:r>
            <a:r>
              <a:rPr lang="en-US" sz="2000" dirty="0" smtClean="0"/>
              <a:t>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memori</a:t>
            </a:r>
            <a:r>
              <a:rPr lang="en-US" sz="2000" dirty="0" smtClean="0"/>
              <a:t> (</a:t>
            </a:r>
            <a:r>
              <a:rPr lang="en-US" sz="2000" dirty="0" err="1" smtClean="0"/>
              <a:t>partisi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Partisi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dibagi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partisi</a:t>
            </a:r>
            <a:r>
              <a:rPr lang="en-US" sz="2000" dirty="0" smtClean="0"/>
              <a:t> </a:t>
            </a:r>
            <a:r>
              <a:rPr lang="en-US" sz="2000" dirty="0" err="1" smtClean="0"/>
              <a:t>statik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dinamis</a:t>
            </a:r>
            <a:endParaRPr lang="en-US" sz="2000" dirty="0" smtClean="0"/>
          </a:p>
          <a:p>
            <a:r>
              <a:rPr lang="en-US" sz="2000" dirty="0" err="1" smtClean="0"/>
              <a:t>Partisi</a:t>
            </a:r>
            <a:r>
              <a:rPr lang="en-US" sz="2000" dirty="0" smtClean="0"/>
              <a:t> </a:t>
            </a:r>
            <a:r>
              <a:rPr lang="en-US" sz="2000" dirty="0" err="1" smtClean="0"/>
              <a:t>statik</a:t>
            </a:r>
            <a:r>
              <a:rPr lang="en-US" sz="2000" dirty="0" smtClean="0"/>
              <a:t> </a:t>
            </a:r>
            <a:r>
              <a:rPr lang="en-US" sz="2000" dirty="0" err="1" smtClean="0"/>
              <a:t>berarti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didefinisikan</a:t>
            </a:r>
            <a:r>
              <a:rPr lang="en-US" sz="2000" dirty="0" smtClean="0"/>
              <a:t>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pembagian</a:t>
            </a:r>
            <a:r>
              <a:rPr lang="en-US" sz="2000" dirty="0" smtClean="0"/>
              <a:t>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memori</a:t>
            </a:r>
            <a:endParaRPr lang="en-US" sz="2000" dirty="0" smtClean="0"/>
          </a:p>
          <a:p>
            <a:r>
              <a:rPr lang="en-US" sz="2000" dirty="0" err="1" smtClean="0"/>
              <a:t>Partisi</a:t>
            </a:r>
            <a:r>
              <a:rPr lang="en-US" sz="2000" dirty="0" smtClean="0"/>
              <a:t> </a:t>
            </a:r>
            <a:r>
              <a:rPr lang="en-US" sz="2000" dirty="0" err="1" smtClean="0"/>
              <a:t>dinamis</a:t>
            </a:r>
            <a:r>
              <a:rPr lang="en-US" sz="2000" dirty="0" smtClean="0"/>
              <a:t> </a:t>
            </a:r>
            <a:r>
              <a:rPr lang="en-US" sz="2000" dirty="0" err="1" smtClean="0"/>
              <a:t>berarti</a:t>
            </a:r>
            <a:r>
              <a:rPr lang="en-US" sz="2000" dirty="0" smtClean="0"/>
              <a:t> </a:t>
            </a:r>
            <a:r>
              <a:rPr lang="en-US" sz="2000" dirty="0" err="1" smtClean="0"/>
              <a:t>alokasi</a:t>
            </a:r>
            <a:r>
              <a:rPr lang="en-US" sz="2000" dirty="0" smtClean="0"/>
              <a:t>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/>
              <a:t>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proses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masuk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memori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65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partisi</a:t>
            </a:r>
            <a:r>
              <a:rPr lang="en-US" dirty="0" smtClean="0"/>
              <a:t> static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5" y="-47150"/>
            <a:ext cx="4059495" cy="523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025" y="0"/>
            <a:ext cx="7533861" cy="8574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8" y="1015674"/>
            <a:ext cx="8199782" cy="41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William Stallings, Computer Organization and Architecture, 9</a:t>
            </a:r>
            <a:r>
              <a:rPr lang="en-US" baseline="30000" dirty="0" smtClean="0"/>
              <a:t>th</a:t>
            </a:r>
            <a:r>
              <a:rPr lang="en-US" dirty="0" smtClean="0"/>
              <a:t> edition, Chapter 8.1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95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79513" y="378254"/>
            <a:ext cx="7335078" cy="857400"/>
          </a:xfrm>
        </p:spPr>
        <p:txBody>
          <a:bodyPr/>
          <a:lstStyle/>
          <a:p>
            <a:pPr algn="ctr"/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partisi</a:t>
            </a:r>
            <a:r>
              <a:rPr lang="en-US" sz="2800" dirty="0" smtClean="0"/>
              <a:t> </a:t>
            </a:r>
            <a:r>
              <a:rPr lang="en-US" sz="2800" dirty="0" err="1" smtClean="0"/>
              <a:t>dinamis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lanjutan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1" y="1106445"/>
            <a:ext cx="7414354" cy="388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 smtClean="0"/>
              <a:t>Setiap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membutuhkan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tempat</a:t>
            </a:r>
            <a:r>
              <a:rPr lang="en-US" sz="2000" dirty="0" smtClean="0"/>
              <a:t> di memory. </a:t>
            </a:r>
          </a:p>
          <a:p>
            <a:r>
              <a:rPr lang="en-US" sz="2000" dirty="0" err="1" smtClean="0"/>
              <a:t>Terkadang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keterbatasan</a:t>
            </a:r>
            <a:r>
              <a:rPr lang="en-US" sz="2000" dirty="0" smtClean="0"/>
              <a:t> </a:t>
            </a:r>
            <a:r>
              <a:rPr lang="en-US" sz="2000" dirty="0" err="1" smtClean="0"/>
              <a:t>ruang</a:t>
            </a:r>
            <a:r>
              <a:rPr lang="en-US" sz="2000" dirty="0" smtClean="0"/>
              <a:t> </a:t>
            </a:r>
            <a:r>
              <a:rPr lang="en-US" sz="2000" dirty="0" err="1" smtClean="0"/>
              <a:t>memori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bersebelahan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cukup</a:t>
            </a:r>
            <a:r>
              <a:rPr lang="en-US" sz="2000" dirty="0" smtClean="0"/>
              <a:t> </a:t>
            </a:r>
            <a:r>
              <a:rPr lang="en-US" sz="2000" dirty="0" err="1" smtClean="0"/>
              <a:t>dialokasikan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(</a:t>
            </a:r>
            <a:r>
              <a:rPr lang="en-US" sz="2000" dirty="0" err="1" smtClean="0"/>
              <a:t>karena</a:t>
            </a:r>
            <a:r>
              <a:rPr lang="en-US" sz="2000" dirty="0"/>
              <a:t> </a:t>
            </a:r>
            <a:r>
              <a:rPr lang="en-US" sz="2000" dirty="0" err="1" smtClean="0"/>
              <a:t>ukurannya</a:t>
            </a:r>
            <a:r>
              <a:rPr lang="en-US" sz="2000" dirty="0" smtClean="0"/>
              <a:t> </a:t>
            </a:r>
            <a:r>
              <a:rPr lang="en-US" sz="2000" dirty="0" err="1" smtClean="0"/>
              <a:t>kurang</a:t>
            </a:r>
            <a:r>
              <a:rPr lang="en-US" sz="2000" dirty="0" smtClean="0"/>
              <a:t>,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skema</a:t>
            </a:r>
            <a:r>
              <a:rPr lang="en-US" sz="2000" dirty="0" smtClean="0"/>
              <a:t> </a:t>
            </a:r>
            <a:r>
              <a:rPr lang="en-US" sz="2000" dirty="0" err="1" smtClean="0"/>
              <a:t>dinamis</a:t>
            </a:r>
            <a:r>
              <a:rPr lang="en-US" sz="2000" dirty="0" smtClean="0"/>
              <a:t>/static)</a:t>
            </a:r>
          </a:p>
          <a:p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diperkenalkan</a:t>
            </a:r>
            <a:r>
              <a:rPr lang="en-US" sz="2000" dirty="0" smtClean="0"/>
              <a:t> </a:t>
            </a:r>
            <a:r>
              <a:rPr lang="en-US" sz="2000" dirty="0" err="1" smtClean="0"/>
              <a:t>mekanisme</a:t>
            </a:r>
            <a:r>
              <a:rPr lang="en-US" sz="2000" dirty="0" smtClean="0"/>
              <a:t> paging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23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Setiap</a:t>
            </a:r>
            <a:r>
              <a:rPr lang="en-US" dirty="0" smtClean="0"/>
              <a:t> proses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page, </a:t>
            </a:r>
            <a:r>
              <a:rPr lang="en-US" dirty="0" err="1" smtClean="0"/>
              <a:t>kemudian</a:t>
            </a:r>
            <a:r>
              <a:rPr lang="en-US" dirty="0" smtClean="0"/>
              <a:t> page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dipetakan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memory yang </a:t>
            </a:r>
            <a:r>
              <a:rPr lang="en-US" dirty="0" err="1" smtClean="0"/>
              <a:t>dinamakan</a:t>
            </a:r>
            <a:r>
              <a:rPr lang="en-US" dirty="0" smtClean="0"/>
              <a:t> frame. </a:t>
            </a:r>
            <a:endParaRPr lang="en-US" dirty="0"/>
          </a:p>
          <a:p>
            <a:r>
              <a:rPr lang="en-US" dirty="0" err="1" smtClean="0"/>
              <a:t>Pemetaannya</a:t>
            </a:r>
            <a:r>
              <a:rPr lang="en-US" dirty="0" smtClean="0"/>
              <a:t>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page table (yang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7" y="189758"/>
            <a:ext cx="4890052" cy="49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7248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991" y="159593"/>
            <a:ext cx="5138700" cy="857400"/>
          </a:xfrm>
        </p:spPr>
        <p:txBody>
          <a:bodyPr/>
          <a:lstStyle/>
          <a:p>
            <a:r>
              <a:rPr lang="en-US" dirty="0" err="1" smtClean="0"/>
              <a:t>Utilisasi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7991" y="1016993"/>
            <a:ext cx="5138700" cy="3180900"/>
          </a:xfrm>
        </p:spPr>
        <p:txBody>
          <a:bodyPr/>
          <a:lstStyle/>
          <a:p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utilisasi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, </a:t>
            </a:r>
            <a:r>
              <a:rPr lang="en-US" dirty="0" err="1" smtClean="0"/>
              <a:t>apa</a:t>
            </a:r>
            <a:r>
              <a:rPr lang="en-US" dirty="0" smtClean="0"/>
              <a:t> 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simpulkan</a:t>
            </a:r>
            <a:r>
              <a:rPr lang="en-US" dirty="0"/>
              <a:t>?</a:t>
            </a:r>
            <a:endParaRPr lang="en-US" dirty="0" smtClean="0"/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99" y="2479353"/>
            <a:ext cx="5003892" cy="23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Uniprogramming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utilitas</a:t>
            </a:r>
            <a:r>
              <a:rPr lang="en-US" dirty="0" smtClean="0"/>
              <a:t> CPU-</a:t>
            </a:r>
            <a:r>
              <a:rPr lang="en-US" dirty="0" err="1" smtClean="0"/>
              <a:t>nya</a:t>
            </a:r>
            <a:r>
              <a:rPr lang="en-US" dirty="0" smtClean="0"/>
              <a:t>. Kapan CPU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35479"/>
            <a:ext cx="7951305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 </a:t>
            </a:r>
            <a:br>
              <a:rPr lang="en-US" dirty="0" smtClean="0"/>
            </a:br>
            <a:r>
              <a:rPr lang="en-US" dirty="0" smtClean="0"/>
              <a:t>(2 program)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32" y="1776707"/>
            <a:ext cx="6955216" cy="30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295" y="408071"/>
            <a:ext cx="6510130" cy="857400"/>
          </a:xfrm>
        </p:spPr>
        <p:txBody>
          <a:bodyPr/>
          <a:lstStyle/>
          <a:p>
            <a:pPr algn="ctr"/>
            <a:r>
              <a:rPr lang="en-US" dirty="0" smtClean="0"/>
              <a:t>Multiprogramming </a:t>
            </a:r>
            <a:br>
              <a:rPr lang="en-US" dirty="0" smtClean="0"/>
            </a:br>
            <a:r>
              <a:rPr lang="en-US" dirty="0" smtClean="0"/>
              <a:t>(3 program)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12" y="1335045"/>
            <a:ext cx="6480313" cy="34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berlangsungnya</a:t>
            </a:r>
            <a:r>
              <a:rPr lang="en-US" dirty="0" smtClean="0"/>
              <a:t> multiprogramming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scheduling  (</a:t>
            </a:r>
            <a:r>
              <a:rPr lang="en-US" dirty="0" err="1" smtClean="0"/>
              <a:t>penjadwalan</a:t>
            </a:r>
            <a:r>
              <a:rPr lang="en-US" dirty="0" smtClean="0"/>
              <a:t> proses)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991" y="0"/>
            <a:ext cx="5138700" cy="857400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-1" y="857400"/>
            <a:ext cx="5983357" cy="3486000"/>
          </a:xfrm>
        </p:spPr>
        <p:txBody>
          <a:bodyPr/>
          <a:lstStyle/>
          <a:p>
            <a:pPr algn="just"/>
            <a:r>
              <a:rPr lang="en-US" sz="1800" dirty="0" smtClean="0"/>
              <a:t>Proses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entitas</a:t>
            </a:r>
            <a:r>
              <a:rPr lang="en-US" sz="1800" dirty="0" smtClean="0"/>
              <a:t> </a:t>
            </a:r>
            <a:r>
              <a:rPr lang="en-US" sz="1800" dirty="0" err="1" smtClean="0"/>
              <a:t>aktif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program. </a:t>
            </a:r>
          </a:p>
          <a:p>
            <a:pPr algn="just"/>
            <a:r>
              <a:rPr lang="en-US" sz="1800" dirty="0" err="1" smtClean="0"/>
              <a:t>Ketika</a:t>
            </a:r>
            <a:r>
              <a:rPr lang="en-US" sz="1800" dirty="0" smtClean="0"/>
              <a:t> program (</a:t>
            </a:r>
            <a:r>
              <a:rPr lang="en-US" sz="1800" dirty="0" err="1" smtClean="0"/>
              <a:t>entitas</a:t>
            </a:r>
            <a:r>
              <a:rPr lang="en-US" sz="1800" dirty="0" smtClean="0"/>
              <a:t> </a:t>
            </a:r>
            <a:r>
              <a:rPr lang="en-US" sz="1800" dirty="0" err="1" smtClean="0"/>
              <a:t>pasif</a:t>
            </a:r>
            <a:r>
              <a:rPr lang="en-US" sz="1800" dirty="0" smtClean="0"/>
              <a:t>) </a:t>
            </a:r>
            <a:r>
              <a:rPr lang="en-US" sz="1800" dirty="0" err="1" smtClean="0"/>
              <a:t>dieksekusi</a:t>
            </a:r>
            <a:r>
              <a:rPr lang="en-US" sz="1800" dirty="0" smtClean="0"/>
              <a:t>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dibangkitkan</a:t>
            </a:r>
            <a:r>
              <a:rPr lang="en-US" sz="1800" dirty="0" smtClean="0"/>
              <a:t> proses. </a:t>
            </a:r>
            <a:r>
              <a:rPr lang="en-US" sz="1800" dirty="0" err="1" smtClean="0"/>
              <a:t>proses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mengerjakan</a:t>
            </a:r>
            <a:r>
              <a:rPr lang="en-US" sz="1800" dirty="0" smtClean="0"/>
              <a:t> </a:t>
            </a:r>
            <a:r>
              <a:rPr lang="en-US" sz="1800" dirty="0" err="1" smtClean="0"/>
              <a:t>bagian</a:t>
            </a:r>
            <a:r>
              <a:rPr lang="en-US" sz="1800" dirty="0" smtClean="0"/>
              <a:t> </a:t>
            </a:r>
            <a:r>
              <a:rPr lang="en-US" sz="1800" dirty="0" err="1" smtClean="0"/>
              <a:t>bagian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program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. </a:t>
            </a:r>
          </a:p>
          <a:p>
            <a:pPr algn="just"/>
            <a:r>
              <a:rPr lang="en-US" sz="1800" dirty="0" err="1" smtClean="0"/>
              <a:t>Misalnya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menjalankan</a:t>
            </a:r>
            <a:r>
              <a:rPr lang="en-US" sz="1800" dirty="0" smtClean="0"/>
              <a:t> program </a:t>
            </a:r>
            <a:r>
              <a:rPr lang="en-US" sz="1800" dirty="0" err="1" smtClean="0"/>
              <a:t>menghitung</a:t>
            </a:r>
            <a:r>
              <a:rPr lang="en-US" sz="1800" dirty="0" smtClean="0"/>
              <a:t> </a:t>
            </a:r>
            <a:r>
              <a:rPr lang="en-US" sz="1800" dirty="0" err="1" smtClean="0"/>
              <a:t>luas</a:t>
            </a:r>
            <a:r>
              <a:rPr lang="en-US" sz="1800" dirty="0" smtClean="0"/>
              <a:t> </a:t>
            </a:r>
            <a:r>
              <a:rPr lang="en-US" sz="1800" dirty="0" err="1" smtClean="0"/>
              <a:t>segitiga</a:t>
            </a:r>
            <a:r>
              <a:rPr lang="en-US" sz="1800" dirty="0" smtClean="0"/>
              <a:t>,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proses yang </a:t>
            </a:r>
            <a:r>
              <a:rPr lang="en-US" sz="1800" dirty="0" err="1" smtClean="0"/>
              <a:t>dibangkitkan</a:t>
            </a:r>
            <a:r>
              <a:rPr lang="en-US" sz="1800" dirty="0" smtClean="0"/>
              <a:t> : proses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mengambil</a:t>
            </a:r>
            <a:r>
              <a:rPr lang="en-US" sz="1800" dirty="0" smtClean="0"/>
              <a:t> input alas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tinggi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keyboard, proses </a:t>
            </a:r>
            <a:r>
              <a:rPr lang="en-US" sz="1800" dirty="0" err="1" smtClean="0"/>
              <a:t>menghitung</a:t>
            </a:r>
            <a:r>
              <a:rPr lang="en-US" sz="1800" dirty="0" smtClean="0"/>
              <a:t> </a:t>
            </a:r>
            <a:r>
              <a:rPr lang="en-US" sz="1800" dirty="0" err="1" smtClean="0"/>
              <a:t>luas</a:t>
            </a:r>
            <a:r>
              <a:rPr lang="en-US" sz="1800" dirty="0" smtClean="0"/>
              <a:t>, proses </a:t>
            </a:r>
            <a:r>
              <a:rPr lang="en-US" sz="1800" dirty="0" err="1" smtClean="0"/>
              <a:t>menyimpan</a:t>
            </a:r>
            <a:r>
              <a:rPr lang="en-US" sz="1800" dirty="0" smtClean="0"/>
              <a:t> </a:t>
            </a:r>
            <a:r>
              <a:rPr lang="en-US" sz="1800" dirty="0" err="1" smtClean="0"/>
              <a:t>hasil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variabel</a:t>
            </a:r>
            <a:r>
              <a:rPr lang="en-US" sz="1800" dirty="0" smtClean="0"/>
              <a:t>, proses </a:t>
            </a:r>
            <a:r>
              <a:rPr lang="en-US" sz="1800" dirty="0" err="1" smtClean="0"/>
              <a:t>menuliskan</a:t>
            </a:r>
            <a:r>
              <a:rPr lang="en-US" sz="1800" dirty="0" smtClean="0"/>
              <a:t> output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layar,dll</a:t>
            </a:r>
            <a:r>
              <a:rPr lang="en-US" sz="1800" dirty="0" smtClean="0"/>
              <a:t>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9349"/>
            <a:ext cx="5138700" cy="857400"/>
          </a:xfrm>
        </p:spPr>
        <p:txBody>
          <a:bodyPr/>
          <a:lstStyle/>
          <a:p>
            <a:r>
              <a:rPr lang="en-US" dirty="0" smtClean="0"/>
              <a:t>Proses state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1661"/>
            <a:ext cx="7971183" cy="32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605</Words>
  <Application>Microsoft Office PowerPoint</Application>
  <PresentationFormat>On-screen Show (16:9)</PresentationFormat>
  <Paragraphs>86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Barlow</vt:lpstr>
      <vt:lpstr>Barlow Light</vt:lpstr>
      <vt:lpstr>Calibri</vt:lpstr>
      <vt:lpstr>Miriam Libre</vt:lpstr>
      <vt:lpstr>Arial</vt:lpstr>
      <vt:lpstr>Roderigo template</vt:lpstr>
      <vt:lpstr>Manajemen Sistem Operasi</vt:lpstr>
      <vt:lpstr>Pustaka</vt:lpstr>
      <vt:lpstr>Utilisasi sistem </vt:lpstr>
      <vt:lpstr>Uniprogramming</vt:lpstr>
      <vt:lpstr>Multiprogramming  (2 program)</vt:lpstr>
      <vt:lpstr>Multiprogramming  (3 program)</vt:lpstr>
      <vt:lpstr>Scheduling </vt:lpstr>
      <vt:lpstr>Process</vt:lpstr>
      <vt:lpstr>Proses state</vt:lpstr>
      <vt:lpstr>Queue</vt:lpstr>
      <vt:lpstr>PowerPoint Presentation</vt:lpstr>
      <vt:lpstr>Penjadwalan proses</vt:lpstr>
      <vt:lpstr>Manajemen Memory</vt:lpstr>
      <vt:lpstr>Swapping</vt:lpstr>
      <vt:lpstr>Swapping</vt:lpstr>
      <vt:lpstr>PowerPoint Presentation</vt:lpstr>
      <vt:lpstr>Partitioning</vt:lpstr>
      <vt:lpstr>Contoh alokasi  partisi static </vt:lpstr>
      <vt:lpstr>Contoh alokasi partisi dinamis</vt:lpstr>
      <vt:lpstr>Contoh partisi dinamis  (lanjutan)</vt:lpstr>
      <vt:lpstr>Paging</vt:lpstr>
      <vt:lpstr>Paging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PRINTER</dc:title>
  <dc:creator>ASUS</dc:creator>
  <cp:lastModifiedBy>ASUS</cp:lastModifiedBy>
  <cp:revision>144</cp:revision>
  <dcterms:modified xsi:type="dcterms:W3CDTF">2020-05-03T04:26:05Z</dcterms:modified>
</cp:coreProperties>
</file>