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10" r:id="rId3"/>
    <p:sldId id="343" r:id="rId4"/>
    <p:sldId id="342" r:id="rId5"/>
    <p:sldId id="337" r:id="rId6"/>
    <p:sldId id="339" r:id="rId7"/>
    <p:sldId id="344" r:id="rId8"/>
    <p:sldId id="347" r:id="rId9"/>
    <p:sldId id="340" r:id="rId10"/>
    <p:sldId id="349" r:id="rId11"/>
    <p:sldId id="341" r:id="rId12"/>
    <p:sldId id="350" r:id="rId13"/>
    <p:sldId id="351" r:id="rId14"/>
    <p:sldId id="345" r:id="rId15"/>
    <p:sldId id="352" r:id="rId16"/>
    <p:sldId id="338" r:id="rId17"/>
    <p:sldId id="346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3" r:id="rId28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30"/>
    </p:embeddedFont>
    <p:embeddedFont>
      <p:font typeface="Miriam Libre" panose="020B0604020202020204" charset="-79"/>
      <p:regular r:id="rId31"/>
      <p:bold r:id="rId32"/>
    </p:embeddedFont>
    <p:embeddedFont>
      <p:font typeface="Barlow" panose="020B0604020202020204" charset="0"/>
      <p:regular r:id="rId33"/>
      <p:bold r:id="rId34"/>
      <p:italic r:id="rId35"/>
      <p:boldItalic r:id="rId36"/>
    </p:embeddedFont>
    <p:embeddedFont>
      <p:font typeface="Barlow Light" panose="020B060402020202020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BB4FE0-4B06-4236-8C90-452F1AB2C257}">
  <a:tblStyle styleId="{0BBB4FE0-4B06-4236-8C90-452F1AB2C2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24" autoAdjust="0"/>
  </p:normalViewPr>
  <p:slideViewPr>
    <p:cSldViewPr snapToGrid="0">
      <p:cViewPr>
        <p:scale>
          <a:sx n="75" d="100"/>
          <a:sy n="75" d="100"/>
        </p:scale>
        <p:origin x="123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02322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Assembl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d.wikipedia.org/wiki/Assembly#Representasi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516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pembuatan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program java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kode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sumber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diubah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menjadi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bytecode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Meskipun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tampak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seperti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bahasa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mesin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namun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bukanlah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bahasa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mesin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executable.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menjalankan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bytecode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kita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membutuhkan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Java Runtime Environment (JRE)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bertugas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sebagai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interpreter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sehingga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menghasilkan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program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bytecode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342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51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Misalnya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membuat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driver hardware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kita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bahasa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Visual Basic.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membuat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program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berbasis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seperti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driver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kita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gunakan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bahasa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Assembly.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Contohnya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operasi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linux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open source.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Jika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melihat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kode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sumbernya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menemukan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bahwa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linux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dibuat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bahasa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Sedangkan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pemrograman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desktop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kita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Visual Basic.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Bahasa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dirancang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oleh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Microsoft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pemrograman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desktop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tampilan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GUI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memukau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72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/>
            <a:r>
              <a:rPr lang="en-US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menjalankan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berbasis</a:t>
            </a:r>
            <a:r>
              <a:rPr lang="en-US" baseline="0" dirty="0" smtClean="0"/>
              <a:t> Java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butuh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menjalankan</a:t>
            </a:r>
            <a:r>
              <a:rPr lang="en-US" baseline="0" dirty="0" smtClean="0"/>
              <a:t> java virtual machine. Java virtual machine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di JRE. JRE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virtual machine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library yang </a:t>
            </a:r>
            <a:r>
              <a:rPr lang="en-US" baseline="0" dirty="0" err="1" smtClean="0"/>
              <a:t>dibutuhkan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menjalankan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.</a:t>
            </a:r>
          </a:p>
          <a:p>
            <a:pPr marL="457200" indent="-317500"/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berniat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memodifikasi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cukup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JRE </a:t>
            </a:r>
            <a:r>
              <a:rPr lang="en-US" baseline="0" dirty="0" err="1" smtClean="0"/>
              <a:t>saja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java compiler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JDK.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26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compiler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mengubah</a:t>
            </a:r>
            <a:r>
              <a:rPr lang="en-US" baseline="0" dirty="0" smtClean="0"/>
              <a:t> file .class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java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bytecode (file .class). File .class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dipakai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lintas</a:t>
            </a:r>
            <a:r>
              <a:rPr lang="en-US" baseline="0" dirty="0" smtClean="0"/>
              <a:t> operating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02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Bytecode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dijalankan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JVM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JRE. </a:t>
            </a:r>
          </a:p>
          <a:p>
            <a:r>
              <a:rPr lang="en-US" baseline="0" dirty="0" err="1" smtClean="0"/>
              <a:t>Catatan</a:t>
            </a:r>
            <a:r>
              <a:rPr lang="en-US" baseline="0" dirty="0" smtClean="0"/>
              <a:t> : JRE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hardware </a:t>
            </a:r>
            <a:r>
              <a:rPr lang="en-US" baseline="0" dirty="0" err="1" smtClean="0"/>
              <a:t>berbeda</a:t>
            </a:r>
            <a:r>
              <a:rPr lang="en-US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08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24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1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ID" dirty="0" err="1" smtClean="0"/>
              <a:t>Bahasa</a:t>
            </a:r>
            <a:r>
              <a:rPr lang="en-ID" dirty="0" smtClean="0"/>
              <a:t> </a:t>
            </a:r>
            <a:r>
              <a:rPr lang="en-ID" dirty="0" err="1" smtClean="0"/>
              <a:t>Mesin</a:t>
            </a:r>
            <a:r>
              <a:rPr lang="en-ID" dirty="0" smtClean="0"/>
              <a:t>: </a:t>
            </a:r>
            <a:r>
              <a:rPr lang="en-US" sz="1100" dirty="0" err="1" smtClean="0"/>
              <a:t>memberikan</a:t>
            </a:r>
            <a:r>
              <a:rPr lang="en-US" sz="1100" dirty="0" smtClean="0"/>
              <a:t> </a:t>
            </a:r>
            <a:r>
              <a:rPr lang="en-US" sz="1100" dirty="0" err="1" smtClean="0"/>
              <a:t>perintah</a:t>
            </a:r>
            <a:r>
              <a:rPr lang="en-US" sz="1100" dirty="0" smtClean="0"/>
              <a:t> </a:t>
            </a:r>
            <a:r>
              <a:rPr lang="en-US" sz="1100" dirty="0" err="1" smtClean="0"/>
              <a:t>kepada</a:t>
            </a:r>
            <a:r>
              <a:rPr lang="en-US" sz="1100" dirty="0" smtClean="0"/>
              <a:t> </a:t>
            </a:r>
            <a:r>
              <a:rPr lang="en-US" sz="1100" dirty="0" err="1" smtClean="0"/>
              <a:t>komputer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memakai</a:t>
            </a:r>
            <a:r>
              <a:rPr lang="en-US" sz="1100" dirty="0" smtClean="0"/>
              <a:t> </a:t>
            </a:r>
            <a:r>
              <a:rPr lang="en-US" sz="1100" dirty="0" err="1" smtClean="0"/>
              <a:t>kode</a:t>
            </a:r>
            <a:r>
              <a:rPr lang="en-US" sz="1100" dirty="0" smtClean="0"/>
              <a:t> </a:t>
            </a:r>
            <a:r>
              <a:rPr lang="en-US" sz="1100" dirty="0" err="1" smtClean="0"/>
              <a:t>bahasa</a:t>
            </a:r>
            <a:r>
              <a:rPr lang="en-US" sz="1100" dirty="0" smtClean="0"/>
              <a:t> </a:t>
            </a:r>
            <a:r>
              <a:rPr lang="en-US" sz="1100" dirty="0" err="1" smtClean="0"/>
              <a:t>biner</a:t>
            </a:r>
            <a:r>
              <a:rPr lang="en-US" sz="1100" dirty="0" smtClean="0"/>
              <a:t>, </a:t>
            </a:r>
            <a:r>
              <a:rPr lang="en-US" sz="1100" dirty="0" err="1" smtClean="0"/>
              <a:t>contohnya</a:t>
            </a:r>
            <a:r>
              <a:rPr lang="en-US" sz="1100" dirty="0" smtClean="0"/>
              <a:t> 01100101100110.</a:t>
            </a:r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 err="1" smtClean="0"/>
              <a:t>Bahasa</a:t>
            </a:r>
            <a:r>
              <a:rPr lang="en-US" sz="1100" dirty="0" smtClean="0"/>
              <a:t> Tingkat </a:t>
            </a:r>
            <a:r>
              <a:rPr lang="en-US" sz="1100" dirty="0" err="1" smtClean="0"/>
              <a:t>Rendah</a:t>
            </a:r>
            <a:r>
              <a:rPr lang="en-US" sz="1100" dirty="0" smtClean="0"/>
              <a:t>: </a:t>
            </a:r>
            <a:r>
              <a:rPr lang="en-US" sz="1100" dirty="0" err="1" smtClean="0"/>
              <a:t>atau</a:t>
            </a:r>
            <a:r>
              <a:rPr lang="en-US" sz="1100" dirty="0" smtClean="0"/>
              <a:t> </a:t>
            </a:r>
            <a:r>
              <a:rPr lang="en-US" sz="1100" dirty="0" err="1" smtClean="0"/>
              <a:t>dikenal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istilah</a:t>
            </a:r>
            <a:r>
              <a:rPr lang="en-US" sz="1100" dirty="0" smtClean="0"/>
              <a:t> </a:t>
            </a:r>
            <a:r>
              <a:rPr lang="en-US" sz="1100" dirty="0" err="1" smtClean="0"/>
              <a:t>bahasa</a:t>
            </a:r>
            <a:r>
              <a:rPr lang="en-US" sz="1100" dirty="0" smtClean="0"/>
              <a:t> </a:t>
            </a:r>
            <a:r>
              <a:rPr lang="en-US" sz="1100" dirty="0" err="1" smtClean="0"/>
              <a:t>rakitan</a:t>
            </a:r>
            <a:r>
              <a:rPr lang="en-US" sz="1100" dirty="0" smtClean="0"/>
              <a:t> (</a:t>
            </a:r>
            <a:r>
              <a:rPr lang="en-US" sz="1100" dirty="0" err="1" smtClean="0"/>
              <a:t>bah.Inggris</a:t>
            </a:r>
            <a:r>
              <a:rPr lang="en-US" sz="1100" dirty="0" smtClean="0"/>
              <a:t> </a:t>
            </a:r>
            <a:r>
              <a:rPr lang="en-US" sz="1100" b="1" i="1" dirty="0" smtClean="0">
                <a:hlinkClick r:id="rId3" tooltip="Assembly"/>
              </a:rPr>
              <a:t>Assembly</a:t>
            </a:r>
            <a:r>
              <a:rPr lang="en-US" sz="1100" dirty="0" smtClean="0"/>
              <a:t>), </a:t>
            </a:r>
            <a:r>
              <a:rPr lang="en-US" sz="1100" dirty="0" err="1" smtClean="0"/>
              <a:t>yaitu</a:t>
            </a:r>
            <a:r>
              <a:rPr lang="en-US" sz="1100" dirty="0" smtClean="0"/>
              <a:t> </a:t>
            </a:r>
            <a:r>
              <a:rPr lang="en-US" sz="1100" dirty="0" err="1" smtClean="0"/>
              <a:t>memberikan</a:t>
            </a:r>
            <a:r>
              <a:rPr lang="en-US" sz="1100" dirty="0" smtClean="0"/>
              <a:t> </a:t>
            </a:r>
            <a:r>
              <a:rPr lang="en-US" sz="1100" dirty="0" err="1" smtClean="0"/>
              <a:t>perintah</a:t>
            </a:r>
            <a:r>
              <a:rPr lang="en-US" sz="1100" dirty="0" smtClean="0"/>
              <a:t> </a:t>
            </a:r>
            <a:r>
              <a:rPr lang="en-US" sz="1100" dirty="0" err="1" smtClean="0"/>
              <a:t>kepada</a:t>
            </a:r>
            <a:r>
              <a:rPr lang="en-US" sz="1100" dirty="0" smtClean="0"/>
              <a:t> </a:t>
            </a:r>
            <a:r>
              <a:rPr lang="en-US" sz="1100" dirty="0" err="1" smtClean="0"/>
              <a:t>komputer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memakai</a:t>
            </a:r>
            <a:r>
              <a:rPr lang="en-US" sz="1100" dirty="0" smtClean="0"/>
              <a:t> </a:t>
            </a:r>
            <a:r>
              <a:rPr lang="en-US" sz="1100" dirty="0" err="1" smtClean="0"/>
              <a:t>kode-kode</a:t>
            </a:r>
            <a:r>
              <a:rPr lang="en-US" sz="1100" dirty="0" smtClean="0"/>
              <a:t> </a:t>
            </a:r>
            <a:r>
              <a:rPr lang="en-US" sz="1100" dirty="0" err="1" smtClean="0"/>
              <a:t>singkat</a:t>
            </a:r>
            <a:r>
              <a:rPr lang="en-US" sz="1100" dirty="0" smtClean="0"/>
              <a:t> (</a:t>
            </a:r>
            <a:r>
              <a:rPr lang="en-US" sz="1100" dirty="0" err="1" smtClean="0"/>
              <a:t>kode</a:t>
            </a:r>
            <a:r>
              <a:rPr lang="en-US" sz="1100" dirty="0" smtClean="0"/>
              <a:t> </a:t>
            </a:r>
            <a:r>
              <a:rPr lang="en-US" sz="1100" i="1" dirty="0" smtClean="0"/>
              <a:t>mnemonic</a:t>
            </a:r>
            <a:r>
              <a:rPr lang="en-US" sz="1100" dirty="0" smtClean="0"/>
              <a:t>), </a:t>
            </a:r>
            <a:r>
              <a:rPr lang="en-US" sz="1100" dirty="0" err="1" smtClean="0"/>
              <a:t>contohnya</a:t>
            </a:r>
            <a:r>
              <a:rPr lang="en-US" sz="1100" dirty="0" smtClean="0"/>
              <a:t> </a:t>
            </a:r>
            <a:r>
              <a:rPr lang="en-US" sz="1100" dirty="0" err="1" smtClean="0">
                <a:hlinkClick r:id="rId4" tooltip="Assembly"/>
              </a:rPr>
              <a:t>kode_mesin</a:t>
            </a:r>
            <a:r>
              <a:rPr lang="en-US" sz="1100" dirty="0" smtClean="0">
                <a:hlinkClick r:id="rId4" tooltip="Assembly"/>
              </a:rPr>
              <a:t> (MOV</a:t>
            </a:r>
            <a:r>
              <a:rPr lang="en-US" sz="1100" dirty="0" smtClean="0"/>
              <a:t>, SUB, CMP, JMP, JGE, JL, LOOP, </a:t>
            </a:r>
            <a:r>
              <a:rPr lang="en-US" sz="1100" dirty="0" err="1" smtClean="0"/>
              <a:t>dsb</a:t>
            </a:r>
            <a:r>
              <a:rPr lang="en-US" sz="1100" dirty="0" smtClean="0"/>
              <a:t>.</a:t>
            </a:r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dirty="0" err="1" smtClean="0"/>
              <a:t>Bahasa</a:t>
            </a:r>
            <a:r>
              <a:rPr lang="en-US" sz="1100" b="0" dirty="0" smtClean="0"/>
              <a:t> Tingkat </a:t>
            </a:r>
            <a:r>
              <a:rPr lang="en-US" sz="1100" b="0" dirty="0" err="1" smtClean="0"/>
              <a:t>Menengah</a:t>
            </a:r>
            <a:r>
              <a:rPr lang="en-US" sz="1100" dirty="0" smtClean="0"/>
              <a:t>, </a:t>
            </a:r>
            <a:r>
              <a:rPr lang="en-US" sz="1100" dirty="0" err="1" smtClean="0"/>
              <a:t>yaitu</a:t>
            </a:r>
            <a:r>
              <a:rPr lang="en-US" sz="1100" dirty="0" smtClean="0"/>
              <a:t> </a:t>
            </a:r>
            <a:r>
              <a:rPr lang="en-US" sz="1100" dirty="0" err="1" smtClean="0"/>
              <a:t>bahasa</a:t>
            </a:r>
            <a:r>
              <a:rPr lang="en-US" sz="1100" dirty="0" smtClean="0"/>
              <a:t> </a:t>
            </a:r>
            <a:r>
              <a:rPr lang="en-US" sz="1100" dirty="0" err="1" smtClean="0"/>
              <a:t>komputer</a:t>
            </a:r>
            <a:r>
              <a:rPr lang="en-US" sz="1100" dirty="0" smtClean="0"/>
              <a:t> yang </a:t>
            </a:r>
            <a:r>
              <a:rPr lang="en-US" sz="1100" dirty="0" err="1" smtClean="0"/>
              <a:t>memakai</a:t>
            </a:r>
            <a:r>
              <a:rPr lang="en-US" sz="1100" dirty="0" smtClean="0"/>
              <a:t> </a:t>
            </a:r>
            <a:r>
              <a:rPr lang="en-US" sz="1100" dirty="0" err="1" smtClean="0"/>
              <a:t>campuran</a:t>
            </a:r>
            <a:r>
              <a:rPr lang="en-US" sz="1100" dirty="0" smtClean="0"/>
              <a:t> </a:t>
            </a:r>
            <a:r>
              <a:rPr lang="en-US" sz="1100" dirty="0" err="1" smtClean="0"/>
              <a:t>instruksi</a:t>
            </a:r>
            <a:r>
              <a:rPr lang="en-US" sz="1100" dirty="0" smtClean="0"/>
              <a:t> </a:t>
            </a:r>
            <a:r>
              <a:rPr lang="en-US" sz="1100" dirty="0" err="1" smtClean="0"/>
              <a:t>dalam</a:t>
            </a:r>
            <a:r>
              <a:rPr lang="en-US" sz="1100" dirty="0" smtClean="0"/>
              <a:t> kata-kata </a:t>
            </a:r>
            <a:r>
              <a:rPr lang="en-US" sz="1100" dirty="0" err="1" smtClean="0"/>
              <a:t>bahasa</a:t>
            </a:r>
            <a:r>
              <a:rPr lang="en-US" sz="1100" dirty="0" smtClean="0"/>
              <a:t> </a:t>
            </a:r>
            <a:r>
              <a:rPr lang="en-US" sz="1100" dirty="0" err="1" smtClean="0"/>
              <a:t>manusia</a:t>
            </a:r>
            <a:r>
              <a:rPr lang="en-US" sz="1100" dirty="0" smtClean="0"/>
              <a:t> (</a:t>
            </a:r>
            <a:r>
              <a:rPr lang="en-US" sz="1100" dirty="0" err="1" smtClean="0"/>
              <a:t>lihat</a:t>
            </a:r>
            <a:r>
              <a:rPr lang="en-US" sz="1100" dirty="0" smtClean="0"/>
              <a:t> </a:t>
            </a:r>
            <a:r>
              <a:rPr lang="en-US" sz="1100" dirty="0" err="1" smtClean="0"/>
              <a:t>contoh</a:t>
            </a:r>
            <a:r>
              <a:rPr lang="en-US" sz="1100" dirty="0" smtClean="0"/>
              <a:t> </a:t>
            </a:r>
            <a:r>
              <a:rPr lang="en-US" sz="1100" dirty="0" err="1" smtClean="0"/>
              <a:t>Bahasa</a:t>
            </a:r>
            <a:r>
              <a:rPr lang="en-US" sz="1100" dirty="0" smtClean="0"/>
              <a:t> Tingkat </a:t>
            </a:r>
            <a:r>
              <a:rPr lang="en-US" sz="1100" dirty="0" err="1" smtClean="0"/>
              <a:t>Tinggi</a:t>
            </a:r>
            <a:r>
              <a:rPr lang="en-US" sz="1100" dirty="0" smtClean="0"/>
              <a:t> di </a:t>
            </a:r>
            <a:r>
              <a:rPr lang="en-US" sz="1100" dirty="0" err="1" smtClean="0"/>
              <a:t>bawah</a:t>
            </a:r>
            <a:r>
              <a:rPr lang="en-US" sz="1100" dirty="0" smtClean="0"/>
              <a:t>)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instruksi</a:t>
            </a:r>
            <a:r>
              <a:rPr lang="en-US" sz="1100" dirty="0" smtClean="0"/>
              <a:t> yang </a:t>
            </a:r>
            <a:r>
              <a:rPr lang="en-US" sz="1100" dirty="0" err="1" smtClean="0"/>
              <a:t>bersifat</a:t>
            </a:r>
            <a:r>
              <a:rPr lang="en-US" sz="1100" dirty="0" smtClean="0"/>
              <a:t> </a:t>
            </a:r>
            <a:r>
              <a:rPr lang="en-US" sz="1100" dirty="0" err="1" smtClean="0"/>
              <a:t>simbolik</a:t>
            </a:r>
            <a:r>
              <a:rPr lang="en-US" sz="1100" dirty="0" smtClean="0"/>
              <a:t>, </a:t>
            </a:r>
            <a:r>
              <a:rPr lang="en-US" sz="1100" dirty="0" err="1" smtClean="0"/>
              <a:t>contohnya</a:t>
            </a:r>
            <a:r>
              <a:rPr lang="en-US" sz="1100" dirty="0" smtClean="0"/>
              <a:t> {, }, ?, &lt;&lt;, &gt;&gt;, &amp;&amp;, ||, </a:t>
            </a:r>
            <a:r>
              <a:rPr lang="en-US" sz="1100" dirty="0" err="1" smtClean="0"/>
              <a:t>dsb</a:t>
            </a:r>
            <a:r>
              <a:rPr lang="en-US" sz="1100" dirty="0" smtClean="0"/>
              <a:t>. </a:t>
            </a:r>
            <a:r>
              <a:rPr lang="en-US" sz="1100" dirty="0" err="1" smtClean="0"/>
              <a:t>Contoh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bahasa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pemrograman</a:t>
            </a:r>
            <a:r>
              <a:rPr lang="en-US" sz="1100" baseline="0" dirty="0" smtClean="0"/>
              <a:t>: </a:t>
            </a:r>
            <a:r>
              <a:rPr lang="en-US" sz="1100" baseline="0" dirty="0" err="1" smtClean="0"/>
              <a:t>bahasa</a:t>
            </a:r>
            <a:r>
              <a:rPr lang="en-US" sz="1100" baseline="0" dirty="0" smtClean="0"/>
              <a:t> C, </a:t>
            </a:r>
            <a:r>
              <a:rPr lang="en-US" sz="1100" baseline="0" dirty="0" err="1" smtClean="0"/>
              <a:t>cobol</a:t>
            </a:r>
            <a:r>
              <a:rPr lang="en-US" sz="1100" baseline="0" dirty="0" smtClean="0"/>
              <a:t>, </a:t>
            </a:r>
            <a:r>
              <a:rPr lang="en-US" sz="1100" baseline="0" dirty="0" err="1" smtClean="0"/>
              <a:t>fortrand</a:t>
            </a:r>
            <a:endParaRPr lang="en-US" sz="1100" dirty="0" smtClean="0"/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dirty="0" err="1" smtClean="0"/>
              <a:t>Bahasa</a:t>
            </a:r>
            <a:r>
              <a:rPr lang="en-US" sz="1100" b="0" dirty="0" smtClean="0"/>
              <a:t> Tingkat </a:t>
            </a:r>
            <a:r>
              <a:rPr lang="en-US" sz="1100" b="0" dirty="0" err="1" smtClean="0"/>
              <a:t>Tinggi</a:t>
            </a:r>
            <a:r>
              <a:rPr lang="en-US" sz="1100" dirty="0" smtClean="0"/>
              <a:t>, </a:t>
            </a:r>
            <a:r>
              <a:rPr lang="en-US" sz="1100" dirty="0" err="1" smtClean="0"/>
              <a:t>yaitu</a:t>
            </a:r>
            <a:r>
              <a:rPr lang="en-US" sz="1100" dirty="0" smtClean="0"/>
              <a:t> </a:t>
            </a:r>
            <a:r>
              <a:rPr lang="en-US" sz="1100" dirty="0" err="1" smtClean="0"/>
              <a:t>bahasa</a:t>
            </a:r>
            <a:r>
              <a:rPr lang="en-US" sz="1100" dirty="0" smtClean="0"/>
              <a:t> </a:t>
            </a:r>
            <a:r>
              <a:rPr lang="en-US" sz="1100" dirty="0" err="1" smtClean="0"/>
              <a:t>komputer</a:t>
            </a:r>
            <a:r>
              <a:rPr lang="en-US" sz="1100" dirty="0" smtClean="0"/>
              <a:t> yang </a:t>
            </a:r>
            <a:r>
              <a:rPr lang="en-US" sz="1100" dirty="0" err="1" smtClean="0"/>
              <a:t>memakai</a:t>
            </a:r>
            <a:r>
              <a:rPr lang="en-US" sz="1100" dirty="0" smtClean="0"/>
              <a:t> </a:t>
            </a:r>
            <a:r>
              <a:rPr lang="en-US" sz="1100" dirty="0" err="1" smtClean="0"/>
              <a:t>instruksi</a:t>
            </a:r>
            <a:r>
              <a:rPr lang="en-US" sz="1100" dirty="0" smtClean="0"/>
              <a:t> </a:t>
            </a:r>
            <a:r>
              <a:rPr lang="en-US" sz="1100" dirty="0" err="1" smtClean="0"/>
              <a:t>berasal</a:t>
            </a:r>
            <a:r>
              <a:rPr lang="en-US" sz="1100" dirty="0" smtClean="0"/>
              <a:t> </a:t>
            </a:r>
            <a:r>
              <a:rPr lang="en-US" sz="1100" dirty="0" err="1" smtClean="0"/>
              <a:t>dari</a:t>
            </a:r>
            <a:r>
              <a:rPr lang="en-US" sz="1100" dirty="0" smtClean="0"/>
              <a:t> </a:t>
            </a:r>
            <a:r>
              <a:rPr lang="en-US" sz="1100" dirty="0" err="1" smtClean="0"/>
              <a:t>unsur</a:t>
            </a:r>
            <a:r>
              <a:rPr lang="en-US" sz="1100" dirty="0" smtClean="0"/>
              <a:t> kata-kata </a:t>
            </a:r>
            <a:r>
              <a:rPr lang="en-US" sz="1100" dirty="0" err="1" smtClean="0"/>
              <a:t>bahasa</a:t>
            </a:r>
            <a:r>
              <a:rPr lang="en-US" sz="1100" dirty="0" smtClean="0"/>
              <a:t> </a:t>
            </a:r>
            <a:r>
              <a:rPr lang="en-US" sz="1100" dirty="0" err="1" smtClean="0"/>
              <a:t>manusia</a:t>
            </a:r>
            <a:r>
              <a:rPr lang="en-US" sz="1100" dirty="0" smtClean="0"/>
              <a:t>, </a:t>
            </a:r>
            <a:r>
              <a:rPr lang="en-US" sz="1100" dirty="0" err="1" smtClean="0"/>
              <a:t>contohnya</a:t>
            </a:r>
            <a:r>
              <a:rPr lang="en-US" sz="1100" dirty="0" smtClean="0"/>
              <a:t> </a:t>
            </a:r>
            <a:r>
              <a:rPr lang="en-US" sz="1100" i="1" dirty="0" smtClean="0"/>
              <a:t>begin, end, if, for, while, and, or, </a:t>
            </a:r>
            <a:r>
              <a:rPr lang="en-US" sz="1100" i="1" dirty="0" err="1" smtClean="0"/>
              <a:t>dsb</a:t>
            </a:r>
            <a:r>
              <a:rPr lang="en-US" sz="1100" i="1" dirty="0" smtClean="0"/>
              <a:t>.</a:t>
            </a:r>
            <a:r>
              <a:rPr lang="en-US" sz="1100" dirty="0" smtClean="0"/>
              <a:t> </a:t>
            </a:r>
            <a:r>
              <a:rPr lang="en-US" sz="1100" dirty="0" err="1" smtClean="0"/>
              <a:t>Komputer</a:t>
            </a:r>
            <a:r>
              <a:rPr lang="en-US" sz="1100" dirty="0" smtClean="0"/>
              <a:t> </a:t>
            </a:r>
            <a:r>
              <a:rPr lang="en-US" sz="1100" dirty="0" err="1" smtClean="0"/>
              <a:t>dapat</a:t>
            </a:r>
            <a:r>
              <a:rPr lang="en-US" sz="1100" dirty="0" smtClean="0"/>
              <a:t> </a:t>
            </a:r>
            <a:r>
              <a:rPr lang="en-US" sz="1100" dirty="0" err="1" smtClean="0"/>
              <a:t>mengerti</a:t>
            </a:r>
            <a:r>
              <a:rPr lang="en-US" sz="1100" dirty="0" smtClean="0"/>
              <a:t> </a:t>
            </a:r>
            <a:r>
              <a:rPr lang="en-US" sz="1100" dirty="0" err="1" smtClean="0"/>
              <a:t>bahasa</a:t>
            </a:r>
            <a:r>
              <a:rPr lang="en-US" sz="1100" dirty="0" smtClean="0"/>
              <a:t> </a:t>
            </a:r>
            <a:r>
              <a:rPr lang="en-US" sz="1100" dirty="0" err="1" smtClean="0"/>
              <a:t>manusia</a:t>
            </a:r>
            <a:r>
              <a:rPr lang="en-US" sz="1100" dirty="0" smtClean="0"/>
              <a:t> </a:t>
            </a:r>
            <a:r>
              <a:rPr lang="en-US" sz="1100" dirty="0" err="1" smtClean="0"/>
              <a:t>itu</a:t>
            </a:r>
            <a:r>
              <a:rPr lang="en-US" sz="1100" dirty="0" smtClean="0"/>
              <a:t> </a:t>
            </a:r>
            <a:r>
              <a:rPr lang="en-US" sz="1100" dirty="0" err="1" smtClean="0"/>
              <a:t>diperlukan</a:t>
            </a:r>
            <a:r>
              <a:rPr lang="en-US" sz="1100" dirty="0" smtClean="0"/>
              <a:t> program </a:t>
            </a:r>
            <a:r>
              <a:rPr lang="en-US" sz="1100" i="1" dirty="0" smtClean="0"/>
              <a:t>compiler </a:t>
            </a:r>
            <a:r>
              <a:rPr lang="en-US" sz="1100" dirty="0" err="1" smtClean="0"/>
              <a:t>atau</a:t>
            </a:r>
            <a:r>
              <a:rPr lang="en-US" sz="1100" i="1" dirty="0" smtClean="0"/>
              <a:t> interpreter. </a:t>
            </a:r>
            <a:r>
              <a:rPr lang="en-US" sz="1100" i="0" dirty="0" err="1" smtClean="0"/>
              <a:t>Contoh</a:t>
            </a:r>
            <a:r>
              <a:rPr lang="en-US" sz="1100" i="0" baseline="0" dirty="0" smtClean="0"/>
              <a:t> </a:t>
            </a:r>
            <a:r>
              <a:rPr lang="en-US" sz="1100" i="0" baseline="0" dirty="0" err="1" smtClean="0"/>
              <a:t>bahasa</a:t>
            </a:r>
            <a:r>
              <a:rPr lang="en-US" sz="1100" i="0" baseline="0" dirty="0" smtClean="0"/>
              <a:t> </a:t>
            </a:r>
            <a:r>
              <a:rPr lang="en-US" sz="1100" i="0" baseline="0" dirty="0" err="1" smtClean="0"/>
              <a:t>pemrograman</a:t>
            </a:r>
            <a:r>
              <a:rPr lang="en-US" sz="1100" i="0" baseline="0" dirty="0" smtClean="0"/>
              <a:t>: Java, Python, HTML, PHP. </a:t>
            </a:r>
            <a:endParaRPr lang="en-US" sz="1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7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3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err="1" smtClean="0"/>
              <a:t>Contoh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perintah</a:t>
            </a:r>
            <a:r>
              <a:rPr lang="en-US" baseline="0" dirty="0" smtClean="0"/>
              <a:t>/operand </a:t>
            </a:r>
            <a:r>
              <a:rPr lang="en-US" baseline="0" dirty="0" err="1" smtClean="0"/>
              <a:t>cek</a:t>
            </a:r>
            <a:r>
              <a:rPr lang="en-US" baseline="0" dirty="0" smtClean="0"/>
              <a:t> stalling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431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Appendix 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6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9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 dirty="0" smtClean="0"/>
              <a:t>M</a:t>
            </a:r>
            <a:r>
              <a:rPr lang="en-ID" baseline="0" dirty="0" smtClean="0"/>
              <a:t> </a:t>
            </a:r>
            <a:r>
              <a:rPr lang="en-ID" dirty="0" smtClean="0"/>
              <a:t>: </a:t>
            </a:r>
            <a:r>
              <a:rPr lang="en-ID" dirty="0" err="1" smtClean="0"/>
              <a:t>Mesin</a:t>
            </a:r>
            <a:endParaRPr lang="en-US" dirty="0" smtClean="0"/>
          </a:p>
          <a:p>
            <a:pPr marL="457200" indent="-317500"/>
            <a:r>
              <a:rPr lang="en-ID" dirty="0" smtClean="0"/>
              <a:t>User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melakukan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perintah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melalui</a:t>
            </a:r>
            <a:r>
              <a:rPr lang="en-ID" baseline="0" dirty="0" smtClean="0"/>
              <a:t> UI.</a:t>
            </a:r>
          </a:p>
          <a:p>
            <a:pPr marL="457200" indent="-317500"/>
            <a:r>
              <a:rPr lang="en-ID" baseline="0" dirty="0" err="1" smtClean="0"/>
              <a:t>Perintah</a:t>
            </a:r>
            <a:r>
              <a:rPr lang="en-ID" baseline="0" dirty="0" smtClean="0"/>
              <a:t> yang </a:t>
            </a:r>
            <a:r>
              <a:rPr lang="en-ID" baseline="0" dirty="0" err="1" smtClean="0"/>
              <a:t>dilakukan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melalui</a:t>
            </a:r>
            <a:r>
              <a:rPr lang="en-ID" baseline="0" dirty="0" smtClean="0"/>
              <a:t> UI </a:t>
            </a:r>
            <a:r>
              <a:rPr lang="en-ID" baseline="0" dirty="0" err="1" smtClean="0"/>
              <a:t>akan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diubah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bahasanya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menggunakan</a:t>
            </a:r>
            <a:r>
              <a:rPr lang="en-ID" baseline="0" dirty="0" smtClean="0"/>
              <a:t> command interpreter. </a:t>
            </a:r>
          </a:p>
          <a:p>
            <a:pPr marL="457200" indent="-317500"/>
            <a:r>
              <a:rPr lang="en-ID" baseline="0" dirty="0" err="1" smtClean="0"/>
              <a:t>Perintah</a:t>
            </a:r>
            <a:r>
              <a:rPr lang="en-ID" baseline="0" dirty="0" smtClean="0"/>
              <a:t> yang </a:t>
            </a:r>
            <a:r>
              <a:rPr lang="en-ID" baseline="0" dirty="0" err="1" smtClean="0"/>
              <a:t>bahasanya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sudah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diubah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dicek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apakah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dapat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dijalankan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oleh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mesin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atau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tidak</a:t>
            </a:r>
            <a:r>
              <a:rPr lang="en-ID" baseline="0" dirty="0" smtClean="0"/>
              <a:t>. </a:t>
            </a:r>
            <a:r>
              <a:rPr lang="en-ID" baseline="0" dirty="0" err="1" smtClean="0"/>
              <a:t>Dalam</a:t>
            </a:r>
            <a:r>
              <a:rPr lang="en-ID" baseline="0" dirty="0" smtClean="0"/>
              <a:t> </a:t>
            </a:r>
            <a:r>
              <a:rPr lang="en-ID" baseline="0" dirty="0" err="1" smtClean="0"/>
              <a:t>hal</a:t>
            </a:r>
            <a:r>
              <a:rPr lang="en-ID" baseline="0" dirty="0" smtClean="0"/>
              <a:t> </a:t>
            </a:r>
            <a:r>
              <a:rPr lang="en-ID" baseline="0" dirty="0" err="1" smtClean="0"/>
              <a:t>ini</a:t>
            </a:r>
            <a:r>
              <a:rPr lang="en-ID" baseline="0" dirty="0" smtClean="0"/>
              <a:t> procedure call </a:t>
            </a:r>
            <a:r>
              <a:rPr lang="en-ID" baseline="0" dirty="0" err="1" smtClean="0"/>
              <a:t>memastikan</a:t>
            </a:r>
            <a:r>
              <a:rPr lang="en-ID" baseline="0" dirty="0" smtClean="0"/>
              <a:t> perintah2 </a:t>
            </a:r>
            <a:r>
              <a:rPr lang="en-ID" baseline="0" dirty="0" err="1" smtClean="0"/>
              <a:t>tsb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dapat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dijalankan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atau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tidak</a:t>
            </a:r>
            <a:r>
              <a:rPr lang="en-ID" baseline="0" dirty="0" smtClean="0"/>
              <a:t>. </a:t>
            </a:r>
          </a:p>
          <a:p>
            <a:pPr marL="457200" indent="-317500"/>
            <a:r>
              <a:rPr lang="en-ID" baseline="0" dirty="0" err="1" smtClean="0"/>
              <a:t>Selanjutnya</a:t>
            </a:r>
            <a:r>
              <a:rPr lang="en-ID" baseline="0" dirty="0" smtClean="0"/>
              <a:t> kernel </a:t>
            </a:r>
            <a:r>
              <a:rPr lang="en-ID" baseline="0" dirty="0" err="1" smtClean="0"/>
              <a:t>akan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mengakses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mesin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melalui</a:t>
            </a:r>
            <a:r>
              <a:rPr lang="en-ID" baseline="0" dirty="0" smtClean="0"/>
              <a:t> BIOS, </a:t>
            </a:r>
            <a:r>
              <a:rPr lang="en-ID" baseline="0" dirty="0" err="1" smtClean="0"/>
              <a:t>dengan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cara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mengubah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perintah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tsb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dalam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bahasa</a:t>
            </a:r>
            <a:r>
              <a:rPr lang="en-ID" baseline="0" dirty="0" smtClean="0"/>
              <a:t> assembly, yang </a:t>
            </a:r>
            <a:r>
              <a:rPr lang="en-ID" baseline="0" dirty="0" err="1" smtClean="0"/>
              <a:t>kemudian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oleh</a:t>
            </a:r>
            <a:r>
              <a:rPr lang="en-ID" baseline="0" dirty="0" smtClean="0"/>
              <a:t> BIOS </a:t>
            </a:r>
            <a:r>
              <a:rPr lang="en-ID" baseline="0" dirty="0" err="1" smtClean="0"/>
              <a:t>akan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diubah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menjadi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bahasa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biner</a:t>
            </a:r>
            <a:r>
              <a:rPr lang="en-ID" baseline="0" dirty="0" smtClean="0"/>
              <a:t>. (BIOS </a:t>
            </a:r>
            <a:r>
              <a:rPr lang="en-ID" baseline="0" dirty="0" err="1" smtClean="0"/>
              <a:t>melekat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pada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mesin</a:t>
            </a:r>
            <a:r>
              <a:rPr lang="en-ID" baseline="0" dirty="0" smtClean="0"/>
              <a:t>)</a:t>
            </a:r>
          </a:p>
          <a:p>
            <a:pPr marL="457200" indent="-317500"/>
            <a:r>
              <a:rPr lang="en-ID" baseline="0" dirty="0" err="1" smtClean="0"/>
              <a:t>Jika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terdapat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perintah</a:t>
            </a:r>
            <a:r>
              <a:rPr lang="en-ID" baseline="0" dirty="0" smtClean="0"/>
              <a:t> yang </a:t>
            </a:r>
            <a:r>
              <a:rPr lang="en-ID" baseline="0" dirty="0" err="1" smtClean="0"/>
              <a:t>tdk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bisa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dijalankan</a:t>
            </a:r>
            <a:r>
              <a:rPr lang="en-ID" baseline="0" dirty="0" smtClean="0"/>
              <a:t> (</a:t>
            </a:r>
            <a:r>
              <a:rPr lang="en-ID" baseline="0" dirty="0" err="1" smtClean="0"/>
              <a:t>tdk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diperbolehkan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mengakses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mesin</a:t>
            </a:r>
            <a:r>
              <a:rPr lang="en-ID" baseline="0" dirty="0" smtClean="0"/>
              <a:t>), </a:t>
            </a:r>
            <a:r>
              <a:rPr lang="en-ID" baseline="0" dirty="0" err="1" smtClean="0"/>
              <a:t>maka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perintah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tsb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akan</a:t>
            </a:r>
            <a:r>
              <a:rPr lang="en-ID" baseline="0" dirty="0" smtClean="0"/>
              <a:t> di-drop </a:t>
            </a:r>
            <a:r>
              <a:rPr lang="en-ID" baseline="0" dirty="0" err="1" smtClean="0"/>
              <a:t>oleh</a:t>
            </a:r>
            <a:r>
              <a:rPr lang="en-ID" baseline="0" dirty="0" smtClean="0"/>
              <a:t> procedure call, </a:t>
            </a:r>
            <a:r>
              <a:rPr lang="en-ID" baseline="0" dirty="0" err="1" smtClean="0"/>
              <a:t>tidak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pernah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sampai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</a:t>
            </a:r>
            <a:r>
              <a:rPr lang="en-ID" baseline="0" dirty="0" smtClean="0"/>
              <a:t> kernel.  (Procedure call: </a:t>
            </a:r>
            <a:r>
              <a:rPr lang="en-ID" baseline="0" dirty="0" err="1" smtClean="0"/>
              <a:t>membatasi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penggunaan</a:t>
            </a:r>
            <a:r>
              <a:rPr lang="en-ID" baseline="0" dirty="0" smtClean="0"/>
              <a:t> HW, </a:t>
            </a:r>
            <a:r>
              <a:rPr lang="en-ID" baseline="0" dirty="0" err="1" smtClean="0"/>
              <a:t>tidak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semua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perintah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bisa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akses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mesin</a:t>
            </a:r>
            <a:r>
              <a:rPr lang="en-ID" baseline="0" dirty="0" smtClean="0"/>
              <a:t>)</a:t>
            </a:r>
          </a:p>
          <a:p>
            <a:pPr marL="457200" indent="-317500"/>
            <a:r>
              <a:rPr lang="en-ID" baseline="0" dirty="0" err="1" smtClean="0"/>
              <a:t>Jika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diberikan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akses</a:t>
            </a:r>
            <a:r>
              <a:rPr lang="en-ID" baseline="0" dirty="0" smtClean="0"/>
              <a:t> root (super user), </a:t>
            </a:r>
            <a:r>
              <a:rPr lang="en-ID" baseline="0" dirty="0" err="1" smtClean="0"/>
              <a:t>perintah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langsung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masuk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</a:t>
            </a:r>
            <a:r>
              <a:rPr lang="en-ID" baseline="0" dirty="0" smtClean="0"/>
              <a:t> kernel, </a:t>
            </a:r>
            <a:r>
              <a:rPr lang="en-ID" baseline="0" dirty="0" err="1" smtClean="0"/>
              <a:t>tanpa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difilter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melalui</a:t>
            </a:r>
            <a:r>
              <a:rPr lang="en-ID" baseline="0" dirty="0" smtClean="0"/>
              <a:t> procedure call. </a:t>
            </a:r>
          </a:p>
        </p:txBody>
      </p:sp>
    </p:spTree>
    <p:extLst>
      <p:ext uri="{BB962C8B-B14F-4D97-AF65-F5344CB8AC3E}">
        <p14:creationId xmlns:p14="http://schemas.microsoft.com/office/powerpoint/2010/main" val="2027988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kompilasi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semua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kode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sumber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dibaca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terlebih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dahulu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jika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kesalahan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menulis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program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maka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dibentuk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kode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mesinnya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sehingga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program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dijalankan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Program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melakukan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disebut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Compiler. Program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hasil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kompilasi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berbentuk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executable. Program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langsung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dijalankan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tanpa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memiliki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Compiler di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komputer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menjalankan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program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Bahasa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teknik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kompilasi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misalnya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bahasa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C, C++, Pascal, Assembly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4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Bahasa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teknik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interpretasi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membaca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kode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sumber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perbaris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dieksekusi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perbaris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Jika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ditemukan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kesalahan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penulisan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program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maka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baris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kesalahan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itulah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program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dihentikan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Program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melakukan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disebut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Interpreter.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teknik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interpretasi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dihasilkan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program standalone,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artinya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menjalankan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program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kita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mempunyai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kode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sumbernya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sekaligus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interpreter program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Bahasa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teknik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interpretasi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misalnya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bahasa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Perl, Python, Ruby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2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OukpDfsuX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480930" y="1991825"/>
            <a:ext cx="554059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Software </a:t>
            </a:r>
            <a:r>
              <a:rPr lang="en-US" dirty="0" err="1" smtClean="0"/>
              <a:t>dan</a:t>
            </a:r>
            <a:r>
              <a:rPr lang="en-US" dirty="0" smtClean="0"/>
              <a:t> Hardware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92" y="308637"/>
            <a:ext cx="4341694" cy="45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8417" y="149654"/>
            <a:ext cx="5138700" cy="857400"/>
          </a:xfrm>
        </p:spPr>
        <p:txBody>
          <a:bodyPr/>
          <a:lstStyle/>
          <a:p>
            <a:r>
              <a:rPr lang="en-US" dirty="0" smtClean="0"/>
              <a:t>Interpreter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007054"/>
            <a:ext cx="6007396" cy="3180900"/>
          </a:xfrm>
        </p:spPr>
        <p:txBody>
          <a:bodyPr/>
          <a:lstStyle/>
          <a:p>
            <a:pPr algn="just"/>
            <a:r>
              <a:rPr lang="en-US" sz="2000" dirty="0" err="1" smtClean="0"/>
              <a:t>Fungsinya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compiler, </a:t>
            </a:r>
            <a:r>
              <a:rPr lang="en-US" sz="2000" dirty="0" err="1" smtClean="0"/>
              <a:t>namun</a:t>
            </a:r>
            <a:r>
              <a:rPr lang="en-US" sz="2000" dirty="0" smtClean="0"/>
              <a:t> source code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diterjemahkan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per </a:t>
            </a:r>
            <a:r>
              <a:rPr lang="en-US" sz="2000" dirty="0" err="1" smtClean="0"/>
              <a:t>baris</a:t>
            </a:r>
            <a:r>
              <a:rPr lang="en-US" sz="2000" dirty="0" smtClean="0"/>
              <a:t> (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kesatuan</a:t>
            </a:r>
            <a:r>
              <a:rPr lang="en-US" sz="2000" dirty="0" smtClean="0"/>
              <a:t> program)</a:t>
            </a:r>
          </a:p>
          <a:p>
            <a:pPr algn="just"/>
            <a:r>
              <a:rPr lang="en-US" sz="2000" dirty="0" err="1" smtClean="0"/>
              <a:t>Illustrasi</a:t>
            </a:r>
            <a:r>
              <a:rPr lang="en-US" sz="2000" dirty="0" smtClean="0"/>
              <a:t> </a:t>
            </a:r>
            <a:r>
              <a:rPr lang="en-US" sz="2000" dirty="0" err="1" smtClean="0"/>
              <a:t>sederhana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command prompt di Windows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mengetikkan</a:t>
            </a:r>
            <a:r>
              <a:rPr lang="en-US" sz="2000" dirty="0"/>
              <a:t>:</a:t>
            </a:r>
            <a:endParaRPr lang="en-US" sz="2000" dirty="0" smtClean="0"/>
          </a:p>
          <a:p>
            <a:pPr marL="7620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mkdir</a:t>
            </a:r>
            <a:r>
              <a:rPr lang="en-US" sz="2000" dirty="0" smtClean="0"/>
              <a:t> </a:t>
            </a:r>
            <a:r>
              <a:rPr lang="en-US" sz="2000" dirty="0" err="1" smtClean="0"/>
              <a:t>latihan</a:t>
            </a:r>
            <a:r>
              <a:rPr lang="en-US" sz="2000" dirty="0" smtClean="0"/>
              <a:t> &lt;</a:t>
            </a:r>
            <a:r>
              <a:rPr lang="en-US" sz="2000" dirty="0" err="1" smtClean="0"/>
              <a:t>tekan</a:t>
            </a:r>
            <a:r>
              <a:rPr lang="en-US" sz="2000" dirty="0" smtClean="0"/>
              <a:t> enter&gt;</a:t>
            </a:r>
          </a:p>
          <a:p>
            <a:pPr marL="76200" indent="0">
              <a:buNone/>
            </a:pPr>
            <a:endParaRPr lang="en-US" sz="2000" dirty="0" smtClean="0">
              <a:solidFill>
                <a:srgbClr val="00B0F0"/>
              </a:solidFill>
            </a:endParaRPr>
          </a:p>
          <a:p>
            <a:pPr marL="76200" indent="0">
              <a:buNone/>
            </a:pPr>
            <a:r>
              <a:rPr lang="en-US" sz="2000" dirty="0" err="1" smtClean="0">
                <a:solidFill>
                  <a:srgbClr val="00B0F0"/>
                </a:solidFill>
              </a:rPr>
              <a:t>artinya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perintah</a:t>
            </a:r>
            <a:r>
              <a:rPr lang="en-US" sz="2000" dirty="0" smtClean="0">
                <a:solidFill>
                  <a:srgbClr val="00B0F0"/>
                </a:solidFill>
              </a:rPr>
              <a:t> yang </a:t>
            </a:r>
            <a:r>
              <a:rPr lang="en-US" sz="2000" dirty="0" err="1" smtClean="0">
                <a:solidFill>
                  <a:srgbClr val="00B0F0"/>
                </a:solidFill>
              </a:rPr>
              <a:t>dieksekusi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pada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baris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tersebut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adalah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membuat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direktori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dengan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nama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latihan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6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6" y="765005"/>
            <a:ext cx="7667204" cy="332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Compile while at the same time Interpreting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07805"/>
            <a:ext cx="5138700" cy="3530445"/>
          </a:xfrm>
        </p:spPr>
        <p:txBody>
          <a:bodyPr/>
          <a:lstStyle/>
          <a:p>
            <a:r>
              <a:rPr lang="en-ID" u="sng" dirty="0" err="1" smtClean="0"/>
              <a:t>Contoh</a:t>
            </a:r>
            <a:r>
              <a:rPr lang="en-ID" dirty="0" smtClean="0"/>
              <a:t>: Java</a:t>
            </a:r>
          </a:p>
          <a:p>
            <a:pPr algn="just"/>
            <a:r>
              <a:rPr lang="en-ID" dirty="0" err="1" smtClean="0"/>
              <a:t>Menghasilkan</a:t>
            </a:r>
            <a:r>
              <a:rPr lang="en-ID" dirty="0" smtClean="0"/>
              <a:t> </a:t>
            </a:r>
            <a:r>
              <a:rPr lang="en-ID" dirty="0" err="1"/>
              <a:t>programnya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kompilasi</a:t>
            </a:r>
            <a:r>
              <a:rPr lang="en-ID" dirty="0"/>
              <a:t> </a:t>
            </a:r>
            <a:r>
              <a:rPr lang="en-ID" dirty="0" err="1"/>
              <a:t>sekaligus</a:t>
            </a:r>
            <a:r>
              <a:rPr lang="en-ID" dirty="0"/>
              <a:t> </a:t>
            </a:r>
            <a:r>
              <a:rPr lang="en-ID" dirty="0" err="1" smtClean="0"/>
              <a:t>interpretasi</a:t>
            </a:r>
            <a:r>
              <a:rPr lang="en-ID" dirty="0" smtClean="0"/>
              <a:t>.</a:t>
            </a:r>
          </a:p>
          <a:p>
            <a:pPr algn="just"/>
            <a:r>
              <a:rPr lang="en-ID" i="1" dirty="0" smtClean="0"/>
              <a:t>Source code </a:t>
            </a:r>
            <a:r>
              <a:rPr lang="en-ID" dirty="0" err="1" smtClean="0"/>
              <a:t>diubah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</a:t>
            </a:r>
            <a:r>
              <a:rPr lang="en-ID" dirty="0" err="1" smtClean="0"/>
              <a:t>bytecode</a:t>
            </a:r>
            <a:r>
              <a:rPr lang="en-ID" dirty="0"/>
              <a:t> </a:t>
            </a:r>
            <a:r>
              <a:rPr lang="en-ID" dirty="0" err="1" smtClean="0"/>
              <a:t>melalui</a:t>
            </a:r>
            <a:r>
              <a:rPr lang="en-ID" dirty="0" smtClean="0"/>
              <a:t> JRE (Java Runtime Environment) yang </a:t>
            </a:r>
            <a:r>
              <a:rPr lang="en-ID" dirty="0" err="1" smtClean="0"/>
              <a:t>bertugas</a:t>
            </a:r>
            <a:r>
              <a:rPr lang="en-ID" dirty="0" smtClean="0"/>
              <a:t> </a:t>
            </a:r>
            <a:r>
              <a:rPr lang="en-ID" dirty="0" err="1" smtClean="0"/>
              <a:t>sbg</a:t>
            </a:r>
            <a:r>
              <a:rPr lang="en-ID" dirty="0" smtClean="0"/>
              <a:t> interpreter.</a:t>
            </a:r>
          </a:p>
          <a:p>
            <a:pPr algn="just"/>
            <a:endParaRPr lang="en-ID" dirty="0" smtClean="0"/>
          </a:p>
          <a:p>
            <a:pPr algn="just"/>
            <a:endParaRPr lang="en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0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7991" y="0"/>
            <a:ext cx="5138700" cy="857400"/>
          </a:xfrm>
        </p:spPr>
        <p:txBody>
          <a:bodyPr/>
          <a:lstStyle/>
          <a:p>
            <a:r>
              <a:rPr lang="en-US" dirty="0" smtClean="0"/>
              <a:t>Loader &amp; Linker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" y="1100759"/>
            <a:ext cx="5913782" cy="3153189"/>
          </a:xfrm>
        </p:spPr>
        <p:txBody>
          <a:bodyPr/>
          <a:lstStyle/>
          <a:p>
            <a:r>
              <a:rPr lang="en-US" sz="2000" dirty="0" smtClean="0"/>
              <a:t>Loader </a:t>
            </a:r>
            <a:r>
              <a:rPr lang="en-US" sz="2000" dirty="0" err="1" smtClean="0"/>
              <a:t>bertugas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menyalin</a:t>
            </a:r>
            <a:r>
              <a:rPr lang="en-US" sz="2000" dirty="0" smtClean="0"/>
              <a:t> program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Linker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program yang </a:t>
            </a:r>
            <a:r>
              <a:rPr lang="en-US" sz="2000" dirty="0" err="1" smtClean="0"/>
              <a:t>bertugas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mengkombinasikan</a:t>
            </a:r>
            <a:r>
              <a:rPr lang="en-US" sz="2000" dirty="0"/>
              <a:t> </a:t>
            </a:r>
            <a:r>
              <a:rPr lang="en-US" sz="2000" dirty="0" smtClean="0"/>
              <a:t>object </a:t>
            </a:r>
            <a:r>
              <a:rPr lang="en-US" sz="2000" smtClean="0"/>
              <a:t>module :binary </a:t>
            </a:r>
            <a:r>
              <a:rPr lang="en-US" sz="2000" dirty="0" smtClean="0"/>
              <a:t>code (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 code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di-compile) </a:t>
            </a:r>
            <a:r>
              <a:rPr lang="en-US" sz="2000" dirty="0" err="1" smtClean="0"/>
              <a:t>bessrta</a:t>
            </a:r>
            <a:r>
              <a:rPr lang="en-US" sz="2000" dirty="0" smtClean="0"/>
              <a:t> library (yang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dicompile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)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executable code. 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80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8539" y="216176"/>
            <a:ext cx="5449880" cy="3180900"/>
          </a:xfrm>
        </p:spPr>
        <p:txBody>
          <a:bodyPr/>
          <a:lstStyle/>
          <a:p>
            <a:pPr algn="just"/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</a:t>
            </a:r>
            <a:r>
              <a:rPr lang="en-US" sz="2000" dirty="0" err="1" smtClean="0"/>
              <a:t>menjalanakan</a:t>
            </a:r>
            <a:r>
              <a:rPr lang="en-US" sz="2000" dirty="0" smtClean="0"/>
              <a:t> </a:t>
            </a:r>
            <a:r>
              <a:rPr lang="en-US" sz="2000" dirty="0" err="1" smtClean="0"/>
              <a:t>Porgam</a:t>
            </a:r>
            <a:r>
              <a:rPr lang="en-US" sz="2000" dirty="0" smtClean="0"/>
              <a:t>, KERNEL </a:t>
            </a:r>
            <a:r>
              <a:rPr lang="en-US" sz="2000" b="1" dirty="0" err="1" smtClean="0"/>
              <a:t>memiliki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peranan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penting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Kernel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/>
              <a:t>b</a:t>
            </a:r>
            <a:r>
              <a:rPr lang="en-US" sz="2000" dirty="0" err="1" smtClean="0"/>
              <a:t>agian</a:t>
            </a:r>
            <a:r>
              <a:rPr lang="en-US" sz="2000" dirty="0" smtClean="0"/>
              <a:t> inti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(master program). Kernel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subprogram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. Subprogram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subprogram lain</a:t>
            </a:r>
          </a:p>
          <a:p>
            <a:pPr algn="just"/>
            <a:endParaRPr lang="en-US" sz="2000" dirty="0" smtClean="0"/>
          </a:p>
          <a:p>
            <a:pPr marL="76200" indent="0" algn="just">
              <a:buNone/>
            </a:pPr>
            <a:r>
              <a:rPr lang="en-US" sz="1800" u="sng" dirty="0" err="1"/>
              <a:t>C</a:t>
            </a:r>
            <a:r>
              <a:rPr lang="en-US" sz="1800" u="sng" dirty="0" err="1" smtClean="0"/>
              <a:t>ontohnya</a:t>
            </a:r>
            <a:r>
              <a:rPr lang="en-US" sz="1800" dirty="0" smtClean="0"/>
              <a:t>: </a:t>
            </a:r>
          </a:p>
          <a:p>
            <a:pPr marL="76200" indent="0" algn="just">
              <a:buNone/>
            </a:pPr>
            <a:r>
              <a:rPr lang="en-US" sz="1800" dirty="0" err="1" smtClean="0"/>
              <a:t>Ketika</a:t>
            </a:r>
            <a:r>
              <a:rPr lang="en-US" sz="1800" dirty="0" smtClean="0"/>
              <a:t> </a:t>
            </a:r>
            <a:r>
              <a:rPr lang="en-US" sz="1800" dirty="0" err="1" smtClean="0"/>
              <a:t>mengeksekusi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program </a:t>
            </a:r>
            <a:r>
              <a:rPr lang="en-US" sz="1800" dirty="0" err="1" smtClean="0"/>
              <a:t>penjumlahan</a:t>
            </a:r>
            <a:r>
              <a:rPr lang="en-US" sz="1800" dirty="0" smtClean="0"/>
              <a:t>, </a:t>
            </a:r>
            <a:r>
              <a:rPr lang="en-US" sz="1800" dirty="0" err="1" smtClean="0"/>
              <a:t>ternyata</a:t>
            </a:r>
            <a:r>
              <a:rPr lang="en-US" sz="1800" dirty="0" smtClean="0"/>
              <a:t> </a:t>
            </a:r>
            <a:r>
              <a:rPr lang="en-US" sz="1800" dirty="0" err="1" smtClean="0"/>
              <a:t>dibutuhkan</a:t>
            </a:r>
            <a:r>
              <a:rPr lang="en-US" sz="1800" dirty="0" smtClean="0"/>
              <a:t> input </a:t>
            </a:r>
            <a:r>
              <a:rPr lang="en-US" sz="1800" dirty="0" err="1" smtClean="0"/>
              <a:t>dari</a:t>
            </a:r>
            <a:r>
              <a:rPr lang="en-US" sz="1800" dirty="0" smtClean="0"/>
              <a:t> keyboard </a:t>
            </a:r>
            <a:r>
              <a:rPr lang="en-US" sz="1800" dirty="0" err="1" smtClean="0"/>
              <a:t>maka</a:t>
            </a:r>
            <a:r>
              <a:rPr lang="en-US" sz="1800" dirty="0" smtClean="0"/>
              <a:t> kernel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memanggil</a:t>
            </a:r>
            <a:r>
              <a:rPr lang="en-US" sz="1800" dirty="0" smtClean="0"/>
              <a:t> subprogram read() </a:t>
            </a:r>
            <a:r>
              <a:rPr lang="en-US" sz="1800" dirty="0" err="1" smtClean="0"/>
              <a:t>untuk</a:t>
            </a:r>
            <a:r>
              <a:rPr lang="en-US" sz="1800" dirty="0" smtClean="0"/>
              <a:t> men-scan input </a:t>
            </a:r>
            <a:r>
              <a:rPr lang="en-US" sz="1800" dirty="0" err="1" smtClean="0"/>
              <a:t>dari</a:t>
            </a:r>
            <a:r>
              <a:rPr lang="en-US" sz="1800" dirty="0" smtClean="0"/>
              <a:t> keyboard.</a:t>
            </a:r>
          </a:p>
          <a:p>
            <a:pPr marL="7620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2824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4203"/>
            <a:ext cx="5138700" cy="857400"/>
          </a:xfrm>
        </p:spPr>
        <p:txBody>
          <a:bodyPr/>
          <a:lstStyle/>
          <a:p>
            <a:r>
              <a:rPr lang="en-ID" dirty="0" err="1" smtClean="0"/>
              <a:t>Funfact</a:t>
            </a:r>
            <a:r>
              <a:rPr lang="en-ID" dirty="0" smtClean="0"/>
              <a:t>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4615" y="1061603"/>
            <a:ext cx="5443870" cy="3180900"/>
          </a:xfrm>
        </p:spPr>
        <p:txBody>
          <a:bodyPr/>
          <a:lstStyle/>
          <a:p>
            <a:pPr algn="just"/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program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berbeda-beda</a:t>
            </a:r>
            <a:r>
              <a:rPr lang="en-US" sz="2000" dirty="0"/>
              <a:t>. </a:t>
            </a:r>
          </a:p>
          <a:p>
            <a:r>
              <a:rPr lang="en-ID" sz="2000" dirty="0" err="1" smtClean="0"/>
              <a:t>Untuk</a:t>
            </a:r>
            <a:r>
              <a:rPr lang="en-ID" sz="2000" dirty="0" smtClean="0"/>
              <a:t> </a:t>
            </a:r>
            <a:r>
              <a:rPr lang="en-ID" sz="2000" dirty="0" err="1" smtClean="0"/>
              <a:t>membuat</a:t>
            </a:r>
            <a:r>
              <a:rPr lang="en-ID" sz="2000" dirty="0" smtClean="0"/>
              <a:t>:</a:t>
            </a:r>
          </a:p>
          <a:p>
            <a:pPr lvl="1" algn="just"/>
            <a:r>
              <a:rPr lang="en-ID" sz="2000" dirty="0" smtClean="0"/>
              <a:t>Program </a:t>
            </a:r>
            <a:r>
              <a:rPr lang="en-ID" sz="2000" dirty="0" err="1" smtClean="0"/>
              <a:t>berbasis</a:t>
            </a:r>
            <a:r>
              <a:rPr lang="en-ID" sz="2000" dirty="0" smtClean="0"/>
              <a:t> system (</a:t>
            </a:r>
            <a:r>
              <a:rPr lang="en-ID" sz="2000" dirty="0" err="1" smtClean="0"/>
              <a:t>e.g</a:t>
            </a:r>
            <a:r>
              <a:rPr lang="en-ID" sz="2000" dirty="0" smtClean="0"/>
              <a:t>: Driver, </a:t>
            </a:r>
            <a:r>
              <a:rPr lang="en-ID" sz="2000" dirty="0" err="1" smtClean="0"/>
              <a:t>sistem</a:t>
            </a:r>
            <a:r>
              <a:rPr lang="en-ID" sz="2000" dirty="0" smtClean="0"/>
              <a:t> </a:t>
            </a:r>
            <a:r>
              <a:rPr lang="en-ID" sz="2000" dirty="0" err="1" smtClean="0"/>
              <a:t>operasi</a:t>
            </a:r>
            <a:r>
              <a:rPr lang="en-ID" sz="2000" dirty="0" smtClean="0"/>
              <a:t>) -&gt; </a:t>
            </a:r>
            <a:r>
              <a:rPr lang="en-ID" sz="2000" dirty="0" err="1" smtClean="0"/>
              <a:t>bahasa</a:t>
            </a:r>
            <a:r>
              <a:rPr lang="en-ID" sz="2000" dirty="0" smtClean="0"/>
              <a:t> C, Assembly.</a:t>
            </a:r>
          </a:p>
          <a:p>
            <a:pPr lvl="1" algn="just"/>
            <a:r>
              <a:rPr lang="en-ID" sz="2000" dirty="0" smtClean="0"/>
              <a:t>Program desktop -&gt; visual basic, java, C#.</a:t>
            </a:r>
          </a:p>
          <a:p>
            <a:pPr lvl="1" algn="just"/>
            <a:r>
              <a:rPr lang="en-ID" sz="2000" dirty="0" smtClean="0"/>
              <a:t>Program </a:t>
            </a:r>
            <a:r>
              <a:rPr lang="en-ID" sz="2000" dirty="0" err="1" smtClean="0"/>
              <a:t>berbasis</a:t>
            </a:r>
            <a:r>
              <a:rPr lang="en-ID" sz="2000" dirty="0" smtClean="0"/>
              <a:t> web -&gt; HTML, PHP, JavaScript.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571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808" y="189410"/>
            <a:ext cx="5138700" cy="857400"/>
          </a:xfrm>
        </p:spPr>
        <p:txBody>
          <a:bodyPr/>
          <a:lstStyle/>
          <a:p>
            <a:r>
              <a:rPr lang="en-US" dirty="0" smtClean="0"/>
              <a:t>Software dependent OS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-1" y="1126323"/>
            <a:ext cx="5983357" cy="3180900"/>
          </a:xfrm>
        </p:spPr>
        <p:txBody>
          <a:bodyPr/>
          <a:lstStyle/>
          <a:p>
            <a:pPr algn="just"/>
            <a:r>
              <a:rPr lang="en-US" sz="2000" dirty="0" smtClean="0"/>
              <a:t>Ada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r>
              <a:rPr lang="en-US" sz="2000" dirty="0" smtClean="0"/>
              <a:t> yang </a:t>
            </a:r>
            <a:r>
              <a:rPr lang="en-US" sz="2000" b="1" dirty="0" err="1" smtClean="0"/>
              <a:t>spesifik</a:t>
            </a:r>
            <a:r>
              <a:rPr lang="en-US" sz="2000" dirty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dijalankan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untuk</a:t>
            </a:r>
            <a:r>
              <a:rPr lang="en-US" sz="2000" b="1" dirty="0" smtClean="0"/>
              <a:t> OS </a:t>
            </a:r>
            <a:r>
              <a:rPr lang="en-US" sz="2000" b="1" dirty="0" err="1" smtClean="0"/>
              <a:t>tertentu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modul</a:t>
            </a:r>
            <a:r>
              <a:rPr lang="en-US" sz="2000" dirty="0" smtClean="0"/>
              <a:t> yang </a:t>
            </a:r>
            <a:r>
              <a:rPr lang="en-US" sz="2000" dirty="0" err="1" smtClean="0"/>
              <a:t>lalu</a:t>
            </a:r>
            <a:r>
              <a:rPr lang="en-US" sz="2000" dirty="0" smtClean="0"/>
              <a:t> ,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b="1" dirty="0" smtClean="0"/>
              <a:t>installer browser Opera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tergantung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gunakan</a:t>
            </a:r>
            <a:r>
              <a:rPr lang="en-US" sz="2000" dirty="0" smtClean="0"/>
              <a:t>. K</a:t>
            </a:r>
            <a:r>
              <a:rPr lang="en-US" sz="2000" dirty="0" smtClean="0"/>
              <a:t>ita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menginstall</a:t>
            </a:r>
            <a:r>
              <a:rPr lang="en-US" sz="2000" dirty="0" smtClean="0"/>
              <a:t> program opera di OS Windows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installer Opera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Linux. </a:t>
            </a:r>
            <a:endParaRPr lang="en-US" sz="2000" dirty="0"/>
          </a:p>
          <a:p>
            <a:pPr algn="just"/>
            <a:r>
              <a:rPr lang="en-US" sz="2000" dirty="0" err="1" smtClean="0"/>
              <a:t>Karena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telah</a:t>
            </a:r>
            <a:r>
              <a:rPr lang="en-US" sz="2000" dirty="0" smtClean="0"/>
              <a:t> di-compile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b="1" dirty="0" err="1" smtClean="0"/>
              <a:t>menyesuaikan</a:t>
            </a:r>
            <a:r>
              <a:rPr lang="en-US" sz="2000" b="1" dirty="0"/>
              <a:t> </a:t>
            </a:r>
            <a:r>
              <a:rPr lang="en-US" sz="2000" b="1" dirty="0" err="1" smtClean="0"/>
              <a:t>sistem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operasi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tujuan</a:t>
            </a:r>
            <a:r>
              <a:rPr lang="en-US" sz="2000" b="1" dirty="0" smtClean="0"/>
              <a:t>.  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61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9331" y="4214190"/>
            <a:ext cx="6003234" cy="624059"/>
          </a:xfrm>
        </p:spPr>
        <p:txBody>
          <a:bodyPr/>
          <a:lstStyle/>
          <a:p>
            <a:pPr marL="76200" indent="0">
              <a:buNone/>
            </a:pPr>
            <a:r>
              <a:rPr lang="en-US" sz="1600" dirty="0" err="1" smtClean="0"/>
              <a:t>Coba</a:t>
            </a:r>
            <a:r>
              <a:rPr lang="en-US" sz="1600" dirty="0" smtClean="0"/>
              <a:t> </a:t>
            </a:r>
            <a:r>
              <a:rPr lang="en-US" sz="1600" dirty="0" err="1" smtClean="0"/>
              <a:t>sebutkan</a:t>
            </a:r>
            <a:r>
              <a:rPr lang="en-US" sz="1600" dirty="0" smtClean="0"/>
              <a:t> 3 </a:t>
            </a:r>
            <a:r>
              <a:rPr lang="en-US" sz="1600" dirty="0" err="1" smtClean="0"/>
              <a:t>contoh</a:t>
            </a:r>
            <a:r>
              <a:rPr lang="en-US" sz="1600" dirty="0" smtClean="0"/>
              <a:t> software yang dependent </a:t>
            </a:r>
            <a:r>
              <a:rPr lang="en-US" sz="1600" dirty="0" err="1" smtClean="0"/>
              <a:t>terhadap</a:t>
            </a:r>
            <a:r>
              <a:rPr lang="en-US" sz="1600" dirty="0" smtClean="0"/>
              <a:t> OS </a:t>
            </a:r>
            <a:r>
              <a:rPr lang="en-US" sz="1600" dirty="0" err="1" smtClean="0"/>
              <a:t>tertentu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2" y="838088"/>
            <a:ext cx="5496339" cy="32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338429"/>
            <a:ext cx="5903843" cy="3180900"/>
          </a:xfrm>
        </p:spPr>
        <p:txBody>
          <a:bodyPr/>
          <a:lstStyle/>
          <a:p>
            <a:endParaRPr lang="en-US" dirty="0"/>
          </a:p>
          <a:p>
            <a:pPr algn="just"/>
            <a:r>
              <a:rPr lang="en-US" dirty="0" err="1"/>
              <a:t>Bagaimana</a:t>
            </a:r>
            <a:r>
              <a:rPr lang="en-US" dirty="0"/>
              <a:t> program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Java </a:t>
            </a:r>
            <a:r>
              <a:rPr lang="en-US" dirty="0" err="1"/>
              <a:t>misalnya</a:t>
            </a:r>
            <a:r>
              <a:rPr lang="en-US" dirty="0"/>
              <a:t> )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diterjemahkan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binary code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hardware </a:t>
            </a:r>
            <a:r>
              <a:rPr lang="en-US" dirty="0" err="1"/>
              <a:t>komputer</a:t>
            </a:r>
            <a:r>
              <a:rPr lang="en-US" dirty="0" smtClean="0"/>
              <a:t>?</a:t>
            </a:r>
          </a:p>
          <a:p>
            <a:pPr algn="just"/>
            <a:endParaRPr lang="en-ID" dirty="0"/>
          </a:p>
          <a:p>
            <a:pPr algn="just"/>
            <a:r>
              <a:rPr lang="en-US" dirty="0"/>
              <a:t>Software cannot communicate directly with hardware.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4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0079"/>
            <a:ext cx="5138700" cy="857400"/>
          </a:xfrm>
        </p:spPr>
        <p:txBody>
          <a:bodyPr/>
          <a:lstStyle/>
          <a:p>
            <a:r>
              <a:rPr lang="en-US" dirty="0" smtClean="0"/>
              <a:t>Software-OS Independent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98173" y="981429"/>
            <a:ext cx="5724939" cy="3180900"/>
          </a:xfrm>
        </p:spPr>
        <p:txBody>
          <a:bodyPr/>
          <a:lstStyle/>
          <a:p>
            <a:pPr algn="just"/>
            <a:r>
              <a:rPr lang="en-US" dirty="0" smtClean="0"/>
              <a:t>Ada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b="1" dirty="0" err="1" smtClean="0"/>
              <a:t>perangkat</a:t>
            </a:r>
            <a:r>
              <a:rPr lang="en-US" b="1" dirty="0" smtClean="0"/>
              <a:t> </a:t>
            </a:r>
            <a:r>
              <a:rPr lang="en-US" b="1" dirty="0" err="1" smtClean="0"/>
              <a:t>lunak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b="1" dirty="0" smtClean="0"/>
              <a:t>independent </a:t>
            </a:r>
            <a:r>
              <a:rPr lang="en-US" b="1" dirty="0" err="1" smtClean="0"/>
              <a:t>terhadap</a:t>
            </a:r>
            <a:r>
              <a:rPr lang="en-US" b="1" dirty="0" smtClean="0"/>
              <a:t> OS  </a:t>
            </a:r>
            <a:r>
              <a:rPr lang="en-US" dirty="0" smtClean="0"/>
              <a:t>( </a:t>
            </a:r>
            <a:r>
              <a:rPr lang="en-US" dirty="0" err="1" smtClean="0"/>
              <a:t>seolah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di platform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Salah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Bahasa Java.</a:t>
            </a:r>
          </a:p>
          <a:p>
            <a:pPr marL="76200" indent="0">
              <a:buNone/>
            </a:pPr>
            <a:endParaRPr lang="en-US" dirty="0" smtClean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kerjanya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58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</p:spPr>
        <p:txBody>
          <a:bodyPr/>
          <a:lstStyle/>
          <a:p>
            <a:pPr algn="just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Java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memodifikasi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), </a:t>
            </a:r>
            <a:r>
              <a:rPr lang="en-US" dirty="0" err="1" smtClean="0"/>
              <a:t>dibutuhkan</a:t>
            </a:r>
            <a:r>
              <a:rPr lang="en-US" dirty="0" smtClean="0"/>
              <a:t> JRE </a:t>
            </a:r>
            <a:r>
              <a:rPr lang="en-US" dirty="0" err="1" smtClean="0"/>
              <a:t>atau</a:t>
            </a:r>
            <a:r>
              <a:rPr lang="en-US" dirty="0" smtClean="0"/>
              <a:t> JDK?</a:t>
            </a:r>
          </a:p>
          <a:p>
            <a:endParaRPr lang="en-US" dirty="0"/>
          </a:p>
          <a:p>
            <a:r>
              <a:rPr lang="en-US" dirty="0" smtClean="0"/>
              <a:t>Kapan JDK </a:t>
            </a:r>
            <a:r>
              <a:rPr lang="en-US" dirty="0" err="1" smtClean="0"/>
              <a:t>dibutuhkan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55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903" y="368314"/>
            <a:ext cx="6798365" cy="857400"/>
          </a:xfrm>
        </p:spPr>
        <p:txBody>
          <a:bodyPr/>
          <a:lstStyle/>
          <a:p>
            <a:r>
              <a:rPr lang="en-US" sz="2400" dirty="0" smtClean="0"/>
              <a:t>Compile file .java </a:t>
            </a:r>
            <a:r>
              <a:rPr lang="en-US" sz="2400" dirty="0" err="1" smtClean="0"/>
              <a:t>ke</a:t>
            </a:r>
            <a:r>
              <a:rPr lang="en-US" sz="2400" dirty="0" smtClean="0"/>
              <a:t> .class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JDK.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39" y="2367984"/>
            <a:ext cx="6368957" cy="15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2078" y="207626"/>
            <a:ext cx="5762391" cy="589610"/>
          </a:xfrm>
        </p:spPr>
        <p:txBody>
          <a:bodyPr/>
          <a:lstStyle/>
          <a:p>
            <a:r>
              <a:rPr lang="en-US" sz="2400" dirty="0" err="1" smtClean="0"/>
              <a:t>Menjalankan</a:t>
            </a:r>
            <a:r>
              <a:rPr lang="en-US" sz="2400" dirty="0" smtClean="0"/>
              <a:t>  .class file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JVM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0" y="964095"/>
            <a:ext cx="6033849" cy="37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" y="111023"/>
            <a:ext cx="8903158" cy="49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2583" y="325506"/>
            <a:ext cx="5138700" cy="4475093"/>
          </a:xfrm>
        </p:spPr>
        <p:txBody>
          <a:bodyPr/>
          <a:lstStyle/>
          <a:p>
            <a:r>
              <a:rPr lang="en-US" dirty="0" smtClean="0"/>
              <a:t>IDE (ex. NetBeans)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code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disimpan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dalam</a:t>
            </a:r>
            <a:r>
              <a:rPr lang="en-US" dirty="0" smtClean="0">
                <a:sym typeface="Wingdings" panose="05000000000000000000" pitchFamily="2" charset="2"/>
              </a:rPr>
              <a:t> .java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Java compiler di JDK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men-compile .java </a:t>
            </a:r>
            <a:r>
              <a:rPr lang="en-US" dirty="0" err="1" smtClean="0">
                <a:sym typeface="Wingdings" panose="05000000000000000000" pitchFamily="2" charset="2"/>
              </a:rPr>
              <a:t>menjadi</a:t>
            </a:r>
            <a:r>
              <a:rPr lang="en-US" dirty="0" smtClean="0">
                <a:sym typeface="Wingdings" panose="05000000000000000000" pitchFamily="2" charset="2"/>
              </a:rPr>
              <a:t> .class (bytecode)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Bytecode </a:t>
            </a:r>
            <a:r>
              <a:rPr lang="en-US" dirty="0" err="1" smtClean="0">
                <a:sym typeface="Wingdings" panose="05000000000000000000" pitchFamily="2" charset="2"/>
              </a:rPr>
              <a:t>dijalankan</a:t>
            </a:r>
            <a:r>
              <a:rPr lang="en-US" dirty="0" smtClean="0">
                <a:sym typeface="Wingdings" panose="05000000000000000000" pitchFamily="2" charset="2"/>
              </a:rPr>
              <a:t> di JVM yang </a:t>
            </a:r>
            <a:r>
              <a:rPr lang="en-US" dirty="0" err="1" smtClean="0">
                <a:sym typeface="Wingdings" panose="05000000000000000000" pitchFamily="2" charset="2"/>
              </a:rPr>
              <a:t>ada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dalam</a:t>
            </a:r>
            <a:r>
              <a:rPr lang="en-US" dirty="0" smtClean="0">
                <a:sym typeface="Wingdings" panose="05000000000000000000" pitchFamily="2" charset="2"/>
              </a:rPr>
              <a:t>  JRE.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video to check 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9476" y="1746802"/>
            <a:ext cx="5854148" cy="3180900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www.youtube.com/watch?v=1OukpDfsuXE</a:t>
            </a:r>
            <a:endParaRPr lang="en-US" sz="2000" dirty="0" smtClean="0"/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https://www.youtube.com/watch?v=QXjU9qTsYCc&amp;list=PLAMyy-QYpzwLX_qUoGDZJY2aGTK54M5OW</a:t>
            </a:r>
          </a:p>
        </p:txBody>
      </p:sp>
    </p:spTree>
    <p:extLst>
      <p:ext uri="{BB962C8B-B14F-4D97-AF65-F5344CB8AC3E}">
        <p14:creationId xmlns:p14="http://schemas.microsoft.com/office/powerpoint/2010/main" val="3868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56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47729"/>
            <a:ext cx="5467082" cy="478459"/>
          </a:xfrm>
        </p:spPr>
        <p:txBody>
          <a:bodyPr/>
          <a:lstStyle/>
          <a:p>
            <a:r>
              <a:rPr lang="en-ID" sz="2000" b="1" dirty="0" err="1" smtClean="0"/>
              <a:t>Tingkatan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pada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Bahasa</a:t>
            </a:r>
            <a:r>
              <a:rPr lang="en-ID" sz="2000" b="1" dirty="0" smtClean="0"/>
              <a:t> </a:t>
            </a:r>
            <a:r>
              <a:rPr lang="en-ID" sz="2000" b="1" dirty="0" err="1"/>
              <a:t>P</a:t>
            </a:r>
            <a:r>
              <a:rPr lang="en-ID" sz="2000" b="1" dirty="0" err="1" smtClean="0"/>
              <a:t>emrograman</a:t>
            </a:r>
            <a:r>
              <a:rPr lang="en-ID" sz="2000" b="1" dirty="0" smtClean="0"/>
              <a:t>:</a:t>
            </a:r>
            <a:endParaRPr lang="en-US" sz="2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826189"/>
            <a:ext cx="5305647" cy="4012062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 dirty="0" err="1"/>
              <a:t>Menurut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kedekatannya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mesin</a:t>
            </a:r>
            <a:r>
              <a:rPr lang="en-US" sz="1400" dirty="0"/>
              <a:t> </a:t>
            </a:r>
            <a:r>
              <a:rPr lang="en-US" sz="1400" dirty="0" err="1"/>
              <a:t>komputer</a:t>
            </a:r>
            <a:r>
              <a:rPr lang="en-US" sz="1400" dirty="0"/>
              <a:t>, </a:t>
            </a:r>
            <a:r>
              <a:rPr lang="en-US" sz="1400" dirty="0" err="1"/>
              <a:t>bahasa</a:t>
            </a:r>
            <a:r>
              <a:rPr lang="en-US" sz="1400" dirty="0"/>
              <a:t> </a:t>
            </a:r>
            <a:r>
              <a:rPr lang="en-US" sz="1400" dirty="0" err="1"/>
              <a:t>pemrograman</a:t>
            </a:r>
            <a:r>
              <a:rPr lang="en-US" sz="1400" dirty="0"/>
              <a:t>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:</a:t>
            </a:r>
          </a:p>
          <a:p>
            <a:r>
              <a:rPr lang="en-US" sz="1400" b="1" dirty="0" err="1"/>
              <a:t>Bahasa</a:t>
            </a:r>
            <a:r>
              <a:rPr lang="en-US" sz="1400" b="1" dirty="0"/>
              <a:t> </a:t>
            </a:r>
            <a:r>
              <a:rPr lang="en-US" sz="1400" b="1" dirty="0" err="1" smtClean="0"/>
              <a:t>Mesin</a:t>
            </a:r>
            <a:r>
              <a:rPr lang="en-US" sz="1400" b="1" dirty="0"/>
              <a:t> </a:t>
            </a:r>
            <a:r>
              <a:rPr lang="en-US" sz="1400" dirty="0" smtClean="0"/>
              <a:t>-&gt;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biner</a:t>
            </a:r>
            <a:r>
              <a:rPr lang="en-US" sz="1400" dirty="0" smtClean="0"/>
              <a:t>. </a:t>
            </a:r>
            <a:endParaRPr lang="en-US" sz="1400" b="1" dirty="0" smtClean="0"/>
          </a:p>
          <a:p>
            <a:r>
              <a:rPr lang="en-US" sz="1400" b="1" dirty="0" err="1" smtClean="0"/>
              <a:t>Bahasa</a:t>
            </a:r>
            <a:r>
              <a:rPr lang="en-US" sz="1400" b="1" dirty="0" smtClean="0"/>
              <a:t> </a:t>
            </a:r>
            <a:r>
              <a:rPr lang="en-US" sz="1400" b="1" dirty="0"/>
              <a:t>Tingkat </a:t>
            </a:r>
            <a:r>
              <a:rPr lang="en-US" sz="1400" b="1" dirty="0" err="1" smtClean="0"/>
              <a:t>Rendah</a:t>
            </a:r>
            <a:r>
              <a:rPr lang="en-US" sz="1400" dirty="0"/>
              <a:t> 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i="1" dirty="0" smtClean="0"/>
              <a:t>Assembly</a:t>
            </a:r>
            <a:r>
              <a:rPr lang="en-US" sz="1400" dirty="0" smtClean="0"/>
              <a:t>) -&gt; </a:t>
            </a:r>
            <a:r>
              <a:rPr lang="en-US" sz="1400" dirty="0" err="1" smtClean="0"/>
              <a:t>kode</a:t>
            </a:r>
            <a:r>
              <a:rPr lang="en-US" sz="1400" dirty="0" smtClean="0"/>
              <a:t> mnemonic. </a:t>
            </a:r>
            <a:endParaRPr lang="en-US" sz="1400" dirty="0"/>
          </a:p>
          <a:p>
            <a:r>
              <a:rPr lang="en-US" sz="1400" b="1" dirty="0" err="1"/>
              <a:t>Bahasa</a:t>
            </a:r>
            <a:r>
              <a:rPr lang="en-US" sz="1400" b="1" dirty="0"/>
              <a:t> Tingkat </a:t>
            </a:r>
            <a:r>
              <a:rPr lang="en-US" sz="1400" b="1" dirty="0" err="1" smtClean="0"/>
              <a:t>Menengah</a:t>
            </a:r>
            <a:r>
              <a:rPr lang="en-US" sz="1400" b="1" dirty="0" smtClean="0"/>
              <a:t>  </a:t>
            </a:r>
            <a:r>
              <a:rPr lang="en-US" sz="1400" dirty="0" smtClean="0"/>
              <a:t>(</a:t>
            </a:r>
            <a:r>
              <a:rPr lang="en-US" sz="1400" i="1" dirty="0" smtClean="0"/>
              <a:t>Middle Level Language</a:t>
            </a:r>
            <a:r>
              <a:rPr lang="en-US" sz="1400" dirty="0" smtClean="0"/>
              <a:t>)</a:t>
            </a:r>
            <a:r>
              <a:rPr lang="en-US" sz="1400" dirty="0"/>
              <a:t> </a:t>
            </a:r>
            <a:r>
              <a:rPr lang="en-US" sz="1400" dirty="0" smtClean="0"/>
              <a:t>- &gt;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/>
              <a:t>komputer</a:t>
            </a:r>
            <a:r>
              <a:rPr lang="en-US" sz="1400" dirty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campuran</a:t>
            </a:r>
            <a:r>
              <a:rPr lang="en-US" sz="1400" dirty="0" smtClean="0"/>
              <a:t> </a:t>
            </a:r>
            <a:r>
              <a:rPr lang="en-US" sz="1400" dirty="0" err="1"/>
              <a:t>instruksi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kata-kata </a:t>
            </a:r>
            <a:r>
              <a:rPr lang="en-US" sz="1400" dirty="0" err="1"/>
              <a:t>bahasa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i="1" dirty="0" smtClean="0"/>
              <a:t>high level language</a:t>
            </a:r>
            <a:r>
              <a:rPr lang="en-US" sz="1400" dirty="0" smtClean="0"/>
              <a:t>) yang di </a:t>
            </a:r>
            <a:r>
              <a:rPr lang="en-US" sz="1400" dirty="0" err="1" smtClean="0"/>
              <a:t>dalamnya</a:t>
            </a:r>
            <a:r>
              <a:rPr lang="en-US" sz="1400" dirty="0" smtClean="0"/>
              <a:t> </a:t>
            </a:r>
            <a:r>
              <a:rPr lang="en-US" sz="1400" dirty="0" err="1" smtClean="0"/>
              <a:t>terdapat</a:t>
            </a:r>
            <a:r>
              <a:rPr lang="en-US" sz="1400" dirty="0" smtClean="0"/>
              <a:t> </a:t>
            </a:r>
            <a:r>
              <a:rPr lang="en-US" sz="1400" dirty="0" err="1" smtClean="0"/>
              <a:t>juga</a:t>
            </a:r>
            <a:r>
              <a:rPr lang="en-US" sz="1400" dirty="0" smtClean="0"/>
              <a:t> </a:t>
            </a:r>
            <a:r>
              <a:rPr lang="en-US" sz="1400" dirty="0" err="1" smtClean="0"/>
              <a:t>instruksi</a:t>
            </a:r>
            <a:r>
              <a:rPr lang="en-US" sz="1400" dirty="0" smtClean="0"/>
              <a:t> </a:t>
            </a:r>
            <a:r>
              <a:rPr lang="en-US" sz="1400" dirty="0"/>
              <a:t>yang </a:t>
            </a:r>
            <a:r>
              <a:rPr lang="en-US" sz="1400" dirty="0" err="1"/>
              <a:t>bersifat</a:t>
            </a:r>
            <a:r>
              <a:rPr lang="en-US" sz="1400" dirty="0"/>
              <a:t> </a:t>
            </a:r>
            <a:r>
              <a:rPr lang="en-US" sz="1400" dirty="0" err="1" smtClean="0"/>
              <a:t>simbolik</a:t>
            </a:r>
            <a:r>
              <a:rPr lang="en-US" sz="1400" dirty="0" smtClean="0"/>
              <a:t>. </a:t>
            </a:r>
            <a:endParaRPr lang="en-US" sz="1400" dirty="0"/>
          </a:p>
          <a:p>
            <a:r>
              <a:rPr lang="en-US" sz="1400" b="1" dirty="0" err="1"/>
              <a:t>Bahasa</a:t>
            </a:r>
            <a:r>
              <a:rPr lang="en-US" sz="1400" b="1" dirty="0"/>
              <a:t> Tingkat </a:t>
            </a:r>
            <a:r>
              <a:rPr lang="en-US" sz="1400" b="1" dirty="0" err="1" smtClean="0"/>
              <a:t>Tinggi</a:t>
            </a:r>
            <a:r>
              <a:rPr lang="en-US" sz="1400" b="1" dirty="0" smtClean="0"/>
              <a:t>* </a:t>
            </a:r>
            <a:r>
              <a:rPr lang="en-US" sz="1400" i="1" dirty="0" smtClean="0"/>
              <a:t>(High Level Language)  -&gt;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/>
              <a:t>komputer</a:t>
            </a:r>
            <a:r>
              <a:rPr lang="en-US" sz="1400" dirty="0"/>
              <a:t> yang </a:t>
            </a:r>
            <a:r>
              <a:rPr lang="en-US" sz="1400" dirty="0" err="1"/>
              <a:t>memakai</a:t>
            </a:r>
            <a:r>
              <a:rPr lang="en-US" sz="1400" dirty="0"/>
              <a:t> </a:t>
            </a:r>
            <a:r>
              <a:rPr lang="en-US" sz="1400" dirty="0" err="1"/>
              <a:t>instruksi</a:t>
            </a:r>
            <a:r>
              <a:rPr lang="en-US" sz="1400" dirty="0"/>
              <a:t> </a:t>
            </a:r>
            <a:r>
              <a:rPr lang="en-US" sz="1400" dirty="0" err="1"/>
              <a:t>berasal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unsur</a:t>
            </a:r>
            <a:r>
              <a:rPr lang="en-US" sz="1400" dirty="0"/>
              <a:t> kata-kata </a:t>
            </a:r>
            <a:r>
              <a:rPr lang="en-US" sz="1400" dirty="0" err="1"/>
              <a:t>bahasa</a:t>
            </a:r>
            <a:r>
              <a:rPr lang="en-US" sz="1400" dirty="0"/>
              <a:t> </a:t>
            </a:r>
            <a:r>
              <a:rPr lang="en-US" sz="1400" dirty="0" err="1" smtClean="0"/>
              <a:t>manusia</a:t>
            </a:r>
            <a:r>
              <a:rPr lang="en-US" sz="1400" dirty="0" smtClean="0"/>
              <a:t>.</a:t>
            </a:r>
            <a:r>
              <a:rPr lang="en-US" sz="1400" dirty="0"/>
              <a:t> </a:t>
            </a:r>
            <a:endParaRPr lang="en-US" sz="1400" dirty="0" smtClean="0"/>
          </a:p>
          <a:p>
            <a:endParaRPr lang="en-US" sz="1400" dirty="0" smtClean="0"/>
          </a:p>
          <a:p>
            <a:pPr marL="76200" indent="0" algn="just">
              <a:buNone/>
            </a:pPr>
            <a:r>
              <a:rPr lang="en-US" sz="1400" dirty="0"/>
              <a:t>*</a:t>
            </a:r>
            <a:r>
              <a:rPr lang="en-US" sz="1400" dirty="0" err="1" smtClean="0"/>
              <a:t>Komputer</a:t>
            </a:r>
            <a:r>
              <a:rPr lang="en-US" sz="1400" dirty="0" smtClean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mengerti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 smtClean="0"/>
              <a:t>diperlukan</a:t>
            </a:r>
            <a:r>
              <a:rPr lang="en-US" sz="1400" dirty="0" smtClean="0"/>
              <a:t> program </a:t>
            </a:r>
            <a:r>
              <a:rPr lang="en-US" sz="1400" i="1" dirty="0" smtClean="0"/>
              <a:t>compiler</a:t>
            </a:r>
            <a:r>
              <a:rPr lang="en-US" sz="1400" i="1" dirty="0"/>
              <a:t> </a:t>
            </a:r>
            <a:r>
              <a:rPr lang="en-US" sz="1400" dirty="0" err="1"/>
              <a:t>atau</a:t>
            </a:r>
            <a:r>
              <a:rPr lang="en-US" sz="1400" i="1" dirty="0"/>
              <a:t> interpreter.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1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8905" y="96906"/>
            <a:ext cx="5665304" cy="3180900"/>
          </a:xfrm>
        </p:spPr>
        <p:txBody>
          <a:bodyPr/>
          <a:lstStyle/>
          <a:p>
            <a:pPr marL="76200" indent="0">
              <a:buNone/>
            </a:pPr>
            <a:r>
              <a:rPr lang="en-US" dirty="0" smtClean="0"/>
              <a:t>Source code </a:t>
            </a:r>
          </a:p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smtClean="0"/>
              <a:t>programmer</a:t>
            </a:r>
          </a:p>
          <a:p>
            <a:r>
              <a:rPr lang="en-ID" dirty="0" smtClean="0"/>
              <a:t>Middle and High Level </a:t>
            </a:r>
            <a:r>
              <a:rPr lang="en-ID" dirty="0" smtClean="0"/>
              <a:t>L</a:t>
            </a:r>
            <a:r>
              <a:rPr lang="en-ID" dirty="0" smtClean="0"/>
              <a:t>anguage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447675" indent="0">
              <a:buNone/>
            </a:pPr>
            <a:r>
              <a:rPr lang="en-US" sz="1800" dirty="0"/>
              <a:t>/* Hello World program */</a:t>
            </a:r>
          </a:p>
          <a:p>
            <a:pPr marL="447675" indent="0">
              <a:buNone/>
            </a:pPr>
            <a:r>
              <a:rPr lang="en-US" sz="1800" dirty="0" smtClean="0"/>
              <a:t>#</a:t>
            </a:r>
            <a:r>
              <a:rPr lang="en-US" sz="1800" dirty="0"/>
              <a:t>include&lt;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447675" indent="0">
              <a:buNone/>
            </a:pPr>
            <a:r>
              <a:rPr lang="en-US" sz="1800" dirty="0" smtClean="0"/>
              <a:t>main</a:t>
            </a:r>
            <a:r>
              <a:rPr lang="en-US" sz="1800" dirty="0"/>
              <a:t>()</a:t>
            </a:r>
          </a:p>
          <a:p>
            <a:pPr marL="447675" indent="0">
              <a:buNone/>
            </a:pPr>
            <a:r>
              <a:rPr lang="en-US" sz="1800" dirty="0"/>
              <a:t>{</a:t>
            </a:r>
          </a:p>
          <a:p>
            <a:pPr marL="447675" indent="0">
              <a:buNone/>
            </a:pPr>
            <a:r>
              <a:rPr lang="en-US" sz="1800" dirty="0" err="1"/>
              <a:t>printf</a:t>
            </a:r>
            <a:r>
              <a:rPr lang="en-US" sz="1800" dirty="0"/>
              <a:t>("Hello World");</a:t>
            </a:r>
          </a:p>
          <a:p>
            <a:pPr marL="447675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95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7504" y="139714"/>
            <a:ext cx="5138700" cy="857400"/>
          </a:xfrm>
        </p:spPr>
        <p:txBody>
          <a:bodyPr/>
          <a:lstStyle/>
          <a:p>
            <a:pPr algn="ctr"/>
            <a:r>
              <a:rPr lang="en-US" dirty="0"/>
              <a:t>Machine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9087" y="997114"/>
            <a:ext cx="5666921" cy="3180900"/>
          </a:xfrm>
        </p:spPr>
        <p:txBody>
          <a:bodyPr/>
          <a:lstStyle/>
          <a:p>
            <a:pPr algn="just"/>
            <a:r>
              <a:rPr lang="en-US" sz="2000" dirty="0" err="1" smtClean="0"/>
              <a:t>Representasi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dibaca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diinterpretasikan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smtClean="0"/>
              <a:t>computer.</a:t>
            </a:r>
          </a:p>
          <a:p>
            <a:pPr algn="just"/>
            <a:endParaRPr lang="en-US" dirty="0" smtClean="0"/>
          </a:p>
          <a:p>
            <a:endParaRPr lang="en-US" dirty="0" smtClean="0"/>
          </a:p>
          <a:p>
            <a:pPr marL="7620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16834" y="2396870"/>
            <a:ext cx="557075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01001000 01100101 01101100 01101100 01101111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9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5138700" cy="857400"/>
          </a:xfrm>
        </p:spPr>
        <p:txBody>
          <a:bodyPr/>
          <a:lstStyle/>
          <a:p>
            <a:pPr algn="ctr"/>
            <a:r>
              <a:rPr lang="en-US" dirty="0"/>
              <a:t>Assembly language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-109330" y="981429"/>
            <a:ext cx="6420678" cy="3180900"/>
          </a:xfrm>
        </p:spPr>
        <p:txBody>
          <a:bodyPr/>
          <a:lstStyle/>
          <a:p>
            <a:r>
              <a:rPr lang="en-US" sz="2000" dirty="0" err="1" smtClean="0"/>
              <a:t>Representasi</a:t>
            </a:r>
            <a:r>
              <a:rPr lang="en-US" sz="2000" dirty="0" smtClean="0"/>
              <a:t> </a:t>
            </a:r>
            <a:r>
              <a:rPr lang="en-US" sz="2000" dirty="0" err="1" smtClean="0"/>
              <a:t>simbolik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machine language yang </a:t>
            </a:r>
            <a:r>
              <a:rPr lang="en-US" sz="2000" dirty="0" err="1" smtClean="0"/>
              <a:t>spesifik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prosesor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mempermudah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hardware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menulis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1 </a:t>
            </a:r>
            <a:r>
              <a:rPr lang="en-US" sz="2000" dirty="0" err="1" smtClean="0"/>
              <a:t>dan</a:t>
            </a:r>
            <a:r>
              <a:rPr lang="en-US" sz="2000" dirty="0" smtClean="0"/>
              <a:t> 0 .</a:t>
            </a:r>
          </a:p>
          <a:p>
            <a:r>
              <a:rPr lang="en-US" sz="2000" dirty="0" smtClean="0"/>
              <a:t>Low level language</a:t>
            </a:r>
          </a:p>
          <a:p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 smtClean="0"/>
              <a:t>diatas</a:t>
            </a:r>
            <a:r>
              <a:rPr lang="en-US" sz="2000" dirty="0" smtClean="0"/>
              <a:t> machine language.</a:t>
            </a:r>
          </a:p>
          <a:p>
            <a:r>
              <a:rPr lang="en-US" sz="2000" dirty="0" smtClean="0"/>
              <a:t>Assembler : Program yang  </a:t>
            </a:r>
            <a:r>
              <a:rPr lang="en-US" sz="2000" dirty="0" err="1" smtClean="0"/>
              <a:t>menerjemahkan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assembly language to machine language</a:t>
            </a:r>
          </a:p>
          <a:p>
            <a:pPr marL="76200" indent="0" algn="ctr">
              <a:buNone/>
            </a:pPr>
            <a:endParaRPr lang="en-US" sz="1600" dirty="0" smtClean="0"/>
          </a:p>
          <a:p>
            <a:pPr marL="76200" indent="0" algn="ctr">
              <a:buNone/>
            </a:pPr>
            <a:r>
              <a:rPr lang="en-US" sz="1600" dirty="0" smtClean="0"/>
              <a:t>MOV </a:t>
            </a:r>
            <a:r>
              <a:rPr lang="en-US" sz="1600" dirty="0"/>
              <a:t>AL, 10       </a:t>
            </a:r>
            <a:r>
              <a:rPr lang="en-US" sz="1600" dirty="0" err="1" smtClean="0">
                <a:solidFill>
                  <a:srgbClr val="00B0F0"/>
                </a:solidFill>
              </a:rPr>
              <a:t>artinya</a:t>
            </a:r>
            <a:r>
              <a:rPr lang="en-US" sz="1600" dirty="0" smtClean="0">
                <a:solidFill>
                  <a:srgbClr val="00B0F0"/>
                </a:solidFill>
              </a:rPr>
              <a:t> Transfer </a:t>
            </a:r>
            <a:r>
              <a:rPr lang="en-US" sz="1600" dirty="0">
                <a:solidFill>
                  <a:srgbClr val="00B0F0"/>
                </a:solidFill>
              </a:rPr>
              <a:t>the value 10 to the AL register</a:t>
            </a:r>
          </a:p>
        </p:txBody>
      </p:sp>
    </p:spTree>
    <p:extLst>
      <p:ext uri="{BB962C8B-B14F-4D97-AF65-F5344CB8AC3E}">
        <p14:creationId xmlns:p14="http://schemas.microsoft.com/office/powerpoint/2010/main" val="116121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Menjawab</a:t>
            </a:r>
            <a:r>
              <a:rPr lang="en-ID" dirty="0" smtClean="0"/>
              <a:t> </a:t>
            </a:r>
            <a:r>
              <a:rPr lang="en-ID" dirty="0" err="1" smtClean="0"/>
              <a:t>Pertanyaan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Slide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>
                <a:sym typeface="Arial"/>
              </a:rPr>
              <a:t>Proses </a:t>
            </a:r>
            <a:r>
              <a:rPr lang="en-US" sz="2000" dirty="0" err="1">
                <a:sym typeface="Arial"/>
              </a:rPr>
              <a:t>pembuatan</a:t>
            </a:r>
            <a:r>
              <a:rPr lang="en-US" sz="2000" dirty="0">
                <a:sym typeface="Arial"/>
              </a:rPr>
              <a:t> program </a:t>
            </a:r>
            <a:r>
              <a:rPr lang="en-US" sz="2000" dirty="0" err="1">
                <a:sym typeface="Arial"/>
              </a:rPr>
              <a:t>yaitu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kita</a:t>
            </a:r>
            <a:r>
              <a:rPr lang="en-US" sz="2000" dirty="0">
                <a:sym typeface="Arial"/>
              </a:rPr>
              <a:t> </a:t>
            </a:r>
            <a:r>
              <a:rPr lang="en-US" sz="2000" b="1" dirty="0" err="1">
                <a:sym typeface="Arial"/>
              </a:rPr>
              <a:t>menulis</a:t>
            </a:r>
            <a:r>
              <a:rPr lang="en-US" sz="2000" b="1" dirty="0">
                <a:sym typeface="Arial"/>
              </a:rPr>
              <a:t> </a:t>
            </a:r>
            <a:r>
              <a:rPr lang="en-US" sz="2000" b="1" dirty="0" err="1">
                <a:sym typeface="Arial"/>
              </a:rPr>
              <a:t>kode</a:t>
            </a:r>
            <a:r>
              <a:rPr lang="en-US" sz="2000" b="1" dirty="0">
                <a:sym typeface="Arial"/>
              </a:rPr>
              <a:t> </a:t>
            </a:r>
            <a:r>
              <a:rPr lang="en-US" sz="2000" b="1" dirty="0" err="1">
                <a:sym typeface="Arial"/>
              </a:rPr>
              <a:t>sumber</a:t>
            </a:r>
            <a:r>
              <a:rPr lang="en-US" sz="2000" b="1" dirty="0">
                <a:sym typeface="Arial"/>
              </a:rPr>
              <a:t> </a:t>
            </a:r>
            <a:r>
              <a:rPr lang="en-US" sz="2000" dirty="0">
                <a:sym typeface="Arial"/>
              </a:rPr>
              <a:t>(source code) </a:t>
            </a:r>
            <a:r>
              <a:rPr lang="en-US" sz="2000" dirty="0" err="1">
                <a:sym typeface="Arial"/>
              </a:rPr>
              <a:t>pada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teks</a:t>
            </a:r>
            <a:r>
              <a:rPr lang="en-US" sz="2000" dirty="0">
                <a:sym typeface="Arial"/>
              </a:rPr>
              <a:t> editor </a:t>
            </a:r>
            <a:r>
              <a:rPr lang="en-US" sz="2000" dirty="0" err="1">
                <a:sym typeface="Arial"/>
              </a:rPr>
              <a:t>misalnya</a:t>
            </a:r>
            <a:r>
              <a:rPr lang="en-US" sz="2000" dirty="0">
                <a:sym typeface="Arial"/>
              </a:rPr>
              <a:t> notepad </a:t>
            </a:r>
            <a:r>
              <a:rPr lang="en-US" sz="2000" dirty="0" err="1">
                <a:sym typeface="Arial"/>
              </a:rPr>
              <a:t>kemudian</a:t>
            </a:r>
            <a:r>
              <a:rPr lang="en-US" sz="2000" dirty="0">
                <a:sym typeface="Arial"/>
              </a:rPr>
              <a:t> </a:t>
            </a:r>
            <a:r>
              <a:rPr lang="en-US" sz="2000" b="1" dirty="0" err="1">
                <a:sym typeface="Arial"/>
              </a:rPr>
              <a:t>mengubahnya</a:t>
            </a:r>
            <a:r>
              <a:rPr lang="en-US" sz="2000" b="1" dirty="0">
                <a:sym typeface="Arial"/>
              </a:rPr>
              <a:t> </a:t>
            </a:r>
            <a:r>
              <a:rPr lang="en-US" sz="2000" b="1" dirty="0" err="1">
                <a:sym typeface="Arial"/>
              </a:rPr>
              <a:t>menjadi</a:t>
            </a:r>
            <a:r>
              <a:rPr lang="en-US" sz="2000" b="1" dirty="0">
                <a:sym typeface="Arial"/>
              </a:rPr>
              <a:t> </a:t>
            </a:r>
            <a:r>
              <a:rPr lang="en-US" sz="2000" b="1" dirty="0" err="1">
                <a:sym typeface="Arial"/>
              </a:rPr>
              <a:t>bahasa</a:t>
            </a:r>
            <a:r>
              <a:rPr lang="en-US" sz="2000" b="1" dirty="0">
                <a:sym typeface="Arial"/>
              </a:rPr>
              <a:t> </a:t>
            </a:r>
            <a:r>
              <a:rPr lang="en-US" sz="2000" b="1" dirty="0" err="1">
                <a:sym typeface="Arial"/>
              </a:rPr>
              <a:t>mesin</a:t>
            </a:r>
            <a:r>
              <a:rPr lang="en-US" sz="2000" b="1" dirty="0">
                <a:sym typeface="Arial"/>
              </a:rPr>
              <a:t> yang </a:t>
            </a:r>
            <a:r>
              <a:rPr lang="en-US" sz="2000" b="1" dirty="0" err="1">
                <a:sym typeface="Arial"/>
              </a:rPr>
              <a:t>bisa</a:t>
            </a:r>
            <a:r>
              <a:rPr lang="en-US" sz="2000" b="1" dirty="0">
                <a:sym typeface="Arial"/>
              </a:rPr>
              <a:t> </a:t>
            </a:r>
            <a:r>
              <a:rPr lang="en-US" sz="2000" b="1" dirty="0" err="1">
                <a:sym typeface="Arial"/>
              </a:rPr>
              <a:t>dieksekusi</a:t>
            </a:r>
            <a:r>
              <a:rPr lang="en-US" sz="2000" b="1" dirty="0">
                <a:sym typeface="Arial"/>
              </a:rPr>
              <a:t> </a:t>
            </a:r>
            <a:r>
              <a:rPr lang="en-US" sz="2000" b="1" dirty="0" err="1">
                <a:sym typeface="Arial"/>
              </a:rPr>
              <a:t>oleh</a:t>
            </a:r>
            <a:r>
              <a:rPr lang="en-US" sz="2000" b="1" dirty="0">
                <a:sym typeface="Arial"/>
              </a:rPr>
              <a:t> </a:t>
            </a:r>
            <a:r>
              <a:rPr lang="en-US" sz="2000" b="1" dirty="0">
                <a:sym typeface="Arial"/>
              </a:rPr>
              <a:t>CPU. </a:t>
            </a:r>
          </a:p>
          <a:p>
            <a:pPr algn="just"/>
            <a:endParaRPr lang="en-US" sz="2000" dirty="0">
              <a:sym typeface="Arial"/>
            </a:endParaRPr>
          </a:p>
          <a:p>
            <a:pPr algn="just"/>
            <a:r>
              <a:rPr lang="en-ID" sz="2000" dirty="0">
                <a:sym typeface="Arial"/>
              </a:rPr>
              <a:t>Proses </a:t>
            </a:r>
            <a:r>
              <a:rPr lang="en-ID" sz="2000" dirty="0" err="1">
                <a:sym typeface="Arial"/>
              </a:rPr>
              <a:t>pengubahan</a:t>
            </a:r>
            <a:r>
              <a:rPr lang="en-ID" sz="2000" dirty="0">
                <a:sym typeface="Arial"/>
              </a:rPr>
              <a:t> </a:t>
            </a:r>
            <a:r>
              <a:rPr lang="en-ID" sz="2000" dirty="0" err="1">
                <a:sym typeface="Arial"/>
              </a:rPr>
              <a:t>ini</a:t>
            </a:r>
            <a:r>
              <a:rPr lang="en-ID" sz="2000" dirty="0">
                <a:sym typeface="Arial"/>
              </a:rPr>
              <a:t> </a:t>
            </a:r>
            <a:r>
              <a:rPr lang="en-ID" sz="2000" dirty="0" err="1">
                <a:sym typeface="Arial"/>
              </a:rPr>
              <a:t>terdiri</a:t>
            </a:r>
            <a:r>
              <a:rPr lang="en-ID" sz="2000" dirty="0">
                <a:sym typeface="Arial"/>
              </a:rPr>
              <a:t> </a:t>
            </a:r>
            <a:r>
              <a:rPr lang="en-ID" sz="2000" dirty="0" err="1">
                <a:sym typeface="Arial"/>
              </a:rPr>
              <a:t>dari</a:t>
            </a:r>
            <a:r>
              <a:rPr lang="en-ID" sz="2000" dirty="0">
                <a:sym typeface="Arial"/>
              </a:rPr>
              <a:t> 2 </a:t>
            </a:r>
            <a:r>
              <a:rPr lang="en-ID" sz="2000" dirty="0" err="1">
                <a:sym typeface="Arial"/>
              </a:rPr>
              <a:t>macam</a:t>
            </a:r>
            <a:r>
              <a:rPr lang="en-ID" sz="2000" dirty="0">
                <a:sym typeface="Arial"/>
              </a:rPr>
              <a:t>: </a:t>
            </a:r>
            <a:r>
              <a:rPr lang="en-ID" sz="2000" b="1" dirty="0">
                <a:sym typeface="Arial"/>
              </a:rPr>
              <a:t>Compiling </a:t>
            </a:r>
            <a:r>
              <a:rPr lang="en-ID" sz="2000" b="1" dirty="0" err="1">
                <a:sym typeface="Arial"/>
              </a:rPr>
              <a:t>dan</a:t>
            </a:r>
            <a:r>
              <a:rPr lang="en-ID" sz="2000" b="1" dirty="0">
                <a:sym typeface="Arial"/>
              </a:rPr>
              <a:t> Interpreting</a:t>
            </a:r>
            <a:r>
              <a:rPr lang="en-ID" sz="2000" dirty="0">
                <a:sym typeface="Arial"/>
              </a:rPr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84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Oval 7"/>
          <p:cNvSpPr/>
          <p:nvPr/>
        </p:nvSpPr>
        <p:spPr>
          <a:xfrm>
            <a:off x="1014819" y="484522"/>
            <a:ext cx="2814632" cy="2712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98249" y="867350"/>
            <a:ext cx="1847774" cy="19473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53747" y="1336770"/>
            <a:ext cx="936778" cy="1008493"/>
          </a:xfrm>
          <a:prstGeom prst="ellips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42820" y="1518197"/>
            <a:ext cx="567224" cy="6187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 smtClean="0"/>
              <a:t>M</a:t>
            </a:r>
            <a:endParaRPr lang="en-US" sz="1000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415692" y="2815403"/>
            <a:ext cx="6443" cy="382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366967" y="1814117"/>
            <a:ext cx="469465" cy="134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575316" y="468365"/>
            <a:ext cx="809552" cy="87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98020" y="201985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Procedure Call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2405623" y="494688"/>
            <a:ext cx="6443" cy="382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Entry #20 by teambart for Create a user icon silhouette | Free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16" y="2839865"/>
            <a:ext cx="2202496" cy="170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3366967" y="3006455"/>
            <a:ext cx="912933" cy="6405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10850" y="2345263"/>
            <a:ext cx="934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45000" y="2191374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User Interface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510850" y="1446599"/>
            <a:ext cx="934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51149" y="1303908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Tools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3399" y="3536942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Utility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155701" y="2789281"/>
            <a:ext cx="567003" cy="72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912424" y="723732"/>
            <a:ext cx="1105056" cy="72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59212" y="468364"/>
            <a:ext cx="1937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Command Interpreter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1320813" y="442964"/>
            <a:ext cx="928483" cy="106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11254" y="214773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Kernel 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625812" y="4387905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User 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0" y="4553522"/>
            <a:ext cx="775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smtClean="0"/>
              <a:t>*</a:t>
            </a:r>
            <a:r>
              <a:rPr lang="en-ID" sz="1200" dirty="0" err="1" smtClean="0"/>
              <a:t>Bekerja</a:t>
            </a:r>
            <a:r>
              <a:rPr lang="en-ID" sz="1200" dirty="0" smtClean="0"/>
              <a:t> </a:t>
            </a:r>
            <a:r>
              <a:rPr lang="en-ID" sz="1200" dirty="0" err="1" smtClean="0"/>
              <a:t>pada</a:t>
            </a:r>
            <a:r>
              <a:rPr lang="en-ID" sz="1200" dirty="0" smtClean="0"/>
              <a:t> </a:t>
            </a:r>
            <a:r>
              <a:rPr lang="en-ID" sz="1200" dirty="0" err="1" smtClean="0"/>
              <a:t>sistem</a:t>
            </a:r>
            <a:r>
              <a:rPr lang="en-ID" sz="1200" dirty="0" smtClean="0"/>
              <a:t> LINUX</a:t>
            </a:r>
          </a:p>
          <a:p>
            <a:r>
              <a:rPr lang="en-ID" sz="1200" dirty="0" smtClean="0"/>
              <a:t>*</a:t>
            </a:r>
            <a:r>
              <a:rPr lang="en-ID" sz="1200" dirty="0" err="1" smtClean="0"/>
              <a:t>Pada</a:t>
            </a:r>
            <a:r>
              <a:rPr lang="en-ID" sz="1200" dirty="0" smtClean="0"/>
              <a:t> system </a:t>
            </a:r>
            <a:r>
              <a:rPr lang="en-ID" sz="1200" dirty="0" err="1" smtClean="0"/>
              <a:t>berbasis</a:t>
            </a:r>
            <a:r>
              <a:rPr lang="en-ID" sz="1200" dirty="0" smtClean="0"/>
              <a:t> Microsoft, </a:t>
            </a:r>
            <a:r>
              <a:rPr lang="en-ID" sz="1200" dirty="0" err="1" smtClean="0"/>
              <a:t>fungsi</a:t>
            </a:r>
            <a:r>
              <a:rPr lang="en-ID" sz="1200" dirty="0" smtClean="0"/>
              <a:t> kernel </a:t>
            </a:r>
            <a:r>
              <a:rPr lang="en-ID" sz="1200" dirty="0" err="1" smtClean="0"/>
              <a:t>digantikan</a:t>
            </a:r>
            <a:r>
              <a:rPr lang="en-ID" sz="1200" dirty="0" smtClean="0"/>
              <a:t> </a:t>
            </a:r>
            <a:r>
              <a:rPr lang="en-ID" sz="1200" dirty="0" err="1" smtClean="0"/>
              <a:t>dengan</a:t>
            </a:r>
            <a:r>
              <a:rPr lang="en-ID" sz="1200" dirty="0" smtClean="0"/>
              <a:t> MS-DOS. </a:t>
            </a:r>
            <a:r>
              <a:rPr lang="en-ID" sz="1200" dirty="0" err="1" smtClean="0"/>
              <a:t>Tidak</a:t>
            </a:r>
            <a:r>
              <a:rPr lang="en-ID" sz="1200" dirty="0" smtClean="0"/>
              <a:t> </a:t>
            </a:r>
            <a:r>
              <a:rPr lang="en-ID" sz="1200" dirty="0" err="1" smtClean="0"/>
              <a:t>ada</a:t>
            </a:r>
            <a:r>
              <a:rPr lang="en-ID" sz="1200" dirty="0" smtClean="0"/>
              <a:t> procedure call.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081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963" y="183224"/>
            <a:ext cx="5138700" cy="857400"/>
          </a:xfrm>
        </p:spPr>
        <p:txBody>
          <a:bodyPr/>
          <a:lstStyle/>
          <a:p>
            <a:r>
              <a:rPr lang="en-US" dirty="0" smtClean="0"/>
              <a:t>Compiler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4633" y="1151216"/>
            <a:ext cx="5483786" cy="3241880"/>
          </a:xfrm>
        </p:spPr>
        <p:txBody>
          <a:bodyPr/>
          <a:lstStyle/>
          <a:p>
            <a:pPr algn="just"/>
            <a:r>
              <a:rPr lang="en-US" sz="2000" dirty="0" smtClean="0"/>
              <a:t>Program yang </a:t>
            </a:r>
            <a:r>
              <a:rPr lang="en-US" sz="2000" dirty="0" err="1" smtClean="0"/>
              <a:t>menerjemahkan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source code program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utuh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high level programming language (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Java, C, C#, </a:t>
            </a:r>
            <a:r>
              <a:rPr lang="en-US" sz="2000" dirty="0" err="1" smtClean="0"/>
              <a:t>dsb</a:t>
            </a:r>
            <a:r>
              <a:rPr lang="en-US" sz="2000" dirty="0" smtClean="0"/>
              <a:t>) </a:t>
            </a:r>
            <a:r>
              <a:rPr lang="en-US" sz="2000" dirty="0" err="1" smtClean="0"/>
              <a:t>ke</a:t>
            </a:r>
            <a:r>
              <a:rPr lang="en-US" sz="2000" dirty="0" smtClean="0"/>
              <a:t> machine language </a:t>
            </a:r>
            <a:r>
              <a:rPr lang="en-US" sz="2000" dirty="0" err="1" smtClean="0"/>
              <a:t>atau</a:t>
            </a:r>
            <a:r>
              <a:rPr lang="en-US" sz="2000" dirty="0" smtClean="0"/>
              <a:t> assembly language</a:t>
            </a:r>
          </a:p>
          <a:p>
            <a:pPr algn="just"/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mendeteksi</a:t>
            </a:r>
            <a:r>
              <a:rPr lang="en-US" sz="2000" dirty="0" smtClean="0"/>
              <a:t> syntax error</a:t>
            </a:r>
          </a:p>
          <a:p>
            <a:pPr algn="just"/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error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butuh</a:t>
            </a:r>
            <a:r>
              <a:rPr lang="en-US" sz="2000" dirty="0" smtClean="0"/>
              <a:t> re-compile </a:t>
            </a:r>
          </a:p>
          <a:p>
            <a:pPr marL="7620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 compile program java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javac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3383450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1410</Words>
  <Application>Microsoft Office PowerPoint</Application>
  <PresentationFormat>On-screen Show (16:9)</PresentationFormat>
  <Paragraphs>160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 Unicode MS</vt:lpstr>
      <vt:lpstr>Miriam Libre</vt:lpstr>
      <vt:lpstr>Arial</vt:lpstr>
      <vt:lpstr>Barlow</vt:lpstr>
      <vt:lpstr>Barlow Light</vt:lpstr>
      <vt:lpstr>Calibri</vt:lpstr>
      <vt:lpstr>Wingdings</vt:lpstr>
      <vt:lpstr>Roderigo template</vt:lpstr>
      <vt:lpstr>Software dan Hardware</vt:lpstr>
      <vt:lpstr>    </vt:lpstr>
      <vt:lpstr>Tingkatan pada Bahasa Pemrograman:</vt:lpstr>
      <vt:lpstr>PowerPoint Presentation</vt:lpstr>
      <vt:lpstr>Machine language</vt:lpstr>
      <vt:lpstr>Assembly language</vt:lpstr>
      <vt:lpstr>Menjawab Pertanyaan pada Slide #2</vt:lpstr>
      <vt:lpstr>PowerPoint Presentation</vt:lpstr>
      <vt:lpstr>Compiler </vt:lpstr>
      <vt:lpstr>PowerPoint Presentation</vt:lpstr>
      <vt:lpstr>Interpreter </vt:lpstr>
      <vt:lpstr>PowerPoint Presentation</vt:lpstr>
      <vt:lpstr>PowerPoint Presentation</vt:lpstr>
      <vt:lpstr>Compile while at the same time Interpreting</vt:lpstr>
      <vt:lpstr>Loader &amp; Linker</vt:lpstr>
      <vt:lpstr>PowerPoint Presentation</vt:lpstr>
      <vt:lpstr>Funfact:</vt:lpstr>
      <vt:lpstr>Software dependent OS </vt:lpstr>
      <vt:lpstr>PowerPoint Presentation</vt:lpstr>
      <vt:lpstr>Software-OS Independent</vt:lpstr>
      <vt:lpstr>Pertanyaan pengantar</vt:lpstr>
      <vt:lpstr>Compile file .java ke .class dengan JDK.</vt:lpstr>
      <vt:lpstr>Menjalankan  .class file dengan JVM</vt:lpstr>
      <vt:lpstr>PowerPoint Presentation</vt:lpstr>
      <vt:lpstr>PowerPoint Presentation</vt:lpstr>
      <vt:lpstr>Some video to check out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PRINTER</dc:title>
  <cp:lastModifiedBy>Ni Putu Novita Puspa Dewi</cp:lastModifiedBy>
  <cp:revision>100</cp:revision>
  <dcterms:modified xsi:type="dcterms:W3CDTF">2020-04-13T09:06:07Z</dcterms:modified>
</cp:coreProperties>
</file>