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85" r:id="rId3"/>
    <p:sldId id="286" r:id="rId4"/>
    <p:sldId id="287" r:id="rId5"/>
    <p:sldId id="288" r:id="rId6"/>
    <p:sldId id="289" r:id="rId7"/>
    <p:sldId id="291" r:id="rId8"/>
    <p:sldId id="301" r:id="rId9"/>
    <p:sldId id="302" r:id="rId10"/>
    <p:sldId id="303" r:id="rId11"/>
    <p:sldId id="290" r:id="rId12"/>
    <p:sldId id="293" r:id="rId13"/>
    <p:sldId id="257" r:id="rId14"/>
    <p:sldId id="306" r:id="rId15"/>
    <p:sldId id="308" r:id="rId16"/>
    <p:sldId id="304" r:id="rId17"/>
    <p:sldId id="305" r:id="rId18"/>
    <p:sldId id="292" r:id="rId19"/>
    <p:sldId id="296" r:id="rId20"/>
    <p:sldId id="295" r:id="rId21"/>
    <p:sldId id="312" r:id="rId22"/>
    <p:sldId id="313" r:id="rId23"/>
    <p:sldId id="314" r:id="rId24"/>
    <p:sldId id="315" r:id="rId25"/>
    <p:sldId id="300" r:id="rId26"/>
    <p:sldId id="297" r:id="rId27"/>
    <p:sldId id="299" r:id="rId28"/>
    <p:sldId id="309" r:id="rId29"/>
    <p:sldId id="316" r:id="rId30"/>
    <p:sldId id="310" r:id="rId31"/>
    <p:sldId id="311" r:id="rId32"/>
  </p:sldIdLst>
  <p:sldSz cx="9144000" cy="5143500" type="screen16x9"/>
  <p:notesSz cx="6858000" cy="9144000"/>
  <p:embeddedFontLst>
    <p:embeddedFont>
      <p:font typeface="Barlow" panose="020B0604020202020204" charset="0"/>
      <p:regular r:id="rId34"/>
      <p:bold r:id="rId35"/>
      <p:italic r:id="rId36"/>
      <p:boldItalic r:id="rId37"/>
    </p:embeddedFont>
    <p:embeddedFont>
      <p:font typeface="Miriam Libre" panose="020B0604020202020204" charset="-79"/>
      <p:regular r:id="rId38"/>
      <p:bold r:id="rId39"/>
    </p:embeddedFont>
    <p:embeddedFont>
      <p:font typeface="Barlow Light" panose="020B0604020202020204" charset="0"/>
      <p:regular r:id="rId40"/>
      <p:bold r:id="rId41"/>
      <p:italic r:id="rId42"/>
      <p:boldItalic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Work Sans" panose="020B0604020202020204" charset="0"/>
      <p:regular r:id="rId48"/>
      <p:bold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BB4FE0-4B06-4236-8C90-452F1AB2C257}">
  <a:tblStyle styleId="{0BBB4FE0-4B06-4236-8C90-452F1AB2C2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44" autoAdjust="0"/>
    <p:restoredTop sz="94660"/>
  </p:normalViewPr>
  <p:slideViewPr>
    <p:cSldViewPr snapToGrid="0">
      <p:cViewPr varScale="1">
        <p:scale>
          <a:sx n="81" d="100"/>
          <a:sy n="81" d="100"/>
        </p:scale>
        <p:origin x="56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6F6239-8873-45F7-9FDB-FF8B891CEA63}" type="slidenum">
              <a:rPr lang="en-US" altLang="id-ID" sz="1200">
                <a:latin typeface="Arial" panose="020B0604020202020204" pitchFamily="34" charset="0"/>
              </a:rPr>
              <a:pPr/>
              <a:t>8</a:t>
            </a:fld>
            <a:endParaRPr lang="en-US" altLang="id-ID" sz="1200" dirty="0"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id-ID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22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1E1D084-4105-424B-80AC-8F829AC6812C}" type="slidenum">
              <a:rPr lang="en-US" altLang="id-ID" sz="1200">
                <a:latin typeface="Arial" panose="020B0604020202020204" pitchFamily="34" charset="0"/>
              </a:rPr>
              <a:pPr/>
              <a:t>9</a:t>
            </a:fld>
            <a:endParaRPr lang="en-US" altLang="id-ID" sz="120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id-ID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443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9C3142-D331-4482-89EF-E20CC250740F}" type="slidenum">
              <a:rPr lang="en-US" altLang="id-ID" sz="1200">
                <a:latin typeface="Arial" panose="020B0604020202020204" pitchFamily="34" charset="0"/>
              </a:rPr>
              <a:pPr/>
              <a:t>10</a:t>
            </a:fld>
            <a:endParaRPr lang="en-US" altLang="id-ID" sz="1200"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id-ID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875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941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217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2" name="Google Shape;222;p9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Google Shape;223;p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 dirty="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45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989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6" r:id="rId4"/>
    <p:sldLayoutId id="2147483658" r:id="rId5"/>
    <p:sldLayoutId id="2147483660" r:id="rId6"/>
    <p:sldLayoutId id="2147483661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history.org/revolu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ntent.time.com/time/photogallery/0,29307,1670168,00.html" TargetMode="External"/><Relationship Id="rId4" Type="http://schemas.openxmlformats.org/officeDocument/2006/relationships/hyperlink" Target="http://www.computinghistory.org.uk/cgi/computing-timeline.p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history.org/revolution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fi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Pertemuan 2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val 35" descr="50%"/>
          <p:cNvSpPr>
            <a:spLocks noChangeArrowheads="1"/>
          </p:cNvSpPr>
          <p:nvPr/>
        </p:nvSpPr>
        <p:spPr bwMode="auto">
          <a:xfrm>
            <a:off x="4057650" y="1543050"/>
            <a:ext cx="3543300" cy="348615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 sz="1800"/>
          </a:p>
        </p:txBody>
      </p:sp>
      <p:sp>
        <p:nvSpPr>
          <p:cNvPr id="20483" name="Oval 40"/>
          <p:cNvSpPr>
            <a:spLocks noChangeArrowheads="1"/>
          </p:cNvSpPr>
          <p:nvPr/>
        </p:nvSpPr>
        <p:spPr bwMode="auto">
          <a:xfrm>
            <a:off x="5200650" y="268605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 sz="18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683859" y="223017"/>
            <a:ext cx="6340207" cy="8574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  <p:txBody>
          <a:bodyPr spcFirstLastPara="1" wrap="square" lIns="67500" tIns="35100" rIns="67500" bIns="35100" anchor="b" anchorCtr="0"/>
          <a:lstStyle/>
          <a:p>
            <a:r>
              <a:rPr lang="en-GB" altLang="id-ID" dirty="0" smtClean="0">
                <a:solidFill>
                  <a:schemeClr val="tx1"/>
                </a:solidFill>
              </a:rPr>
              <a:t>Structure - The Control Unit</a:t>
            </a:r>
          </a:p>
        </p:txBody>
      </p:sp>
      <p:sp>
        <p:nvSpPr>
          <p:cNvPr id="20485" name="Oval 36"/>
          <p:cNvSpPr>
            <a:spLocks noChangeArrowheads="1"/>
          </p:cNvSpPr>
          <p:nvPr/>
        </p:nvSpPr>
        <p:spPr bwMode="auto">
          <a:xfrm>
            <a:off x="4629150" y="2057400"/>
            <a:ext cx="1028700" cy="1028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 sz="1800"/>
          </a:p>
        </p:txBody>
      </p:sp>
      <p:sp>
        <p:nvSpPr>
          <p:cNvPr id="20486" name="Oval 37"/>
          <p:cNvSpPr>
            <a:spLocks noChangeArrowheads="1"/>
          </p:cNvSpPr>
          <p:nvPr/>
        </p:nvSpPr>
        <p:spPr bwMode="auto">
          <a:xfrm>
            <a:off x="1200150" y="2228850"/>
            <a:ext cx="1485900" cy="154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 sz="1800"/>
          </a:p>
        </p:txBody>
      </p:sp>
      <p:sp>
        <p:nvSpPr>
          <p:cNvPr id="20487" name="Oval 39"/>
          <p:cNvSpPr>
            <a:spLocks noChangeArrowheads="1"/>
          </p:cNvSpPr>
          <p:nvPr/>
        </p:nvSpPr>
        <p:spPr bwMode="auto">
          <a:xfrm>
            <a:off x="5429250" y="3771900"/>
            <a:ext cx="1028700" cy="1028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 sz="1800"/>
          </a:p>
        </p:txBody>
      </p:sp>
      <p:sp>
        <p:nvSpPr>
          <p:cNvPr id="20488" name="Text Box 41"/>
          <p:cNvSpPr txBox="1">
            <a:spLocks noChangeArrowheads="1"/>
          </p:cNvSpPr>
          <p:nvPr/>
        </p:nvSpPr>
        <p:spPr bwMode="auto">
          <a:xfrm>
            <a:off x="1715691" y="2262188"/>
            <a:ext cx="460125" cy="255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id-ID" sz="1200">
                <a:latin typeface="Arial" panose="020B0604020202020204" pitchFamily="34" charset="0"/>
              </a:rPr>
              <a:t>CPU</a:t>
            </a:r>
            <a:endParaRPr lang="en-GB" altLang="id-ID" sz="1800"/>
          </a:p>
        </p:txBody>
      </p:sp>
      <p:sp>
        <p:nvSpPr>
          <p:cNvPr id="20489" name="Text Box 43"/>
          <p:cNvSpPr txBox="1">
            <a:spLocks noChangeArrowheads="1"/>
          </p:cNvSpPr>
          <p:nvPr/>
        </p:nvSpPr>
        <p:spPr bwMode="auto">
          <a:xfrm>
            <a:off x="5599510" y="4021931"/>
            <a:ext cx="690957" cy="440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id-ID" sz="1200">
                <a:latin typeface="Arial" panose="020B0604020202020204" pitchFamily="34" charset="0"/>
              </a:rPr>
              <a:t>Control</a:t>
            </a:r>
          </a:p>
          <a:p>
            <a:r>
              <a:rPr lang="en-GB" altLang="id-ID" sz="1200">
                <a:latin typeface="Arial" panose="020B0604020202020204" pitchFamily="34" charset="0"/>
              </a:rPr>
              <a:t>Memory</a:t>
            </a:r>
          </a:p>
        </p:txBody>
      </p:sp>
      <p:sp>
        <p:nvSpPr>
          <p:cNvPr id="20490" name="Text Box 44"/>
          <p:cNvSpPr txBox="1">
            <a:spLocks noChangeArrowheads="1"/>
          </p:cNvSpPr>
          <p:nvPr/>
        </p:nvSpPr>
        <p:spPr bwMode="auto">
          <a:xfrm>
            <a:off x="5397104" y="3050381"/>
            <a:ext cx="1125372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id-ID" sz="1200">
                <a:latin typeface="Arial" panose="020B0604020202020204" pitchFamily="34" charset="0"/>
              </a:rPr>
              <a:t>Control Unit </a:t>
            </a:r>
          </a:p>
          <a:p>
            <a:r>
              <a:rPr lang="en-GB" altLang="id-ID" sz="1200">
                <a:latin typeface="Arial" panose="020B0604020202020204" pitchFamily="34" charset="0"/>
              </a:rPr>
              <a:t>Registers and </a:t>
            </a:r>
          </a:p>
          <a:p>
            <a:r>
              <a:rPr lang="en-GB" altLang="id-ID" sz="1200">
                <a:latin typeface="Arial" panose="020B0604020202020204" pitchFamily="34" charset="0"/>
              </a:rPr>
              <a:t>Decoders</a:t>
            </a:r>
          </a:p>
        </p:txBody>
      </p:sp>
      <p:sp>
        <p:nvSpPr>
          <p:cNvPr id="20491" name="Line 45"/>
          <p:cNvSpPr>
            <a:spLocks noChangeShapeType="1"/>
          </p:cNvSpPr>
          <p:nvPr/>
        </p:nvSpPr>
        <p:spPr bwMode="auto">
          <a:xfrm flipV="1">
            <a:off x="2286000" y="1657350"/>
            <a:ext cx="291465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/>
          <a:p>
            <a:endParaRPr lang="id-ID" sz="1050"/>
          </a:p>
        </p:txBody>
      </p:sp>
      <p:sp>
        <p:nvSpPr>
          <p:cNvPr id="20492" name="Line 46"/>
          <p:cNvSpPr>
            <a:spLocks noChangeShapeType="1"/>
          </p:cNvSpPr>
          <p:nvPr/>
        </p:nvSpPr>
        <p:spPr bwMode="auto">
          <a:xfrm>
            <a:off x="2286000" y="3257550"/>
            <a:ext cx="280035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/>
          <a:p>
            <a:endParaRPr lang="id-ID" sz="1050"/>
          </a:p>
        </p:txBody>
      </p:sp>
      <p:sp>
        <p:nvSpPr>
          <p:cNvPr id="20493" name="Text Box 47"/>
          <p:cNvSpPr txBox="1">
            <a:spLocks noChangeArrowheads="1"/>
          </p:cNvSpPr>
          <p:nvPr/>
        </p:nvSpPr>
        <p:spPr bwMode="auto">
          <a:xfrm>
            <a:off x="4764882" y="2376487"/>
            <a:ext cx="944232" cy="440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id-ID" sz="1200">
                <a:latin typeface="Arial" panose="020B0604020202020204" pitchFamily="34" charset="0"/>
              </a:rPr>
              <a:t>Sequencing</a:t>
            </a:r>
          </a:p>
          <a:p>
            <a:r>
              <a:rPr lang="en-GB" altLang="id-ID" sz="1200">
                <a:latin typeface="Arial" panose="020B0604020202020204" pitchFamily="34" charset="0"/>
              </a:rPr>
              <a:t>Logi</a:t>
            </a:r>
            <a:r>
              <a:rPr lang="id-ID" altLang="id-ID" sz="1200">
                <a:latin typeface="Arial" panose="020B0604020202020204" pitchFamily="34" charset="0"/>
              </a:rPr>
              <a:t>c</a:t>
            </a:r>
            <a:endParaRPr lang="en-GB" altLang="id-ID" sz="1200">
              <a:latin typeface="Arial" panose="020B0604020202020204" pitchFamily="34" charset="0"/>
            </a:endParaRPr>
          </a:p>
        </p:txBody>
      </p:sp>
      <p:sp>
        <p:nvSpPr>
          <p:cNvPr id="20494" name="Oval 48"/>
          <p:cNvSpPr>
            <a:spLocks noChangeArrowheads="1"/>
          </p:cNvSpPr>
          <p:nvPr/>
        </p:nvSpPr>
        <p:spPr bwMode="auto">
          <a:xfrm>
            <a:off x="2057400" y="2686050"/>
            <a:ext cx="51435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 sz="1800"/>
          </a:p>
        </p:txBody>
      </p:sp>
      <p:sp>
        <p:nvSpPr>
          <p:cNvPr id="20495" name="Text Box 49"/>
          <p:cNvSpPr txBox="1">
            <a:spLocks noChangeArrowheads="1"/>
          </p:cNvSpPr>
          <p:nvPr/>
        </p:nvSpPr>
        <p:spPr bwMode="auto">
          <a:xfrm>
            <a:off x="2074755" y="2787143"/>
            <a:ext cx="508215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d-ID" sz="900">
                <a:latin typeface="Arial" panose="020B0604020202020204" pitchFamily="34" charset="0"/>
              </a:rPr>
              <a:t>Control</a:t>
            </a:r>
          </a:p>
          <a:p>
            <a:pPr algn="ctr"/>
            <a:r>
              <a:rPr lang="en-US" altLang="id-ID" sz="900">
                <a:latin typeface="Arial" panose="020B0604020202020204" pitchFamily="34" charset="0"/>
              </a:rPr>
              <a:t>Unit</a:t>
            </a:r>
            <a:endParaRPr lang="en-US" altLang="id-ID" sz="1200">
              <a:latin typeface="Arial" panose="020B0604020202020204" pitchFamily="34" charset="0"/>
            </a:endParaRPr>
          </a:p>
        </p:txBody>
      </p:sp>
      <p:sp>
        <p:nvSpPr>
          <p:cNvPr id="20496" name="Oval 50"/>
          <p:cNvSpPr>
            <a:spLocks noChangeArrowheads="1"/>
          </p:cNvSpPr>
          <p:nvPr/>
        </p:nvSpPr>
        <p:spPr bwMode="auto">
          <a:xfrm>
            <a:off x="1371600" y="245745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d-ID" sz="900">
                <a:latin typeface="Arial" panose="020B0604020202020204" pitchFamily="34" charset="0"/>
              </a:rPr>
              <a:t>ALU</a:t>
            </a:r>
            <a:endParaRPr lang="en-US" altLang="id-ID" sz="1200">
              <a:latin typeface="Arial" panose="020B0604020202020204" pitchFamily="34" charset="0"/>
            </a:endParaRPr>
          </a:p>
        </p:txBody>
      </p:sp>
      <p:sp>
        <p:nvSpPr>
          <p:cNvPr id="20497" name="Oval 51"/>
          <p:cNvSpPr>
            <a:spLocks noChangeArrowheads="1"/>
          </p:cNvSpPr>
          <p:nvPr/>
        </p:nvSpPr>
        <p:spPr bwMode="auto">
          <a:xfrm>
            <a:off x="1428750" y="3143250"/>
            <a:ext cx="514350" cy="514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 sz="1800"/>
          </a:p>
        </p:txBody>
      </p:sp>
      <p:sp>
        <p:nvSpPr>
          <p:cNvPr id="20498" name="Oval 52"/>
          <p:cNvSpPr>
            <a:spLocks noChangeArrowheads="1"/>
          </p:cNvSpPr>
          <p:nvPr/>
        </p:nvSpPr>
        <p:spPr bwMode="auto">
          <a:xfrm>
            <a:off x="1600200" y="2686050"/>
            <a:ext cx="51435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 sz="1800"/>
          </a:p>
        </p:txBody>
      </p:sp>
      <p:sp>
        <p:nvSpPr>
          <p:cNvPr id="20499" name="Text Box 53"/>
          <p:cNvSpPr txBox="1">
            <a:spLocks noChangeArrowheads="1"/>
          </p:cNvSpPr>
          <p:nvPr/>
        </p:nvSpPr>
        <p:spPr bwMode="auto">
          <a:xfrm>
            <a:off x="1393160" y="3278468"/>
            <a:ext cx="623631" cy="20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d-ID" sz="900">
                <a:latin typeface="Arial" panose="020B0604020202020204" pitchFamily="34" charset="0"/>
              </a:rPr>
              <a:t>Registers</a:t>
            </a:r>
            <a:endParaRPr lang="en-US" altLang="id-ID" sz="1200">
              <a:latin typeface="Arial" panose="020B0604020202020204" pitchFamily="34" charset="0"/>
            </a:endParaRPr>
          </a:p>
        </p:txBody>
      </p:sp>
      <p:sp>
        <p:nvSpPr>
          <p:cNvPr id="20500" name="Text Box 54"/>
          <p:cNvSpPr txBox="1">
            <a:spLocks noChangeArrowheads="1"/>
          </p:cNvSpPr>
          <p:nvPr/>
        </p:nvSpPr>
        <p:spPr bwMode="auto">
          <a:xfrm>
            <a:off x="1597451" y="2855009"/>
            <a:ext cx="521040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d-ID" sz="900">
                <a:latin typeface="Arial" panose="020B0604020202020204" pitchFamily="34" charset="0"/>
              </a:rPr>
              <a:t>Internal</a:t>
            </a:r>
          </a:p>
          <a:p>
            <a:pPr algn="ctr"/>
            <a:r>
              <a:rPr lang="en-US" altLang="id-ID" sz="900">
                <a:latin typeface="Arial" panose="020B0604020202020204" pitchFamily="34" charset="0"/>
              </a:rPr>
              <a:t>Bus</a:t>
            </a:r>
          </a:p>
        </p:txBody>
      </p:sp>
      <p:sp>
        <p:nvSpPr>
          <p:cNvPr id="20501" name="Text Box 55"/>
          <p:cNvSpPr txBox="1">
            <a:spLocks noChangeArrowheads="1"/>
          </p:cNvSpPr>
          <p:nvPr/>
        </p:nvSpPr>
        <p:spPr bwMode="auto">
          <a:xfrm>
            <a:off x="5195633" y="1712469"/>
            <a:ext cx="1154226" cy="30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 sz="1500">
                <a:latin typeface="Arial" panose="020B0604020202020204" pitchFamily="34" charset="0"/>
              </a:rPr>
              <a:t>Control Unit</a:t>
            </a:r>
            <a:endParaRPr lang="en-US" altLang="id-ID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71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body" idx="4294967295"/>
          </p:nvPr>
        </p:nvSpPr>
        <p:spPr>
          <a:xfrm>
            <a:off x="132203" y="1597445"/>
            <a:ext cx="4319057" cy="2803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sz="1800" dirty="0" smtClean="0"/>
              <a:t>Von </a:t>
            </a:r>
            <a:r>
              <a:rPr sz="1800" dirty="0" err="1" smtClean="0"/>
              <a:t>Neuman</a:t>
            </a:r>
            <a:endParaRPr sz="1800" dirty="0" smtClean="0"/>
          </a:p>
          <a:p>
            <a:pPr marL="265113" indent="0">
              <a:buNone/>
            </a:pPr>
            <a:r>
              <a:rPr lang="en-US" altLang="id-ID" sz="1800" dirty="0"/>
              <a:t>Program </a:t>
            </a:r>
            <a:r>
              <a:rPr lang="en-US" altLang="id-ID" sz="1800" dirty="0" err="1"/>
              <a:t>dan</a:t>
            </a:r>
            <a:r>
              <a:rPr lang="en-US" altLang="id-ID" sz="1800" dirty="0"/>
              <a:t> Data </a:t>
            </a:r>
            <a:r>
              <a:rPr lang="en-US" altLang="id-ID" sz="1800" dirty="0" err="1"/>
              <a:t>terletak</a:t>
            </a:r>
            <a:r>
              <a:rPr lang="en-US" altLang="id-ID" sz="1800" dirty="0"/>
              <a:t> </a:t>
            </a:r>
            <a:r>
              <a:rPr lang="en-US" altLang="id-ID" sz="1800" dirty="0" err="1"/>
              <a:t>pada</a:t>
            </a:r>
            <a:r>
              <a:rPr lang="en-US" altLang="id-ID" sz="1800" dirty="0"/>
              <a:t> </a:t>
            </a:r>
            <a:r>
              <a:rPr lang="en-US" altLang="id-ID" sz="1800" dirty="0" err="1"/>
              <a:t>ruang</a:t>
            </a:r>
            <a:r>
              <a:rPr lang="en-US" altLang="id-ID" sz="1800" dirty="0"/>
              <a:t> </a:t>
            </a:r>
            <a:r>
              <a:rPr lang="en-US" altLang="id-ID" sz="1800" dirty="0" err="1"/>
              <a:t>fisik</a:t>
            </a:r>
            <a:r>
              <a:rPr lang="en-US" altLang="id-ID" sz="1800" dirty="0"/>
              <a:t> </a:t>
            </a:r>
            <a:r>
              <a:rPr lang="en-US" altLang="id-ID" sz="1800" dirty="0" err="1"/>
              <a:t>memori</a:t>
            </a:r>
            <a:r>
              <a:rPr lang="en-US" altLang="id-ID" sz="1800" dirty="0"/>
              <a:t> yang </a:t>
            </a:r>
            <a:r>
              <a:rPr lang="en-US" altLang="id-ID" sz="1800" dirty="0" err="1"/>
              <a:t>sama</a:t>
            </a:r>
            <a:r>
              <a:rPr lang="en-US" altLang="id-ID" sz="1800" dirty="0"/>
              <a:t>, </a:t>
            </a:r>
            <a:r>
              <a:rPr lang="en-US" altLang="id-ID" sz="1800" dirty="0" err="1"/>
              <a:t>sehingga</a:t>
            </a:r>
            <a:r>
              <a:rPr lang="en-US" altLang="id-ID" sz="1800" dirty="0"/>
              <a:t> </a:t>
            </a:r>
            <a:r>
              <a:rPr lang="en-US" altLang="id-ID" sz="1800" dirty="0" err="1"/>
              <a:t>akses</a:t>
            </a:r>
            <a:r>
              <a:rPr lang="en-US" altLang="id-ID" sz="1800" dirty="0"/>
              <a:t> </a:t>
            </a:r>
            <a:r>
              <a:rPr lang="en-US" altLang="id-ID" sz="1800" dirty="0" err="1"/>
              <a:t>harus</a:t>
            </a:r>
            <a:r>
              <a:rPr lang="en-US" altLang="id-ID" sz="1800" dirty="0"/>
              <a:t> </a:t>
            </a:r>
            <a:r>
              <a:rPr lang="en-US" altLang="id-ID" sz="1800" dirty="0" err="1" smtClean="0"/>
              <a:t>bergiliran</a:t>
            </a:r>
            <a:endParaRPr lang="id-ID" altLang="id-ID" sz="1800" dirty="0" smtClean="0"/>
          </a:p>
          <a:p>
            <a:pPr marL="0" indent="0">
              <a:buNone/>
            </a:pPr>
            <a:endParaRPr lang="id-ID" altLang="id-ID" sz="1800" dirty="0"/>
          </a:p>
          <a:p>
            <a:pPr marL="0" indent="0">
              <a:buNone/>
            </a:pPr>
            <a:endParaRPr lang="en-US" altLang="id-ID" sz="1800" dirty="0"/>
          </a:p>
          <a:p>
            <a:pPr marL="0" indent="0">
              <a:buNone/>
            </a:pPr>
            <a:endParaRPr sz="1800"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553379" y="166220"/>
            <a:ext cx="6229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d-ID" sz="2400" b="1" dirty="0" err="1"/>
              <a:t>Arsitektur</a:t>
            </a:r>
            <a:r>
              <a:rPr lang="en-US" altLang="id-ID" sz="2400" b="1" dirty="0"/>
              <a:t> </a:t>
            </a:r>
            <a:r>
              <a:rPr lang="en-US" altLang="id-ID" sz="2400" b="1" dirty="0" err="1" smtClean="0"/>
              <a:t>Dasar</a:t>
            </a:r>
            <a:r>
              <a:rPr lang="id-ID" altLang="id-ID" sz="2400" b="1" dirty="0" smtClean="0"/>
              <a:t> </a:t>
            </a:r>
            <a:r>
              <a:rPr lang="en-US" altLang="id-ID" sz="2400" b="1" dirty="0" err="1" smtClean="0"/>
              <a:t>Sistem</a:t>
            </a:r>
            <a:r>
              <a:rPr lang="en-US" altLang="id-ID" sz="2400" b="1" dirty="0" smtClean="0"/>
              <a:t> </a:t>
            </a:r>
            <a:r>
              <a:rPr lang="en-US" altLang="id-ID" sz="2400" b="1" dirty="0" err="1"/>
              <a:t>Komputer</a:t>
            </a:r>
            <a:endParaRPr lang="id-ID" sz="2400" b="1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562355" y="1206856"/>
            <a:ext cx="1246744" cy="212365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 b="1"/>
              <a:t>CPU</a:t>
            </a:r>
          </a:p>
          <a:p>
            <a:pPr>
              <a:spcBef>
                <a:spcPct val="50000"/>
              </a:spcBef>
            </a:pPr>
            <a:endParaRPr lang="en-US" altLang="id-ID" b="1"/>
          </a:p>
          <a:p>
            <a:pPr>
              <a:spcBef>
                <a:spcPct val="50000"/>
              </a:spcBef>
            </a:pPr>
            <a:endParaRPr lang="en-US" altLang="id-ID"/>
          </a:p>
          <a:p>
            <a:pPr>
              <a:spcBef>
                <a:spcPct val="50000"/>
              </a:spcBef>
            </a:pPr>
            <a:endParaRPr lang="en-US" altLang="id-ID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6530252" y="750574"/>
            <a:ext cx="0" cy="403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571344" y="1206856"/>
            <a:ext cx="1429437" cy="1508125"/>
          </a:xfrm>
          <a:prstGeom prst="rect">
            <a:avLst/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 sz="2000" b="1" dirty="0" err="1"/>
              <a:t>Memori</a:t>
            </a:r>
            <a:endParaRPr lang="en-US" altLang="id-ID" sz="2000" b="1" dirty="0"/>
          </a:p>
          <a:p>
            <a:pPr>
              <a:spcBef>
                <a:spcPct val="50000"/>
              </a:spcBef>
            </a:pPr>
            <a:r>
              <a:rPr lang="en-US" altLang="id-ID" b="1" i="1" dirty="0"/>
              <a:t>Program </a:t>
            </a:r>
          </a:p>
          <a:p>
            <a:pPr>
              <a:spcBef>
                <a:spcPct val="50000"/>
              </a:spcBef>
            </a:pPr>
            <a:r>
              <a:rPr lang="en-US" altLang="id-ID" b="1" i="1" dirty="0"/>
              <a:t>Data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495143" y="2952775"/>
            <a:ext cx="1505637" cy="1569660"/>
          </a:xfrm>
          <a:prstGeom prst="rect">
            <a:avLst/>
          </a:prstGeom>
          <a:solidFill>
            <a:srgbClr val="33CC33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 b="1"/>
              <a:t>I/O</a:t>
            </a:r>
          </a:p>
          <a:p>
            <a:pPr>
              <a:spcBef>
                <a:spcPct val="50000"/>
              </a:spcBef>
            </a:pPr>
            <a:endParaRPr lang="en-US" altLang="id-ID" b="1"/>
          </a:p>
          <a:p>
            <a:pPr>
              <a:spcBef>
                <a:spcPct val="50000"/>
              </a:spcBef>
            </a:pPr>
            <a:endParaRPr lang="en-US" altLang="id-ID" b="1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5920193" y="1751018"/>
            <a:ext cx="5334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6656944" y="1504975"/>
            <a:ext cx="9144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6580744" y="3105175"/>
            <a:ext cx="8382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5894944" y="2064999"/>
            <a:ext cx="533400" cy="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6656944" y="1750354"/>
            <a:ext cx="914400" cy="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6580744" y="3562375"/>
            <a:ext cx="838200" cy="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7571344" y="15049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609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826" y="111362"/>
            <a:ext cx="6230652" cy="6462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152" y="1658102"/>
            <a:ext cx="4572000" cy="15542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spcBef>
                <a:spcPts val="600"/>
              </a:spcBef>
              <a:buClr>
                <a:srgbClr val="A5B0FE"/>
              </a:buClr>
              <a:buSzPts val="2400"/>
              <a:buFont typeface="Barlow Light"/>
              <a:buChar char="▹"/>
            </a:pPr>
            <a:r>
              <a:rPr lang="id-ID" sz="1800" dirty="0" smtClean="0">
                <a:latin typeface="Barlow Light"/>
                <a:sym typeface="Barlow Light"/>
              </a:rPr>
              <a:t>Harvard</a:t>
            </a:r>
            <a:endParaRPr lang="id-ID" sz="1800" dirty="0">
              <a:latin typeface="Barlow Light"/>
              <a:sym typeface="Barlow Light"/>
            </a:endParaRPr>
          </a:p>
          <a:p>
            <a:pPr marL="265113" lvl="0">
              <a:spcBef>
                <a:spcPts val="600"/>
              </a:spcBef>
              <a:buClr>
                <a:srgbClr val="A5B0FE"/>
              </a:buClr>
              <a:buSzPts val="2400"/>
            </a:pPr>
            <a:r>
              <a:rPr lang="id-ID" altLang="id-ID" sz="1800" dirty="0">
                <a:latin typeface="Barlow Light"/>
                <a:sym typeface="Barlow Light"/>
              </a:rPr>
              <a:t>Program dan Data terletak pada ruang fisik memori yang terpisah, memungkinkan pengaksesan secara paralel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545376" y="846095"/>
            <a:ext cx="1447800" cy="162401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 b="1"/>
              <a:t>CPU</a:t>
            </a:r>
          </a:p>
          <a:p>
            <a:pPr>
              <a:spcBef>
                <a:spcPct val="50000"/>
              </a:spcBef>
            </a:pPr>
            <a:endParaRPr lang="en-US" altLang="id-ID" b="1"/>
          </a:p>
          <a:p>
            <a:pPr>
              <a:spcBef>
                <a:spcPct val="50000"/>
              </a:spcBef>
            </a:pPr>
            <a:endParaRPr lang="en-US" altLang="id-ID"/>
          </a:p>
          <a:p>
            <a:pPr>
              <a:spcBef>
                <a:spcPct val="50000"/>
              </a:spcBef>
            </a:pPr>
            <a:endParaRPr lang="en-US" altLang="id-ID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745776" y="769895"/>
            <a:ext cx="1371600" cy="954088"/>
          </a:xfrm>
          <a:prstGeom prst="rect">
            <a:avLst/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 sz="2000" b="1" dirty="0" err="1"/>
              <a:t>Memori</a:t>
            </a:r>
            <a:endParaRPr lang="en-US" altLang="id-ID" sz="2000" b="1" dirty="0"/>
          </a:p>
          <a:p>
            <a:pPr>
              <a:spcBef>
                <a:spcPct val="50000"/>
              </a:spcBef>
            </a:pPr>
            <a:r>
              <a:rPr lang="en-US" altLang="id-ID" b="1" i="1" dirty="0"/>
              <a:t>Program 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545376" y="3513095"/>
            <a:ext cx="1447800" cy="1208088"/>
          </a:xfrm>
          <a:prstGeom prst="rect">
            <a:avLst/>
          </a:prstGeom>
          <a:solidFill>
            <a:srgbClr val="33CC33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 b="1"/>
              <a:t>I/O</a:t>
            </a:r>
          </a:p>
          <a:p>
            <a:pPr>
              <a:spcBef>
                <a:spcPct val="50000"/>
              </a:spcBef>
            </a:pPr>
            <a:endParaRPr lang="en-US" altLang="id-ID" b="1"/>
          </a:p>
          <a:p>
            <a:pPr>
              <a:spcBef>
                <a:spcPct val="50000"/>
              </a:spcBef>
            </a:pPr>
            <a:endParaRPr lang="en-US" altLang="id-ID" b="1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069376" y="1912895"/>
            <a:ext cx="16002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6069376" y="998495"/>
            <a:ext cx="16002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rot="5400000">
            <a:off x="5154976" y="2979695"/>
            <a:ext cx="9144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069376" y="2141495"/>
            <a:ext cx="1600200" cy="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6069376" y="1227095"/>
            <a:ext cx="1600200" cy="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rot="5400000">
            <a:off x="4659676" y="3017795"/>
            <a:ext cx="838200" cy="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7745776" y="1760495"/>
            <a:ext cx="1295400" cy="825500"/>
          </a:xfrm>
          <a:prstGeom prst="rect">
            <a:avLst/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d-ID" sz="2000" b="1"/>
              <a:t>Memori</a:t>
            </a:r>
          </a:p>
          <a:p>
            <a:pPr>
              <a:spcBef>
                <a:spcPct val="50000"/>
              </a:spcBef>
            </a:pPr>
            <a:r>
              <a:rPr lang="en-US" altLang="id-ID" b="1" i="1"/>
              <a:t>Data </a:t>
            </a: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4545376" y="297969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6755176" y="69369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6755176" y="176049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70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280929" y="23443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id-ID" dirty="0" smtClean="0"/>
              <a:t>History of Computer 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929" y="1246071"/>
            <a:ext cx="5491908" cy="3155100"/>
          </a:xfrm>
        </p:spPr>
        <p:txBody>
          <a:bodyPr/>
          <a:lstStyle/>
          <a:p>
            <a:pPr marL="114300" indent="0">
              <a:buNone/>
            </a:pPr>
            <a:r>
              <a:rPr lang="id-ID" dirty="0" smtClean="0">
                <a:hlinkClick r:id="rId3"/>
              </a:rPr>
              <a:t>https</a:t>
            </a:r>
            <a:r>
              <a:rPr lang="id-ID" dirty="0">
                <a:hlinkClick r:id="rId3"/>
              </a:rPr>
              <a:t>://</a:t>
            </a:r>
            <a:r>
              <a:rPr lang="id-ID" dirty="0" smtClean="0">
                <a:hlinkClick r:id="rId3"/>
              </a:rPr>
              <a:t>www.computerhistory.org/revolution</a:t>
            </a:r>
            <a:endParaRPr lang="id-ID" dirty="0" smtClean="0"/>
          </a:p>
          <a:p>
            <a:pPr marL="114300" indent="0">
              <a:buNone/>
            </a:pPr>
            <a:r>
              <a:rPr lang="id-ID" dirty="0">
                <a:hlinkClick r:id="rId4"/>
              </a:rPr>
              <a:t>http://</a:t>
            </a:r>
            <a:r>
              <a:rPr lang="id-ID" dirty="0" smtClean="0">
                <a:hlinkClick r:id="rId4"/>
              </a:rPr>
              <a:t>www.computinghistory.org.uk/cgi/computing-timeline.pl</a:t>
            </a:r>
            <a:endParaRPr lang="id-ID" dirty="0" smtClean="0"/>
          </a:p>
          <a:p>
            <a:pPr marL="114300" indent="0">
              <a:buNone/>
            </a:pPr>
            <a:r>
              <a:rPr lang="id-ID" dirty="0" smtClean="0">
                <a:hlinkClick r:id="rId5"/>
              </a:rPr>
              <a:t>http</a:t>
            </a:r>
            <a:r>
              <a:rPr lang="id-ID" dirty="0">
                <a:hlinkClick r:id="rId5"/>
              </a:rPr>
              <a:t>://</a:t>
            </a:r>
            <a:r>
              <a:rPr lang="id-ID" dirty="0" smtClean="0">
                <a:hlinkClick r:id="rId5"/>
              </a:rPr>
              <a:t>content.time.com/time/photogallery/0,29307,1670168,00.html</a:t>
            </a:r>
            <a:endParaRPr lang="id-ID" dirty="0" smtClean="0"/>
          </a:p>
          <a:p>
            <a:pPr marL="114300" indent="0">
              <a:buNone/>
            </a:pPr>
            <a:endParaRPr lang="id-ID" dirty="0" smtClean="0"/>
          </a:p>
          <a:p>
            <a:pPr marL="114300" indent="0">
              <a:buNone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06121" y="337651"/>
            <a:ext cx="5138737" cy="857250"/>
          </a:xfrm>
        </p:spPr>
        <p:txBody>
          <a:bodyPr/>
          <a:lstStyle/>
          <a:p>
            <a:r>
              <a:rPr lang="id-ID" dirty="0" smtClean="0">
                <a:solidFill>
                  <a:schemeClr val="tx1"/>
                </a:solidFill>
              </a:rPr>
              <a:t>Computer history </a:t>
            </a:r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10" y="1342142"/>
            <a:ext cx="8511480" cy="302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8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98484" y="1275000"/>
            <a:ext cx="7777908" cy="23881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d-ID" sz="1600" dirty="0" smtClean="0"/>
              <a:t>Generasi pertama : Tabung hampa </a:t>
            </a:r>
          </a:p>
          <a:p>
            <a:pPr marL="114300"/>
            <a:r>
              <a:rPr lang="id-ID" sz="1600" dirty="0" smtClean="0"/>
              <a:t>	ENIAC, EDVAC, UNIVAC</a:t>
            </a:r>
          </a:p>
          <a:p>
            <a:r>
              <a:rPr lang="id-ID" sz="1600" dirty="0" smtClean="0"/>
              <a:t>Generasi kedua : Transistor </a:t>
            </a:r>
          </a:p>
          <a:p>
            <a:pPr marL="114300"/>
            <a:r>
              <a:rPr lang="id-ID" sz="1600" dirty="0"/>
              <a:t>	 IBM 7094 </a:t>
            </a:r>
            <a:endParaRPr lang="id-ID" sz="1600" dirty="0" smtClean="0"/>
          </a:p>
          <a:p>
            <a:r>
              <a:rPr lang="id-ID" sz="1600" dirty="0" smtClean="0"/>
              <a:t>Generasi ketiga : Integrated Circuit (IC)</a:t>
            </a:r>
          </a:p>
          <a:p>
            <a:r>
              <a:rPr lang="id-ID" sz="1600" dirty="0"/>
              <a:t>	IBM </a:t>
            </a:r>
            <a:r>
              <a:rPr lang="id-ID" sz="1600" dirty="0" smtClean="0"/>
              <a:t>SYSTEM/360, PDP-8</a:t>
            </a:r>
          </a:p>
          <a:p>
            <a:r>
              <a:rPr lang="id-ID" sz="1600" dirty="0" smtClean="0"/>
              <a:t>Generasi keempat : Microprosesor </a:t>
            </a:r>
          </a:p>
          <a:p>
            <a:r>
              <a:rPr lang="id-ID" sz="1600" dirty="0"/>
              <a:t>	 Intel 8080</a:t>
            </a:r>
          </a:p>
          <a:p>
            <a:endParaRPr lang="id-ID" sz="1600" dirty="0" smtClean="0"/>
          </a:p>
          <a:p>
            <a:endParaRPr lang="id-ID" dirty="0" smtClean="0"/>
          </a:p>
          <a:p>
            <a:r>
              <a:rPr lang="id-ID" dirty="0"/>
              <a:t>	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84936" y="0"/>
            <a:ext cx="5138737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id-ID" dirty="0" smtClean="0">
                <a:solidFill>
                  <a:schemeClr val="tx1"/>
                </a:solidFill>
              </a:rPr>
              <a:t>Computer history </a:t>
            </a:r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758" y="845869"/>
            <a:ext cx="5314242" cy="34514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5020" y="4494880"/>
            <a:ext cx="36824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>
              <a:buNone/>
            </a:pPr>
            <a:r>
              <a:rPr lang="id-ID" dirty="0">
                <a:hlinkClick r:id="rId3"/>
              </a:rPr>
              <a:t>https://www.computerhistory.org/revolution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4622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id-ID" dirty="0" smtClean="0"/>
              <a:t>Moore’s Law</a:t>
            </a:r>
          </a:p>
          <a:p>
            <a:pPr marL="76200" indent="0">
              <a:buNone/>
            </a:pPr>
            <a:endParaRPr lang="id-ID" dirty="0" smtClean="0"/>
          </a:p>
          <a:p>
            <a:pPr marL="76200" indent="0">
              <a:buNone/>
            </a:pPr>
            <a:endParaRPr lang="id-ID" dirty="0" smtClean="0"/>
          </a:p>
          <a:p>
            <a:pPr marL="76200" indent="0">
              <a:buNone/>
            </a:pPr>
            <a:r>
              <a:rPr lang="en-US" sz="2000" dirty="0"/>
              <a:t>the number of transistors on an affordable CPU would double every </a:t>
            </a:r>
            <a:r>
              <a:rPr lang="id-ID" sz="2000" dirty="0" smtClean="0"/>
              <a:t>18 months</a:t>
            </a:r>
            <a:endParaRPr lang="id-ID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43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165253"/>
            <a:ext cx="8943975" cy="482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6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556"/>
            <a:ext cx="5138700" cy="629127"/>
          </a:xfrm>
        </p:spPr>
        <p:txBody>
          <a:bodyPr/>
          <a:lstStyle/>
          <a:p>
            <a:pPr algn="ctr"/>
            <a:r>
              <a:rPr lang="id-ID" sz="2800" dirty="0" smtClean="0"/>
              <a:t>Review sistem bilangan </a:t>
            </a:r>
            <a:endParaRPr lang="id-ID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672" y="1280581"/>
            <a:ext cx="5138700" cy="1654794"/>
          </a:xfrm>
        </p:spPr>
        <p:txBody>
          <a:bodyPr/>
          <a:lstStyle/>
          <a:p>
            <a:r>
              <a:rPr lang="id-ID" dirty="0" smtClean="0"/>
              <a:t>Bilangan biner</a:t>
            </a:r>
          </a:p>
          <a:p>
            <a:r>
              <a:rPr lang="id-ID" dirty="0" smtClean="0"/>
              <a:t>Bilangan desimal </a:t>
            </a:r>
          </a:p>
          <a:p>
            <a:r>
              <a:rPr lang="id-ID" dirty="0" smtClean="0"/>
              <a:t>Bilangan oktal </a:t>
            </a:r>
          </a:p>
          <a:p>
            <a:r>
              <a:rPr lang="id-ID" dirty="0" smtClean="0"/>
              <a:t>Bilangan hexadesimal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460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558929" y="880509"/>
            <a:ext cx="4026041" cy="3492600"/>
          </a:xfrm>
        </p:spPr>
        <p:txBody>
          <a:bodyPr/>
          <a:lstStyle/>
          <a:p>
            <a:pPr marL="76200" indent="0">
              <a:buNone/>
            </a:pPr>
            <a:r>
              <a:rPr lang="id-ID" dirty="0" smtClean="0"/>
              <a:t>Kilo vs Mega vs Giga vs Tera 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001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36" y="0"/>
            <a:ext cx="6290631" cy="857400"/>
          </a:xfrm>
        </p:spPr>
        <p:txBody>
          <a:bodyPr/>
          <a:lstStyle/>
          <a:p>
            <a:pPr algn="ctr"/>
            <a:r>
              <a:rPr lang="id-ID" altLang="id-ID" sz="2800" dirty="0" smtClean="0">
                <a:cs typeface="Times New Roman" panose="02020603050405020304" pitchFamily="18" charset="0"/>
              </a:rPr>
              <a:t>Fungsi dasar komputer </a:t>
            </a:r>
            <a:endParaRPr lang="id-ID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6" name="Picture 3" descr="E:\Microsoft A+\PPTArt\Ch03\F03ax02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36" y="1026722"/>
            <a:ext cx="5784268" cy="381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67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dirty="0" smtClean="0"/>
              <a:t>Bit vs Byte</a:t>
            </a:r>
            <a:r>
              <a:rPr lang="en" dirty="0" smtClean="0"/>
              <a:t>.</a:t>
            </a:r>
            <a:endParaRPr dirty="0"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482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36028" y="276845"/>
            <a:ext cx="6653048" cy="629127"/>
          </a:xfrm>
        </p:spPr>
        <p:txBody>
          <a:bodyPr/>
          <a:lstStyle/>
          <a:p>
            <a:pPr algn="ctr"/>
            <a:r>
              <a:rPr lang="en-US" sz="2400" dirty="0" err="1" smtClean="0"/>
              <a:t>Merepresentaikan</a:t>
            </a:r>
            <a:r>
              <a:rPr lang="en-US" sz="2400" dirty="0" smtClean="0"/>
              <a:t> </a:t>
            </a:r>
            <a:r>
              <a:rPr lang="en-US" sz="2400" dirty="0" err="1" smtClean="0"/>
              <a:t>teks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biner</a:t>
            </a:r>
            <a:r>
              <a:rPr lang="id-ID" sz="2400" dirty="0" smtClean="0"/>
              <a:t> </a:t>
            </a:r>
            <a:endParaRPr lang="id-ID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67" y="801501"/>
            <a:ext cx="5935553" cy="434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3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3194" y="529094"/>
            <a:ext cx="6653048" cy="629127"/>
          </a:xfrm>
        </p:spPr>
        <p:txBody>
          <a:bodyPr/>
          <a:lstStyle/>
          <a:p>
            <a:pPr algn="ctr"/>
            <a:r>
              <a:rPr lang="en-US" sz="2400" dirty="0" err="1" smtClean="0"/>
              <a:t>Gambar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Pixel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Color Scheme</a:t>
            </a:r>
            <a:r>
              <a:rPr lang="en-US" sz="2400" dirty="0" smtClean="0">
                <a:sym typeface="Wingdings" panose="05000000000000000000" pitchFamily="2" charset="2"/>
              </a:rPr>
              <a:t> Hexadecimal</a:t>
            </a:r>
            <a:endParaRPr lang="id-ID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1457" t="-1202" r="1457" b="45830"/>
          <a:stretch/>
        </p:blipFill>
        <p:spPr>
          <a:xfrm>
            <a:off x="5996363" y="0"/>
            <a:ext cx="3147637" cy="2208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33" y="1011373"/>
            <a:ext cx="4143658" cy="4188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490" y="2208175"/>
            <a:ext cx="3058510" cy="293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6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3194" y="529094"/>
            <a:ext cx="6653048" cy="629127"/>
          </a:xfrm>
        </p:spPr>
        <p:txBody>
          <a:bodyPr/>
          <a:lstStyle/>
          <a:p>
            <a:pPr algn="ctr"/>
            <a:r>
              <a:rPr lang="en-US" sz="2400" dirty="0" smtClean="0"/>
              <a:t>Voice </a:t>
            </a:r>
            <a:r>
              <a:rPr lang="en-US" sz="2400" dirty="0" smtClean="0">
                <a:sym typeface="Wingdings" panose="05000000000000000000" pitchFamily="2" charset="2"/>
              </a:rPr>
              <a:t> Digitize  Binary</a:t>
            </a:r>
            <a:endParaRPr lang="id-ID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73" y="1514276"/>
            <a:ext cx="4276234" cy="337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6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 supply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89070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242285" y="301424"/>
            <a:ext cx="6088680" cy="1211263"/>
          </a:xfrm>
        </p:spPr>
        <p:txBody>
          <a:bodyPr/>
          <a:lstStyle/>
          <a:p>
            <a:pPr algn="ctr"/>
            <a:r>
              <a:rPr lang="en-US" dirty="0" smtClean="0"/>
              <a:t>Voltage </a:t>
            </a:r>
            <a:r>
              <a:rPr lang="id-ID" dirty="0" smtClean="0"/>
              <a:t>AC vs DC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22" y="1272292"/>
            <a:ext cx="8284856" cy="330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54" y="129586"/>
            <a:ext cx="5090825" cy="48720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31316" y="440675"/>
            <a:ext cx="33050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d-ID" dirty="0" smtClean="0"/>
              <a:t>Power </a:t>
            </a:r>
            <a:r>
              <a:rPr lang="id-ID" dirty="0"/>
              <a:t>supply</a:t>
            </a:r>
            <a:r>
              <a:rPr lang="id-ID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id-ID" dirty="0" smtClean="0"/>
              <a:t>CPU fan</a:t>
            </a:r>
          </a:p>
          <a:p>
            <a:pPr marL="342900" indent="-342900">
              <a:buFont typeface="+mj-lt"/>
              <a:buAutoNum type="arabicPeriod"/>
            </a:pPr>
            <a:r>
              <a:rPr lang="id-ID" dirty="0" smtClean="0"/>
              <a:t>Case fans</a:t>
            </a:r>
          </a:p>
          <a:p>
            <a:pPr marL="342900" indent="-342900">
              <a:buFont typeface="+mj-lt"/>
              <a:buAutoNum type="arabicPeriod"/>
            </a:pPr>
            <a:r>
              <a:rPr lang="id-ID" dirty="0" smtClean="0"/>
              <a:t>Motherboard</a:t>
            </a:r>
          </a:p>
          <a:p>
            <a:pPr marL="342900" indent="-342900">
              <a:buFont typeface="+mj-lt"/>
              <a:buAutoNum type="arabicPeriod"/>
            </a:pPr>
            <a:r>
              <a:rPr lang="id-ID" dirty="0"/>
              <a:t>Optical </a:t>
            </a:r>
            <a:r>
              <a:rPr lang="id-ID" dirty="0" smtClean="0"/>
              <a:t>drive</a:t>
            </a:r>
          </a:p>
          <a:p>
            <a:pPr marL="342900" indent="-342900">
              <a:buFont typeface="+mj-lt"/>
              <a:buAutoNum type="arabicPeriod"/>
            </a:pPr>
            <a:r>
              <a:rPr lang="id-ID" dirty="0" smtClean="0"/>
              <a:t>Hard </a:t>
            </a:r>
            <a:r>
              <a:rPr lang="id-ID" dirty="0"/>
              <a:t>disk </a:t>
            </a:r>
            <a:r>
              <a:rPr lang="id-ID" dirty="0" smtClean="0"/>
              <a:t>drive</a:t>
            </a:r>
          </a:p>
          <a:p>
            <a:pPr marL="342900" indent="-342900">
              <a:buFont typeface="+mj-lt"/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940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29" y="222299"/>
            <a:ext cx="5412258" cy="4669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06739" y="550843"/>
            <a:ext cx="28643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d-ID" dirty="0" smtClean="0"/>
              <a:t>AC power jack</a:t>
            </a:r>
          </a:p>
          <a:p>
            <a:pPr marL="342900" indent="-342900">
              <a:buFont typeface="+mj-lt"/>
              <a:buAutoNum type="arabicPeriod"/>
            </a:pPr>
            <a:r>
              <a:rPr lang="id-ID" dirty="0" smtClean="0"/>
              <a:t>Dual voltage power selection</a:t>
            </a:r>
          </a:p>
          <a:p>
            <a:pPr marL="342900" indent="-342900">
              <a:buFont typeface="+mj-lt"/>
              <a:buAutoNum type="arabicPeriod"/>
            </a:pPr>
            <a:r>
              <a:rPr lang="id-ID" dirty="0" smtClean="0"/>
              <a:t>Power indicator</a:t>
            </a:r>
          </a:p>
          <a:p>
            <a:pPr marL="342900" indent="-342900">
              <a:buFont typeface="+mj-lt"/>
              <a:buAutoNum type="arabicPeriod"/>
            </a:pPr>
            <a:r>
              <a:rPr lang="id-ID" dirty="0"/>
              <a:t>Molex connectors.	</a:t>
            </a:r>
            <a:endParaRPr lang="id-ID" dirty="0" smtClean="0"/>
          </a:p>
          <a:p>
            <a:pPr marL="342900" indent="-342900">
              <a:buFont typeface="+mj-lt"/>
              <a:buAutoNum type="arabicPeriod"/>
            </a:pPr>
            <a:r>
              <a:rPr lang="id-ID" dirty="0"/>
              <a:t>Sata power </a:t>
            </a:r>
            <a:r>
              <a:rPr lang="id-ID" dirty="0" smtClean="0"/>
              <a:t>connector</a:t>
            </a:r>
          </a:p>
          <a:p>
            <a:pPr marL="342900" indent="-342900">
              <a:buFont typeface="+mj-lt"/>
              <a:buAutoNum type="arabicPeriod"/>
            </a:pPr>
            <a:r>
              <a:rPr lang="id-ID" dirty="0"/>
              <a:t>Secondary motherboard power </a:t>
            </a:r>
            <a:r>
              <a:rPr lang="id-ID" dirty="0" smtClean="0"/>
              <a:t>connection</a:t>
            </a:r>
          </a:p>
          <a:p>
            <a:pPr marL="342900" indent="-342900">
              <a:buFont typeface="+mj-lt"/>
              <a:buAutoNum type="arabicPeriod"/>
            </a:pPr>
            <a:r>
              <a:rPr lang="id-ID" dirty="0"/>
              <a:t>Floppy drive </a:t>
            </a:r>
            <a:r>
              <a:rPr lang="id-ID" dirty="0" smtClean="0"/>
              <a:t>mini-connectors</a:t>
            </a:r>
          </a:p>
          <a:p>
            <a:pPr marL="342900" indent="-342900">
              <a:buFont typeface="+mj-lt"/>
              <a:buAutoNum type="arabicPeriod"/>
            </a:pPr>
            <a:r>
              <a:rPr lang="id-ID" dirty="0" smtClean="0"/>
              <a:t>Primary </a:t>
            </a:r>
            <a:r>
              <a:rPr lang="id-ID" dirty="0"/>
              <a:t>power connector</a:t>
            </a:r>
            <a:endParaRPr lang="id-ID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1151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1753142" y="1012377"/>
            <a:ext cx="508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/>
              <a:t>Cable Keying</a:t>
            </a:r>
            <a:endParaRPr lang="id-ID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586" y="1871707"/>
            <a:ext cx="6524906" cy="140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8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it out </a:t>
            </a:r>
          </a:p>
          <a:p>
            <a:endParaRPr lang="en-US" dirty="0"/>
          </a:p>
          <a:p>
            <a:pPr marL="76200" indent="0">
              <a:buNone/>
            </a:pPr>
            <a:r>
              <a:rPr lang="en-US" dirty="0" smtClean="0"/>
              <a:t>How Computer Works </a:t>
            </a:r>
            <a:r>
              <a:rPr lang="en-US" dirty="0" err="1" smtClean="0"/>
              <a:t>halaman</a:t>
            </a:r>
            <a:r>
              <a:rPr lang="en-US" dirty="0" smtClean="0"/>
              <a:t> 222 - 227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1903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655" y="890102"/>
            <a:ext cx="5492233" cy="3957320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-836748" y="297352"/>
            <a:ext cx="7793037" cy="592750"/>
          </a:xfrm>
        </p:spPr>
        <p:txBody>
          <a:bodyPr/>
          <a:lstStyle/>
          <a:p>
            <a:pPr algn="ctr"/>
            <a:r>
              <a:rPr lang="en-US" altLang="id-ID" dirty="0">
                <a:cs typeface="Times New Roman" panose="02020603050405020304" pitchFamily="18" charset="0"/>
              </a:rPr>
              <a:t>Input</a:t>
            </a:r>
            <a:r>
              <a:rPr lang="en-US" altLang="id-ID" dirty="0"/>
              <a:t> </a:t>
            </a:r>
          </a:p>
        </p:txBody>
      </p:sp>
      <p:pic>
        <p:nvPicPr>
          <p:cNvPr id="7" name="Picture 10" descr="E:\Microsoft A+\PPTArt\Ch03\F03AX03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02" y="745356"/>
            <a:ext cx="9011797" cy="439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76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Kegunaan UPS</a:t>
            </a:r>
            <a:endParaRPr lang="id-ID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7687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id-ID" dirty="0" smtClean="0"/>
              <a:t>Pentingnya Ground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1470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08315" y="95463"/>
            <a:ext cx="5138700" cy="607093"/>
          </a:xfrm>
        </p:spPr>
        <p:txBody>
          <a:bodyPr/>
          <a:lstStyle/>
          <a:p>
            <a:pPr algn="ctr"/>
            <a:r>
              <a:rPr lang="en-US" altLang="id-ID" dirty="0">
                <a:cs typeface="Times New Roman" panose="02020603050405020304" pitchFamily="18" charset="0"/>
              </a:rPr>
              <a:t>Processing</a:t>
            </a:r>
            <a:r>
              <a:rPr lang="en-US" altLang="id-ID" dirty="0"/>
              <a:t> </a:t>
            </a:r>
          </a:p>
        </p:txBody>
      </p:sp>
      <p:pic>
        <p:nvPicPr>
          <p:cNvPr id="7" name="Picture 1035" descr="E:\Microsoft A+\PPTArt\Ch03\F03AX04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0" y="671690"/>
            <a:ext cx="9079019" cy="446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22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52" y="253387"/>
            <a:ext cx="5138700" cy="651161"/>
          </a:xfrm>
        </p:spPr>
        <p:txBody>
          <a:bodyPr/>
          <a:lstStyle/>
          <a:p>
            <a:pPr algn="ctr"/>
            <a:r>
              <a:rPr lang="en-US" altLang="id-ID" dirty="0">
                <a:cs typeface="Times New Roman" panose="02020603050405020304" pitchFamily="18" charset="0"/>
              </a:rPr>
              <a:t>Output</a:t>
            </a:r>
            <a:r>
              <a:rPr lang="en-US" altLang="id-ID" dirty="0"/>
              <a:t> </a:t>
            </a:r>
          </a:p>
        </p:txBody>
      </p:sp>
      <p:pic>
        <p:nvPicPr>
          <p:cNvPr id="7" name="Picture 8" descr="E:\Microsoft A+\PPTArt\Ch03\F03AX05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8636"/>
            <a:ext cx="8763000" cy="415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51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47501" y="297455"/>
            <a:ext cx="5138700" cy="532566"/>
          </a:xfrm>
        </p:spPr>
        <p:txBody>
          <a:bodyPr/>
          <a:lstStyle/>
          <a:p>
            <a:pPr algn="ctr"/>
            <a:r>
              <a:rPr lang="en-US" altLang="id-ID" dirty="0">
                <a:cs typeface="Times New Roman" panose="02020603050405020304" pitchFamily="18" charset="0"/>
              </a:rPr>
              <a:t>Support Hardware</a:t>
            </a:r>
            <a:r>
              <a:rPr lang="en-US" altLang="id-ID" dirty="0"/>
              <a:t> </a:t>
            </a:r>
          </a:p>
        </p:txBody>
      </p:sp>
      <p:pic>
        <p:nvPicPr>
          <p:cNvPr id="7" name="Picture 9" descr="E:\Microsoft A+\PPTArt\Ch03\F03AX07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02" y="1115458"/>
            <a:ext cx="9002099" cy="402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94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2130"/>
          <a:stretch/>
        </p:blipFill>
        <p:spPr>
          <a:xfrm>
            <a:off x="2077866" y="974118"/>
            <a:ext cx="4988167" cy="38332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94053" y="438063"/>
            <a:ext cx="4913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/>
              <a:t>Struktur utama Sistem Komputer 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93288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val 5" descr="50%"/>
          <p:cNvSpPr>
            <a:spLocks noChangeArrowheads="1"/>
          </p:cNvSpPr>
          <p:nvPr/>
        </p:nvSpPr>
        <p:spPr bwMode="auto">
          <a:xfrm>
            <a:off x="4057650" y="1543050"/>
            <a:ext cx="3543300" cy="348615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GB" altLang="id-ID" sz="1200" dirty="0">
              <a:latin typeface="Arial" panose="020B0604020202020204" pitchFamily="34" charset="0"/>
            </a:endParaRPr>
          </a:p>
        </p:txBody>
      </p:sp>
      <p:sp>
        <p:nvSpPr>
          <p:cNvPr id="18435" name="Oval 9"/>
          <p:cNvSpPr>
            <a:spLocks noChangeArrowheads="1"/>
          </p:cNvSpPr>
          <p:nvPr/>
        </p:nvSpPr>
        <p:spPr bwMode="auto">
          <a:xfrm>
            <a:off x="5200650" y="2686050"/>
            <a:ext cx="1143000" cy="1143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 sz="1800"/>
          </a:p>
        </p:txBody>
      </p:sp>
      <p:sp>
        <p:nvSpPr>
          <p:cNvPr id="18436" name="Oval 6"/>
          <p:cNvSpPr>
            <a:spLocks noChangeArrowheads="1"/>
          </p:cNvSpPr>
          <p:nvPr/>
        </p:nvSpPr>
        <p:spPr bwMode="auto">
          <a:xfrm>
            <a:off x="4629150" y="2057400"/>
            <a:ext cx="1028700" cy="1028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 sz="180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2341915" y="182956"/>
            <a:ext cx="5138700" cy="8574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  <p:txBody>
          <a:bodyPr spcFirstLastPara="1" wrap="square" lIns="67500" tIns="35100" rIns="67500" bIns="35100" anchor="b" anchorCtr="0"/>
          <a:lstStyle/>
          <a:p>
            <a:r>
              <a:rPr lang="en-GB" altLang="id-ID" dirty="0" smtClean="0">
                <a:solidFill>
                  <a:schemeClr val="tx1"/>
                </a:solidFill>
              </a:rPr>
              <a:t>Structure - Top Level</a:t>
            </a:r>
          </a:p>
        </p:txBody>
      </p:sp>
      <p:sp>
        <p:nvSpPr>
          <p:cNvPr id="18438" name="Oval 4"/>
          <p:cNvSpPr>
            <a:spLocks noChangeArrowheads="1"/>
          </p:cNvSpPr>
          <p:nvPr/>
        </p:nvSpPr>
        <p:spPr bwMode="auto">
          <a:xfrm>
            <a:off x="1543050" y="2743200"/>
            <a:ext cx="800100" cy="800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 sz="1800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5943600" y="2057400"/>
            <a:ext cx="1028700" cy="1028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 sz="1800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5257800" y="3600450"/>
            <a:ext cx="1028700" cy="1028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 sz="1800"/>
          </a:p>
        </p:txBody>
      </p:sp>
      <p:sp>
        <p:nvSpPr>
          <p:cNvPr id="18441" name="Text Box 10"/>
          <p:cNvSpPr txBox="1">
            <a:spLocks noChangeArrowheads="1"/>
          </p:cNvSpPr>
          <p:nvPr/>
        </p:nvSpPr>
        <p:spPr bwMode="auto">
          <a:xfrm>
            <a:off x="1532335" y="2959894"/>
            <a:ext cx="809580" cy="255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id-ID" sz="1200" dirty="0">
                <a:latin typeface="Arial" panose="020B0604020202020204" pitchFamily="34" charset="0"/>
              </a:rPr>
              <a:t>Computer</a:t>
            </a:r>
            <a:endParaRPr lang="en-GB" altLang="id-ID" sz="1800" dirty="0"/>
          </a:p>
        </p:txBody>
      </p:sp>
      <p:sp>
        <p:nvSpPr>
          <p:cNvPr id="18442" name="Text Box 12"/>
          <p:cNvSpPr txBox="1">
            <a:spLocks noChangeArrowheads="1"/>
          </p:cNvSpPr>
          <p:nvPr/>
        </p:nvSpPr>
        <p:spPr bwMode="auto">
          <a:xfrm>
            <a:off x="6115050" y="2286000"/>
            <a:ext cx="690957" cy="440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id-ID" sz="1200" dirty="0">
                <a:latin typeface="Arial" panose="020B0604020202020204" pitchFamily="34" charset="0"/>
              </a:rPr>
              <a:t>Main </a:t>
            </a:r>
          </a:p>
          <a:p>
            <a:r>
              <a:rPr lang="en-GB" altLang="id-ID" sz="1200" dirty="0">
                <a:latin typeface="Arial" panose="020B0604020202020204" pitchFamily="34" charset="0"/>
              </a:rPr>
              <a:t>Memory</a:t>
            </a:r>
          </a:p>
        </p:txBody>
      </p:sp>
      <p:sp>
        <p:nvSpPr>
          <p:cNvPr id="18443" name="Text Box 13"/>
          <p:cNvSpPr txBox="1">
            <a:spLocks noChangeArrowheads="1"/>
          </p:cNvSpPr>
          <p:nvPr/>
        </p:nvSpPr>
        <p:spPr bwMode="auto">
          <a:xfrm>
            <a:off x="5486401" y="3850481"/>
            <a:ext cx="597983" cy="440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id-ID" sz="1200" dirty="0">
                <a:latin typeface="Arial" panose="020B0604020202020204" pitchFamily="34" charset="0"/>
              </a:rPr>
              <a:t>Input</a:t>
            </a:r>
          </a:p>
          <a:p>
            <a:r>
              <a:rPr lang="en-GB" altLang="id-ID" sz="1200" dirty="0">
                <a:latin typeface="Arial" panose="020B0604020202020204" pitchFamily="34" charset="0"/>
              </a:rPr>
              <a:t>Output</a:t>
            </a:r>
          </a:p>
        </p:txBody>
      </p:sp>
      <p:sp>
        <p:nvSpPr>
          <p:cNvPr id="18444" name="Text Box 14"/>
          <p:cNvSpPr txBox="1">
            <a:spLocks noChangeArrowheads="1"/>
          </p:cNvSpPr>
          <p:nvPr/>
        </p:nvSpPr>
        <p:spPr bwMode="auto">
          <a:xfrm>
            <a:off x="5200650" y="3050381"/>
            <a:ext cx="1184682" cy="440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id-ID" sz="1200" dirty="0">
                <a:latin typeface="Arial" panose="020B0604020202020204" pitchFamily="34" charset="0"/>
              </a:rPr>
              <a:t>Systems</a:t>
            </a:r>
          </a:p>
          <a:p>
            <a:r>
              <a:rPr lang="en-GB" altLang="id-ID" sz="1200" dirty="0">
                <a:latin typeface="Arial" panose="020B0604020202020204" pitchFamily="34" charset="0"/>
              </a:rPr>
              <a:t>Interconnection</a:t>
            </a:r>
          </a:p>
        </p:txBody>
      </p:sp>
      <p:sp>
        <p:nvSpPr>
          <p:cNvPr id="18445" name="Line 15"/>
          <p:cNvSpPr>
            <a:spLocks noChangeShapeType="1"/>
          </p:cNvSpPr>
          <p:nvPr/>
        </p:nvSpPr>
        <p:spPr bwMode="auto">
          <a:xfrm flipV="1">
            <a:off x="1943100" y="1657350"/>
            <a:ext cx="3257550" cy="1085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/>
          <a:p>
            <a:endParaRPr lang="id-ID" sz="1050"/>
          </a:p>
        </p:txBody>
      </p:sp>
      <p:sp>
        <p:nvSpPr>
          <p:cNvPr id="18446" name="Line 16"/>
          <p:cNvSpPr>
            <a:spLocks noChangeShapeType="1"/>
          </p:cNvSpPr>
          <p:nvPr/>
        </p:nvSpPr>
        <p:spPr bwMode="auto">
          <a:xfrm>
            <a:off x="1943100" y="3543300"/>
            <a:ext cx="3143250" cy="1314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/>
          <a:p>
            <a:endParaRPr lang="id-ID" sz="1050"/>
          </a:p>
        </p:txBody>
      </p:sp>
      <p:sp>
        <p:nvSpPr>
          <p:cNvPr id="18447" name="Text Box 19"/>
          <p:cNvSpPr txBox="1">
            <a:spLocks noChangeArrowheads="1"/>
          </p:cNvSpPr>
          <p:nvPr/>
        </p:nvSpPr>
        <p:spPr bwMode="auto">
          <a:xfrm>
            <a:off x="1360885" y="1759744"/>
            <a:ext cx="910569" cy="255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id-ID" sz="1200" dirty="0">
                <a:latin typeface="Arial" panose="020B0604020202020204" pitchFamily="34" charset="0"/>
              </a:rPr>
              <a:t>Peripherals</a:t>
            </a:r>
          </a:p>
        </p:txBody>
      </p:sp>
      <p:sp>
        <p:nvSpPr>
          <p:cNvPr id="18448" name="Text Box 20"/>
          <p:cNvSpPr txBox="1">
            <a:spLocks noChangeArrowheads="1"/>
          </p:cNvSpPr>
          <p:nvPr/>
        </p:nvSpPr>
        <p:spPr bwMode="auto">
          <a:xfrm>
            <a:off x="1246585" y="4217194"/>
            <a:ext cx="1200712" cy="440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id-ID" sz="1200" dirty="0">
                <a:latin typeface="Arial" panose="020B0604020202020204" pitchFamily="34" charset="0"/>
              </a:rPr>
              <a:t>Communication</a:t>
            </a:r>
          </a:p>
          <a:p>
            <a:r>
              <a:rPr lang="en-GB" altLang="id-ID" sz="1200" dirty="0">
                <a:latin typeface="Arial" panose="020B0604020202020204" pitchFamily="34" charset="0"/>
              </a:rPr>
              <a:t>lines</a:t>
            </a:r>
          </a:p>
        </p:txBody>
      </p:sp>
      <p:sp>
        <p:nvSpPr>
          <p:cNvPr id="18449" name="Text Box 11"/>
          <p:cNvSpPr txBox="1">
            <a:spLocks noChangeArrowheads="1"/>
          </p:cNvSpPr>
          <p:nvPr/>
        </p:nvSpPr>
        <p:spPr bwMode="auto">
          <a:xfrm>
            <a:off x="4743451" y="2228850"/>
            <a:ext cx="937820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id-ID" sz="1200" dirty="0">
                <a:latin typeface="Arial" panose="020B0604020202020204" pitchFamily="34" charset="0"/>
              </a:rPr>
              <a:t>Central</a:t>
            </a:r>
          </a:p>
          <a:p>
            <a:r>
              <a:rPr lang="en-GB" altLang="id-ID" sz="1200" dirty="0">
                <a:latin typeface="Arial" panose="020B0604020202020204" pitchFamily="34" charset="0"/>
              </a:rPr>
              <a:t>Processing </a:t>
            </a:r>
          </a:p>
          <a:p>
            <a:r>
              <a:rPr lang="en-GB" altLang="id-ID" sz="1200" dirty="0">
                <a:latin typeface="Arial" panose="020B0604020202020204" pitchFamily="34" charset="0"/>
              </a:rPr>
              <a:t>Unit</a:t>
            </a:r>
          </a:p>
        </p:txBody>
      </p:sp>
      <p:sp>
        <p:nvSpPr>
          <p:cNvPr id="18450" name="Line 21"/>
          <p:cNvSpPr>
            <a:spLocks noChangeShapeType="1"/>
          </p:cNvSpPr>
          <p:nvPr/>
        </p:nvSpPr>
        <p:spPr bwMode="auto">
          <a:xfrm>
            <a:off x="18288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/>
          <a:p>
            <a:endParaRPr lang="id-ID" sz="1050"/>
          </a:p>
        </p:txBody>
      </p:sp>
      <p:sp>
        <p:nvSpPr>
          <p:cNvPr id="18451" name="Line 22"/>
          <p:cNvSpPr>
            <a:spLocks noChangeShapeType="1"/>
          </p:cNvSpPr>
          <p:nvPr/>
        </p:nvSpPr>
        <p:spPr bwMode="auto">
          <a:xfrm>
            <a:off x="1828800" y="3543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/>
          <a:p>
            <a:endParaRPr lang="id-ID" sz="1050"/>
          </a:p>
        </p:txBody>
      </p:sp>
      <p:sp>
        <p:nvSpPr>
          <p:cNvPr id="18452" name="Text Box 24"/>
          <p:cNvSpPr txBox="1">
            <a:spLocks noChangeArrowheads="1"/>
          </p:cNvSpPr>
          <p:nvPr/>
        </p:nvSpPr>
        <p:spPr bwMode="auto">
          <a:xfrm>
            <a:off x="5340330" y="1691038"/>
            <a:ext cx="982704" cy="30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d-ID" sz="1500" dirty="0">
                <a:latin typeface="Arial" panose="020B0604020202020204" pitchFamily="34" charset="0"/>
              </a:rPr>
              <a:t>Computer</a:t>
            </a:r>
            <a:endParaRPr lang="en-US" altLang="id-ID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75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val 20" descr="50%"/>
          <p:cNvSpPr>
            <a:spLocks noChangeArrowheads="1"/>
          </p:cNvSpPr>
          <p:nvPr/>
        </p:nvSpPr>
        <p:spPr bwMode="auto">
          <a:xfrm>
            <a:off x="4057650" y="1543050"/>
            <a:ext cx="3543300" cy="348615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GB" altLang="id-ID" sz="1200" dirty="0">
              <a:latin typeface="Arial" panose="020B0604020202020204" pitchFamily="34" charset="0"/>
            </a:endParaRPr>
          </a:p>
        </p:txBody>
      </p:sp>
      <p:sp>
        <p:nvSpPr>
          <p:cNvPr id="19459" name="Oval 25"/>
          <p:cNvSpPr>
            <a:spLocks noChangeArrowheads="1"/>
          </p:cNvSpPr>
          <p:nvPr/>
        </p:nvSpPr>
        <p:spPr bwMode="auto">
          <a:xfrm>
            <a:off x="5200650" y="2686050"/>
            <a:ext cx="1143000" cy="1143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 sz="18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6469" y="221731"/>
            <a:ext cx="5138700" cy="8574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  <p:txBody>
          <a:bodyPr spcFirstLastPara="1" wrap="square" lIns="67500" tIns="35100" rIns="67500" bIns="35100" anchor="b" anchorCtr="0"/>
          <a:lstStyle/>
          <a:p>
            <a:r>
              <a:rPr lang="en-GB" altLang="id-ID" dirty="0" smtClean="0">
                <a:solidFill>
                  <a:schemeClr val="tx1"/>
                </a:solidFill>
              </a:rPr>
              <a:t>Structure - The CPU</a:t>
            </a:r>
          </a:p>
        </p:txBody>
      </p:sp>
      <p:sp>
        <p:nvSpPr>
          <p:cNvPr id="19461" name="Oval 21"/>
          <p:cNvSpPr>
            <a:spLocks noChangeArrowheads="1"/>
          </p:cNvSpPr>
          <p:nvPr/>
        </p:nvSpPr>
        <p:spPr bwMode="auto">
          <a:xfrm>
            <a:off x="4629150" y="2057400"/>
            <a:ext cx="1028700" cy="1028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 sz="1800"/>
          </a:p>
        </p:txBody>
      </p:sp>
      <p:sp>
        <p:nvSpPr>
          <p:cNvPr id="19462" name="Oval 22"/>
          <p:cNvSpPr>
            <a:spLocks noChangeArrowheads="1"/>
          </p:cNvSpPr>
          <p:nvPr/>
        </p:nvSpPr>
        <p:spPr bwMode="auto">
          <a:xfrm>
            <a:off x="1200150" y="2228850"/>
            <a:ext cx="1485900" cy="154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 sz="1800"/>
          </a:p>
        </p:txBody>
      </p:sp>
      <p:sp>
        <p:nvSpPr>
          <p:cNvPr id="19463" name="Oval 23"/>
          <p:cNvSpPr>
            <a:spLocks noChangeArrowheads="1"/>
          </p:cNvSpPr>
          <p:nvPr/>
        </p:nvSpPr>
        <p:spPr bwMode="auto">
          <a:xfrm>
            <a:off x="5943600" y="2057400"/>
            <a:ext cx="1028700" cy="1028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 sz="1800"/>
          </a:p>
        </p:txBody>
      </p:sp>
      <p:sp>
        <p:nvSpPr>
          <p:cNvPr id="19464" name="Oval 24"/>
          <p:cNvSpPr>
            <a:spLocks noChangeArrowheads="1"/>
          </p:cNvSpPr>
          <p:nvPr/>
        </p:nvSpPr>
        <p:spPr bwMode="auto">
          <a:xfrm>
            <a:off x="5257800" y="3600450"/>
            <a:ext cx="1028700" cy="1028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 sz="1800"/>
          </a:p>
        </p:txBody>
      </p:sp>
      <p:sp>
        <p:nvSpPr>
          <p:cNvPr id="19465" name="Text Box 26"/>
          <p:cNvSpPr txBox="1">
            <a:spLocks noChangeArrowheads="1"/>
          </p:cNvSpPr>
          <p:nvPr/>
        </p:nvSpPr>
        <p:spPr bwMode="auto">
          <a:xfrm>
            <a:off x="1595438" y="2262188"/>
            <a:ext cx="809580" cy="255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id-ID" sz="1200" dirty="0">
                <a:latin typeface="Arial" panose="020B0604020202020204" pitchFamily="34" charset="0"/>
              </a:rPr>
              <a:t>Computer</a:t>
            </a:r>
            <a:endParaRPr lang="en-GB" altLang="id-ID" sz="1800" dirty="0"/>
          </a:p>
        </p:txBody>
      </p:sp>
      <p:sp>
        <p:nvSpPr>
          <p:cNvPr id="19466" name="Text Box 27"/>
          <p:cNvSpPr txBox="1">
            <a:spLocks noChangeArrowheads="1"/>
          </p:cNvSpPr>
          <p:nvPr/>
        </p:nvSpPr>
        <p:spPr bwMode="auto">
          <a:xfrm>
            <a:off x="6057900" y="2228850"/>
            <a:ext cx="819198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id-ID" sz="1200" dirty="0">
                <a:latin typeface="Arial" panose="020B0604020202020204" pitchFamily="34" charset="0"/>
              </a:rPr>
              <a:t>Arithmetic</a:t>
            </a:r>
          </a:p>
          <a:p>
            <a:r>
              <a:rPr lang="en-GB" altLang="id-ID" sz="1200" dirty="0">
                <a:latin typeface="Arial" panose="020B0604020202020204" pitchFamily="34" charset="0"/>
              </a:rPr>
              <a:t>and </a:t>
            </a:r>
          </a:p>
          <a:p>
            <a:r>
              <a:rPr lang="en-GB" altLang="id-ID" sz="1200" dirty="0" err="1">
                <a:latin typeface="Arial" panose="020B0604020202020204" pitchFamily="34" charset="0"/>
              </a:rPr>
              <a:t>Logi</a:t>
            </a:r>
            <a:r>
              <a:rPr lang="id-ID" altLang="id-ID" sz="1200" dirty="0">
                <a:latin typeface="Arial" panose="020B0604020202020204" pitchFamily="34" charset="0"/>
              </a:rPr>
              <a:t>c</a:t>
            </a:r>
            <a:r>
              <a:rPr lang="en-GB" altLang="id-ID" sz="1200" dirty="0">
                <a:latin typeface="Arial" panose="020B0604020202020204" pitchFamily="34" charset="0"/>
              </a:rPr>
              <a:t> Unit</a:t>
            </a:r>
          </a:p>
        </p:txBody>
      </p:sp>
      <p:sp>
        <p:nvSpPr>
          <p:cNvPr id="19467" name="Text Box 28"/>
          <p:cNvSpPr txBox="1">
            <a:spLocks noChangeArrowheads="1"/>
          </p:cNvSpPr>
          <p:nvPr/>
        </p:nvSpPr>
        <p:spPr bwMode="auto">
          <a:xfrm>
            <a:off x="5429251" y="3850481"/>
            <a:ext cx="630043" cy="440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id-ID" sz="1200">
                <a:latin typeface="Arial" panose="020B0604020202020204" pitchFamily="34" charset="0"/>
              </a:rPr>
              <a:t>Control</a:t>
            </a:r>
          </a:p>
          <a:p>
            <a:r>
              <a:rPr lang="en-GB" altLang="id-ID" sz="1200">
                <a:latin typeface="Arial" panose="020B0604020202020204" pitchFamily="34" charset="0"/>
              </a:rPr>
              <a:t>Unit</a:t>
            </a:r>
          </a:p>
        </p:txBody>
      </p:sp>
      <p:sp>
        <p:nvSpPr>
          <p:cNvPr id="19468" name="Text Box 29"/>
          <p:cNvSpPr txBox="1">
            <a:spLocks noChangeArrowheads="1"/>
          </p:cNvSpPr>
          <p:nvPr/>
        </p:nvSpPr>
        <p:spPr bwMode="auto">
          <a:xfrm>
            <a:off x="5200650" y="3050381"/>
            <a:ext cx="1184682" cy="440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id-ID" sz="1200">
                <a:latin typeface="Arial" panose="020B0604020202020204" pitchFamily="34" charset="0"/>
              </a:rPr>
              <a:t>Internal CPU</a:t>
            </a:r>
          </a:p>
          <a:p>
            <a:r>
              <a:rPr lang="en-GB" altLang="id-ID" sz="1200">
                <a:latin typeface="Arial" panose="020B0604020202020204" pitchFamily="34" charset="0"/>
              </a:rPr>
              <a:t>Interconnection</a:t>
            </a:r>
          </a:p>
        </p:txBody>
      </p:sp>
      <p:sp>
        <p:nvSpPr>
          <p:cNvPr id="19469" name="Line 30"/>
          <p:cNvSpPr>
            <a:spLocks noChangeShapeType="1"/>
          </p:cNvSpPr>
          <p:nvPr/>
        </p:nvSpPr>
        <p:spPr bwMode="auto">
          <a:xfrm flipV="1">
            <a:off x="2286000" y="1657350"/>
            <a:ext cx="291465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/>
          <a:p>
            <a:endParaRPr lang="id-ID" sz="1050"/>
          </a:p>
        </p:txBody>
      </p:sp>
      <p:sp>
        <p:nvSpPr>
          <p:cNvPr id="19470" name="Line 31"/>
          <p:cNvSpPr>
            <a:spLocks noChangeShapeType="1"/>
          </p:cNvSpPr>
          <p:nvPr/>
        </p:nvSpPr>
        <p:spPr bwMode="auto">
          <a:xfrm>
            <a:off x="2286000" y="3257550"/>
            <a:ext cx="280035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/>
          <a:p>
            <a:endParaRPr lang="id-ID" sz="1050"/>
          </a:p>
        </p:txBody>
      </p:sp>
      <p:sp>
        <p:nvSpPr>
          <p:cNvPr id="19471" name="Text Box 34"/>
          <p:cNvSpPr txBox="1">
            <a:spLocks noChangeArrowheads="1"/>
          </p:cNvSpPr>
          <p:nvPr/>
        </p:nvSpPr>
        <p:spPr bwMode="auto">
          <a:xfrm>
            <a:off x="4764882" y="2376488"/>
            <a:ext cx="783932" cy="255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id-ID" sz="1200">
                <a:latin typeface="Arial" panose="020B0604020202020204" pitchFamily="34" charset="0"/>
              </a:rPr>
              <a:t>Registers</a:t>
            </a:r>
          </a:p>
        </p:txBody>
      </p:sp>
      <p:sp>
        <p:nvSpPr>
          <p:cNvPr id="19472" name="Oval 37"/>
          <p:cNvSpPr>
            <a:spLocks noChangeArrowheads="1"/>
          </p:cNvSpPr>
          <p:nvPr/>
        </p:nvSpPr>
        <p:spPr bwMode="auto">
          <a:xfrm>
            <a:off x="2057400" y="2686050"/>
            <a:ext cx="51435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 sz="1800"/>
          </a:p>
        </p:txBody>
      </p:sp>
      <p:sp>
        <p:nvSpPr>
          <p:cNvPr id="19473" name="Text Box 38"/>
          <p:cNvSpPr txBox="1">
            <a:spLocks noChangeArrowheads="1"/>
          </p:cNvSpPr>
          <p:nvPr/>
        </p:nvSpPr>
        <p:spPr bwMode="auto">
          <a:xfrm>
            <a:off x="2136494" y="2855797"/>
            <a:ext cx="379975" cy="20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d-ID" sz="900">
                <a:latin typeface="Arial" panose="020B0604020202020204" pitchFamily="34" charset="0"/>
              </a:rPr>
              <a:t>CPU</a:t>
            </a:r>
            <a:endParaRPr lang="en-US" altLang="id-ID" sz="1200">
              <a:latin typeface="Arial" panose="020B0604020202020204" pitchFamily="34" charset="0"/>
            </a:endParaRPr>
          </a:p>
        </p:txBody>
      </p:sp>
      <p:sp>
        <p:nvSpPr>
          <p:cNvPr id="19474" name="Oval 39"/>
          <p:cNvSpPr>
            <a:spLocks noChangeArrowheads="1"/>
          </p:cNvSpPr>
          <p:nvPr/>
        </p:nvSpPr>
        <p:spPr bwMode="auto">
          <a:xfrm>
            <a:off x="1371600" y="245745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d-ID" sz="900">
                <a:latin typeface="Arial" panose="020B0604020202020204" pitchFamily="34" charset="0"/>
              </a:rPr>
              <a:t>I/O</a:t>
            </a:r>
            <a:endParaRPr lang="en-US" altLang="id-ID" sz="1200">
              <a:latin typeface="Arial" panose="020B0604020202020204" pitchFamily="34" charset="0"/>
            </a:endParaRPr>
          </a:p>
        </p:txBody>
      </p:sp>
      <p:sp>
        <p:nvSpPr>
          <p:cNvPr id="19475" name="Oval 40"/>
          <p:cNvSpPr>
            <a:spLocks noChangeArrowheads="1"/>
          </p:cNvSpPr>
          <p:nvPr/>
        </p:nvSpPr>
        <p:spPr bwMode="auto">
          <a:xfrm>
            <a:off x="1428750" y="3143250"/>
            <a:ext cx="514350" cy="514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 sz="1800"/>
          </a:p>
        </p:txBody>
      </p:sp>
      <p:sp>
        <p:nvSpPr>
          <p:cNvPr id="19476" name="Oval 41"/>
          <p:cNvSpPr>
            <a:spLocks noChangeArrowheads="1"/>
          </p:cNvSpPr>
          <p:nvPr/>
        </p:nvSpPr>
        <p:spPr bwMode="auto">
          <a:xfrm>
            <a:off x="1600200" y="2686050"/>
            <a:ext cx="51435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id-ID" altLang="id-ID" sz="1800"/>
          </a:p>
        </p:txBody>
      </p:sp>
      <p:sp>
        <p:nvSpPr>
          <p:cNvPr id="19477" name="Text Box 43"/>
          <p:cNvSpPr txBox="1">
            <a:spLocks noChangeArrowheads="1"/>
          </p:cNvSpPr>
          <p:nvPr/>
        </p:nvSpPr>
        <p:spPr bwMode="auto">
          <a:xfrm>
            <a:off x="1426044" y="3278468"/>
            <a:ext cx="553100" cy="20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d-ID" sz="900">
                <a:latin typeface="Arial" panose="020B0604020202020204" pitchFamily="34" charset="0"/>
              </a:rPr>
              <a:t>Memory</a:t>
            </a:r>
            <a:endParaRPr lang="en-US" altLang="id-ID" sz="1200">
              <a:latin typeface="Arial" panose="020B0604020202020204" pitchFamily="34" charset="0"/>
            </a:endParaRPr>
          </a:p>
        </p:txBody>
      </p:sp>
      <p:sp>
        <p:nvSpPr>
          <p:cNvPr id="19478" name="Text Box 44"/>
          <p:cNvSpPr txBox="1">
            <a:spLocks noChangeArrowheads="1"/>
          </p:cNvSpPr>
          <p:nvPr/>
        </p:nvSpPr>
        <p:spPr bwMode="auto">
          <a:xfrm>
            <a:off x="1595665" y="2855009"/>
            <a:ext cx="521040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d-ID" sz="900">
                <a:latin typeface="Arial" panose="020B0604020202020204" pitchFamily="34" charset="0"/>
              </a:rPr>
              <a:t>System</a:t>
            </a:r>
          </a:p>
          <a:p>
            <a:pPr algn="ctr"/>
            <a:r>
              <a:rPr lang="en-US" altLang="id-ID" sz="900">
                <a:latin typeface="Arial" panose="020B0604020202020204" pitchFamily="34" charset="0"/>
              </a:rPr>
              <a:t>Bus</a:t>
            </a:r>
          </a:p>
        </p:txBody>
      </p:sp>
      <p:sp>
        <p:nvSpPr>
          <p:cNvPr id="19479" name="Text Box 46"/>
          <p:cNvSpPr txBox="1">
            <a:spLocks noChangeArrowheads="1"/>
          </p:cNvSpPr>
          <p:nvPr/>
        </p:nvSpPr>
        <p:spPr bwMode="auto">
          <a:xfrm>
            <a:off x="5573634" y="1736281"/>
            <a:ext cx="543481" cy="30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d-ID" sz="1500">
                <a:latin typeface="Arial" panose="020B0604020202020204" pitchFamily="34" charset="0"/>
              </a:rPr>
              <a:t>CPU</a:t>
            </a:r>
            <a:endParaRPr lang="en-US" altLang="id-ID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02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279</Words>
  <Application>Microsoft Office PowerPoint</Application>
  <PresentationFormat>On-screen Show (16:9)</PresentationFormat>
  <Paragraphs>157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Barlow</vt:lpstr>
      <vt:lpstr>Times New Roman</vt:lpstr>
      <vt:lpstr>Arial</vt:lpstr>
      <vt:lpstr>Miriam Libre</vt:lpstr>
      <vt:lpstr>Barlow Light</vt:lpstr>
      <vt:lpstr>Wingdings</vt:lpstr>
      <vt:lpstr>Calibri</vt:lpstr>
      <vt:lpstr>Work Sans</vt:lpstr>
      <vt:lpstr>Roderigo template</vt:lpstr>
      <vt:lpstr>Pertemuan 2 </vt:lpstr>
      <vt:lpstr>Fungsi dasar komputer </vt:lpstr>
      <vt:lpstr>Input </vt:lpstr>
      <vt:lpstr>Processing </vt:lpstr>
      <vt:lpstr>Output </vt:lpstr>
      <vt:lpstr>Support Hardware </vt:lpstr>
      <vt:lpstr>PowerPoint Presentation</vt:lpstr>
      <vt:lpstr>Structure - Top Level</vt:lpstr>
      <vt:lpstr>Structure - The CPU</vt:lpstr>
      <vt:lpstr>Structure - The Control Unit</vt:lpstr>
      <vt:lpstr>PowerPoint Presentation</vt:lpstr>
      <vt:lpstr>PowerPoint Presentation</vt:lpstr>
      <vt:lpstr>History of Computer </vt:lpstr>
      <vt:lpstr>Computer history </vt:lpstr>
      <vt:lpstr>PowerPoint Presentation</vt:lpstr>
      <vt:lpstr>PowerPoint Presentation</vt:lpstr>
      <vt:lpstr>PowerPoint Presentation</vt:lpstr>
      <vt:lpstr>Review sistem bilangan </vt:lpstr>
      <vt:lpstr>PowerPoint Presentation</vt:lpstr>
      <vt:lpstr>PowerPoint Presentation</vt:lpstr>
      <vt:lpstr>Merepresentaikan teks  dengan bilangan biner </vt:lpstr>
      <vt:lpstr>Gambar Pixel  Color Scheme Hexadecimal</vt:lpstr>
      <vt:lpstr>Voice  Digitize  Binary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2 </dc:title>
  <cp:lastModifiedBy>ASUS</cp:lastModifiedBy>
  <cp:revision>33</cp:revision>
  <dcterms:modified xsi:type="dcterms:W3CDTF">2020-02-08T09:02:44Z</dcterms:modified>
</cp:coreProperties>
</file>