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6"/>
  </p:notesMasterIdLst>
  <p:sldIdLst>
    <p:sldId id="256" r:id="rId2"/>
    <p:sldId id="257" r:id="rId3"/>
    <p:sldId id="285" r:id="rId4"/>
    <p:sldId id="286" r:id="rId5"/>
    <p:sldId id="289" r:id="rId6"/>
    <p:sldId id="290" r:id="rId7"/>
    <p:sldId id="291" r:id="rId8"/>
    <p:sldId id="292"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2" r:id="rId27"/>
    <p:sldId id="313" r:id="rId28"/>
    <p:sldId id="314" r:id="rId29"/>
    <p:sldId id="315" r:id="rId30"/>
    <p:sldId id="316" r:id="rId31"/>
    <p:sldId id="317" r:id="rId32"/>
    <p:sldId id="318" r:id="rId33"/>
    <p:sldId id="319" r:id="rId34"/>
    <p:sldId id="279" r:id="rId35"/>
  </p:sldIdLst>
  <p:sldSz cx="9144000" cy="5143500" type="screen16x9"/>
  <p:notesSz cx="6858000" cy="9144000"/>
  <p:embeddedFontLst>
    <p:embeddedFont>
      <p:font typeface="Miriam Libre" panose="020B0604020202020204" charset="-79"/>
      <p:regular r:id="rId37"/>
      <p:bold r:id="rId38"/>
    </p:embeddedFont>
    <p:embeddedFont>
      <p:font typeface="Barlow" panose="020B0604020202020204" charset="0"/>
      <p:regular r:id="rId39"/>
      <p:bold r:id="rId40"/>
      <p:italic r:id="rId41"/>
      <p:boldItalic r:id="rId42"/>
    </p:embeddedFont>
    <p:embeddedFont>
      <p:font typeface="Cambria Math" panose="02040503050406030204" pitchFamily="18" charset="0"/>
      <p:regular r:id="rId43"/>
    </p:embeddedFont>
    <p:embeddedFont>
      <p:font typeface="Barlow Light" panose="020B0604020202020204" charset="0"/>
      <p:regular r:id="rId44"/>
      <p:bold r:id="rId45"/>
      <p:italic r:id="rId46"/>
      <p:boldItalic r:id="rId47"/>
    </p:embeddedFont>
    <p:embeddedFont>
      <p:font typeface="Calibri" panose="020F050202020403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BB4FE0-4B06-4236-8C90-452F1AB2C257}">
  <a:tblStyle styleId="{0BBB4FE0-4B06-4236-8C90-452F1AB2C2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8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lstStyle>
            <a:lvl1pPr lvl="0" algn="ctr">
              <a:spcBef>
                <a:spcPts val="0"/>
              </a:spcBef>
              <a:spcAft>
                <a:spcPts val="0"/>
              </a:spcAft>
              <a:buClr>
                <a:srgbClr val="000000"/>
              </a:buClr>
              <a:buSzPts val="4600"/>
              <a:buNone/>
              <a:defRPr sz="4600">
                <a:solidFill>
                  <a:srgbClr val="000000"/>
                </a:solidFill>
              </a:defRPr>
            </a:lvl1pPr>
            <a:lvl2pPr lvl="1" algn="ctr">
              <a:spcBef>
                <a:spcPts val="0"/>
              </a:spcBef>
              <a:spcAft>
                <a:spcPts val="0"/>
              </a:spcAft>
              <a:buClr>
                <a:srgbClr val="000000"/>
              </a:buClr>
              <a:buSzPts val="4600"/>
              <a:buNone/>
              <a:defRPr sz="4600">
                <a:solidFill>
                  <a:srgbClr val="000000"/>
                </a:solidFill>
              </a:defRPr>
            </a:lvl2pPr>
            <a:lvl3pPr lvl="2" algn="ctr">
              <a:spcBef>
                <a:spcPts val="0"/>
              </a:spcBef>
              <a:spcAft>
                <a:spcPts val="0"/>
              </a:spcAft>
              <a:buClr>
                <a:srgbClr val="000000"/>
              </a:buClr>
              <a:buSzPts val="4600"/>
              <a:buNone/>
              <a:defRPr sz="4600">
                <a:solidFill>
                  <a:srgbClr val="000000"/>
                </a:solidFill>
              </a:defRPr>
            </a:lvl3pPr>
            <a:lvl4pPr lvl="3" algn="ctr">
              <a:spcBef>
                <a:spcPts val="0"/>
              </a:spcBef>
              <a:spcAft>
                <a:spcPts val="0"/>
              </a:spcAft>
              <a:buClr>
                <a:srgbClr val="000000"/>
              </a:buClr>
              <a:buSzPts val="4600"/>
              <a:buNone/>
              <a:defRPr sz="4600">
                <a:solidFill>
                  <a:srgbClr val="000000"/>
                </a:solidFill>
              </a:defRPr>
            </a:lvl4pPr>
            <a:lvl5pPr lvl="4" algn="ctr">
              <a:spcBef>
                <a:spcPts val="0"/>
              </a:spcBef>
              <a:spcAft>
                <a:spcPts val="0"/>
              </a:spcAft>
              <a:buClr>
                <a:srgbClr val="000000"/>
              </a:buClr>
              <a:buSzPts val="4600"/>
              <a:buNone/>
              <a:defRPr sz="4600">
                <a:solidFill>
                  <a:srgbClr val="000000"/>
                </a:solidFill>
              </a:defRPr>
            </a:lvl5pPr>
            <a:lvl6pPr lvl="5" algn="ctr">
              <a:spcBef>
                <a:spcPts val="0"/>
              </a:spcBef>
              <a:spcAft>
                <a:spcPts val="0"/>
              </a:spcAft>
              <a:buClr>
                <a:srgbClr val="000000"/>
              </a:buClr>
              <a:buSzPts val="4600"/>
              <a:buNone/>
              <a:defRPr sz="4600">
                <a:solidFill>
                  <a:srgbClr val="000000"/>
                </a:solidFill>
              </a:defRPr>
            </a:lvl6pPr>
            <a:lvl7pPr lvl="6" algn="ctr">
              <a:spcBef>
                <a:spcPts val="0"/>
              </a:spcBef>
              <a:spcAft>
                <a:spcPts val="0"/>
              </a:spcAft>
              <a:buClr>
                <a:srgbClr val="000000"/>
              </a:buClr>
              <a:buSzPts val="4600"/>
              <a:buNone/>
              <a:defRPr sz="4600">
                <a:solidFill>
                  <a:srgbClr val="000000"/>
                </a:solidFill>
              </a:defRPr>
            </a:lvl7pPr>
            <a:lvl8pPr lvl="7" algn="ctr">
              <a:spcBef>
                <a:spcPts val="0"/>
              </a:spcBef>
              <a:spcAft>
                <a:spcPts val="0"/>
              </a:spcAft>
              <a:buClr>
                <a:srgbClr val="000000"/>
              </a:buClr>
              <a:buSzPts val="4600"/>
              <a:buNone/>
              <a:defRPr sz="4600">
                <a:solidFill>
                  <a:srgbClr val="000000"/>
                </a:solidFill>
              </a:defRPr>
            </a:lvl8pPr>
            <a:lvl9pPr lvl="8" algn="ctr">
              <a:spcBef>
                <a:spcPts val="0"/>
              </a:spcBef>
              <a:spcAft>
                <a:spcPts val="0"/>
              </a:spcAft>
              <a:buClr>
                <a:srgbClr val="000000"/>
              </a:buClr>
              <a:buSzPts val="4600"/>
              <a:buNone/>
              <a:defRPr sz="4600">
                <a:solidFill>
                  <a:srgbClr val="000000"/>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txBox="1">
            <a:spLocks noGrp="1"/>
          </p:cNvSpPr>
          <p:nvPr>
            <p:ph type="body" idx="1"/>
          </p:nvPr>
        </p:nvSpPr>
        <p:spPr>
          <a:xfrm>
            <a:off x="6390750" y="439500"/>
            <a:ext cx="2122500" cy="4264200"/>
          </a:xfrm>
          <a:prstGeom prst="rect">
            <a:avLst/>
          </a:prstGeom>
        </p:spPr>
        <p:txBody>
          <a:bodyPr spcFirstLastPara="1" wrap="square" lIns="91425" tIns="91425" rIns="91425" bIns="91425" anchor="ctr" anchorCtr="0"/>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223" name="Google Shape;223;p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A5B0F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1pPr>
            <a:lvl2pPr lvl="1">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2pPr>
            <a:lvl3pPr lvl="2">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3pPr>
            <a:lvl4pPr lvl="3">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4pPr>
            <a:lvl5pPr lvl="4">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5pPr>
            <a:lvl6pPr lvl="5">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6pPr>
            <a:lvl7pPr lvl="6">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7pPr>
            <a:lvl8pPr lvl="7">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8pPr>
            <a:lvl9pPr lvl="8">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A5B0FE"/>
              </a:buClr>
              <a:buSzPts val="2400"/>
              <a:buFont typeface="Barlow Light"/>
              <a:buChar char="▹"/>
              <a:defRPr sz="2400">
                <a:latin typeface="Barlow Light"/>
                <a:ea typeface="Barlow Light"/>
                <a:cs typeface="Barlow Light"/>
                <a:sym typeface="Barlow Light"/>
              </a:defRPr>
            </a:lvl1pPr>
            <a:lvl2pPr marL="914400" lvl="1" indent="-3810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2pPr>
            <a:lvl3pPr marL="1371600" lvl="2" indent="-3810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3pPr>
            <a:lvl4pPr marL="1828800" lvl="3" indent="-381000">
              <a:spcBef>
                <a:spcPts val="0"/>
              </a:spcBef>
              <a:spcAft>
                <a:spcPts val="0"/>
              </a:spcAft>
              <a:buSzPts val="2400"/>
              <a:buFont typeface="Barlow Light"/>
              <a:buChar char="●"/>
              <a:defRPr sz="2400">
                <a:latin typeface="Barlow Light"/>
                <a:ea typeface="Barlow Light"/>
                <a:cs typeface="Barlow Light"/>
                <a:sym typeface="Barlow Light"/>
              </a:defRPr>
            </a:lvl4pPr>
            <a:lvl5pPr marL="2286000" lvl="4" indent="-381000">
              <a:spcBef>
                <a:spcPts val="0"/>
              </a:spcBef>
              <a:spcAft>
                <a:spcPts val="0"/>
              </a:spcAft>
              <a:buSzPts val="2400"/>
              <a:buFont typeface="Barlow Light"/>
              <a:buChar char="○"/>
              <a:defRPr sz="2400">
                <a:latin typeface="Barlow Light"/>
                <a:ea typeface="Barlow Light"/>
                <a:cs typeface="Barlow Light"/>
                <a:sym typeface="Barlow Light"/>
              </a:defRPr>
            </a:lvl5pPr>
            <a:lvl6pPr marL="2743200" lvl="5" indent="-381000">
              <a:spcBef>
                <a:spcPts val="0"/>
              </a:spcBef>
              <a:spcAft>
                <a:spcPts val="0"/>
              </a:spcAft>
              <a:buSzPts val="2400"/>
              <a:buFont typeface="Barlow Light"/>
              <a:buChar char="■"/>
              <a:defRPr sz="2400">
                <a:latin typeface="Barlow Light"/>
                <a:ea typeface="Barlow Light"/>
                <a:cs typeface="Barlow Light"/>
                <a:sym typeface="Barlow Light"/>
              </a:defRPr>
            </a:lvl6pPr>
            <a:lvl7pPr marL="3200400" lvl="6" indent="-381000">
              <a:spcBef>
                <a:spcPts val="0"/>
              </a:spcBef>
              <a:spcAft>
                <a:spcPts val="0"/>
              </a:spcAft>
              <a:buSzPts val="2400"/>
              <a:buFont typeface="Barlow Light"/>
              <a:buChar char="●"/>
              <a:defRPr sz="2400">
                <a:latin typeface="Barlow Light"/>
                <a:ea typeface="Barlow Light"/>
                <a:cs typeface="Barlow Light"/>
                <a:sym typeface="Barlow Light"/>
              </a:defRPr>
            </a:lvl7pPr>
            <a:lvl8pPr marL="3657600" lvl="7" indent="-381000">
              <a:spcBef>
                <a:spcPts val="0"/>
              </a:spcBef>
              <a:spcAft>
                <a:spcPts val="0"/>
              </a:spcAft>
              <a:buSzPts val="2400"/>
              <a:buFont typeface="Barlow Light"/>
              <a:buChar char="○"/>
              <a:defRPr sz="2400">
                <a:latin typeface="Barlow Light"/>
                <a:ea typeface="Barlow Light"/>
                <a:cs typeface="Barlow Light"/>
                <a:sym typeface="Barlow Light"/>
              </a:defRPr>
            </a:lvl8pPr>
            <a:lvl9pPr marL="4114800" lvl="8" indent="-381000">
              <a:spcBef>
                <a:spcPts val="0"/>
              </a:spcBef>
              <a:spcAft>
                <a:spcPts val="0"/>
              </a:spcAft>
              <a:buSzPts val="2400"/>
              <a:buFont typeface="Barlow Light"/>
              <a:buChar char="■"/>
              <a:defRPr sz="2400">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rgbClr val="FFFFFF"/>
                </a:solidFill>
                <a:latin typeface="Barlow"/>
                <a:ea typeface="Barlow"/>
                <a:cs typeface="Barlow"/>
                <a:sym typeface="Barlow"/>
              </a:defRPr>
            </a:lvl1pPr>
            <a:lvl2pPr lvl="1" algn="ctr">
              <a:buNone/>
              <a:defRPr sz="1000">
                <a:solidFill>
                  <a:srgbClr val="FFFFFF"/>
                </a:solidFill>
                <a:latin typeface="Barlow"/>
                <a:ea typeface="Barlow"/>
                <a:cs typeface="Barlow"/>
                <a:sym typeface="Barlow"/>
              </a:defRPr>
            </a:lvl2pPr>
            <a:lvl3pPr lvl="2" algn="ctr">
              <a:buNone/>
              <a:defRPr sz="1000">
                <a:solidFill>
                  <a:srgbClr val="FFFFFF"/>
                </a:solidFill>
                <a:latin typeface="Barlow"/>
                <a:ea typeface="Barlow"/>
                <a:cs typeface="Barlow"/>
                <a:sym typeface="Barlow"/>
              </a:defRPr>
            </a:lvl3pPr>
            <a:lvl4pPr lvl="3" algn="ctr">
              <a:buNone/>
              <a:defRPr sz="1000">
                <a:solidFill>
                  <a:srgbClr val="FFFFFF"/>
                </a:solidFill>
                <a:latin typeface="Barlow"/>
                <a:ea typeface="Barlow"/>
                <a:cs typeface="Barlow"/>
                <a:sym typeface="Barlow"/>
              </a:defRPr>
            </a:lvl4pPr>
            <a:lvl5pPr lvl="4" algn="ctr">
              <a:buNone/>
              <a:defRPr sz="1000">
                <a:solidFill>
                  <a:srgbClr val="FFFFFF"/>
                </a:solidFill>
                <a:latin typeface="Barlow"/>
                <a:ea typeface="Barlow"/>
                <a:cs typeface="Barlow"/>
                <a:sym typeface="Barlow"/>
              </a:defRPr>
            </a:lvl5pPr>
            <a:lvl6pPr lvl="5" algn="ctr">
              <a:buNone/>
              <a:defRPr sz="1000">
                <a:solidFill>
                  <a:srgbClr val="FFFFFF"/>
                </a:solidFill>
                <a:latin typeface="Barlow"/>
                <a:ea typeface="Barlow"/>
                <a:cs typeface="Barlow"/>
                <a:sym typeface="Barlow"/>
              </a:defRPr>
            </a:lvl6pPr>
            <a:lvl7pPr lvl="6" algn="ctr">
              <a:buNone/>
              <a:defRPr sz="1000">
                <a:solidFill>
                  <a:srgbClr val="FFFFFF"/>
                </a:solidFill>
                <a:latin typeface="Barlow"/>
                <a:ea typeface="Barlow"/>
                <a:cs typeface="Barlow"/>
                <a:sym typeface="Barlow"/>
              </a:defRPr>
            </a:lvl7pPr>
            <a:lvl8pPr lvl="7" algn="ctr">
              <a:buNone/>
              <a:defRPr sz="1000">
                <a:solidFill>
                  <a:srgbClr val="FFFFFF"/>
                </a:solidFill>
                <a:latin typeface="Barlow"/>
                <a:ea typeface="Barlow"/>
                <a:cs typeface="Barlow"/>
                <a:sym typeface="Barlow"/>
              </a:defRPr>
            </a:lvl8pPr>
            <a:lvl9pPr lvl="8" algn="ctr">
              <a:buNone/>
              <a:defRPr sz="1000">
                <a:solidFill>
                  <a:srgbClr val="FFFFFF"/>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1836086" y="2057926"/>
            <a:ext cx="4899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PERTEMUAN 3 </a:t>
            </a:r>
            <a:br>
              <a:rPr lang="id-ID" dirty="0" smtClean="0"/>
            </a:br>
            <a:r>
              <a:rPr lang="id-ID" sz="3200" dirty="0" smtClean="0"/>
              <a:t>Motherboard dan BIOS</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3" name="Title 2"/>
          <p:cNvSpPr>
            <a:spLocks noGrp="1"/>
          </p:cNvSpPr>
          <p:nvPr>
            <p:ph type="title" idx="4294967295"/>
          </p:nvPr>
        </p:nvSpPr>
        <p:spPr>
          <a:xfrm>
            <a:off x="1795749" y="57733"/>
            <a:ext cx="5138738" cy="857250"/>
          </a:xfrm>
        </p:spPr>
        <p:txBody>
          <a:bodyPr/>
          <a:lstStyle/>
          <a:p>
            <a:pPr algn="ctr"/>
            <a:r>
              <a:rPr lang="id-ID" dirty="0" smtClean="0">
                <a:solidFill>
                  <a:schemeClr val="bg1"/>
                </a:solidFill>
              </a:rPr>
              <a:t>PCI</a:t>
            </a:r>
            <a:endParaRPr lang="id-ID" dirty="0">
              <a:solidFill>
                <a:schemeClr val="bg1"/>
              </a:solidFill>
            </a:endParaRPr>
          </a:p>
        </p:txBody>
      </p:sp>
      <p:sp>
        <p:nvSpPr>
          <p:cNvPr id="4" name="Text Placeholder 3"/>
          <p:cNvSpPr>
            <a:spLocks noGrp="1"/>
          </p:cNvSpPr>
          <p:nvPr>
            <p:ph type="body" idx="4294967295"/>
          </p:nvPr>
        </p:nvSpPr>
        <p:spPr>
          <a:xfrm>
            <a:off x="0" y="1101725"/>
            <a:ext cx="5943600" cy="4041775"/>
          </a:xfrm>
        </p:spPr>
        <p:txBody>
          <a:bodyPr/>
          <a:lstStyle/>
          <a:p>
            <a:r>
              <a:rPr lang="id-ID" dirty="0" smtClean="0">
                <a:solidFill>
                  <a:schemeClr val="bg1"/>
                </a:solidFill>
              </a:rPr>
              <a:t>ISA – PCI</a:t>
            </a:r>
          </a:p>
          <a:p>
            <a:pPr marL="76200" indent="0">
              <a:buNone/>
            </a:pPr>
            <a:endParaRPr lang="id-ID" dirty="0"/>
          </a:p>
        </p:txBody>
      </p:sp>
      <p:pic>
        <p:nvPicPr>
          <p:cNvPr id="5" name="Picture 4"/>
          <p:cNvPicPr>
            <a:picLocks noChangeAspect="1"/>
          </p:cNvPicPr>
          <p:nvPr/>
        </p:nvPicPr>
        <p:blipFill>
          <a:blip r:embed="rId2"/>
          <a:stretch>
            <a:fillRect/>
          </a:stretch>
        </p:blipFill>
        <p:spPr>
          <a:xfrm>
            <a:off x="396550" y="1891404"/>
            <a:ext cx="8350800" cy="2462415"/>
          </a:xfrm>
          <a:prstGeom prst="rect">
            <a:avLst/>
          </a:prstGeom>
        </p:spPr>
      </p:pic>
    </p:spTree>
    <p:extLst>
      <p:ext uri="{BB962C8B-B14F-4D97-AF65-F5344CB8AC3E}">
        <p14:creationId xmlns:p14="http://schemas.microsoft.com/office/powerpoint/2010/main" val="2023214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pic>
        <p:nvPicPr>
          <p:cNvPr id="3" name="Picture 2"/>
          <p:cNvPicPr>
            <a:picLocks noChangeAspect="1"/>
          </p:cNvPicPr>
          <p:nvPr/>
        </p:nvPicPr>
        <p:blipFill>
          <a:blip r:embed="rId2"/>
          <a:stretch>
            <a:fillRect/>
          </a:stretch>
        </p:blipFill>
        <p:spPr>
          <a:xfrm>
            <a:off x="954910" y="1704632"/>
            <a:ext cx="7444266" cy="1930936"/>
          </a:xfrm>
          <a:prstGeom prst="rect">
            <a:avLst/>
          </a:prstGeom>
        </p:spPr>
      </p:pic>
      <p:sp>
        <p:nvSpPr>
          <p:cNvPr id="4" name="TextBox 3"/>
          <p:cNvSpPr txBox="1"/>
          <p:nvPr/>
        </p:nvSpPr>
        <p:spPr>
          <a:xfrm>
            <a:off x="954910" y="572877"/>
            <a:ext cx="7054353" cy="461665"/>
          </a:xfrm>
          <a:prstGeom prst="rect">
            <a:avLst/>
          </a:prstGeom>
          <a:noFill/>
        </p:spPr>
        <p:txBody>
          <a:bodyPr wrap="square" rtlCol="0">
            <a:spAutoFit/>
          </a:bodyPr>
          <a:lstStyle/>
          <a:p>
            <a:pPr algn="ctr"/>
            <a:r>
              <a:rPr lang="id-ID" sz="2400" dirty="0" smtClean="0">
                <a:solidFill>
                  <a:schemeClr val="bg1"/>
                </a:solidFill>
              </a:rPr>
              <a:t>Beberapa contoh PCI slot </a:t>
            </a:r>
            <a:endParaRPr lang="id-ID" sz="2400" dirty="0">
              <a:solidFill>
                <a:schemeClr val="bg1"/>
              </a:solidFill>
            </a:endParaRPr>
          </a:p>
        </p:txBody>
      </p:sp>
    </p:spTree>
    <p:extLst>
      <p:ext uri="{BB962C8B-B14F-4D97-AF65-F5344CB8AC3E}">
        <p14:creationId xmlns:p14="http://schemas.microsoft.com/office/powerpoint/2010/main" val="178708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endParaRPr lang="id-ID" dirty="0"/>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3" name="Title 2"/>
          <p:cNvSpPr>
            <a:spLocks noGrp="1"/>
          </p:cNvSpPr>
          <p:nvPr>
            <p:ph type="title" idx="4294967295"/>
          </p:nvPr>
        </p:nvSpPr>
        <p:spPr>
          <a:xfrm>
            <a:off x="466400" y="154236"/>
            <a:ext cx="5138738" cy="857250"/>
          </a:xfrm>
        </p:spPr>
        <p:txBody>
          <a:bodyPr/>
          <a:lstStyle/>
          <a:p>
            <a:pPr algn="ctr"/>
            <a:r>
              <a:rPr lang="id-ID" dirty="0" smtClean="0"/>
              <a:t>AGP </a:t>
            </a:r>
            <a:endParaRPr lang="id-ID" dirty="0"/>
          </a:p>
        </p:txBody>
      </p:sp>
      <p:pic>
        <p:nvPicPr>
          <p:cNvPr id="5" name="Picture 4"/>
          <p:cNvPicPr>
            <a:picLocks noChangeAspect="1"/>
          </p:cNvPicPr>
          <p:nvPr/>
        </p:nvPicPr>
        <p:blipFill>
          <a:blip r:embed="rId2"/>
          <a:stretch>
            <a:fillRect/>
          </a:stretch>
        </p:blipFill>
        <p:spPr>
          <a:xfrm>
            <a:off x="12083" y="2324559"/>
            <a:ext cx="6071538" cy="2164011"/>
          </a:xfrm>
          <a:prstGeom prst="rect">
            <a:avLst/>
          </a:prstGeom>
        </p:spPr>
      </p:pic>
      <p:sp>
        <p:nvSpPr>
          <p:cNvPr id="7" name="Rectangle 6"/>
          <p:cNvSpPr/>
          <p:nvPr/>
        </p:nvSpPr>
        <p:spPr>
          <a:xfrm>
            <a:off x="12083" y="1206357"/>
            <a:ext cx="3714478" cy="698717"/>
          </a:xfrm>
          <a:prstGeom prst="rect">
            <a:avLst/>
          </a:prstGeom>
        </p:spPr>
        <p:txBody>
          <a:bodyPr wrap="none">
            <a:spAutoFit/>
          </a:bodyPr>
          <a:lstStyle/>
          <a:p>
            <a:pPr>
              <a:lnSpc>
                <a:spcPct val="150000"/>
              </a:lnSpc>
            </a:pPr>
            <a:r>
              <a:rPr lang="id-ID" dirty="0" smtClean="0">
                <a:latin typeface="Segoe"/>
              </a:rPr>
              <a:t>Menggunakan bus terpisah untuk data grafis</a:t>
            </a:r>
          </a:p>
          <a:p>
            <a:pPr>
              <a:lnSpc>
                <a:spcPct val="150000"/>
              </a:lnSpc>
            </a:pPr>
            <a:r>
              <a:rPr lang="id-ID" dirty="0">
                <a:latin typeface="Segoe"/>
              </a:rPr>
              <a:t> </a:t>
            </a:r>
            <a:r>
              <a:rPr lang="id-ID" dirty="0" smtClean="0">
                <a:latin typeface="Segoe"/>
              </a:rPr>
              <a:t>(kelebihan dibandingkan dengan PCI)</a:t>
            </a:r>
            <a:endParaRPr lang="id-ID" dirty="0"/>
          </a:p>
        </p:txBody>
      </p:sp>
    </p:spTree>
    <p:extLst>
      <p:ext uri="{BB962C8B-B14F-4D97-AF65-F5344CB8AC3E}">
        <p14:creationId xmlns:p14="http://schemas.microsoft.com/office/powerpoint/2010/main" val="153772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3" name="Title 2"/>
          <p:cNvSpPr>
            <a:spLocks noGrp="1"/>
          </p:cNvSpPr>
          <p:nvPr>
            <p:ph type="title"/>
          </p:nvPr>
        </p:nvSpPr>
        <p:spPr>
          <a:xfrm>
            <a:off x="534318" y="0"/>
            <a:ext cx="5138700" cy="857400"/>
          </a:xfrm>
        </p:spPr>
        <p:txBody>
          <a:bodyPr/>
          <a:lstStyle/>
          <a:p>
            <a:pPr algn="ctr"/>
            <a:r>
              <a:rPr lang="id-ID" dirty="0" smtClean="0"/>
              <a:t>PCI-x</a:t>
            </a:r>
            <a:endParaRPr lang="id-ID" dirty="0"/>
          </a:p>
        </p:txBody>
      </p:sp>
      <p:pic>
        <p:nvPicPr>
          <p:cNvPr id="5" name="Picture 4"/>
          <p:cNvPicPr>
            <a:picLocks noChangeAspect="1"/>
          </p:cNvPicPr>
          <p:nvPr/>
        </p:nvPicPr>
        <p:blipFill>
          <a:blip r:embed="rId2"/>
          <a:stretch>
            <a:fillRect/>
          </a:stretch>
        </p:blipFill>
        <p:spPr>
          <a:xfrm>
            <a:off x="0" y="1734640"/>
            <a:ext cx="6125378" cy="2401678"/>
          </a:xfrm>
          <a:prstGeom prst="rect">
            <a:avLst/>
          </a:prstGeom>
        </p:spPr>
      </p:pic>
      <p:sp>
        <p:nvSpPr>
          <p:cNvPr id="6" name="TextBox 5"/>
          <p:cNvSpPr txBox="1"/>
          <p:nvPr/>
        </p:nvSpPr>
        <p:spPr>
          <a:xfrm>
            <a:off x="286439" y="1079653"/>
            <a:ext cx="5199961" cy="307777"/>
          </a:xfrm>
          <a:prstGeom prst="rect">
            <a:avLst/>
          </a:prstGeom>
          <a:noFill/>
        </p:spPr>
        <p:txBody>
          <a:bodyPr wrap="square" rtlCol="0">
            <a:spAutoFit/>
          </a:bodyPr>
          <a:lstStyle/>
          <a:p>
            <a:r>
              <a:rPr lang="id-ID" dirty="0" smtClean="0"/>
              <a:t>Backward compatible dengan PCI </a:t>
            </a:r>
            <a:endParaRPr lang="id-ID" dirty="0"/>
          </a:p>
        </p:txBody>
      </p:sp>
    </p:spTree>
    <p:extLst>
      <p:ext uri="{BB962C8B-B14F-4D97-AF65-F5344CB8AC3E}">
        <p14:creationId xmlns:p14="http://schemas.microsoft.com/office/powerpoint/2010/main" val="1819243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3" name="Title 2"/>
          <p:cNvSpPr>
            <a:spLocks noGrp="1"/>
          </p:cNvSpPr>
          <p:nvPr>
            <p:ph type="title"/>
          </p:nvPr>
        </p:nvSpPr>
        <p:spPr>
          <a:xfrm>
            <a:off x="545335" y="0"/>
            <a:ext cx="5138700" cy="857400"/>
          </a:xfrm>
        </p:spPr>
        <p:txBody>
          <a:bodyPr/>
          <a:lstStyle/>
          <a:p>
            <a:pPr algn="ctr"/>
            <a:r>
              <a:rPr lang="id-ID" dirty="0" smtClean="0"/>
              <a:t>PCI-e</a:t>
            </a:r>
            <a:endParaRPr lang="id-ID" dirty="0"/>
          </a:p>
        </p:txBody>
      </p:sp>
      <p:sp>
        <p:nvSpPr>
          <p:cNvPr id="4" name="Text Placeholder 3"/>
          <p:cNvSpPr>
            <a:spLocks noGrp="1"/>
          </p:cNvSpPr>
          <p:nvPr>
            <p:ph type="body" idx="1"/>
          </p:nvPr>
        </p:nvSpPr>
        <p:spPr>
          <a:xfrm>
            <a:off x="225845" y="970411"/>
            <a:ext cx="6108853" cy="3590571"/>
          </a:xfrm>
        </p:spPr>
        <p:txBody>
          <a:bodyPr/>
          <a:lstStyle/>
          <a:p>
            <a:pPr marL="76200" indent="0">
              <a:buNone/>
            </a:pPr>
            <a:r>
              <a:rPr lang="id-ID" sz="2000" dirty="0" smtClean="0"/>
              <a:t>Keunggulan PCI-e : </a:t>
            </a:r>
          </a:p>
          <a:p>
            <a:r>
              <a:rPr lang="id-ID" sz="2000" dirty="0" smtClean="0"/>
              <a:t>Data dikirim dalam byte stream (serial)</a:t>
            </a:r>
          </a:p>
          <a:p>
            <a:r>
              <a:rPr lang="id-ID" sz="2000" dirty="0" smtClean="0"/>
              <a:t>Tidak tergantung pada sinyal external clock</a:t>
            </a:r>
          </a:p>
          <a:p>
            <a:r>
              <a:rPr lang="id-ID" sz="2000" dirty="0" smtClean="0"/>
              <a:t>Dapat mengirim dan menerima dalam waktu bersamaan (two way lane)</a:t>
            </a:r>
            <a:endParaRPr lang="id-ID" sz="2000" dirty="0"/>
          </a:p>
        </p:txBody>
      </p:sp>
    </p:spTree>
    <p:extLst>
      <p:ext uri="{BB962C8B-B14F-4D97-AF65-F5344CB8AC3E}">
        <p14:creationId xmlns:p14="http://schemas.microsoft.com/office/powerpoint/2010/main" val="1239784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3" name="Title 2"/>
          <p:cNvSpPr>
            <a:spLocks noGrp="1"/>
          </p:cNvSpPr>
          <p:nvPr>
            <p:ph type="title"/>
          </p:nvPr>
        </p:nvSpPr>
        <p:spPr>
          <a:xfrm>
            <a:off x="457200" y="204862"/>
            <a:ext cx="5138700" cy="857400"/>
          </a:xfrm>
        </p:spPr>
        <p:txBody>
          <a:bodyPr/>
          <a:lstStyle/>
          <a:p>
            <a:r>
              <a:rPr lang="id-ID" dirty="0" smtClean="0"/>
              <a:t>Perbedaan keying</a:t>
            </a:r>
            <a:endParaRPr lang="id-ID" dirty="0"/>
          </a:p>
        </p:txBody>
      </p:sp>
      <p:pic>
        <p:nvPicPr>
          <p:cNvPr id="5" name="Picture 4"/>
          <p:cNvPicPr>
            <a:picLocks noChangeAspect="1"/>
          </p:cNvPicPr>
          <p:nvPr/>
        </p:nvPicPr>
        <p:blipFill>
          <a:blip r:embed="rId2"/>
          <a:stretch>
            <a:fillRect/>
          </a:stretch>
        </p:blipFill>
        <p:spPr>
          <a:xfrm>
            <a:off x="308473" y="1576516"/>
            <a:ext cx="5705475" cy="1990725"/>
          </a:xfrm>
          <a:prstGeom prst="rect">
            <a:avLst/>
          </a:prstGeom>
        </p:spPr>
      </p:pic>
      <p:sp>
        <p:nvSpPr>
          <p:cNvPr id="6" name="TextBox 5"/>
          <p:cNvSpPr txBox="1"/>
          <p:nvPr/>
        </p:nvSpPr>
        <p:spPr>
          <a:xfrm>
            <a:off x="99153" y="4081495"/>
            <a:ext cx="5651652" cy="584775"/>
          </a:xfrm>
          <a:prstGeom prst="rect">
            <a:avLst/>
          </a:prstGeom>
          <a:noFill/>
        </p:spPr>
        <p:txBody>
          <a:bodyPr wrap="square" rtlCol="0">
            <a:spAutoFit/>
          </a:bodyPr>
          <a:lstStyle/>
          <a:p>
            <a:pPr marL="285750" indent="-285750">
              <a:buFont typeface="Arial" panose="020B0604020202020204" pitchFamily="34" charset="0"/>
              <a:buChar char="•"/>
            </a:pPr>
            <a:r>
              <a:rPr lang="id-ID" sz="1600" dirty="0" smtClean="0"/>
              <a:t>Can plug smaller PCIe card into the larger one</a:t>
            </a:r>
          </a:p>
          <a:p>
            <a:pPr marL="285750" indent="-285750">
              <a:buFont typeface="Arial" panose="020B0604020202020204" pitchFamily="34" charset="0"/>
              <a:buChar char="•"/>
            </a:pPr>
            <a:r>
              <a:rPr lang="id-ID" sz="1600" dirty="0" smtClean="0"/>
              <a:t>PCIe not backward compatible with PCI.</a:t>
            </a:r>
            <a:endParaRPr lang="id-ID" sz="1600" dirty="0"/>
          </a:p>
        </p:txBody>
      </p:sp>
    </p:spTree>
    <p:extLst>
      <p:ext uri="{BB962C8B-B14F-4D97-AF65-F5344CB8AC3E}">
        <p14:creationId xmlns:p14="http://schemas.microsoft.com/office/powerpoint/2010/main" val="2207544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3" name="Title 2"/>
          <p:cNvSpPr>
            <a:spLocks noGrp="1"/>
          </p:cNvSpPr>
          <p:nvPr>
            <p:ph type="title" idx="4294967295"/>
          </p:nvPr>
        </p:nvSpPr>
        <p:spPr>
          <a:xfrm>
            <a:off x="2842352" y="206332"/>
            <a:ext cx="5138738" cy="857250"/>
          </a:xfrm>
        </p:spPr>
        <p:txBody>
          <a:bodyPr/>
          <a:lstStyle/>
          <a:p>
            <a:r>
              <a:rPr lang="id-ID" dirty="0" smtClean="0">
                <a:solidFill>
                  <a:schemeClr val="bg1"/>
                </a:solidFill>
              </a:rPr>
              <a:t>PCIe Data Rates </a:t>
            </a:r>
            <a:endParaRPr lang="id-ID" dirty="0">
              <a:solidFill>
                <a:schemeClr val="bg1"/>
              </a:solidFill>
            </a:endParaRPr>
          </a:p>
        </p:txBody>
      </p:sp>
      <p:pic>
        <p:nvPicPr>
          <p:cNvPr id="5" name="Picture 4"/>
          <p:cNvPicPr>
            <a:picLocks noChangeAspect="1"/>
          </p:cNvPicPr>
          <p:nvPr/>
        </p:nvPicPr>
        <p:blipFill>
          <a:blip r:embed="rId2"/>
          <a:stretch>
            <a:fillRect/>
          </a:stretch>
        </p:blipFill>
        <p:spPr>
          <a:xfrm>
            <a:off x="925416" y="1587112"/>
            <a:ext cx="7664993" cy="2265817"/>
          </a:xfrm>
          <a:prstGeom prst="rect">
            <a:avLst/>
          </a:prstGeom>
        </p:spPr>
      </p:pic>
    </p:spTree>
    <p:extLst>
      <p:ext uri="{BB962C8B-B14F-4D97-AF65-F5344CB8AC3E}">
        <p14:creationId xmlns:p14="http://schemas.microsoft.com/office/powerpoint/2010/main" val="325297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3" name="Title 2"/>
          <p:cNvSpPr>
            <a:spLocks noGrp="1"/>
          </p:cNvSpPr>
          <p:nvPr>
            <p:ph type="title"/>
          </p:nvPr>
        </p:nvSpPr>
        <p:spPr>
          <a:xfrm>
            <a:off x="358048" y="209319"/>
            <a:ext cx="5138700" cy="607093"/>
          </a:xfrm>
        </p:spPr>
        <p:txBody>
          <a:bodyPr/>
          <a:lstStyle/>
          <a:p>
            <a:pPr algn="ctr"/>
            <a:r>
              <a:rPr lang="id-ID" dirty="0" smtClean="0"/>
              <a:t>MiniPCI</a:t>
            </a:r>
            <a:endParaRPr lang="id-ID" dirty="0"/>
          </a:p>
        </p:txBody>
      </p:sp>
      <p:sp>
        <p:nvSpPr>
          <p:cNvPr id="4" name="Text Placeholder 3"/>
          <p:cNvSpPr>
            <a:spLocks noGrp="1"/>
          </p:cNvSpPr>
          <p:nvPr>
            <p:ph type="body" idx="1"/>
          </p:nvPr>
        </p:nvSpPr>
        <p:spPr>
          <a:xfrm>
            <a:off x="457200" y="903383"/>
            <a:ext cx="5138700" cy="3934867"/>
          </a:xfrm>
        </p:spPr>
        <p:txBody>
          <a:bodyPr/>
          <a:lstStyle/>
          <a:p>
            <a:r>
              <a:rPr lang="id-ID" sz="2000" dirty="0" smtClean="0"/>
              <a:t>Dikembangkan untuk laptop</a:t>
            </a:r>
          </a:p>
          <a:p>
            <a:r>
              <a:rPr lang="id-ID" sz="2000" dirty="0" smtClean="0"/>
              <a:t>32 bit bus</a:t>
            </a:r>
          </a:p>
          <a:p>
            <a:r>
              <a:rPr lang="id-ID" sz="2000" dirty="0" smtClean="0"/>
              <a:t>MiniPCI -&gt; MiniPCIe</a:t>
            </a:r>
          </a:p>
          <a:p>
            <a:r>
              <a:rPr lang="id-ID" sz="2000" dirty="0" smtClean="0"/>
              <a:t>MiniPCIe lebih kecil tapi bisa membawa data lebih banyak </a:t>
            </a:r>
          </a:p>
          <a:p>
            <a:pPr marL="76200" indent="0">
              <a:buNone/>
            </a:pPr>
            <a:r>
              <a:rPr lang="id-ID" sz="2000" dirty="0" smtClean="0"/>
              <a:t>       (lihat di next chapter)</a:t>
            </a:r>
            <a:endParaRPr lang="id-ID" sz="2000" dirty="0"/>
          </a:p>
        </p:txBody>
      </p:sp>
    </p:spTree>
    <p:extLst>
      <p:ext uri="{BB962C8B-B14F-4D97-AF65-F5344CB8AC3E}">
        <p14:creationId xmlns:p14="http://schemas.microsoft.com/office/powerpoint/2010/main" val="282891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
        <p:nvSpPr>
          <p:cNvPr id="3" name="Title 2"/>
          <p:cNvSpPr>
            <a:spLocks noGrp="1"/>
          </p:cNvSpPr>
          <p:nvPr>
            <p:ph type="title"/>
          </p:nvPr>
        </p:nvSpPr>
        <p:spPr>
          <a:xfrm>
            <a:off x="545335" y="0"/>
            <a:ext cx="5138700" cy="857400"/>
          </a:xfrm>
        </p:spPr>
        <p:txBody>
          <a:bodyPr/>
          <a:lstStyle/>
          <a:p>
            <a:pPr algn="ctr"/>
            <a:r>
              <a:rPr lang="id-ID" dirty="0" smtClean="0"/>
              <a:t>CNR</a:t>
            </a:r>
            <a:endParaRPr lang="id-ID" dirty="0"/>
          </a:p>
        </p:txBody>
      </p:sp>
      <p:sp>
        <p:nvSpPr>
          <p:cNvPr id="4" name="Text Placeholder 3"/>
          <p:cNvSpPr>
            <a:spLocks noGrp="1"/>
          </p:cNvSpPr>
          <p:nvPr>
            <p:ph type="body" idx="1"/>
          </p:nvPr>
        </p:nvSpPr>
        <p:spPr>
          <a:xfrm>
            <a:off x="374573" y="981428"/>
            <a:ext cx="5309462" cy="3843959"/>
          </a:xfrm>
        </p:spPr>
        <p:txBody>
          <a:bodyPr/>
          <a:lstStyle/>
          <a:p>
            <a:r>
              <a:rPr lang="en-US" sz="2000" dirty="0"/>
              <a:t>Communications and Networking Riser (CNR</a:t>
            </a:r>
            <a:r>
              <a:rPr lang="en-US" sz="2000" dirty="0" smtClean="0"/>
              <a:t>)</a:t>
            </a:r>
            <a:endParaRPr lang="id-ID" sz="2000" dirty="0" smtClean="0"/>
          </a:p>
          <a:p>
            <a:r>
              <a:rPr lang="en-US" sz="2000" dirty="0"/>
              <a:t>audio, modem</a:t>
            </a:r>
            <a:r>
              <a:rPr lang="en-US" sz="2000" dirty="0" smtClean="0"/>
              <a:t>, </a:t>
            </a:r>
            <a:r>
              <a:rPr lang="en-US" sz="2000" dirty="0"/>
              <a:t>network interface </a:t>
            </a:r>
            <a:r>
              <a:rPr lang="en-US" sz="2000" dirty="0" smtClean="0"/>
              <a:t>cards</a:t>
            </a:r>
            <a:endParaRPr lang="id-ID" sz="2000" dirty="0" smtClean="0"/>
          </a:p>
          <a:p>
            <a:endParaRPr lang="id-ID" sz="1800" dirty="0"/>
          </a:p>
        </p:txBody>
      </p:sp>
    </p:spTree>
    <p:extLst>
      <p:ext uri="{BB962C8B-B14F-4D97-AF65-F5344CB8AC3E}">
        <p14:creationId xmlns:p14="http://schemas.microsoft.com/office/powerpoint/2010/main" val="1651486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
        <p:nvSpPr>
          <p:cNvPr id="3" name="Title 2"/>
          <p:cNvSpPr>
            <a:spLocks noGrp="1"/>
          </p:cNvSpPr>
          <p:nvPr>
            <p:ph type="title"/>
          </p:nvPr>
        </p:nvSpPr>
        <p:spPr>
          <a:xfrm>
            <a:off x="545335" y="0"/>
            <a:ext cx="5138700" cy="857400"/>
          </a:xfrm>
        </p:spPr>
        <p:txBody>
          <a:bodyPr/>
          <a:lstStyle/>
          <a:p>
            <a:pPr algn="ctr"/>
            <a:r>
              <a:rPr lang="id-ID" dirty="0" smtClean="0"/>
              <a:t>OEM</a:t>
            </a:r>
            <a:endParaRPr lang="id-ID" dirty="0"/>
          </a:p>
        </p:txBody>
      </p:sp>
      <p:sp>
        <p:nvSpPr>
          <p:cNvPr id="4" name="Text Placeholder 3"/>
          <p:cNvSpPr>
            <a:spLocks noGrp="1"/>
          </p:cNvSpPr>
          <p:nvPr>
            <p:ph type="body" idx="1"/>
          </p:nvPr>
        </p:nvSpPr>
        <p:spPr>
          <a:xfrm>
            <a:off x="-99151" y="1249725"/>
            <a:ext cx="6152920" cy="3180900"/>
          </a:xfrm>
        </p:spPr>
        <p:txBody>
          <a:bodyPr/>
          <a:lstStyle/>
          <a:p>
            <a:pPr algn="just"/>
            <a:r>
              <a:rPr lang="id-ID" sz="2000" dirty="0" smtClean="0"/>
              <a:t>Perusahaan yang menjual kembali produk dari perusahaan lain dengan menggunakan branding dan nama mereka sendiri </a:t>
            </a:r>
          </a:p>
        </p:txBody>
      </p:sp>
    </p:spTree>
    <p:extLst>
      <p:ext uri="{BB962C8B-B14F-4D97-AF65-F5344CB8AC3E}">
        <p14:creationId xmlns:p14="http://schemas.microsoft.com/office/powerpoint/2010/main" val="389269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9" name="Google Shape;249;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2" name="Picture 1"/>
          <p:cNvPicPr>
            <a:picLocks noChangeAspect="1"/>
          </p:cNvPicPr>
          <p:nvPr/>
        </p:nvPicPr>
        <p:blipFill>
          <a:blip r:embed="rId3"/>
          <a:stretch>
            <a:fillRect/>
          </a:stretch>
        </p:blipFill>
        <p:spPr>
          <a:xfrm>
            <a:off x="0" y="0"/>
            <a:ext cx="6591300" cy="5524500"/>
          </a:xfrm>
          <a:prstGeom prst="rect">
            <a:avLst/>
          </a:prstGeom>
        </p:spPr>
      </p:pic>
      <p:sp>
        <p:nvSpPr>
          <p:cNvPr id="3" name="TextBox 2"/>
          <p:cNvSpPr txBox="1"/>
          <p:nvPr/>
        </p:nvSpPr>
        <p:spPr>
          <a:xfrm>
            <a:off x="6687239" y="209320"/>
            <a:ext cx="2368626" cy="3970318"/>
          </a:xfrm>
          <a:prstGeom prst="rect">
            <a:avLst/>
          </a:prstGeom>
          <a:noFill/>
        </p:spPr>
        <p:txBody>
          <a:bodyPr wrap="square" rtlCol="0">
            <a:spAutoFit/>
          </a:bodyPr>
          <a:lstStyle/>
          <a:p>
            <a:pPr marL="342900" indent="-342900">
              <a:buFont typeface="+mj-lt"/>
              <a:buAutoNum type="arabicPeriod"/>
            </a:pPr>
            <a:r>
              <a:rPr lang="id-ID" dirty="0"/>
              <a:t>Miscellaneous connectors and </a:t>
            </a:r>
            <a:r>
              <a:rPr lang="id-ID" dirty="0" smtClean="0"/>
              <a:t>jumpers</a:t>
            </a:r>
          </a:p>
          <a:p>
            <a:pPr marL="342900" indent="-342900">
              <a:buFont typeface="+mj-lt"/>
              <a:buAutoNum type="arabicPeriod"/>
            </a:pPr>
            <a:r>
              <a:rPr lang="id-ID" dirty="0"/>
              <a:t>Expansion slots</a:t>
            </a:r>
            <a:r>
              <a:rPr lang="id-ID" dirty="0" smtClean="0"/>
              <a:t>.</a:t>
            </a:r>
          </a:p>
          <a:p>
            <a:pPr marL="342900" indent="-342900">
              <a:buFont typeface="+mj-lt"/>
              <a:buAutoNum type="arabicPeriod"/>
            </a:pPr>
            <a:r>
              <a:rPr lang="id-ID" dirty="0"/>
              <a:t>Rear </a:t>
            </a:r>
            <a:r>
              <a:rPr lang="id-ID" dirty="0" smtClean="0"/>
              <a:t>connectors</a:t>
            </a:r>
          </a:p>
          <a:p>
            <a:pPr marL="342900" indent="-342900">
              <a:buFont typeface="+mj-lt"/>
              <a:buAutoNum type="arabicPeriod"/>
            </a:pPr>
            <a:r>
              <a:rPr lang="id-ID" dirty="0" smtClean="0"/>
              <a:t>CPU </a:t>
            </a:r>
            <a:r>
              <a:rPr lang="id-ID" dirty="0"/>
              <a:t>12-V power</a:t>
            </a:r>
            <a:r>
              <a:rPr lang="id-ID" dirty="0" smtClean="0"/>
              <a:t>.</a:t>
            </a:r>
          </a:p>
          <a:p>
            <a:pPr marL="342900" indent="-342900">
              <a:buFont typeface="+mj-lt"/>
              <a:buAutoNum type="arabicPeriod"/>
            </a:pPr>
            <a:r>
              <a:rPr lang="id-ID" dirty="0" smtClean="0"/>
              <a:t>CPU </a:t>
            </a:r>
            <a:r>
              <a:rPr lang="id-ID" dirty="0"/>
              <a:t>Fan</a:t>
            </a:r>
            <a:r>
              <a:rPr lang="id-ID" dirty="0" smtClean="0"/>
              <a:t>.</a:t>
            </a:r>
          </a:p>
          <a:p>
            <a:pPr marL="342900" indent="-342900">
              <a:buFont typeface="+mj-lt"/>
              <a:buAutoNum type="arabicPeriod"/>
            </a:pPr>
            <a:r>
              <a:rPr lang="id-ID" dirty="0"/>
              <a:t>Chipset</a:t>
            </a:r>
            <a:r>
              <a:rPr lang="id-ID" dirty="0" smtClean="0"/>
              <a:t>.</a:t>
            </a:r>
          </a:p>
          <a:p>
            <a:pPr marL="342900" indent="-342900">
              <a:buFont typeface="+mj-lt"/>
              <a:buAutoNum type="arabicPeriod"/>
            </a:pPr>
            <a:r>
              <a:rPr lang="id-ID" dirty="0"/>
              <a:t>CP U</a:t>
            </a:r>
            <a:r>
              <a:rPr lang="id-ID" dirty="0" smtClean="0"/>
              <a:t>.</a:t>
            </a:r>
          </a:p>
          <a:p>
            <a:pPr marL="342900" indent="-342900">
              <a:buFont typeface="+mj-lt"/>
              <a:buAutoNum type="arabicPeriod"/>
            </a:pPr>
            <a:r>
              <a:rPr lang="id-ID" dirty="0"/>
              <a:t>SATA </a:t>
            </a:r>
            <a:r>
              <a:rPr lang="id-ID" dirty="0" smtClean="0"/>
              <a:t>connectors</a:t>
            </a:r>
          </a:p>
          <a:p>
            <a:pPr marL="342900" indent="-342900">
              <a:buFont typeface="+mj-lt"/>
              <a:buAutoNum type="arabicPeriod"/>
            </a:pPr>
            <a:r>
              <a:rPr lang="id-ID" dirty="0"/>
              <a:t>Battery</a:t>
            </a:r>
            <a:r>
              <a:rPr lang="id-ID" dirty="0" smtClean="0"/>
              <a:t>.</a:t>
            </a:r>
          </a:p>
          <a:p>
            <a:pPr marL="342900" indent="-342900">
              <a:buFont typeface="+mj-lt"/>
              <a:buAutoNum type="arabicPeriod"/>
            </a:pPr>
            <a:r>
              <a:rPr lang="id-ID" dirty="0"/>
              <a:t>BIOS jumper</a:t>
            </a:r>
            <a:r>
              <a:rPr lang="id-ID" dirty="0" smtClean="0"/>
              <a:t>.</a:t>
            </a:r>
          </a:p>
          <a:p>
            <a:pPr marL="342900" indent="-342900">
              <a:buFont typeface="+mj-lt"/>
              <a:buAutoNum type="arabicPeriod"/>
            </a:pPr>
            <a:r>
              <a:rPr lang="id-ID" dirty="0" smtClean="0"/>
              <a:t>RAM</a:t>
            </a:r>
          </a:p>
          <a:p>
            <a:pPr marL="342900" indent="-342900">
              <a:buFont typeface="+mj-lt"/>
              <a:buAutoNum type="arabicPeriod"/>
            </a:pPr>
            <a:r>
              <a:rPr lang="id-ID" dirty="0"/>
              <a:t>IDE connectors</a:t>
            </a:r>
            <a:r>
              <a:rPr lang="id-ID" dirty="0" smtClean="0"/>
              <a:t>.</a:t>
            </a:r>
          </a:p>
          <a:p>
            <a:pPr marL="342900" indent="-342900">
              <a:buFont typeface="+mj-lt"/>
              <a:buAutoNum type="arabicPeriod"/>
            </a:pPr>
            <a:r>
              <a:rPr lang="id-ID" dirty="0"/>
              <a:t>P1 power </a:t>
            </a:r>
            <a:r>
              <a:rPr lang="id-ID" dirty="0" smtClean="0"/>
              <a:t>connector</a:t>
            </a:r>
          </a:p>
          <a:p>
            <a:pPr marL="342900" indent="-342900">
              <a:buFont typeface="+mj-lt"/>
              <a:buAutoNum type="arabicPeriod"/>
            </a:pPr>
            <a:r>
              <a:rPr lang="id-ID" dirty="0"/>
              <a:t>Floppy drive connector</a:t>
            </a:r>
            <a:endParaRPr lang="id-ID" dirty="0" smtClean="0"/>
          </a:p>
          <a:p>
            <a:pPr marL="342900" indent="-342900">
              <a:buFont typeface="+mj-lt"/>
              <a:buAutoNum type="arabicPeriod"/>
            </a:pPr>
            <a:endParaRPr lang="id-ID" dirty="0" smtClean="0"/>
          </a:p>
          <a:p>
            <a:pPr marL="342900" indent="-342900">
              <a:buFont typeface="+mj-lt"/>
              <a:buAutoNum type="arabicPeriod"/>
            </a:pPr>
            <a:endParaRPr lang="id-ID"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sp>
        <p:nvSpPr>
          <p:cNvPr id="3" name="Title 2"/>
          <p:cNvSpPr>
            <a:spLocks noGrp="1"/>
          </p:cNvSpPr>
          <p:nvPr>
            <p:ph type="title"/>
          </p:nvPr>
        </p:nvSpPr>
        <p:spPr>
          <a:xfrm>
            <a:off x="457200" y="484741"/>
            <a:ext cx="5138700" cy="585059"/>
          </a:xfrm>
        </p:spPr>
        <p:txBody>
          <a:bodyPr/>
          <a:lstStyle/>
          <a:p>
            <a:pPr algn="ctr"/>
            <a:r>
              <a:rPr lang="id-ID" dirty="0" smtClean="0"/>
              <a:t>CPU Chipset </a:t>
            </a:r>
            <a:endParaRPr lang="id-ID" dirty="0"/>
          </a:p>
        </p:txBody>
      </p:sp>
      <p:sp>
        <p:nvSpPr>
          <p:cNvPr id="4" name="Text Placeholder 3"/>
          <p:cNvSpPr>
            <a:spLocks noGrp="1"/>
          </p:cNvSpPr>
          <p:nvPr>
            <p:ph type="body" idx="1"/>
          </p:nvPr>
        </p:nvSpPr>
        <p:spPr>
          <a:xfrm>
            <a:off x="457200" y="1521492"/>
            <a:ext cx="5138700" cy="4098956"/>
          </a:xfrm>
        </p:spPr>
        <p:txBody>
          <a:bodyPr/>
          <a:lstStyle/>
          <a:p>
            <a:pPr algn="just"/>
            <a:r>
              <a:rPr lang="id-ID" sz="2000" dirty="0" smtClean="0"/>
              <a:t>Satu atau lebih IC yang menyediakan interface utama antara CPU dan komponen sistem lainnya </a:t>
            </a:r>
          </a:p>
          <a:p>
            <a:pPr algn="just"/>
            <a:r>
              <a:rPr lang="id-ID" sz="2000" dirty="0" smtClean="0"/>
              <a:t>North Bridge dan South Bridge </a:t>
            </a:r>
            <a:endParaRPr lang="id-ID" sz="2000" dirty="0"/>
          </a:p>
        </p:txBody>
      </p:sp>
    </p:spTree>
    <p:extLst>
      <p:ext uri="{BB962C8B-B14F-4D97-AF65-F5344CB8AC3E}">
        <p14:creationId xmlns:p14="http://schemas.microsoft.com/office/powerpoint/2010/main" val="2724344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5" name="Picture 4"/>
          <p:cNvPicPr>
            <a:picLocks noChangeAspect="1"/>
          </p:cNvPicPr>
          <p:nvPr/>
        </p:nvPicPr>
        <p:blipFill>
          <a:blip r:embed="rId2"/>
          <a:stretch>
            <a:fillRect/>
          </a:stretch>
        </p:blipFill>
        <p:spPr>
          <a:xfrm>
            <a:off x="0" y="-19050"/>
            <a:ext cx="5111367" cy="5162550"/>
          </a:xfrm>
          <a:prstGeom prst="rect">
            <a:avLst/>
          </a:prstGeom>
        </p:spPr>
      </p:pic>
      <p:sp>
        <p:nvSpPr>
          <p:cNvPr id="6" name="TextBox 5"/>
          <p:cNvSpPr txBox="1"/>
          <p:nvPr/>
        </p:nvSpPr>
        <p:spPr>
          <a:xfrm>
            <a:off x="5343181" y="220337"/>
            <a:ext cx="3632819" cy="1384995"/>
          </a:xfrm>
          <a:prstGeom prst="rect">
            <a:avLst/>
          </a:prstGeom>
          <a:noFill/>
        </p:spPr>
        <p:txBody>
          <a:bodyPr wrap="square" rtlCol="0">
            <a:spAutoFit/>
          </a:bodyPr>
          <a:lstStyle/>
          <a:p>
            <a:r>
              <a:rPr lang="id-ID" dirty="0" smtClean="0"/>
              <a:t>North Bridge : Interface utama untuk perangkat kecepatan tinggi seperti CPU, RAM</a:t>
            </a:r>
          </a:p>
          <a:p>
            <a:endParaRPr lang="id-ID" dirty="0"/>
          </a:p>
          <a:p>
            <a:r>
              <a:rPr lang="id-ID" dirty="0" smtClean="0"/>
              <a:t>South Bridge : Interface untuk perangkat kecepatan rendah </a:t>
            </a:r>
            <a:endParaRPr lang="id-ID" dirty="0"/>
          </a:p>
        </p:txBody>
      </p:sp>
    </p:spTree>
    <p:extLst>
      <p:ext uri="{BB962C8B-B14F-4D97-AF65-F5344CB8AC3E}">
        <p14:creationId xmlns:p14="http://schemas.microsoft.com/office/powerpoint/2010/main" val="3424307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
        <p:nvSpPr>
          <p:cNvPr id="4" name="Title 3"/>
          <p:cNvSpPr>
            <a:spLocks noGrp="1"/>
          </p:cNvSpPr>
          <p:nvPr>
            <p:ph type="title"/>
          </p:nvPr>
        </p:nvSpPr>
        <p:spPr>
          <a:xfrm>
            <a:off x="490251" y="308473"/>
            <a:ext cx="5138700" cy="419806"/>
          </a:xfrm>
        </p:spPr>
        <p:txBody>
          <a:bodyPr/>
          <a:lstStyle/>
          <a:p>
            <a:pPr algn="ctr"/>
            <a:r>
              <a:rPr lang="id-ID" sz="2400" dirty="0">
                <a:latin typeface="Segoe"/>
              </a:rPr>
              <a:t>Intel X79 Express </a:t>
            </a:r>
            <a:r>
              <a:rPr lang="id-ID" sz="2400" dirty="0" smtClean="0">
                <a:latin typeface="Segoe"/>
              </a:rPr>
              <a:t>Chipset</a:t>
            </a:r>
            <a:endParaRPr lang="id-ID" sz="2400" dirty="0"/>
          </a:p>
        </p:txBody>
      </p:sp>
      <p:pic>
        <p:nvPicPr>
          <p:cNvPr id="7" name="Picture 6"/>
          <p:cNvPicPr>
            <a:picLocks noChangeAspect="1"/>
          </p:cNvPicPr>
          <p:nvPr/>
        </p:nvPicPr>
        <p:blipFill>
          <a:blip r:embed="rId2"/>
          <a:stretch>
            <a:fillRect/>
          </a:stretch>
        </p:blipFill>
        <p:spPr>
          <a:xfrm>
            <a:off x="605928" y="901015"/>
            <a:ext cx="5422536" cy="4068928"/>
          </a:xfrm>
          <a:prstGeom prst="rect">
            <a:avLst/>
          </a:prstGeom>
        </p:spPr>
      </p:pic>
    </p:spTree>
    <p:extLst>
      <p:ext uri="{BB962C8B-B14F-4D97-AF65-F5344CB8AC3E}">
        <p14:creationId xmlns:p14="http://schemas.microsoft.com/office/powerpoint/2010/main" val="3424046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
        <p:nvSpPr>
          <p:cNvPr id="3" name="Title 2"/>
          <p:cNvSpPr>
            <a:spLocks noGrp="1"/>
          </p:cNvSpPr>
          <p:nvPr>
            <p:ph type="title"/>
          </p:nvPr>
        </p:nvSpPr>
        <p:spPr>
          <a:xfrm>
            <a:off x="457200" y="220336"/>
            <a:ext cx="5138700" cy="629127"/>
          </a:xfrm>
        </p:spPr>
        <p:txBody>
          <a:bodyPr/>
          <a:lstStyle/>
          <a:p>
            <a:pPr algn="ctr"/>
            <a:r>
              <a:rPr lang="id-ID" dirty="0" smtClean="0"/>
              <a:t>Jumpers </a:t>
            </a:r>
            <a:endParaRPr lang="id-ID" dirty="0"/>
          </a:p>
        </p:txBody>
      </p:sp>
      <p:pic>
        <p:nvPicPr>
          <p:cNvPr id="5" name="Picture 4"/>
          <p:cNvPicPr>
            <a:picLocks noChangeAspect="1"/>
          </p:cNvPicPr>
          <p:nvPr/>
        </p:nvPicPr>
        <p:blipFill>
          <a:blip r:embed="rId2"/>
          <a:stretch>
            <a:fillRect/>
          </a:stretch>
        </p:blipFill>
        <p:spPr>
          <a:xfrm>
            <a:off x="108562" y="984232"/>
            <a:ext cx="5906647" cy="2193654"/>
          </a:xfrm>
          <a:prstGeom prst="rect">
            <a:avLst/>
          </a:prstGeom>
        </p:spPr>
      </p:pic>
    </p:spTree>
    <p:extLst>
      <p:ext uri="{BB962C8B-B14F-4D97-AF65-F5344CB8AC3E}">
        <p14:creationId xmlns:p14="http://schemas.microsoft.com/office/powerpoint/2010/main" val="1985764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sp>
        <p:nvSpPr>
          <p:cNvPr id="3" name="Title 2"/>
          <p:cNvSpPr>
            <a:spLocks noGrp="1"/>
          </p:cNvSpPr>
          <p:nvPr>
            <p:ph type="title"/>
          </p:nvPr>
        </p:nvSpPr>
        <p:spPr>
          <a:xfrm>
            <a:off x="457200" y="300537"/>
            <a:ext cx="5138700" cy="558779"/>
          </a:xfrm>
        </p:spPr>
        <p:txBody>
          <a:bodyPr/>
          <a:lstStyle/>
          <a:p>
            <a:pPr algn="ctr"/>
            <a:r>
              <a:rPr lang="id-ID" dirty="0" smtClean="0"/>
              <a:t>Front Panel Connector </a:t>
            </a:r>
            <a:endParaRPr lang="id-ID" dirty="0"/>
          </a:p>
        </p:txBody>
      </p:sp>
      <p:sp>
        <p:nvSpPr>
          <p:cNvPr id="4" name="Text Placeholder 3"/>
          <p:cNvSpPr>
            <a:spLocks noGrp="1"/>
          </p:cNvSpPr>
          <p:nvPr>
            <p:ph type="body" idx="1"/>
          </p:nvPr>
        </p:nvSpPr>
        <p:spPr>
          <a:xfrm>
            <a:off x="457200" y="1252701"/>
            <a:ext cx="5138700" cy="3890799"/>
          </a:xfrm>
        </p:spPr>
        <p:txBody>
          <a:bodyPr/>
          <a:lstStyle/>
          <a:p>
            <a:r>
              <a:rPr lang="id-ID" sz="2000" dirty="0" smtClean="0"/>
              <a:t>Power light</a:t>
            </a:r>
          </a:p>
          <a:p>
            <a:r>
              <a:rPr lang="id-ID" sz="2000" dirty="0"/>
              <a:t>Drive activity </a:t>
            </a:r>
            <a:r>
              <a:rPr lang="id-ID" sz="2000" dirty="0" smtClean="0"/>
              <a:t>lights</a:t>
            </a:r>
          </a:p>
          <a:p>
            <a:r>
              <a:rPr lang="id-ID" sz="2000" dirty="0"/>
              <a:t>Reset button</a:t>
            </a:r>
            <a:r>
              <a:rPr lang="id-ID" sz="2000" dirty="0" smtClean="0"/>
              <a:t>.</a:t>
            </a:r>
          </a:p>
          <a:p>
            <a:r>
              <a:rPr lang="id-ID" sz="2000" dirty="0"/>
              <a:t>USB</a:t>
            </a:r>
            <a:r>
              <a:rPr lang="id-ID" sz="2000" dirty="0" smtClean="0"/>
              <a:t>.</a:t>
            </a:r>
          </a:p>
          <a:p>
            <a:r>
              <a:rPr lang="id-ID" sz="2000" dirty="0"/>
              <a:t>Audio</a:t>
            </a:r>
            <a:r>
              <a:rPr lang="id-ID" sz="2000" dirty="0" smtClean="0"/>
              <a:t>.</a:t>
            </a:r>
          </a:p>
        </p:txBody>
      </p:sp>
    </p:spTree>
    <p:extLst>
      <p:ext uri="{BB962C8B-B14F-4D97-AF65-F5344CB8AC3E}">
        <p14:creationId xmlns:p14="http://schemas.microsoft.com/office/powerpoint/2010/main" val="1624910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pic>
        <p:nvPicPr>
          <p:cNvPr id="5" name="Picture 4"/>
          <p:cNvPicPr>
            <a:picLocks noChangeAspect="1"/>
          </p:cNvPicPr>
          <p:nvPr/>
        </p:nvPicPr>
        <p:blipFill>
          <a:blip r:embed="rId2"/>
          <a:stretch>
            <a:fillRect/>
          </a:stretch>
        </p:blipFill>
        <p:spPr>
          <a:xfrm>
            <a:off x="0" y="0"/>
            <a:ext cx="5554932" cy="5143500"/>
          </a:xfrm>
          <a:prstGeom prst="rect">
            <a:avLst/>
          </a:prstGeom>
        </p:spPr>
      </p:pic>
      <p:sp>
        <p:nvSpPr>
          <p:cNvPr id="6" name="Rectangle 5"/>
          <p:cNvSpPr/>
          <p:nvPr/>
        </p:nvSpPr>
        <p:spPr>
          <a:xfrm>
            <a:off x="5724815" y="802035"/>
            <a:ext cx="3419185" cy="3539430"/>
          </a:xfrm>
          <a:prstGeom prst="rect">
            <a:avLst/>
          </a:prstGeom>
        </p:spPr>
        <p:txBody>
          <a:bodyPr wrap="square">
            <a:spAutoFit/>
          </a:bodyPr>
          <a:lstStyle/>
          <a:p>
            <a:pPr marL="342900" indent="-342900">
              <a:buFont typeface="+mj-lt"/>
              <a:buAutoNum type="arabicPeriod"/>
            </a:pPr>
            <a:r>
              <a:rPr lang="id-ID" dirty="0" smtClean="0">
                <a:latin typeface="Segoe-Bold"/>
              </a:rPr>
              <a:t>RAM slots</a:t>
            </a:r>
          </a:p>
          <a:p>
            <a:pPr marL="342900" indent="-342900">
              <a:buFont typeface="+mj-lt"/>
              <a:buAutoNum type="arabicPeriod"/>
            </a:pPr>
            <a:r>
              <a:rPr lang="id-ID" dirty="0"/>
              <a:t>SATA </a:t>
            </a:r>
            <a:r>
              <a:rPr lang="id-ID" dirty="0" smtClean="0"/>
              <a:t>ports</a:t>
            </a:r>
          </a:p>
          <a:p>
            <a:pPr marL="342900" indent="-342900">
              <a:buFont typeface="+mj-lt"/>
              <a:buAutoNum type="arabicPeriod"/>
            </a:pPr>
            <a:r>
              <a:rPr lang="id-ID" dirty="0"/>
              <a:t>Intel X79 Express </a:t>
            </a:r>
            <a:r>
              <a:rPr lang="id-ID" dirty="0" smtClean="0"/>
              <a:t>Chipset</a:t>
            </a:r>
          </a:p>
          <a:p>
            <a:pPr marL="342900" indent="-342900">
              <a:buFont typeface="+mj-lt"/>
              <a:buAutoNum type="arabicPeriod"/>
            </a:pPr>
            <a:r>
              <a:rPr lang="en-US" dirty="0"/>
              <a:t>Voltage regulators covered by heat </a:t>
            </a:r>
            <a:r>
              <a:rPr lang="en-US" dirty="0" smtClean="0"/>
              <a:t>sinks</a:t>
            </a:r>
            <a:endParaRPr lang="id-ID" dirty="0" smtClean="0"/>
          </a:p>
          <a:p>
            <a:pPr marL="342900" indent="-342900">
              <a:buFont typeface="+mj-lt"/>
              <a:buAutoNum type="arabicPeriod"/>
            </a:pPr>
            <a:r>
              <a:rPr lang="id-ID" dirty="0" smtClean="0"/>
              <a:t>CPU socket</a:t>
            </a:r>
          </a:p>
          <a:p>
            <a:pPr marL="342900" indent="-342900">
              <a:buFont typeface="+mj-lt"/>
              <a:buAutoNum type="arabicPeriod"/>
            </a:pPr>
            <a:r>
              <a:rPr lang="id-ID" dirty="0"/>
              <a:t>One PCI expansion </a:t>
            </a:r>
            <a:r>
              <a:rPr lang="id-ID" dirty="0" smtClean="0"/>
              <a:t>slot</a:t>
            </a:r>
          </a:p>
          <a:p>
            <a:pPr marL="342900" indent="-342900">
              <a:buFont typeface="+mj-lt"/>
              <a:buAutoNum type="arabicPeriod"/>
            </a:pPr>
            <a:r>
              <a:rPr lang="en-US" dirty="0"/>
              <a:t>Three PCI e 3.0 x 16 expansion </a:t>
            </a:r>
            <a:r>
              <a:rPr lang="en-US" dirty="0" smtClean="0"/>
              <a:t>slots</a:t>
            </a:r>
            <a:endParaRPr lang="id-ID" dirty="0" smtClean="0"/>
          </a:p>
          <a:p>
            <a:pPr marL="342900" indent="-342900">
              <a:buFont typeface="+mj-lt"/>
              <a:buAutoNum type="arabicPeriod"/>
            </a:pPr>
            <a:r>
              <a:rPr lang="en-US" dirty="0"/>
              <a:t>Power-on self test (POST) </a:t>
            </a:r>
            <a:r>
              <a:rPr lang="en-US" dirty="0" smtClean="0"/>
              <a:t>decoder</a:t>
            </a:r>
            <a:endParaRPr lang="id-ID" dirty="0" smtClean="0"/>
          </a:p>
          <a:p>
            <a:pPr marL="342900" indent="-342900">
              <a:buFont typeface="+mj-lt"/>
              <a:buAutoNum type="arabicPeriod"/>
            </a:pPr>
            <a:r>
              <a:rPr lang="id-ID" dirty="0"/>
              <a:t>USB ports 3.0 </a:t>
            </a:r>
            <a:r>
              <a:rPr lang="id-ID" dirty="0" smtClean="0"/>
              <a:t>ports</a:t>
            </a:r>
          </a:p>
          <a:p>
            <a:pPr marL="342900" indent="-342900">
              <a:buFont typeface="+mj-lt"/>
              <a:buAutoNum type="arabicPeriod"/>
            </a:pPr>
            <a:r>
              <a:rPr lang="id-ID" dirty="0"/>
              <a:t>Back panel ports</a:t>
            </a:r>
            <a:r>
              <a:rPr lang="id-ID" dirty="0" smtClean="0"/>
              <a:t>.</a:t>
            </a:r>
          </a:p>
          <a:p>
            <a:pPr marL="342900" indent="-342900">
              <a:buFont typeface="+mj-lt"/>
              <a:buAutoNum type="arabicPeriod"/>
            </a:pPr>
            <a:r>
              <a:rPr lang="id-ID" dirty="0"/>
              <a:t>Audio back panel </a:t>
            </a:r>
            <a:r>
              <a:rPr lang="id-ID" dirty="0" smtClean="0"/>
              <a:t>ports</a:t>
            </a:r>
          </a:p>
          <a:p>
            <a:pPr marL="342900" indent="-342900">
              <a:buFont typeface="+mj-lt"/>
              <a:buAutoNum type="arabicPeriod"/>
            </a:pPr>
            <a:r>
              <a:rPr lang="id-ID" dirty="0"/>
              <a:t>CMOS </a:t>
            </a:r>
            <a:r>
              <a:rPr lang="id-ID" dirty="0" smtClean="0"/>
              <a:t>battery</a:t>
            </a:r>
          </a:p>
          <a:p>
            <a:pPr marL="342900" indent="-342900">
              <a:buFont typeface="+mj-lt"/>
              <a:buAutoNum type="arabicPeriod"/>
            </a:pPr>
            <a:r>
              <a:rPr lang="id-ID" dirty="0"/>
              <a:t>PCI e x1 expansion slots.</a:t>
            </a:r>
            <a:endParaRPr lang="id-ID" dirty="0" smtClean="0"/>
          </a:p>
          <a:p>
            <a:pPr marL="342900" indent="-342900">
              <a:buFont typeface="+mj-lt"/>
              <a:buAutoNum type="arabicPeriod"/>
            </a:pPr>
            <a:endParaRPr lang="id-ID" dirty="0"/>
          </a:p>
        </p:txBody>
      </p:sp>
    </p:spTree>
    <p:extLst>
      <p:ext uri="{BB962C8B-B14F-4D97-AF65-F5344CB8AC3E}">
        <p14:creationId xmlns:p14="http://schemas.microsoft.com/office/powerpoint/2010/main" val="2779826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sp>
        <p:nvSpPr>
          <p:cNvPr id="3" name="Title 2"/>
          <p:cNvSpPr>
            <a:spLocks noGrp="1"/>
          </p:cNvSpPr>
          <p:nvPr>
            <p:ph type="title"/>
          </p:nvPr>
        </p:nvSpPr>
        <p:spPr>
          <a:xfrm>
            <a:off x="457200" y="198303"/>
            <a:ext cx="5138700" cy="607093"/>
          </a:xfrm>
        </p:spPr>
        <p:txBody>
          <a:bodyPr/>
          <a:lstStyle/>
          <a:p>
            <a:pPr algn="ctr"/>
            <a:r>
              <a:rPr lang="id-ID" dirty="0" smtClean="0"/>
              <a:t>BIOS</a:t>
            </a:r>
            <a:endParaRPr lang="id-ID" dirty="0"/>
          </a:p>
        </p:txBody>
      </p:sp>
      <p:sp>
        <p:nvSpPr>
          <p:cNvPr id="4" name="Text Placeholder 3"/>
          <p:cNvSpPr>
            <a:spLocks noGrp="1"/>
          </p:cNvSpPr>
          <p:nvPr>
            <p:ph type="body" idx="1"/>
          </p:nvPr>
        </p:nvSpPr>
        <p:spPr>
          <a:xfrm>
            <a:off x="457200" y="958467"/>
            <a:ext cx="5138700" cy="3879783"/>
          </a:xfrm>
        </p:spPr>
        <p:txBody>
          <a:bodyPr/>
          <a:lstStyle/>
          <a:p>
            <a:r>
              <a:rPr lang="id-ID" sz="2000" dirty="0" smtClean="0"/>
              <a:t>Basic Input/Output System</a:t>
            </a:r>
          </a:p>
          <a:p>
            <a:r>
              <a:rPr lang="id-ID" sz="2000" dirty="0" smtClean="0"/>
              <a:t>Mengandung kode perangkat lunak berisi instruksi dasar agar perangkat tersebut bisa hidup</a:t>
            </a:r>
          </a:p>
          <a:p>
            <a:r>
              <a:rPr lang="id-ID" sz="2000" dirty="0" smtClean="0"/>
              <a:t>Ketika komputer dihidupkan, BIOS akan melakukan cek dasar sistem, mengidentifikasi letak sistem operasi pada disk kemudian mulai </a:t>
            </a:r>
            <a:endParaRPr lang="id-ID" sz="2000" dirty="0"/>
          </a:p>
        </p:txBody>
      </p:sp>
    </p:spTree>
    <p:extLst>
      <p:ext uri="{BB962C8B-B14F-4D97-AF65-F5344CB8AC3E}">
        <p14:creationId xmlns:p14="http://schemas.microsoft.com/office/powerpoint/2010/main" val="3362191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sp>
        <p:nvSpPr>
          <p:cNvPr id="3" name="Title 2"/>
          <p:cNvSpPr>
            <a:spLocks noGrp="1"/>
          </p:cNvSpPr>
          <p:nvPr>
            <p:ph type="title"/>
          </p:nvPr>
        </p:nvSpPr>
        <p:spPr>
          <a:xfrm>
            <a:off x="578386" y="253388"/>
            <a:ext cx="5138700" cy="563026"/>
          </a:xfrm>
        </p:spPr>
        <p:txBody>
          <a:bodyPr/>
          <a:lstStyle/>
          <a:p>
            <a:pPr algn="ctr"/>
            <a:r>
              <a:rPr lang="id-ID" dirty="0" smtClean="0"/>
              <a:t>BIOS</a:t>
            </a:r>
            <a:endParaRPr lang="id-ID" dirty="0"/>
          </a:p>
        </p:txBody>
      </p:sp>
      <p:sp>
        <p:nvSpPr>
          <p:cNvPr id="4" name="Text Placeholder 3"/>
          <p:cNvSpPr>
            <a:spLocks noGrp="1"/>
          </p:cNvSpPr>
          <p:nvPr>
            <p:ph type="body" idx="1"/>
          </p:nvPr>
        </p:nvSpPr>
        <p:spPr>
          <a:xfrm>
            <a:off x="578386" y="981429"/>
            <a:ext cx="5138700" cy="3180900"/>
          </a:xfrm>
        </p:spPr>
        <p:txBody>
          <a:bodyPr/>
          <a:lstStyle/>
          <a:p>
            <a:r>
              <a:rPr lang="id-ID" sz="2000" dirty="0" smtClean="0"/>
              <a:t>Program pada BIOS disimpan pada chip di komputer yang bisa ditulis ulang</a:t>
            </a:r>
          </a:p>
          <a:p>
            <a:pPr marL="76200" indent="0">
              <a:buNone/>
            </a:pPr>
            <a:endParaRPr lang="id-ID" sz="2000" dirty="0" smtClean="0"/>
          </a:p>
          <a:p>
            <a:r>
              <a:rPr lang="id-ID" sz="2000" dirty="0" smtClean="0"/>
              <a:t>EEPROM-ROM-EPROM-Flash memory.</a:t>
            </a:r>
          </a:p>
          <a:p>
            <a:endParaRPr lang="id-ID" dirty="0"/>
          </a:p>
        </p:txBody>
      </p:sp>
    </p:spTree>
    <p:extLst>
      <p:ext uri="{BB962C8B-B14F-4D97-AF65-F5344CB8AC3E}">
        <p14:creationId xmlns:p14="http://schemas.microsoft.com/office/powerpoint/2010/main" val="2715154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28</a:t>
            </a:fld>
            <a:endParaRPr lang="en"/>
          </a:p>
        </p:txBody>
      </p:sp>
      <p:sp>
        <p:nvSpPr>
          <p:cNvPr id="3" name="Title 2"/>
          <p:cNvSpPr>
            <a:spLocks noGrp="1"/>
          </p:cNvSpPr>
          <p:nvPr>
            <p:ph type="title"/>
          </p:nvPr>
        </p:nvSpPr>
        <p:spPr>
          <a:xfrm>
            <a:off x="743638" y="121184"/>
            <a:ext cx="5138700" cy="618111"/>
          </a:xfrm>
        </p:spPr>
        <p:txBody>
          <a:bodyPr/>
          <a:lstStyle/>
          <a:p>
            <a:pPr algn="ctr"/>
            <a:r>
              <a:rPr lang="id-ID" dirty="0" smtClean="0"/>
              <a:t>BIOS vs CMOS</a:t>
            </a:r>
            <a:endParaRPr lang="id-ID" dirty="0"/>
          </a:p>
        </p:txBody>
      </p:sp>
      <p:sp>
        <p:nvSpPr>
          <p:cNvPr id="4" name="Text Placeholder 3"/>
          <p:cNvSpPr>
            <a:spLocks noGrp="1"/>
          </p:cNvSpPr>
          <p:nvPr>
            <p:ph type="body" idx="1"/>
          </p:nvPr>
        </p:nvSpPr>
        <p:spPr>
          <a:xfrm>
            <a:off x="1" y="739295"/>
            <a:ext cx="6015210" cy="3729898"/>
          </a:xfrm>
        </p:spPr>
        <p:txBody>
          <a:bodyPr/>
          <a:lstStyle/>
          <a:p>
            <a:pPr algn="just"/>
            <a:r>
              <a:rPr lang="id-ID" sz="1600" dirty="0" smtClean="0"/>
              <a:t>BIOS : firmware, menyimpan instruksi untuk menghidupkan komputer, dan program yang dapat mengubah beberapa setting.</a:t>
            </a:r>
          </a:p>
          <a:p>
            <a:pPr algn="just"/>
            <a:r>
              <a:rPr lang="id-ID" sz="1600" dirty="0" smtClean="0"/>
              <a:t>CMOS (</a:t>
            </a:r>
            <a:r>
              <a:rPr lang="id-ID" sz="1600" i="1" dirty="0"/>
              <a:t>complementary metal </a:t>
            </a:r>
            <a:r>
              <a:rPr lang="id-ID" sz="1600" i="1" dirty="0" smtClean="0"/>
              <a:t>oxide Semiconductor)</a:t>
            </a:r>
            <a:r>
              <a:rPr lang="id-ID" sz="1400" dirty="0" smtClean="0"/>
              <a:t>: </a:t>
            </a:r>
            <a:r>
              <a:rPr lang="id-ID" sz="1600" dirty="0" smtClean="0"/>
              <a:t>menyimpan user-configurable BIOS settings misalnya waktu. </a:t>
            </a:r>
          </a:p>
          <a:p>
            <a:pPr algn="just"/>
            <a:r>
              <a:rPr lang="id-ID" sz="1600" dirty="0" smtClean="0"/>
              <a:t>Diperlukan battery CMOS karena CMOS (volatile) membutuhkan daya untuk tetap menyimpan data.</a:t>
            </a:r>
          </a:p>
          <a:p>
            <a:pPr algn="just"/>
            <a:r>
              <a:rPr lang="id-ID" sz="1600" dirty="0"/>
              <a:t>F</a:t>
            </a:r>
            <a:r>
              <a:rPr lang="id-ID" sz="1600" dirty="0" smtClean="0"/>
              <a:t>lash memory sekarang digunakan untuk BIOS juga bisa sekaligus menyimpan user configurable settings.</a:t>
            </a:r>
          </a:p>
          <a:p>
            <a:pPr algn="just"/>
            <a:r>
              <a:rPr lang="id-ID" sz="1600" dirty="0" smtClean="0"/>
              <a:t>Walaupun sudah tidak memakai CMOS, baterai-nya tetap dinamakan baterai CMOS.  </a:t>
            </a:r>
            <a:endParaRPr lang="id-ID" sz="1600" dirty="0"/>
          </a:p>
        </p:txBody>
      </p:sp>
    </p:spTree>
    <p:extLst>
      <p:ext uri="{BB962C8B-B14F-4D97-AF65-F5344CB8AC3E}">
        <p14:creationId xmlns:p14="http://schemas.microsoft.com/office/powerpoint/2010/main" val="641498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29</a:t>
            </a:fld>
            <a:endParaRPr lang="en"/>
          </a:p>
        </p:txBody>
      </p:sp>
      <p:sp>
        <p:nvSpPr>
          <p:cNvPr id="3" name="Title 2"/>
          <p:cNvSpPr>
            <a:spLocks noGrp="1"/>
          </p:cNvSpPr>
          <p:nvPr>
            <p:ph type="title" idx="4294967295"/>
          </p:nvPr>
        </p:nvSpPr>
        <p:spPr>
          <a:xfrm>
            <a:off x="-360487" y="322263"/>
            <a:ext cx="5138738" cy="547687"/>
          </a:xfrm>
        </p:spPr>
        <p:txBody>
          <a:bodyPr/>
          <a:lstStyle/>
          <a:p>
            <a:pPr algn="ctr"/>
            <a:r>
              <a:rPr lang="id-ID" dirty="0" smtClean="0"/>
              <a:t>Akses BIOS Application</a:t>
            </a:r>
            <a:endParaRPr lang="id-ID" dirty="0"/>
          </a:p>
        </p:txBody>
      </p:sp>
      <p:sp>
        <p:nvSpPr>
          <p:cNvPr id="4" name="Text Placeholder 3"/>
          <p:cNvSpPr>
            <a:spLocks noGrp="1"/>
          </p:cNvSpPr>
          <p:nvPr>
            <p:ph type="body" idx="4294967295"/>
          </p:nvPr>
        </p:nvSpPr>
        <p:spPr>
          <a:xfrm>
            <a:off x="-99152" y="1453844"/>
            <a:ext cx="4417764" cy="3968750"/>
          </a:xfrm>
        </p:spPr>
        <p:txBody>
          <a:bodyPr/>
          <a:lstStyle/>
          <a:p>
            <a:r>
              <a:rPr lang="id-ID" dirty="0" smtClean="0"/>
              <a:t>Perhatikan kombinasi key yang harus ditekan untuk masuk setup utility</a:t>
            </a:r>
          </a:p>
          <a:p>
            <a:endParaRPr lang="id-ID" dirty="0"/>
          </a:p>
        </p:txBody>
      </p:sp>
      <p:pic>
        <p:nvPicPr>
          <p:cNvPr id="5" name="Picture 4"/>
          <p:cNvPicPr>
            <a:picLocks noChangeAspect="1"/>
          </p:cNvPicPr>
          <p:nvPr/>
        </p:nvPicPr>
        <p:blipFill>
          <a:blip r:embed="rId2"/>
          <a:stretch>
            <a:fillRect/>
          </a:stretch>
        </p:blipFill>
        <p:spPr>
          <a:xfrm>
            <a:off x="4022082" y="918906"/>
            <a:ext cx="5181600" cy="3524250"/>
          </a:xfrm>
          <a:prstGeom prst="rect">
            <a:avLst/>
          </a:prstGeom>
        </p:spPr>
      </p:pic>
    </p:spTree>
    <p:extLst>
      <p:ext uri="{BB962C8B-B14F-4D97-AF65-F5344CB8AC3E}">
        <p14:creationId xmlns:p14="http://schemas.microsoft.com/office/powerpoint/2010/main" val="97639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
        <p:nvSpPr>
          <p:cNvPr id="3" name="Title 2"/>
          <p:cNvSpPr>
            <a:spLocks noGrp="1"/>
          </p:cNvSpPr>
          <p:nvPr>
            <p:ph type="title" idx="4294967295"/>
          </p:nvPr>
        </p:nvSpPr>
        <p:spPr>
          <a:xfrm>
            <a:off x="2186010" y="359327"/>
            <a:ext cx="5138738" cy="857250"/>
          </a:xfrm>
        </p:spPr>
        <p:txBody>
          <a:bodyPr/>
          <a:lstStyle/>
          <a:p>
            <a:r>
              <a:rPr lang="id-ID" dirty="0" smtClean="0">
                <a:solidFill>
                  <a:schemeClr val="bg1"/>
                </a:solidFill>
              </a:rPr>
              <a:t>Motherboard form factor </a:t>
            </a:r>
            <a:endParaRPr lang="id-ID" dirty="0">
              <a:solidFill>
                <a:schemeClr val="bg1"/>
              </a:solidFill>
            </a:endParaRPr>
          </a:p>
        </p:txBody>
      </p:sp>
      <p:pic>
        <p:nvPicPr>
          <p:cNvPr id="4" name="Picture 3"/>
          <p:cNvPicPr>
            <a:picLocks noChangeAspect="1"/>
          </p:cNvPicPr>
          <p:nvPr/>
        </p:nvPicPr>
        <p:blipFill>
          <a:blip r:embed="rId2"/>
          <a:stretch>
            <a:fillRect/>
          </a:stretch>
        </p:blipFill>
        <p:spPr>
          <a:xfrm>
            <a:off x="1184313" y="1635212"/>
            <a:ext cx="6905625" cy="2600325"/>
          </a:xfrm>
          <a:prstGeom prst="rect">
            <a:avLst/>
          </a:prstGeom>
        </p:spPr>
      </p:pic>
    </p:spTree>
    <p:extLst>
      <p:ext uri="{BB962C8B-B14F-4D97-AF65-F5344CB8AC3E}">
        <p14:creationId xmlns:p14="http://schemas.microsoft.com/office/powerpoint/2010/main" val="2317892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30</a:t>
            </a:fld>
            <a:endParaRPr lang="en"/>
          </a:p>
        </p:txBody>
      </p:sp>
      <p:pic>
        <p:nvPicPr>
          <p:cNvPr id="3" name="Picture 2"/>
          <p:cNvPicPr>
            <a:picLocks noChangeAspect="1"/>
          </p:cNvPicPr>
          <p:nvPr/>
        </p:nvPicPr>
        <p:blipFill>
          <a:blip r:embed="rId2"/>
          <a:stretch>
            <a:fillRect/>
          </a:stretch>
        </p:blipFill>
        <p:spPr>
          <a:xfrm>
            <a:off x="4457700" y="943000"/>
            <a:ext cx="4686300" cy="3257550"/>
          </a:xfrm>
          <a:prstGeom prst="rect">
            <a:avLst/>
          </a:prstGeom>
        </p:spPr>
      </p:pic>
      <p:sp>
        <p:nvSpPr>
          <p:cNvPr id="4" name="TextBox 3"/>
          <p:cNvSpPr txBox="1"/>
          <p:nvPr/>
        </p:nvSpPr>
        <p:spPr>
          <a:xfrm>
            <a:off x="189346" y="1977342"/>
            <a:ext cx="4360621" cy="461665"/>
          </a:xfrm>
          <a:prstGeom prst="rect">
            <a:avLst/>
          </a:prstGeom>
          <a:noFill/>
        </p:spPr>
        <p:txBody>
          <a:bodyPr wrap="square" rtlCol="0">
            <a:spAutoFit/>
          </a:bodyPr>
          <a:lstStyle/>
          <a:p>
            <a:r>
              <a:rPr lang="id-ID" sz="2400" dirty="0" smtClean="0"/>
              <a:t>BIOS Component Information</a:t>
            </a:r>
            <a:endParaRPr lang="id-ID" sz="2400" dirty="0"/>
          </a:p>
        </p:txBody>
      </p:sp>
    </p:spTree>
    <p:extLst>
      <p:ext uri="{BB962C8B-B14F-4D97-AF65-F5344CB8AC3E}">
        <p14:creationId xmlns:p14="http://schemas.microsoft.com/office/powerpoint/2010/main" val="2788868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31</a:t>
            </a:fld>
            <a:endParaRPr lang="en"/>
          </a:p>
        </p:txBody>
      </p:sp>
      <p:sp>
        <p:nvSpPr>
          <p:cNvPr id="3" name="Title 2"/>
          <p:cNvSpPr>
            <a:spLocks noGrp="1"/>
          </p:cNvSpPr>
          <p:nvPr>
            <p:ph type="title"/>
          </p:nvPr>
        </p:nvSpPr>
        <p:spPr>
          <a:xfrm>
            <a:off x="457200" y="278502"/>
            <a:ext cx="5138700" cy="514712"/>
          </a:xfrm>
        </p:spPr>
        <p:txBody>
          <a:bodyPr/>
          <a:lstStyle/>
          <a:p>
            <a:pPr algn="ctr"/>
            <a:r>
              <a:rPr lang="id-ID" dirty="0" smtClean="0"/>
              <a:t>BIOS configuration</a:t>
            </a:r>
            <a:endParaRPr lang="id-ID" dirty="0"/>
          </a:p>
        </p:txBody>
      </p:sp>
      <p:sp>
        <p:nvSpPr>
          <p:cNvPr id="4" name="Text Placeholder 3"/>
          <p:cNvSpPr>
            <a:spLocks noGrp="1"/>
          </p:cNvSpPr>
          <p:nvPr>
            <p:ph type="body" idx="1"/>
          </p:nvPr>
        </p:nvSpPr>
        <p:spPr>
          <a:xfrm>
            <a:off x="457200" y="914400"/>
            <a:ext cx="5138700" cy="3923850"/>
          </a:xfrm>
        </p:spPr>
        <p:txBody>
          <a:bodyPr/>
          <a:lstStyle/>
          <a:p>
            <a:r>
              <a:rPr lang="id-ID" dirty="0" smtClean="0"/>
              <a:t>Time and date</a:t>
            </a:r>
          </a:p>
          <a:p>
            <a:r>
              <a:rPr lang="id-ID" dirty="0" smtClean="0"/>
              <a:t>Boot sequence</a:t>
            </a:r>
          </a:p>
          <a:p>
            <a:r>
              <a:rPr lang="id-ID" dirty="0" smtClean="0"/>
              <a:t>Enabling and Disabling Device</a:t>
            </a:r>
          </a:p>
          <a:p>
            <a:r>
              <a:rPr lang="id-ID" dirty="0" smtClean="0"/>
              <a:t>Virtualization support</a:t>
            </a:r>
          </a:p>
          <a:p>
            <a:r>
              <a:rPr lang="id-ID" dirty="0" smtClean="0"/>
              <a:t>Clock speeds</a:t>
            </a:r>
          </a:p>
          <a:p>
            <a:r>
              <a:rPr lang="id-ID" dirty="0" smtClean="0"/>
              <a:t>Security</a:t>
            </a:r>
          </a:p>
          <a:p>
            <a:r>
              <a:rPr lang="id-ID" dirty="0" smtClean="0"/>
              <a:t>POST and other diagnostic </a:t>
            </a:r>
          </a:p>
          <a:p>
            <a:r>
              <a:rPr lang="id-ID" dirty="0" smtClean="0"/>
              <a:t>Monitoring </a:t>
            </a:r>
          </a:p>
        </p:txBody>
      </p:sp>
    </p:spTree>
    <p:extLst>
      <p:ext uri="{BB962C8B-B14F-4D97-AF65-F5344CB8AC3E}">
        <p14:creationId xmlns:p14="http://schemas.microsoft.com/office/powerpoint/2010/main" val="667277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32</a:t>
            </a:fld>
            <a:endParaRPr lang="en"/>
          </a:p>
        </p:txBody>
      </p:sp>
      <p:sp>
        <p:nvSpPr>
          <p:cNvPr id="3" name="Title 2"/>
          <p:cNvSpPr>
            <a:spLocks noGrp="1"/>
          </p:cNvSpPr>
          <p:nvPr>
            <p:ph type="title"/>
          </p:nvPr>
        </p:nvSpPr>
        <p:spPr>
          <a:xfrm>
            <a:off x="699571" y="297455"/>
            <a:ext cx="5138700" cy="585059"/>
          </a:xfrm>
        </p:spPr>
        <p:txBody>
          <a:bodyPr/>
          <a:lstStyle/>
          <a:p>
            <a:pPr algn="ctr"/>
            <a:r>
              <a:rPr lang="id-ID" dirty="0" smtClean="0"/>
              <a:t>UEFI</a:t>
            </a:r>
            <a:endParaRPr lang="id-ID" dirty="0"/>
          </a:p>
        </p:txBody>
      </p:sp>
      <p:sp>
        <p:nvSpPr>
          <p:cNvPr id="4" name="Text Placeholder 3"/>
          <p:cNvSpPr>
            <a:spLocks noGrp="1"/>
          </p:cNvSpPr>
          <p:nvPr>
            <p:ph type="body" idx="1"/>
          </p:nvPr>
        </p:nvSpPr>
        <p:spPr/>
        <p:txBody>
          <a:bodyPr/>
          <a:lstStyle/>
          <a:p>
            <a:r>
              <a:rPr lang="id-ID" dirty="0" smtClean="0"/>
              <a:t>Fungsinya sama dengan BIOS </a:t>
            </a:r>
          </a:p>
          <a:p>
            <a:r>
              <a:rPr lang="id-ID" dirty="0" smtClean="0"/>
              <a:t>UEFI bisa boot diatas disk berukuran lebih dari 2 TB.</a:t>
            </a:r>
          </a:p>
          <a:p>
            <a:endParaRPr lang="id-ID" dirty="0"/>
          </a:p>
        </p:txBody>
      </p:sp>
    </p:spTree>
    <p:extLst>
      <p:ext uri="{BB962C8B-B14F-4D97-AF65-F5344CB8AC3E}">
        <p14:creationId xmlns:p14="http://schemas.microsoft.com/office/powerpoint/2010/main" val="2681726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33</a:t>
            </a:fld>
            <a:endParaRPr lang="en"/>
          </a:p>
        </p:txBody>
      </p:sp>
      <p:sp>
        <p:nvSpPr>
          <p:cNvPr id="3" name="Title 2"/>
          <p:cNvSpPr>
            <a:spLocks noGrp="1"/>
          </p:cNvSpPr>
          <p:nvPr>
            <p:ph type="title"/>
          </p:nvPr>
        </p:nvSpPr>
        <p:spPr>
          <a:xfrm>
            <a:off x="567368" y="209319"/>
            <a:ext cx="5138700" cy="684211"/>
          </a:xfrm>
        </p:spPr>
        <p:txBody>
          <a:bodyPr/>
          <a:lstStyle/>
          <a:p>
            <a:pPr algn="ctr"/>
            <a:r>
              <a:rPr lang="id-ID" dirty="0" smtClean="0"/>
              <a:t>Troubleshoot </a:t>
            </a:r>
            <a:endParaRPr lang="id-ID" dirty="0"/>
          </a:p>
        </p:txBody>
      </p:sp>
      <p:sp>
        <p:nvSpPr>
          <p:cNvPr id="4" name="Text Placeholder 3"/>
          <p:cNvSpPr>
            <a:spLocks noGrp="1"/>
          </p:cNvSpPr>
          <p:nvPr>
            <p:ph type="body" idx="1"/>
          </p:nvPr>
        </p:nvSpPr>
        <p:spPr>
          <a:xfrm>
            <a:off x="567368" y="1106507"/>
            <a:ext cx="5138700" cy="3180900"/>
          </a:xfrm>
        </p:spPr>
        <p:txBody>
          <a:bodyPr/>
          <a:lstStyle/>
          <a:p>
            <a:r>
              <a:rPr lang="en-US" sz="2000" dirty="0"/>
              <a:t>Invalid boot disk or attempts to boot to incorrect device</a:t>
            </a:r>
            <a:r>
              <a:rPr lang="en-US" sz="2000" dirty="0" smtClean="0"/>
              <a:t>.</a:t>
            </a:r>
            <a:endParaRPr lang="id-ID" sz="2000" dirty="0" smtClean="0"/>
          </a:p>
          <a:p>
            <a:r>
              <a:rPr lang="en-US" sz="2000" dirty="0"/>
              <a:t>Fans spin, no POST beep, no power to other devices</a:t>
            </a:r>
            <a:r>
              <a:rPr lang="en-US" sz="2000" dirty="0" smtClean="0"/>
              <a:t>.</a:t>
            </a:r>
            <a:endParaRPr lang="id-ID" sz="2000" dirty="0" smtClean="0"/>
          </a:p>
          <a:p>
            <a:r>
              <a:rPr lang="en-US" sz="2000" dirty="0" smtClean="0"/>
              <a:t>BIOS </a:t>
            </a:r>
            <a:r>
              <a:rPr lang="en-US" sz="2000" dirty="0"/>
              <a:t>time and settings reset</a:t>
            </a:r>
            <a:r>
              <a:rPr lang="en-US" sz="2000" dirty="0" smtClean="0"/>
              <a:t>.</a:t>
            </a:r>
            <a:endParaRPr lang="id-ID" sz="2000" dirty="0" smtClean="0"/>
          </a:p>
          <a:p>
            <a:r>
              <a:rPr lang="id-ID" sz="2000" dirty="0"/>
              <a:t>Blank screen on </a:t>
            </a:r>
            <a:r>
              <a:rPr lang="id-ID" sz="2000" dirty="0" smtClean="0"/>
              <a:t>startup</a:t>
            </a:r>
          </a:p>
          <a:p>
            <a:r>
              <a:rPr lang="id-ID" sz="2000" dirty="0"/>
              <a:t>No power</a:t>
            </a:r>
            <a:r>
              <a:rPr lang="id-ID" sz="2000" dirty="0" smtClean="0"/>
              <a:t>.</a:t>
            </a:r>
          </a:p>
          <a:p>
            <a:r>
              <a:rPr lang="id-ID" sz="2000" dirty="0"/>
              <a:t>Stop </a:t>
            </a:r>
            <a:r>
              <a:rPr lang="id-ID" sz="2000" dirty="0" smtClean="0"/>
              <a:t>error (blue screen)</a:t>
            </a:r>
          </a:p>
          <a:p>
            <a:endParaRPr lang="id-ID" dirty="0"/>
          </a:p>
        </p:txBody>
      </p:sp>
    </p:spTree>
    <p:extLst>
      <p:ext uri="{BB962C8B-B14F-4D97-AF65-F5344CB8AC3E}">
        <p14:creationId xmlns:p14="http://schemas.microsoft.com/office/powerpoint/2010/main" val="2534685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2"/>
        <p:cNvGrpSpPr/>
        <p:nvPr/>
      </p:nvGrpSpPr>
      <p:grpSpPr>
        <a:xfrm>
          <a:off x="0" y="0"/>
          <a:ext cx="0" cy="0"/>
          <a:chOff x="0" y="0"/>
          <a:chExt cx="0" cy="0"/>
        </a:xfrm>
      </p:grpSpPr>
      <p:sp>
        <p:nvSpPr>
          <p:cNvPr id="483" name="Google Shape;483;p36"/>
          <p:cNvSpPr txBox="1">
            <a:spLocks noGrp="1"/>
          </p:cNvSpPr>
          <p:nvPr>
            <p:ph type="ctrTitle" idx="4294967295"/>
          </p:nvPr>
        </p:nvSpPr>
        <p:spPr>
          <a:xfrm>
            <a:off x="685800" y="4403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THANKS!</a:t>
            </a:r>
            <a:endParaRPr sz="6000"/>
          </a:p>
        </p:txBody>
      </p:sp>
      <p:sp>
        <p:nvSpPr>
          <p:cNvPr id="484" name="Google Shape;484;p36"/>
          <p:cNvSpPr txBox="1">
            <a:spLocks noGrp="1"/>
          </p:cNvSpPr>
          <p:nvPr>
            <p:ph type="subTitle" idx="4294967295"/>
          </p:nvPr>
        </p:nvSpPr>
        <p:spPr>
          <a:xfrm>
            <a:off x="685800" y="163992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3600" b="1" dirty="0"/>
              <a:t>Any questions?</a:t>
            </a:r>
            <a:endParaRPr sz="3600" b="1" dirty="0"/>
          </a:p>
        </p:txBody>
      </p:sp>
      <p:sp>
        <p:nvSpPr>
          <p:cNvPr id="486" name="Google Shape;486;p3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4" name="TextBox 3"/>
          <p:cNvSpPr txBox="1"/>
          <p:nvPr/>
        </p:nvSpPr>
        <p:spPr>
          <a:xfrm>
            <a:off x="6599104" y="4032520"/>
            <a:ext cx="1531344" cy="307777"/>
          </a:xfrm>
          <a:prstGeom prst="rect">
            <a:avLst/>
          </a:prstGeom>
          <a:noFill/>
        </p:spPr>
        <p:txBody>
          <a:bodyPr wrap="square" rtlCol="0">
            <a:spAutoFit/>
          </a:bodyPr>
          <a:lstStyle/>
          <a:p>
            <a:r>
              <a:rPr lang="id-ID" dirty="0" smtClean="0"/>
              <a:t>Wkipedia.org</a:t>
            </a:r>
            <a:endParaRPr lang="id-ID"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558" y="737781"/>
            <a:ext cx="7484032" cy="2974903"/>
          </a:xfrm>
          <a:prstGeom prst="rect">
            <a:avLst/>
          </a:prstGeom>
        </p:spPr>
      </p:pic>
    </p:spTree>
    <p:extLst>
      <p:ext uri="{BB962C8B-B14F-4D97-AF65-F5344CB8AC3E}">
        <p14:creationId xmlns:p14="http://schemas.microsoft.com/office/powerpoint/2010/main" val="4193119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fld id="{00000000-1234-1234-1234-123412341234}" type="slidenum">
              <a:rPr lang="en" smtClean="0"/>
              <a:pPr lvl="0"/>
              <a:t>5</a:t>
            </a:fld>
            <a:endParaRPr lang="en"/>
          </a:p>
        </p:txBody>
      </p:sp>
      <p:sp>
        <p:nvSpPr>
          <p:cNvPr id="4" name="Title 3"/>
          <p:cNvSpPr>
            <a:spLocks noGrp="1"/>
          </p:cNvSpPr>
          <p:nvPr>
            <p:ph type="title"/>
          </p:nvPr>
        </p:nvSpPr>
        <p:spPr>
          <a:xfrm>
            <a:off x="2606158" y="-81746"/>
            <a:ext cx="5138700" cy="857400"/>
          </a:xfrm>
        </p:spPr>
        <p:txBody>
          <a:bodyPr/>
          <a:lstStyle/>
          <a:p>
            <a:r>
              <a:rPr lang="id-ID" dirty="0" smtClean="0"/>
              <a:t>Bus</a:t>
            </a:r>
            <a:endParaRPr lang="id-ID" dirty="0"/>
          </a:p>
        </p:txBody>
      </p:sp>
      <p:pic>
        <p:nvPicPr>
          <p:cNvPr id="6" name="Picture 5"/>
          <p:cNvPicPr>
            <a:picLocks noChangeAspect="1"/>
          </p:cNvPicPr>
          <p:nvPr/>
        </p:nvPicPr>
        <p:blipFill>
          <a:blip r:embed="rId2"/>
          <a:stretch>
            <a:fillRect/>
          </a:stretch>
        </p:blipFill>
        <p:spPr>
          <a:xfrm>
            <a:off x="149402" y="2812715"/>
            <a:ext cx="5766655" cy="2028682"/>
          </a:xfrm>
          <a:prstGeom prst="rect">
            <a:avLst/>
          </a:prstGeom>
        </p:spPr>
      </p:pic>
      <p:sp>
        <p:nvSpPr>
          <p:cNvPr id="7" name="TextBox 6"/>
          <p:cNvSpPr txBox="1"/>
          <p:nvPr/>
        </p:nvSpPr>
        <p:spPr>
          <a:xfrm>
            <a:off x="385590" y="1101687"/>
            <a:ext cx="5332164" cy="1384995"/>
          </a:xfrm>
          <a:prstGeom prst="rect">
            <a:avLst/>
          </a:prstGeom>
          <a:noFill/>
        </p:spPr>
        <p:txBody>
          <a:bodyPr wrap="square" rtlCol="0">
            <a:spAutoFit/>
          </a:bodyPr>
          <a:lstStyle/>
          <a:p>
            <a:r>
              <a:rPr lang="id-ID" dirty="0" smtClean="0"/>
              <a:t>Sistem bus = Interkoneksi antar komponen </a:t>
            </a:r>
          </a:p>
          <a:p>
            <a:endParaRPr lang="id-ID" dirty="0" smtClean="0"/>
          </a:p>
          <a:p>
            <a:r>
              <a:rPr lang="id-ID" dirty="0" smtClean="0"/>
              <a:t>Ketika sistem ingin mengambil data, maka alamat tujuan (data yang diinginkan, diletakkan di address bus. Setelah ditemukan lokasi datanya, maka datanya diambil, kemudian data yang berada di memori akan diletakkan di data bus </a:t>
            </a:r>
            <a:endParaRPr lang="id-ID" dirty="0"/>
          </a:p>
        </p:txBody>
      </p:sp>
    </p:spTree>
    <p:extLst>
      <p:ext uri="{BB962C8B-B14F-4D97-AF65-F5344CB8AC3E}">
        <p14:creationId xmlns:p14="http://schemas.microsoft.com/office/powerpoint/2010/main" val="123577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a:xfrm>
                <a:off x="313981" y="456511"/>
                <a:ext cx="5668178" cy="3180900"/>
              </a:xfrm>
            </p:spPr>
            <p:txBody>
              <a:bodyPr/>
              <a:lstStyle/>
              <a:p>
                <a:r>
                  <a:rPr lang="id-ID" sz="2000" dirty="0" smtClean="0"/>
                  <a:t>Ukuran dari address bus, mendefinisikan berapa banyak alamat yang bisa dicakup. </a:t>
                </a:r>
              </a:p>
              <a:p>
                <a:pPr marL="76200" indent="0">
                  <a:buNone/>
                </a:pPr>
                <a:endParaRPr lang="id-ID" sz="2000" dirty="0"/>
              </a:p>
              <a:p>
                <a:pPr marL="76200" indent="0">
                  <a:buNone/>
                </a:pPr>
                <a:r>
                  <a:rPr lang="id-ID" sz="2000" dirty="0" smtClean="0"/>
                  <a:t>       32-bit address bus = </a:t>
                </a:r>
                <a14:m>
                  <m:oMath xmlns:m="http://schemas.openxmlformats.org/officeDocument/2006/math">
                    <m:sSup>
                      <m:sSupPr>
                        <m:ctrlPr>
                          <a:rPr lang="id-ID" sz="2000" i="1" smtClean="0">
                            <a:latin typeface="Cambria Math" panose="02040503050406030204" pitchFamily="18" charset="0"/>
                          </a:rPr>
                        </m:ctrlPr>
                      </m:sSupPr>
                      <m:e>
                        <m:r>
                          <a:rPr lang="id-ID" sz="2000" b="0" i="1" smtClean="0">
                            <a:latin typeface="Cambria Math" panose="02040503050406030204" pitchFamily="18" charset="0"/>
                          </a:rPr>
                          <m:t>2</m:t>
                        </m:r>
                      </m:e>
                      <m:sup>
                        <m:r>
                          <a:rPr lang="id-ID" sz="2000" b="0" i="1" smtClean="0">
                            <a:latin typeface="Cambria Math" panose="02040503050406030204" pitchFamily="18" charset="0"/>
                          </a:rPr>
                          <m:t>32</m:t>
                        </m:r>
                      </m:sup>
                    </m:sSup>
                  </m:oMath>
                </a14:m>
                <a:r>
                  <a:rPr lang="id-ID" sz="2000" dirty="0" smtClean="0"/>
                  <a:t> = 4 GB RAM</a:t>
                </a:r>
              </a:p>
              <a:p>
                <a:pPr marL="76200" indent="0">
                  <a:buNone/>
                </a:pPr>
                <a:endParaRPr lang="id-ID" sz="2000" dirty="0"/>
              </a:p>
              <a:p>
                <a:pPr marL="76200" indent="0">
                  <a:buNone/>
                </a:pPr>
                <a:r>
                  <a:rPr lang="id-ID" sz="2000" dirty="0" smtClean="0"/>
                  <a:t>       64-bit </a:t>
                </a:r>
                <a:r>
                  <a:rPr lang="id-ID" sz="2000" dirty="0"/>
                  <a:t>address bus = </a:t>
                </a:r>
                <a14:m>
                  <m:oMath xmlns:m="http://schemas.openxmlformats.org/officeDocument/2006/math">
                    <m:sSup>
                      <m:sSupPr>
                        <m:ctrlPr>
                          <a:rPr lang="id-ID" sz="2000" i="1">
                            <a:latin typeface="Cambria Math" panose="02040503050406030204" pitchFamily="18" charset="0"/>
                          </a:rPr>
                        </m:ctrlPr>
                      </m:sSupPr>
                      <m:e>
                        <m:r>
                          <a:rPr lang="id-ID" sz="2000" i="1">
                            <a:latin typeface="Cambria Math" panose="02040503050406030204" pitchFamily="18" charset="0"/>
                          </a:rPr>
                          <m:t>2</m:t>
                        </m:r>
                      </m:e>
                      <m:sup>
                        <m:r>
                          <a:rPr lang="id-ID" sz="2000" b="0" i="1" smtClean="0">
                            <a:latin typeface="Cambria Math" panose="02040503050406030204" pitchFamily="18" charset="0"/>
                          </a:rPr>
                          <m:t>64</m:t>
                        </m:r>
                      </m:sup>
                    </m:sSup>
                  </m:oMath>
                </a14:m>
                <a:r>
                  <a:rPr lang="id-ID" sz="2000" dirty="0"/>
                  <a:t> = </a:t>
                </a:r>
                <a:r>
                  <a:rPr lang="id-ID" sz="2000" dirty="0" smtClean="0"/>
                  <a:t>17 EXABYTE RAM</a:t>
                </a:r>
                <a:endParaRPr lang="id-ID" sz="2000" dirty="0"/>
              </a:p>
              <a:p>
                <a:pPr marL="76200" indent="0">
                  <a:buNone/>
                </a:pPr>
                <a:endParaRPr lang="id-ID" sz="2000" dirty="0"/>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xfrm>
                <a:off x="313981" y="456511"/>
                <a:ext cx="5668178" cy="3180900"/>
              </a:xfrm>
              <a:blipFill>
                <a:blip r:embed="rId2"/>
                <a:stretch>
                  <a:fillRect l="-215"/>
                </a:stretch>
              </a:blipFill>
            </p:spPr>
            <p:txBody>
              <a:bodyPr/>
              <a:lstStyle/>
              <a:p>
                <a:r>
                  <a:rPr lang="id-ID">
                    <a:noFill/>
                  </a:rPr>
                  <a:t> </a:t>
                </a:r>
              </a:p>
            </p:txBody>
          </p:sp>
        </mc:Fallback>
      </mc:AlternateContent>
    </p:spTree>
    <p:extLst>
      <p:ext uri="{BB962C8B-B14F-4D97-AF65-F5344CB8AC3E}">
        <p14:creationId xmlns:p14="http://schemas.microsoft.com/office/powerpoint/2010/main" val="353061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4" name="Text Placeholder 3"/>
          <p:cNvSpPr>
            <a:spLocks noGrp="1"/>
          </p:cNvSpPr>
          <p:nvPr>
            <p:ph type="body" idx="1"/>
          </p:nvPr>
        </p:nvSpPr>
        <p:spPr>
          <a:xfrm>
            <a:off x="0" y="401427"/>
            <a:ext cx="5800381" cy="3180900"/>
          </a:xfrm>
        </p:spPr>
        <p:txBody>
          <a:bodyPr/>
          <a:lstStyle/>
          <a:p>
            <a:pPr lvl="0"/>
            <a:r>
              <a:rPr lang="id-ID" sz="2000" dirty="0"/>
              <a:t>Ukuran dari </a:t>
            </a:r>
            <a:r>
              <a:rPr lang="id-ID" sz="2000" dirty="0" smtClean="0"/>
              <a:t>data </a:t>
            </a:r>
            <a:r>
              <a:rPr lang="id-ID" sz="2000" dirty="0"/>
              <a:t>bus, mendefinisikan berapa banyak </a:t>
            </a:r>
            <a:r>
              <a:rPr lang="id-ID" sz="2000" dirty="0" smtClean="0"/>
              <a:t>data yang bisa ditransfer pada satu waktu. </a:t>
            </a:r>
            <a:endParaRPr lang="id-ID" sz="2000" dirty="0"/>
          </a:p>
          <a:p>
            <a:pPr marL="76200" lvl="0" indent="0">
              <a:buNone/>
            </a:pPr>
            <a:endParaRPr lang="id-ID" sz="2000" dirty="0"/>
          </a:p>
          <a:p>
            <a:pPr marL="76200" lvl="0" indent="0">
              <a:buNone/>
            </a:pPr>
            <a:r>
              <a:rPr lang="id-ID" sz="2000" dirty="0"/>
              <a:t>       32-bit address </a:t>
            </a:r>
            <a:r>
              <a:rPr lang="id-ID" sz="2000" dirty="0" smtClean="0"/>
              <a:t>bus = 32 bit sekaligus </a:t>
            </a:r>
            <a:endParaRPr lang="id-ID" sz="2000" dirty="0"/>
          </a:p>
          <a:p>
            <a:pPr marL="76200" lvl="0" indent="0">
              <a:buNone/>
            </a:pPr>
            <a:r>
              <a:rPr lang="id-ID" sz="2000" dirty="0"/>
              <a:t>       64-bit address bus </a:t>
            </a:r>
            <a:r>
              <a:rPr lang="id-ID" sz="2000" dirty="0" smtClean="0"/>
              <a:t>= 32 bit sekaligus </a:t>
            </a:r>
            <a:endParaRPr lang="id-ID" dirty="0"/>
          </a:p>
        </p:txBody>
      </p:sp>
    </p:spTree>
    <p:extLst>
      <p:ext uri="{BB962C8B-B14F-4D97-AF65-F5344CB8AC3E}">
        <p14:creationId xmlns:p14="http://schemas.microsoft.com/office/powerpoint/2010/main" val="197825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3" name="Title 2"/>
          <p:cNvSpPr>
            <a:spLocks noGrp="1"/>
          </p:cNvSpPr>
          <p:nvPr>
            <p:ph type="title"/>
          </p:nvPr>
        </p:nvSpPr>
        <p:spPr>
          <a:xfrm>
            <a:off x="1360583" y="176270"/>
            <a:ext cx="5138700" cy="574042"/>
          </a:xfrm>
        </p:spPr>
        <p:txBody>
          <a:bodyPr/>
          <a:lstStyle/>
          <a:p>
            <a:r>
              <a:rPr lang="id-ID" dirty="0" smtClean="0"/>
              <a:t>Tipe bus yang lain </a:t>
            </a:r>
            <a:endParaRPr lang="id-ID" dirty="0"/>
          </a:p>
        </p:txBody>
      </p:sp>
      <p:sp>
        <p:nvSpPr>
          <p:cNvPr id="4" name="Text Placeholder 3"/>
          <p:cNvSpPr>
            <a:spLocks noGrp="1"/>
          </p:cNvSpPr>
          <p:nvPr>
            <p:ph type="body" idx="1"/>
          </p:nvPr>
        </p:nvSpPr>
        <p:spPr>
          <a:xfrm>
            <a:off x="115678" y="750312"/>
            <a:ext cx="5998684" cy="3920839"/>
          </a:xfrm>
        </p:spPr>
        <p:txBody>
          <a:bodyPr/>
          <a:lstStyle/>
          <a:p>
            <a:r>
              <a:rPr lang="id-ID" sz="1800" dirty="0"/>
              <a:t>Back side </a:t>
            </a:r>
            <a:r>
              <a:rPr lang="id-ID" sz="1800" dirty="0" smtClean="0"/>
              <a:t>bus</a:t>
            </a:r>
          </a:p>
          <a:p>
            <a:pPr marL="76200" indent="0" defTabSz="539750">
              <a:buNone/>
            </a:pPr>
            <a:r>
              <a:rPr lang="id-ID" sz="1800" dirty="0"/>
              <a:t>	</a:t>
            </a:r>
            <a:r>
              <a:rPr lang="id-ID" sz="1800" dirty="0" smtClean="0"/>
              <a:t>koneksi antara CPU dan dan internal </a:t>
            </a:r>
          </a:p>
          <a:p>
            <a:pPr marL="76200" indent="0" defTabSz="539750">
              <a:buNone/>
            </a:pPr>
            <a:r>
              <a:rPr lang="id-ID" sz="1800" dirty="0"/>
              <a:t>	</a:t>
            </a:r>
            <a:r>
              <a:rPr lang="id-ID" sz="1800" dirty="0" smtClean="0"/>
              <a:t>cache memory</a:t>
            </a:r>
          </a:p>
          <a:p>
            <a:r>
              <a:rPr lang="id-ID" sz="1800" dirty="0"/>
              <a:t>Front side bus (FSB</a:t>
            </a:r>
            <a:r>
              <a:rPr lang="id-ID" sz="1800" dirty="0" smtClean="0"/>
              <a:t>).</a:t>
            </a:r>
          </a:p>
          <a:p>
            <a:pPr marL="533400" lvl="1" indent="0">
              <a:buNone/>
              <a:tabLst>
                <a:tab pos="539750" algn="l"/>
              </a:tabLst>
            </a:pPr>
            <a:r>
              <a:rPr lang="id-ID" sz="1800" dirty="0"/>
              <a:t>	</a:t>
            </a:r>
            <a:r>
              <a:rPr lang="id-ID" sz="1800" dirty="0" smtClean="0"/>
              <a:t>koneksi antara CPU dan supporting chipset</a:t>
            </a:r>
          </a:p>
          <a:p>
            <a:r>
              <a:rPr lang="id-ID" sz="1800" dirty="0"/>
              <a:t>Direct Media Interface (DMI) </a:t>
            </a:r>
            <a:r>
              <a:rPr lang="id-ID" sz="1800" dirty="0" smtClean="0"/>
              <a:t>bus</a:t>
            </a:r>
          </a:p>
          <a:p>
            <a:pPr marL="76200" indent="0">
              <a:buNone/>
            </a:pPr>
            <a:r>
              <a:rPr lang="id-ID" sz="1800" dirty="0"/>
              <a:t>  </a:t>
            </a:r>
            <a:r>
              <a:rPr lang="id-ID" sz="1800" dirty="0" smtClean="0"/>
              <a:t>        koneksi </a:t>
            </a:r>
            <a:r>
              <a:rPr lang="id-ID" sz="1800" dirty="0"/>
              <a:t>antara CPU dan supporting </a:t>
            </a:r>
            <a:r>
              <a:rPr lang="id-ID" sz="1800" dirty="0" smtClean="0"/>
              <a:t>chipset    </a:t>
            </a:r>
          </a:p>
          <a:p>
            <a:pPr marL="76200" indent="0">
              <a:buNone/>
            </a:pPr>
            <a:r>
              <a:rPr lang="id-ID" sz="1800" dirty="0"/>
              <a:t> </a:t>
            </a:r>
            <a:r>
              <a:rPr lang="id-ID" sz="1800" dirty="0" smtClean="0"/>
              <a:t>         (newer system)</a:t>
            </a:r>
          </a:p>
          <a:p>
            <a:r>
              <a:rPr lang="id-ID" sz="1800" dirty="0"/>
              <a:t>Expansion slot bus</a:t>
            </a:r>
            <a:r>
              <a:rPr lang="id-ID" sz="1800" dirty="0" smtClean="0"/>
              <a:t>.</a:t>
            </a:r>
          </a:p>
          <a:p>
            <a:r>
              <a:rPr lang="id-ID" sz="1800" dirty="0"/>
              <a:t>Universal Serial Bus (USB</a:t>
            </a:r>
            <a:r>
              <a:rPr lang="id-ID" sz="1800" dirty="0" smtClean="0"/>
              <a:t>).</a:t>
            </a:r>
          </a:p>
          <a:p>
            <a:pPr marL="76200" indent="0">
              <a:buNone/>
            </a:pPr>
            <a:r>
              <a:rPr lang="id-ID" sz="1800" dirty="0"/>
              <a:t> </a:t>
            </a:r>
            <a:r>
              <a:rPr lang="id-ID" sz="1800" dirty="0" smtClean="0"/>
              <a:t>        transfer data dari komputer ke external USB  devices</a:t>
            </a:r>
            <a:endParaRPr lang="id-ID" sz="1800" dirty="0"/>
          </a:p>
        </p:txBody>
      </p:sp>
    </p:spTree>
    <p:extLst>
      <p:ext uri="{BB962C8B-B14F-4D97-AF65-F5344CB8AC3E}">
        <p14:creationId xmlns:p14="http://schemas.microsoft.com/office/powerpoint/2010/main" val="3334181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3" name="Title 2"/>
          <p:cNvSpPr>
            <a:spLocks noGrp="1"/>
          </p:cNvSpPr>
          <p:nvPr>
            <p:ph type="title"/>
          </p:nvPr>
        </p:nvSpPr>
        <p:spPr>
          <a:xfrm>
            <a:off x="1702106" y="0"/>
            <a:ext cx="5138700" cy="857400"/>
          </a:xfrm>
        </p:spPr>
        <p:txBody>
          <a:bodyPr/>
          <a:lstStyle/>
          <a:p>
            <a:r>
              <a:rPr lang="id-ID" dirty="0" smtClean="0"/>
              <a:t>Expansion slot </a:t>
            </a:r>
            <a:endParaRPr lang="id-ID" dirty="0"/>
          </a:p>
        </p:txBody>
      </p:sp>
      <p:sp>
        <p:nvSpPr>
          <p:cNvPr id="4" name="Text Placeholder 3"/>
          <p:cNvSpPr>
            <a:spLocks noGrp="1"/>
          </p:cNvSpPr>
          <p:nvPr>
            <p:ph type="body" idx="1"/>
          </p:nvPr>
        </p:nvSpPr>
        <p:spPr>
          <a:xfrm>
            <a:off x="0" y="1212783"/>
            <a:ext cx="7265623" cy="3180900"/>
          </a:xfrm>
        </p:spPr>
        <p:txBody>
          <a:bodyPr/>
          <a:lstStyle/>
          <a:p>
            <a:r>
              <a:rPr lang="id-ID" sz="2000" dirty="0"/>
              <a:t>Peripheral Component Interconnect (PCI </a:t>
            </a:r>
            <a:r>
              <a:rPr lang="id-ID" sz="2000" dirty="0" smtClean="0"/>
              <a:t>).</a:t>
            </a:r>
          </a:p>
          <a:p>
            <a:r>
              <a:rPr lang="id-ID" sz="2000" dirty="0"/>
              <a:t>Accelerated Graphics Port (AGP</a:t>
            </a:r>
            <a:r>
              <a:rPr lang="id-ID" sz="2000" dirty="0" smtClean="0"/>
              <a:t>).</a:t>
            </a:r>
          </a:p>
          <a:p>
            <a:r>
              <a:rPr lang="id-ID" sz="2000" dirty="0"/>
              <a:t>PCI -Extended (PCI -X</a:t>
            </a:r>
            <a:r>
              <a:rPr lang="id-ID" sz="2000" dirty="0" smtClean="0"/>
              <a:t>).</a:t>
            </a:r>
          </a:p>
          <a:p>
            <a:pPr marL="76200" indent="0">
              <a:buNone/>
            </a:pPr>
            <a:r>
              <a:rPr lang="id-ID" sz="2000" dirty="0" smtClean="0"/>
              <a:t>	</a:t>
            </a:r>
            <a:r>
              <a:rPr lang="en-US" sz="2000" dirty="0"/>
              <a:t>could reach up </a:t>
            </a:r>
            <a:r>
              <a:rPr lang="en-US" sz="2000" dirty="0" smtClean="0"/>
              <a:t>to</a:t>
            </a:r>
            <a:r>
              <a:rPr lang="id-ID" sz="2000" dirty="0" smtClean="0"/>
              <a:t> </a:t>
            </a:r>
            <a:r>
              <a:rPr lang="en-US" sz="2000" dirty="0" smtClean="0"/>
              <a:t>1,064 </a:t>
            </a:r>
            <a:r>
              <a:rPr lang="en-US" sz="2000" dirty="0"/>
              <a:t>Mb/s.</a:t>
            </a:r>
            <a:endParaRPr lang="id-ID" sz="2000" dirty="0" smtClean="0"/>
          </a:p>
          <a:p>
            <a:r>
              <a:rPr lang="id-ID" sz="2000" dirty="0" smtClean="0"/>
              <a:t>PCI </a:t>
            </a:r>
            <a:r>
              <a:rPr lang="id-ID" sz="2000" dirty="0"/>
              <a:t>Express (PCIe</a:t>
            </a:r>
            <a:r>
              <a:rPr lang="id-ID" sz="2000" dirty="0" smtClean="0"/>
              <a:t>).</a:t>
            </a:r>
          </a:p>
          <a:p>
            <a:pPr marL="76200" indent="0">
              <a:buNone/>
            </a:pPr>
            <a:r>
              <a:rPr lang="id-ID" sz="2000" dirty="0" smtClean="0"/>
              <a:t>	</a:t>
            </a:r>
            <a:r>
              <a:rPr lang="en-US" sz="2000" dirty="0" smtClean="0"/>
              <a:t>It </a:t>
            </a:r>
            <a:r>
              <a:rPr lang="en-US" sz="2000" dirty="0"/>
              <a:t>can reach speeds up to 2 GB/s</a:t>
            </a:r>
            <a:endParaRPr lang="id-ID" sz="2000" dirty="0" smtClean="0"/>
          </a:p>
          <a:p>
            <a:endParaRPr lang="id-ID" dirty="0" smtClean="0"/>
          </a:p>
        </p:txBody>
      </p:sp>
    </p:spTree>
    <p:extLst>
      <p:ext uri="{BB962C8B-B14F-4D97-AF65-F5344CB8AC3E}">
        <p14:creationId xmlns:p14="http://schemas.microsoft.com/office/powerpoint/2010/main" val="2094500847"/>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683</Words>
  <Application>Microsoft Office PowerPoint</Application>
  <PresentationFormat>On-screen Show (16:9)</PresentationFormat>
  <Paragraphs>175</Paragraphs>
  <Slides>34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Segoe-Bold</vt:lpstr>
      <vt:lpstr>Miriam Libre</vt:lpstr>
      <vt:lpstr>Barlow</vt:lpstr>
      <vt:lpstr>Arial</vt:lpstr>
      <vt:lpstr>Cambria Math</vt:lpstr>
      <vt:lpstr>Segoe</vt:lpstr>
      <vt:lpstr>Barlow Light</vt:lpstr>
      <vt:lpstr>Calibri</vt:lpstr>
      <vt:lpstr>Roderigo template</vt:lpstr>
      <vt:lpstr>PERTEMUAN 3  Motherboard dan BIOS</vt:lpstr>
      <vt:lpstr>PowerPoint Presentation</vt:lpstr>
      <vt:lpstr>Motherboard form factor </vt:lpstr>
      <vt:lpstr>PowerPoint Presentation</vt:lpstr>
      <vt:lpstr>Bus</vt:lpstr>
      <vt:lpstr>PowerPoint Presentation</vt:lpstr>
      <vt:lpstr>PowerPoint Presentation</vt:lpstr>
      <vt:lpstr>Tipe bus yang lain </vt:lpstr>
      <vt:lpstr>Expansion slot </vt:lpstr>
      <vt:lpstr>PCI</vt:lpstr>
      <vt:lpstr>PowerPoint Presentation</vt:lpstr>
      <vt:lpstr>AGP </vt:lpstr>
      <vt:lpstr>PCI-x</vt:lpstr>
      <vt:lpstr>PCI-e</vt:lpstr>
      <vt:lpstr>Perbedaan keying</vt:lpstr>
      <vt:lpstr>PCIe Data Rates </vt:lpstr>
      <vt:lpstr>MiniPCI</vt:lpstr>
      <vt:lpstr>CNR</vt:lpstr>
      <vt:lpstr>OEM</vt:lpstr>
      <vt:lpstr>CPU Chipset </vt:lpstr>
      <vt:lpstr>PowerPoint Presentation</vt:lpstr>
      <vt:lpstr>Intel X79 Express Chipset</vt:lpstr>
      <vt:lpstr>Jumpers </vt:lpstr>
      <vt:lpstr>Front Panel Connector </vt:lpstr>
      <vt:lpstr>PowerPoint Presentation</vt:lpstr>
      <vt:lpstr>BIOS</vt:lpstr>
      <vt:lpstr>BIOS</vt:lpstr>
      <vt:lpstr>BIOS vs CMOS</vt:lpstr>
      <vt:lpstr>Akses BIOS Application</vt:lpstr>
      <vt:lpstr>PowerPoint Presentation</vt:lpstr>
      <vt:lpstr>BIOS configuration</vt:lpstr>
      <vt:lpstr>UEFI</vt:lpstr>
      <vt:lpstr>Troubleshoot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3  Motherboard dan BIOS</dc:title>
  <cp:lastModifiedBy>Windows User</cp:lastModifiedBy>
  <cp:revision>26</cp:revision>
  <dcterms:modified xsi:type="dcterms:W3CDTF">2019-02-19T02:47:01Z</dcterms:modified>
</cp:coreProperties>
</file>