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85" r:id="rId3"/>
    <p:sldId id="257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292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279" r:id="rId48"/>
  </p:sldIdLst>
  <p:sldSz cx="9144000" cy="5143500" type="screen16x9"/>
  <p:notesSz cx="6858000" cy="9144000"/>
  <p:embeddedFontLst>
    <p:embeddedFont>
      <p:font typeface="Barlow" panose="020B0604020202020204" charset="0"/>
      <p:regular r:id="rId50"/>
      <p:bold r:id="rId51"/>
      <p:italic r:id="rId52"/>
      <p:boldItalic r:id="rId53"/>
    </p:embeddedFont>
    <p:embeddedFont>
      <p:font typeface="Barlow Light" panose="020B0604020202020204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Miriam Libre" panose="020B0604020202020204" charset="-79"/>
      <p:regular r:id="rId62"/>
      <p:bold r:id="rId63"/>
    </p:embeddedFont>
    <p:embeddedFont>
      <p:font typeface="Work Sans" panose="020B0604020202020204" charset="0"/>
      <p:regular r:id="rId64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BB4FE0-4B06-4236-8C90-452F1AB2C257}">
  <a:tblStyle styleId="{0BBB4FE0-4B06-4236-8C90-452F1AB2C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46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3712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7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21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persamaan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versi</a:t>
            </a:r>
            <a:r>
              <a:rPr lang="en-US" baseline="0" dirty="0"/>
              <a:t> single &amp; dual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777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96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957272" y="1826572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Pertemuan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2453" y="143218"/>
            <a:ext cx="5138700" cy="629127"/>
          </a:xfrm>
        </p:spPr>
        <p:txBody>
          <a:bodyPr/>
          <a:lstStyle/>
          <a:p>
            <a:pPr algn="ctr"/>
            <a:r>
              <a:rPr lang="id-ID" dirty="0"/>
              <a:t>DDR- SDRAM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345"/>
            <a:ext cx="6124575" cy="1800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8289"/>
          <a:stretch/>
        </p:blipFill>
        <p:spPr>
          <a:xfrm>
            <a:off x="450515" y="2571879"/>
            <a:ext cx="5223543" cy="24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7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217" y="0"/>
            <a:ext cx="5138700" cy="857400"/>
          </a:xfrm>
        </p:spPr>
        <p:txBody>
          <a:bodyPr/>
          <a:lstStyle/>
          <a:p>
            <a:pPr algn="ctr"/>
            <a:r>
              <a:rPr lang="id-ID" dirty="0"/>
              <a:t>DDR- SDRAM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80929" y="857400"/>
            <a:ext cx="5756313" cy="3180900"/>
          </a:xfrm>
        </p:spPr>
        <p:txBody>
          <a:bodyPr/>
          <a:lstStyle/>
          <a:p>
            <a:r>
              <a:rPr lang="id-ID" sz="2000" dirty="0"/>
              <a:t>Pada SDRAM, pada saat tick clock, maka data akan ditransfer. (menggunakan ujung atas clock sebagai sinyal untuk mulai mengirimkan data) sehingga dalam 1 clock dapat dikirimkan data sebanyak 1 kali</a:t>
            </a:r>
          </a:p>
          <a:p>
            <a:r>
              <a:rPr lang="id-ID" sz="2000" dirty="0"/>
              <a:t>Pada DDR (Double Data Rate)-SDRAM, data akan ditransfer pada saat ujung atas dan ujung bawah dari clock sehingga dalam 1 clock bisa dikirimkan data sebanyak 2 kali 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539680624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374759" y="891526"/>
            <a:ext cx="4081126" cy="3492600"/>
          </a:xfrm>
        </p:spPr>
        <p:txBody>
          <a:bodyPr/>
          <a:lstStyle/>
          <a:p>
            <a:r>
              <a:rPr lang="id-ID" sz="1800" dirty="0"/>
              <a:t>DDR2 data rate = 2x DDR data rate  </a:t>
            </a:r>
          </a:p>
          <a:p>
            <a:r>
              <a:rPr lang="id-ID" sz="1800" dirty="0"/>
              <a:t>DDR3 data rate = 2x DDR2 data rate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8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5029" y="251002"/>
            <a:ext cx="5138700" cy="540992"/>
          </a:xfrm>
        </p:spPr>
        <p:txBody>
          <a:bodyPr/>
          <a:lstStyle/>
          <a:p>
            <a:r>
              <a:rPr lang="id-ID" dirty="0"/>
              <a:t>DIMM vs SODIMM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0" y="617829"/>
            <a:ext cx="6378766" cy="3180900"/>
          </a:xfrm>
        </p:spPr>
        <p:txBody>
          <a:bodyPr/>
          <a:lstStyle/>
          <a:p>
            <a:r>
              <a:rPr lang="en-US" sz="2000" dirty="0"/>
              <a:t>Dual in-line memory module (DIMM).</a:t>
            </a:r>
            <a:endParaRPr lang="id-ID" sz="2000" dirty="0"/>
          </a:p>
          <a:p>
            <a:r>
              <a:rPr lang="en-US" sz="2000" dirty="0"/>
              <a:t>Small outline dual in-line memory module (SODIMM).</a:t>
            </a:r>
            <a:endParaRPr lang="id-ID" sz="2000" dirty="0"/>
          </a:p>
          <a:p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21" y="1495630"/>
            <a:ext cx="6489108" cy="36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1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5138700" cy="857400"/>
          </a:xfrm>
        </p:spPr>
        <p:txBody>
          <a:bodyPr/>
          <a:lstStyle/>
          <a:p>
            <a:pPr algn="ctr"/>
            <a:r>
              <a:rPr lang="id-ID" dirty="0"/>
              <a:t>Jumlah pin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981429"/>
            <a:ext cx="5138700" cy="3180900"/>
          </a:xfrm>
        </p:spPr>
        <p:txBody>
          <a:bodyPr/>
          <a:lstStyle/>
          <a:p>
            <a:r>
              <a:rPr lang="id-ID"/>
              <a:t>DDR </a:t>
            </a:r>
            <a:r>
              <a:rPr lang="id-ID" dirty="0"/>
              <a:t>SDRAM DIMM: 184 pins</a:t>
            </a:r>
          </a:p>
          <a:p>
            <a:r>
              <a:rPr lang="id-ID" dirty="0"/>
              <a:t>DDR2 SDRAM DIMM: 240 pins</a:t>
            </a:r>
          </a:p>
          <a:p>
            <a:r>
              <a:rPr lang="id-ID" dirty="0"/>
              <a:t>DDR3 SDRAM DIMM: 240 pins</a:t>
            </a:r>
          </a:p>
          <a:p>
            <a:r>
              <a:rPr lang="id-ID" dirty="0"/>
              <a:t>DDR SDRAM SODIMM: 200 pins</a:t>
            </a:r>
          </a:p>
          <a:p>
            <a:r>
              <a:rPr lang="id-ID" dirty="0"/>
              <a:t>DDR2 SDRAM SODIMM: 144 or 200 pins</a:t>
            </a:r>
          </a:p>
          <a:p>
            <a:r>
              <a:rPr lang="id-ID" dirty="0"/>
              <a:t>DDR3 SDRAM SODIMM: 204 pins</a:t>
            </a:r>
          </a:p>
        </p:txBody>
      </p:sp>
    </p:spTree>
    <p:extLst>
      <p:ext uri="{BB962C8B-B14F-4D97-AF65-F5344CB8AC3E}">
        <p14:creationId xmlns:p14="http://schemas.microsoft.com/office/powerpoint/2010/main" val="192808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1262" y="220337"/>
            <a:ext cx="5138700" cy="540992"/>
          </a:xfrm>
        </p:spPr>
        <p:txBody>
          <a:bodyPr/>
          <a:lstStyle/>
          <a:p>
            <a:pPr algn="ctr"/>
            <a:r>
              <a:rPr lang="id-ID" dirty="0"/>
              <a:t>Dual Channel Memory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8" y="761329"/>
            <a:ext cx="608647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29" y="2935479"/>
            <a:ext cx="59721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9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3" y="2935479"/>
            <a:ext cx="6724650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856"/>
            <a:ext cx="60864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0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9520"/>
            <a:ext cx="5138700" cy="857400"/>
          </a:xfrm>
        </p:spPr>
        <p:txBody>
          <a:bodyPr/>
          <a:lstStyle/>
          <a:p>
            <a:r>
              <a:rPr lang="id-ID" dirty="0"/>
              <a:t>Pertanyaan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38709"/>
            <a:ext cx="5138700" cy="3180900"/>
          </a:xfrm>
        </p:spPr>
        <p:txBody>
          <a:bodyPr/>
          <a:lstStyle/>
          <a:p>
            <a:r>
              <a:rPr lang="id-ID" dirty="0"/>
              <a:t>Pasang 1 single DIMM di slot 1  maka sistem akan menggunakan single channel RAM </a:t>
            </a:r>
          </a:p>
          <a:p>
            <a:r>
              <a:rPr lang="id-ID" dirty="0"/>
              <a:t>Jika ditambahi 1 single DIMM di slot 1 maka sistem akan menggunakan 2 single channel RAM atau 1 dual channel RAM?</a:t>
            </a:r>
          </a:p>
        </p:txBody>
      </p:sp>
    </p:spTree>
    <p:extLst>
      <p:ext uri="{BB962C8B-B14F-4D97-AF65-F5344CB8AC3E}">
        <p14:creationId xmlns:p14="http://schemas.microsoft.com/office/powerpoint/2010/main" val="654955403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Pertanyaan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Pasang 1 single DIMM di slot 2  maka sistem akan menggunakan single channel RAM </a:t>
            </a:r>
          </a:p>
          <a:p>
            <a:r>
              <a:rPr lang="id-ID" dirty="0"/>
              <a:t>Jika ditambahi 1 single DIMM di slot 4 maka sistem akan menggunakan 2 single channel RAM atau 1 dual channel RAM?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569360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5283"/>
            <a:ext cx="5138700" cy="857400"/>
          </a:xfrm>
        </p:spPr>
        <p:txBody>
          <a:bodyPr/>
          <a:lstStyle/>
          <a:p>
            <a:r>
              <a:rPr lang="id-ID" dirty="0"/>
              <a:t>Triple channel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913" y="981429"/>
            <a:ext cx="5138700" cy="3180900"/>
          </a:xfrm>
        </p:spPr>
        <p:txBody>
          <a:bodyPr/>
          <a:lstStyle/>
          <a:p>
            <a:r>
              <a:rPr lang="id-ID" dirty="0"/>
              <a:t>6 slot RAM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73670"/>
            <a:ext cx="7741054" cy="30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1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52" y="344604"/>
            <a:ext cx="5138700" cy="857400"/>
          </a:xfrm>
        </p:spPr>
        <p:txBody>
          <a:bodyPr/>
          <a:lstStyle/>
          <a:p>
            <a:r>
              <a:rPr lang="id-ID" dirty="0"/>
              <a:t>Memory Volatility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Volatile </a:t>
            </a:r>
          </a:p>
          <a:p>
            <a:pPr marL="114300" indent="0">
              <a:buNone/>
            </a:pPr>
            <a:r>
              <a:rPr lang="id-ID" dirty="0"/>
              <a:t>Data hilang jika tidak ada daya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d-ID" dirty="0"/>
              <a:t>Non-volatile</a:t>
            </a:r>
          </a:p>
          <a:p>
            <a:pPr marL="114300" indent="0">
              <a:buNone/>
            </a:pPr>
            <a:r>
              <a:rPr lang="id-ID" dirty="0"/>
              <a:t>Data tetap ada walaupun tidak ada daya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7005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5511" y="157317"/>
            <a:ext cx="5602077" cy="857400"/>
          </a:xfrm>
        </p:spPr>
        <p:txBody>
          <a:bodyPr/>
          <a:lstStyle/>
          <a:p>
            <a:r>
              <a:rPr lang="id-ID" dirty="0"/>
              <a:t>Single vs Double Sided 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4997" y="1014716"/>
            <a:ext cx="5138700" cy="4008975"/>
          </a:xfrm>
        </p:spPr>
        <p:txBody>
          <a:bodyPr/>
          <a:lstStyle/>
          <a:p>
            <a:r>
              <a:rPr lang="id-ID" sz="2000" dirty="0"/>
              <a:t>Bukan penampakan secara fisik bolak balik atau tidak !!!</a:t>
            </a:r>
          </a:p>
          <a:p>
            <a:r>
              <a:rPr lang="id-ID" sz="2000" dirty="0"/>
              <a:t>Walaupun, most likely,jika chip RAM hanya di satu sisi saja = single sided RAM. </a:t>
            </a:r>
          </a:p>
          <a:p>
            <a:r>
              <a:rPr lang="id-ID" sz="2000" dirty="0"/>
              <a:t>Double sided = RAM punya 2 grup chip (rank) </a:t>
            </a:r>
          </a:p>
          <a:p>
            <a:r>
              <a:rPr lang="id-ID" sz="2000" dirty="0"/>
              <a:t>Single sided = RAM punya 1 grup chip</a:t>
            </a:r>
          </a:p>
          <a:p>
            <a:r>
              <a:rPr lang="id-ID" sz="2000" dirty="0"/>
              <a:t>Pada double sided untuk mengakses rank yang lain harus melakukan switching. (kadang akan menghabiskan waktu lebih lama dari single sided)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68356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RAM Compatibility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DDR, DDR2, dan DDR3 tidak kompatible satu sama lain</a:t>
            </a:r>
          </a:p>
          <a:p>
            <a:r>
              <a:rPr lang="id-ID" dirty="0"/>
              <a:t>Perbedaan keying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4" y="3442254"/>
            <a:ext cx="67532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5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83801"/>
            <a:ext cx="8858250" cy="3057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2178"/>
            <a:ext cx="9077325" cy="17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90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For example, if Bank 0 currently has two PC3-12800 sticks and one fails, you should replace</a:t>
            </a:r>
            <a:r>
              <a:rPr lang="id-ID" sz="1800" dirty="0"/>
              <a:t> </a:t>
            </a:r>
            <a:r>
              <a:rPr lang="en-US" sz="1800" dirty="0"/>
              <a:t>the failed stick with a PC3-12800 stick. PC3-12800 uses a 200-MHz clock. If you replaced it</a:t>
            </a:r>
            <a:r>
              <a:rPr lang="id-ID" sz="1800" dirty="0"/>
              <a:t> </a:t>
            </a:r>
            <a:r>
              <a:rPr lang="en-US" sz="1800" dirty="0"/>
              <a:t>with a PC3-6400 (designed for a 100-MHz clock), both sticks would run at the slower speed</a:t>
            </a:r>
            <a:r>
              <a:rPr lang="id-ID" sz="1800" dirty="0"/>
              <a:t> </a:t>
            </a:r>
            <a:r>
              <a:rPr lang="en-US" sz="1800" dirty="0"/>
              <a:t>or revert to single channel.</a:t>
            </a:r>
            <a:endParaRPr lang="id-ID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586975"/>
            <a:ext cx="50292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40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Error detection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Parity </a:t>
            </a:r>
          </a:p>
          <a:p>
            <a:r>
              <a:rPr lang="id-ID" dirty="0"/>
              <a:t>ECC (Error Correcting Code)</a:t>
            </a:r>
          </a:p>
        </p:txBody>
      </p:sp>
    </p:spTree>
    <p:extLst>
      <p:ext uri="{BB962C8B-B14F-4D97-AF65-F5344CB8AC3E}">
        <p14:creationId xmlns:p14="http://schemas.microsoft.com/office/powerpoint/2010/main" val="120882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4482" y="234436"/>
            <a:ext cx="5138700" cy="857400"/>
          </a:xfrm>
        </p:spPr>
        <p:txBody>
          <a:bodyPr/>
          <a:lstStyle/>
          <a:p>
            <a:r>
              <a:rPr lang="id-ID" dirty="0"/>
              <a:t>Rambus, RDRAM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1779" y="1345029"/>
            <a:ext cx="5138700" cy="3180900"/>
          </a:xfrm>
        </p:spPr>
        <p:txBody>
          <a:bodyPr/>
          <a:lstStyle/>
          <a:p>
            <a:r>
              <a:rPr lang="id-ID" dirty="0"/>
              <a:t>Circuit boards = RIMM (</a:t>
            </a:r>
            <a:r>
              <a:rPr lang="id-ID" i="1" dirty="0"/>
              <a:t>Rambus in-line memory modules)</a:t>
            </a:r>
            <a:endParaRPr lang="id-ID" dirty="0"/>
          </a:p>
          <a:p>
            <a:r>
              <a:rPr lang="id-ID" dirty="0"/>
              <a:t>Harus diinstall 2 card (berpasangan)</a:t>
            </a:r>
          </a:p>
        </p:txBody>
      </p:sp>
    </p:spTree>
    <p:extLst>
      <p:ext uri="{BB962C8B-B14F-4D97-AF65-F5344CB8AC3E}">
        <p14:creationId xmlns:p14="http://schemas.microsoft.com/office/powerpoint/2010/main" val="200909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5252"/>
            <a:ext cx="5138700" cy="640143"/>
          </a:xfrm>
        </p:spPr>
        <p:txBody>
          <a:bodyPr/>
          <a:lstStyle/>
          <a:p>
            <a:pPr algn="ctr"/>
            <a:r>
              <a:rPr lang="id-ID" dirty="0"/>
              <a:t>CPU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805395"/>
            <a:ext cx="5138700" cy="3180900"/>
          </a:xfrm>
        </p:spPr>
        <p:txBody>
          <a:bodyPr/>
          <a:lstStyle/>
          <a:p>
            <a:r>
              <a:rPr lang="id-ID" dirty="0"/>
              <a:t>Central Processing Unit ( CPU) </a:t>
            </a:r>
          </a:p>
          <a:p>
            <a:r>
              <a:rPr lang="id-ID" dirty="0"/>
              <a:t>Prosesor </a:t>
            </a:r>
          </a:p>
          <a:p>
            <a:r>
              <a:rPr lang="id-ID" dirty="0"/>
              <a:t>Primary Manufacture : </a:t>
            </a:r>
          </a:p>
          <a:p>
            <a:pPr lvl="1"/>
            <a:r>
              <a:rPr lang="id-ID" dirty="0"/>
              <a:t>Intel </a:t>
            </a:r>
          </a:p>
          <a:p>
            <a:pPr lvl="1"/>
            <a:r>
              <a:rPr lang="id-ID" dirty="0"/>
              <a:t>AMD (Advanced Micro Devices)</a:t>
            </a:r>
          </a:p>
        </p:txBody>
      </p:sp>
    </p:spTree>
    <p:extLst>
      <p:ext uri="{BB962C8B-B14F-4D97-AF65-F5344CB8AC3E}">
        <p14:creationId xmlns:p14="http://schemas.microsoft.com/office/powerpoint/2010/main" val="4188804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3250"/>
            <a:ext cx="5138700" cy="857400"/>
          </a:xfrm>
        </p:spPr>
        <p:txBody>
          <a:bodyPr/>
          <a:lstStyle/>
          <a:p>
            <a:pPr algn="ctr"/>
            <a:r>
              <a:rPr lang="id-ID" dirty="0"/>
              <a:t>32-bit vs. 64-bit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4997" y="1124649"/>
            <a:ext cx="5138700" cy="3180900"/>
          </a:xfrm>
        </p:spPr>
        <p:txBody>
          <a:bodyPr/>
          <a:lstStyle/>
          <a:p>
            <a:pPr marL="76200" indent="0">
              <a:buNone/>
            </a:pPr>
            <a:r>
              <a:rPr lang="id-ID" dirty="0"/>
              <a:t>Refer to address bus.</a:t>
            </a:r>
          </a:p>
          <a:p>
            <a:pPr marL="76200" indent="0">
              <a:buNone/>
            </a:pPr>
            <a:r>
              <a:rPr lang="id-ID" dirty="0"/>
              <a:t>Key point : </a:t>
            </a:r>
          </a:p>
          <a:p>
            <a:r>
              <a:rPr lang="en-US" sz="2000" dirty="0"/>
              <a:t>Windows operating systems come in both 32-bit and 64-bit versions.</a:t>
            </a:r>
          </a:p>
          <a:p>
            <a:r>
              <a:rPr lang="en-US" sz="2000" dirty="0"/>
              <a:t>A 64-bit CPU is required to run a 64-bit operating system.</a:t>
            </a:r>
          </a:p>
          <a:p>
            <a:r>
              <a:rPr lang="en-US" sz="2000" dirty="0"/>
              <a:t>A 64-bit operating system is required for 64-bit applications.</a:t>
            </a:r>
          </a:p>
          <a:p>
            <a:r>
              <a:rPr lang="en-US" sz="2000" dirty="0"/>
              <a:t>A 64-bit CPU will also run 32-bit software.</a:t>
            </a:r>
            <a:endParaRPr lang="id-ID" sz="2000" dirty="0"/>
          </a:p>
          <a:p>
            <a:pPr marL="76200" indent="0">
              <a:buNone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869680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4267"/>
            <a:ext cx="5138700" cy="857400"/>
          </a:xfrm>
        </p:spPr>
        <p:txBody>
          <a:bodyPr/>
          <a:lstStyle/>
          <a:p>
            <a:pPr algn="ctr"/>
            <a:r>
              <a:rPr lang="id-ID" dirty="0"/>
              <a:t>CPU 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981667"/>
            <a:ext cx="5138700" cy="3180900"/>
          </a:xfrm>
        </p:spPr>
        <p:txBody>
          <a:bodyPr/>
          <a:lstStyle/>
          <a:p>
            <a:r>
              <a:rPr lang="id-ID" sz="2000" dirty="0"/>
              <a:t>Multiple core</a:t>
            </a:r>
          </a:p>
          <a:p>
            <a:r>
              <a:rPr lang="id-ID" sz="2000" dirty="0"/>
              <a:t>Setiap core bisa diberi tugas sehingga overall performance lebih baik, lebih  cepat</a:t>
            </a:r>
          </a:p>
          <a:p>
            <a:r>
              <a:rPr lang="id-ID" sz="2000" dirty="0"/>
              <a:t>Walau multi core biasanya tetap dalam 1 single chip </a:t>
            </a:r>
          </a:p>
          <a:p>
            <a:r>
              <a:rPr lang="id-ID" sz="2000" dirty="0"/>
              <a:t>Multi core dalam physical chip yang terpisah lebih umum dikenal di server.</a:t>
            </a:r>
          </a:p>
        </p:txBody>
      </p:sp>
    </p:spTree>
    <p:extLst>
      <p:ext uri="{BB962C8B-B14F-4D97-AF65-F5344CB8AC3E}">
        <p14:creationId xmlns:p14="http://schemas.microsoft.com/office/powerpoint/2010/main" val="2238665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241" y="143219"/>
            <a:ext cx="5138700" cy="626046"/>
          </a:xfrm>
        </p:spPr>
        <p:txBody>
          <a:bodyPr/>
          <a:lstStyle/>
          <a:p>
            <a:pPr algn="ctr"/>
            <a:r>
              <a:rPr lang="id-ID" dirty="0"/>
              <a:t>Hyper-threading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2866" y="769265"/>
            <a:ext cx="6152681" cy="3180900"/>
          </a:xfrm>
        </p:spPr>
        <p:txBody>
          <a:bodyPr/>
          <a:lstStyle/>
          <a:p>
            <a:r>
              <a:rPr lang="id-ID" sz="2000" dirty="0"/>
              <a:t>Digunakan pada sebagian besar prosesor intel untuk menggandakan jumlah instruction set yang bisa dieksekusi oleh CPU</a:t>
            </a:r>
          </a:p>
          <a:p>
            <a:r>
              <a:rPr lang="id-ID" sz="2000" dirty="0"/>
              <a:t>Satu CPU dapat mengerjakan 2 thread dalam waktu yang bersamaan</a:t>
            </a:r>
          </a:p>
          <a:p>
            <a:r>
              <a:rPr lang="id-ID" sz="2000" dirty="0"/>
              <a:t>Enable hyperthreading – via BIOS </a:t>
            </a:r>
          </a:p>
          <a:p>
            <a:endParaRPr lang="id-ID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6" y="2886075"/>
            <a:ext cx="85534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296738" y="163420"/>
            <a:ext cx="65184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altLang="id-ID" dirty="0"/>
              <a:t>Semiconductor Memory Types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t="18279" r="6648" b="38136"/>
          <a:stretch>
            <a:fillRect/>
          </a:stretch>
        </p:blipFill>
        <p:spPr bwMode="auto">
          <a:xfrm>
            <a:off x="-32160" y="1226739"/>
            <a:ext cx="9176160" cy="360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1354"/>
            <a:ext cx="5138700" cy="563026"/>
          </a:xfrm>
        </p:spPr>
        <p:txBody>
          <a:bodyPr/>
          <a:lstStyle/>
          <a:p>
            <a:pPr algn="ctr"/>
            <a:r>
              <a:rPr lang="id-ID" dirty="0"/>
              <a:t>Cache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8385" y="981429"/>
            <a:ext cx="5138700" cy="3180900"/>
          </a:xfrm>
        </p:spPr>
        <p:txBody>
          <a:bodyPr/>
          <a:lstStyle/>
          <a:p>
            <a:r>
              <a:rPr lang="en-US" dirty="0"/>
              <a:t>an area where data is stored for a short time for easy</a:t>
            </a:r>
            <a:r>
              <a:rPr lang="id-ID" dirty="0"/>
              <a:t> retrieval.</a:t>
            </a:r>
          </a:p>
        </p:txBody>
      </p:sp>
    </p:spTree>
    <p:extLst>
      <p:ext uri="{BB962C8B-B14F-4D97-AF65-F5344CB8AC3E}">
        <p14:creationId xmlns:p14="http://schemas.microsoft.com/office/powerpoint/2010/main" val="2125600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571" y="0"/>
            <a:ext cx="5138700" cy="585059"/>
          </a:xfrm>
        </p:spPr>
        <p:txBody>
          <a:bodyPr/>
          <a:lstStyle/>
          <a:p>
            <a:pPr algn="ctr"/>
            <a:r>
              <a:rPr lang="id-ID" sz="2800" dirty="0"/>
              <a:t>CPU Cache type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4" y="430542"/>
            <a:ext cx="5569027" cy="3180900"/>
          </a:xfrm>
        </p:spPr>
        <p:txBody>
          <a:bodyPr/>
          <a:lstStyle/>
          <a:p>
            <a:r>
              <a:rPr lang="id-ID" sz="1600" dirty="0"/>
              <a:t>L1 </a:t>
            </a:r>
          </a:p>
          <a:p>
            <a:pPr marL="76200" indent="0">
              <a:buNone/>
            </a:pPr>
            <a:r>
              <a:rPr lang="id-ID" sz="1600" dirty="0"/>
              <a:t>	paling cepat</a:t>
            </a:r>
          </a:p>
          <a:p>
            <a:pPr marL="76200" indent="0">
              <a:buNone/>
            </a:pPr>
            <a:r>
              <a:rPr lang="id-ID" sz="1600" dirty="0"/>
              <a:t>	terletak pada setiap core CPU</a:t>
            </a:r>
          </a:p>
          <a:p>
            <a:pPr marL="76200" indent="0">
              <a:buNone/>
            </a:pPr>
            <a:r>
              <a:rPr lang="id-ID" sz="1600" dirty="0"/>
              <a:t>	32 KB + 32 KB</a:t>
            </a:r>
          </a:p>
          <a:p>
            <a:pPr marL="76200" indent="0">
              <a:buNone/>
            </a:pPr>
            <a:r>
              <a:rPr lang="id-ID" sz="1600" dirty="0"/>
              <a:t>	biasanya 32 KB atau 64 KB</a:t>
            </a:r>
          </a:p>
          <a:p>
            <a:r>
              <a:rPr lang="id-ID" sz="1600" dirty="0"/>
              <a:t>L2</a:t>
            </a:r>
          </a:p>
          <a:p>
            <a:pPr marL="76200" indent="0">
              <a:buNone/>
            </a:pPr>
            <a:r>
              <a:rPr lang="id-ID" sz="1600" dirty="0"/>
              <a:t>	lebih lambat daripada L1</a:t>
            </a:r>
          </a:p>
          <a:p>
            <a:pPr marL="76200" indent="0">
              <a:buNone/>
            </a:pPr>
            <a:r>
              <a:rPr lang="id-ID" sz="1600" dirty="0"/>
              <a:t>	penggunaan bersama dengan semua core lain</a:t>
            </a:r>
          </a:p>
          <a:p>
            <a:pPr marL="76200" indent="0">
              <a:buNone/>
            </a:pPr>
            <a:r>
              <a:rPr lang="id-ID" sz="1600" dirty="0"/>
              <a:t>	Ukuran lebih besar dari L1</a:t>
            </a:r>
          </a:p>
          <a:p>
            <a:pPr marL="76200" indent="0">
              <a:buNone/>
            </a:pPr>
            <a:r>
              <a:rPr lang="id-ID" sz="1600" dirty="0"/>
              <a:t>	contoh ukuran : 256 KB, 512 KB, 1024 KB</a:t>
            </a:r>
          </a:p>
          <a:p>
            <a:r>
              <a:rPr lang="id-ID" sz="1600" dirty="0"/>
              <a:t>L3</a:t>
            </a:r>
          </a:p>
          <a:p>
            <a:pPr marL="76200" indent="0">
              <a:buNone/>
            </a:pPr>
            <a:r>
              <a:rPr lang="id-ID" sz="1600" dirty="0"/>
              <a:t>	lebih lambat daripada L1 dan L2</a:t>
            </a:r>
          </a:p>
          <a:p>
            <a:pPr marL="76200" indent="0">
              <a:buNone/>
            </a:pPr>
            <a:r>
              <a:rPr lang="id-ID" sz="1600" dirty="0"/>
              <a:t>	ukurannya lebih besar dari L2</a:t>
            </a:r>
          </a:p>
          <a:p>
            <a:pPr marL="76200" indent="0">
              <a:buNone/>
            </a:pPr>
            <a:r>
              <a:rPr lang="id-ID" sz="1600" dirty="0"/>
              <a:t>	contoh ukuran : 2 MB atau 8 MB </a:t>
            </a:r>
          </a:p>
        </p:txBody>
      </p:sp>
    </p:spTree>
    <p:extLst>
      <p:ext uri="{BB962C8B-B14F-4D97-AF65-F5344CB8AC3E}">
        <p14:creationId xmlns:p14="http://schemas.microsoft.com/office/powerpoint/2010/main" val="1270663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61" y="380542"/>
            <a:ext cx="8150761" cy="39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95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Lanjutan...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Pada model CPU yang lebih baru, dimungkinkan cache L1 dan L2 diletakkan pada setiap core dan L3 digunakan bersama oleh semua core</a:t>
            </a:r>
          </a:p>
        </p:txBody>
      </p:sp>
    </p:spTree>
    <p:extLst>
      <p:ext uri="{BB962C8B-B14F-4D97-AF65-F5344CB8AC3E}">
        <p14:creationId xmlns:p14="http://schemas.microsoft.com/office/powerpoint/2010/main" val="1903550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1354"/>
            <a:ext cx="5138700" cy="507941"/>
          </a:xfrm>
        </p:spPr>
        <p:txBody>
          <a:bodyPr/>
          <a:lstStyle/>
          <a:p>
            <a:pPr algn="ctr"/>
            <a:r>
              <a:rPr lang="id-ID" dirty="0"/>
              <a:t>Kecepatan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831084"/>
            <a:ext cx="6406309" cy="3180900"/>
          </a:xfrm>
        </p:spPr>
        <p:txBody>
          <a:bodyPr/>
          <a:lstStyle/>
          <a:p>
            <a:r>
              <a:rPr lang="id-ID" sz="2000" dirty="0"/>
              <a:t>Perkalian antara kecepatan kristal (clock) dan multiplier-nya </a:t>
            </a:r>
          </a:p>
          <a:p>
            <a:r>
              <a:rPr lang="id-ID" sz="2000" dirty="0"/>
              <a:t>Jika clock = 100 MHz dan multipliernya = 20, maka kecepatan CPU adalah 2 GHz</a:t>
            </a:r>
          </a:p>
          <a:p>
            <a:r>
              <a:rPr lang="id-ID" sz="2000" dirty="0"/>
              <a:t>Overclock </a:t>
            </a:r>
          </a:p>
          <a:p>
            <a:r>
              <a:rPr lang="id-ID" sz="2000" dirty="0"/>
              <a:t> Pada modern CPU, fungsi north bridge sudah terintegrasi dalam CPU meniadakan FSB, jika CPU ingin berkomunikasi dengan chipset maka bisa lewat: Intel Direct Media Interface (DMI), Intel’s QuickPath Interconnect (QPI ), HyperTransport.</a:t>
            </a:r>
          </a:p>
          <a:p>
            <a:endParaRPr lang="id-ID" sz="2000" dirty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660815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0505"/>
            <a:ext cx="5138700" cy="607093"/>
          </a:xfrm>
        </p:spPr>
        <p:txBody>
          <a:bodyPr/>
          <a:lstStyle/>
          <a:p>
            <a:pPr algn="ctr"/>
            <a:r>
              <a:rPr lang="id-ID" dirty="0"/>
              <a:t>Virtualization support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67369" y="1073456"/>
            <a:ext cx="5138700" cy="3180900"/>
          </a:xfrm>
        </p:spPr>
        <p:txBody>
          <a:bodyPr/>
          <a:lstStyle/>
          <a:p>
            <a:r>
              <a:rPr lang="id-ID" dirty="0"/>
              <a:t>Enable via BIOS </a:t>
            </a:r>
          </a:p>
        </p:txBody>
      </p:sp>
    </p:spTree>
    <p:extLst>
      <p:ext uri="{BB962C8B-B14F-4D97-AF65-F5344CB8AC3E}">
        <p14:creationId xmlns:p14="http://schemas.microsoft.com/office/powerpoint/2010/main" val="3319501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402" y="220338"/>
            <a:ext cx="5138700" cy="618110"/>
          </a:xfrm>
        </p:spPr>
        <p:txBody>
          <a:bodyPr/>
          <a:lstStyle/>
          <a:p>
            <a:r>
              <a:rPr lang="id-ID" dirty="0"/>
              <a:t>Grafis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3811" y="981429"/>
            <a:ext cx="5756313" cy="3180900"/>
          </a:xfrm>
        </p:spPr>
        <p:txBody>
          <a:bodyPr/>
          <a:lstStyle/>
          <a:p>
            <a:r>
              <a:rPr lang="id-ID" dirty="0"/>
              <a:t>On board – tertanam pada chipset </a:t>
            </a:r>
          </a:p>
          <a:p>
            <a:r>
              <a:rPr lang="id-ID" dirty="0"/>
              <a:t>Expansion card </a:t>
            </a:r>
          </a:p>
          <a:p>
            <a:r>
              <a:rPr lang="id-ID" dirty="0"/>
              <a:t>Dedicated graphic slot</a:t>
            </a:r>
          </a:p>
          <a:p>
            <a:r>
              <a:rPr lang="id-ID" dirty="0"/>
              <a:t>Direct Access Graphic</a:t>
            </a:r>
          </a:p>
          <a:p>
            <a:r>
              <a:rPr lang="id-ID" dirty="0"/>
              <a:t>Integrated GPU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7541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2" y="586975"/>
            <a:ext cx="5334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0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5" y="277085"/>
            <a:ext cx="8829675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5" y="2839310"/>
            <a:ext cx="8943975" cy="245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70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670" y="143220"/>
            <a:ext cx="5138700" cy="596076"/>
          </a:xfrm>
        </p:spPr>
        <p:txBody>
          <a:bodyPr/>
          <a:lstStyle/>
          <a:p>
            <a:pPr algn="ctr"/>
            <a:r>
              <a:rPr lang="id-ID" dirty="0"/>
              <a:t>CPU Socket Type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663344"/>
            <a:ext cx="5138700" cy="3180900"/>
          </a:xfrm>
        </p:spPr>
        <p:txBody>
          <a:bodyPr/>
          <a:lstStyle/>
          <a:p>
            <a:r>
              <a:rPr lang="id-ID" sz="1800" dirty="0"/>
              <a:t>Zero Insertion Force (ZIP) </a:t>
            </a:r>
          </a:p>
          <a:p>
            <a:r>
              <a:rPr lang="id-ID" sz="1800" dirty="0"/>
              <a:t>Tipe prosesor = PGA (Pinned Grid Array)</a:t>
            </a:r>
          </a:p>
          <a:p>
            <a:pPr marL="76200" indent="0">
              <a:buNone/>
            </a:pPr>
            <a:endParaRPr lang="id-ID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9" y="1644082"/>
            <a:ext cx="5866482" cy="34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9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84" y="135284"/>
            <a:ext cx="5138700" cy="857400"/>
          </a:xfrm>
        </p:spPr>
        <p:txBody>
          <a:bodyPr/>
          <a:lstStyle/>
          <a:p>
            <a:r>
              <a:rPr lang="id-ID" dirty="0"/>
              <a:t>Operasi dari memory cell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3" t="22496" r="17503" b="38136"/>
          <a:stretch>
            <a:fillRect/>
          </a:stretch>
        </p:blipFill>
        <p:spPr bwMode="auto">
          <a:xfrm>
            <a:off x="1172253" y="1476260"/>
            <a:ext cx="6908633" cy="317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455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5422"/>
            <a:ext cx="5138700" cy="518958"/>
          </a:xfrm>
        </p:spPr>
        <p:txBody>
          <a:bodyPr/>
          <a:lstStyle/>
          <a:p>
            <a:pPr algn="ctr"/>
            <a:r>
              <a:rPr lang="id-ID" dirty="0"/>
              <a:t>CPU Socket Type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2626" y="694991"/>
            <a:ext cx="5138700" cy="3180900"/>
          </a:xfrm>
        </p:spPr>
        <p:txBody>
          <a:bodyPr/>
          <a:lstStyle/>
          <a:p>
            <a:r>
              <a:rPr lang="id-ID" sz="2000" dirty="0"/>
              <a:t>Tipe prosesor : Land Grid Array (LGA) </a:t>
            </a:r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7" y="1462151"/>
            <a:ext cx="6725166" cy="31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13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561974"/>
            <a:ext cx="8750850" cy="44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79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8" y="223387"/>
            <a:ext cx="8686800" cy="244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18" y="2668281"/>
            <a:ext cx="8724900" cy="22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6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5" y="1119316"/>
            <a:ext cx="85820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47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4149" y="190368"/>
            <a:ext cx="5138700" cy="857400"/>
          </a:xfrm>
        </p:spPr>
        <p:txBody>
          <a:bodyPr/>
          <a:lstStyle/>
          <a:p>
            <a:r>
              <a:rPr lang="id-ID" dirty="0"/>
              <a:t>Cooling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668367"/>
            <a:ext cx="5138700" cy="3180900"/>
          </a:xfrm>
        </p:spPr>
        <p:txBody>
          <a:bodyPr/>
          <a:lstStyle/>
          <a:p>
            <a:r>
              <a:rPr lang="id-ID" dirty="0"/>
              <a:t>Heatsink</a:t>
            </a:r>
          </a:p>
          <a:p>
            <a:r>
              <a:rPr lang="id-ID" dirty="0"/>
              <a:t>Thermal Paste </a:t>
            </a:r>
          </a:p>
          <a:p>
            <a:r>
              <a:rPr lang="id-ID" dirty="0"/>
              <a:t>Fan</a:t>
            </a:r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65" y="0"/>
            <a:ext cx="63647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09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4998" y="242371"/>
            <a:ext cx="5138700" cy="563026"/>
          </a:xfrm>
        </p:spPr>
        <p:txBody>
          <a:bodyPr/>
          <a:lstStyle/>
          <a:p>
            <a:pPr algn="ctr"/>
            <a:r>
              <a:rPr lang="id-ID" dirty="0"/>
              <a:t>Liquid cooling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304"/>
            <a:ext cx="6103345" cy="35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84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8303"/>
            <a:ext cx="5138700" cy="662177"/>
          </a:xfrm>
        </p:spPr>
        <p:txBody>
          <a:bodyPr/>
          <a:lstStyle/>
          <a:p>
            <a:r>
              <a:rPr lang="id-ID" dirty="0"/>
              <a:t>Common trouble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3981" y="981429"/>
            <a:ext cx="5138700" cy="1651602"/>
          </a:xfrm>
        </p:spPr>
        <p:txBody>
          <a:bodyPr/>
          <a:lstStyle/>
          <a:p>
            <a:r>
              <a:rPr lang="id-ID" dirty="0"/>
              <a:t>Unexpected shutdowns</a:t>
            </a:r>
          </a:p>
          <a:p>
            <a:r>
              <a:rPr lang="id-ID" dirty="0"/>
              <a:t>System lockups.</a:t>
            </a:r>
          </a:p>
          <a:p>
            <a:r>
              <a:rPr lang="id-ID" dirty="0"/>
              <a:t>Continuous reboots.</a:t>
            </a:r>
          </a:p>
          <a:p>
            <a:endParaRPr lang="id-ID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615470"/>
            <a:ext cx="5138700" cy="66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id-ID" dirty="0"/>
              <a:t>Common cause  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13981" y="3277647"/>
            <a:ext cx="5138700" cy="165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id-ID" dirty="0"/>
              <a:t>Power supply</a:t>
            </a:r>
          </a:p>
          <a:p>
            <a:r>
              <a:rPr lang="id-ID" dirty="0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1825992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418"/>
            <a:ext cx="5491908" cy="857400"/>
          </a:xfrm>
        </p:spPr>
        <p:txBody>
          <a:bodyPr/>
          <a:lstStyle/>
          <a:p>
            <a:r>
              <a:rPr lang="id-ID" dirty="0"/>
              <a:t>Dynamic RAM vs Static 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461" y="994225"/>
            <a:ext cx="2494200" cy="3155100"/>
          </a:xfrm>
        </p:spPr>
        <p:txBody>
          <a:bodyPr/>
          <a:lstStyle/>
          <a:p>
            <a:r>
              <a:rPr lang="id-ID" dirty="0"/>
              <a:t>Dynamic RAM </a:t>
            </a:r>
          </a:p>
          <a:p>
            <a:pPr marL="114300" indent="0">
              <a:buNone/>
            </a:pPr>
            <a:r>
              <a:rPr lang="id-ID" dirty="0"/>
              <a:t>Bit disimpan sebagai muatan listrik pada kapasitor </a:t>
            </a:r>
          </a:p>
          <a:p>
            <a:pPr marL="114300" indent="0">
              <a:buNone/>
            </a:pPr>
            <a:r>
              <a:rPr lang="id-ID" dirty="0"/>
              <a:t>Harus direfresh secara periodik </a:t>
            </a:r>
          </a:p>
          <a:p>
            <a:pPr marL="114300" indent="0">
              <a:buNone/>
            </a:pPr>
            <a:r>
              <a:rPr lang="id-ID" dirty="0"/>
              <a:t>Hanya terdiri dari sedikit komponen </a:t>
            </a:r>
          </a:p>
          <a:p>
            <a:pPr marL="114300" indent="0">
              <a:buNone/>
            </a:pPr>
            <a:r>
              <a:rPr lang="id-ID" dirty="0"/>
              <a:t>Cost lebih murah </a:t>
            </a:r>
          </a:p>
          <a:p>
            <a:pPr marL="114300" indent="0">
              <a:buNone/>
            </a:pPr>
            <a:r>
              <a:rPr lang="id-ID" dirty="0"/>
              <a:t>Main memory </a:t>
            </a:r>
          </a:p>
          <a:p>
            <a:pPr marL="114300" indent="0">
              <a:buNone/>
            </a:pPr>
            <a:r>
              <a:rPr lang="id-ID" dirty="0"/>
              <a:t>Lambat </a:t>
            </a:r>
          </a:p>
          <a:p>
            <a:pPr marL="114300" indent="0">
              <a:buNone/>
            </a:pPr>
            <a:r>
              <a:rPr lang="id-ID" dirty="0"/>
              <a:t>Volatile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203154" y="1037522"/>
            <a:ext cx="2494200" cy="3155100"/>
          </a:xfrm>
        </p:spPr>
        <p:txBody>
          <a:bodyPr/>
          <a:lstStyle/>
          <a:p>
            <a:r>
              <a:rPr lang="id-ID" dirty="0"/>
              <a:t>Static RAM</a:t>
            </a:r>
          </a:p>
          <a:p>
            <a:pPr marL="114300" indent="0">
              <a:buNone/>
            </a:pPr>
            <a:r>
              <a:rPr lang="id-ID" dirty="0"/>
              <a:t>Bit disimpan sebagai on/off switch </a:t>
            </a:r>
          </a:p>
          <a:p>
            <a:pPr marL="114300" indent="0">
              <a:buNone/>
            </a:pPr>
            <a:r>
              <a:rPr lang="id-ID" dirty="0"/>
              <a:t>Tidak perlu direfresh secara periodik</a:t>
            </a:r>
          </a:p>
          <a:p>
            <a:pPr marL="114300" indent="0">
              <a:buNone/>
            </a:pPr>
            <a:r>
              <a:rPr lang="id-ID" dirty="0"/>
              <a:t>Terdiri dari komponen yang lebih kompleks </a:t>
            </a:r>
          </a:p>
          <a:p>
            <a:pPr marL="114300" indent="0">
              <a:buNone/>
            </a:pPr>
            <a:r>
              <a:rPr lang="id-ID" dirty="0"/>
              <a:t>Cost lebih maha</a:t>
            </a:r>
            <a:r>
              <a:rPr lang="en-US" dirty="0"/>
              <a:t>l</a:t>
            </a:r>
            <a:endParaRPr lang="id-ID" dirty="0"/>
          </a:p>
          <a:p>
            <a:pPr marL="114300" indent="0">
              <a:buNone/>
            </a:pPr>
            <a:r>
              <a:rPr lang="id-ID" dirty="0"/>
              <a:t>Cache </a:t>
            </a:r>
          </a:p>
          <a:p>
            <a:pPr marL="114300" indent="0">
              <a:buNone/>
            </a:pPr>
            <a:r>
              <a:rPr lang="id-ID" dirty="0"/>
              <a:t>Cepat</a:t>
            </a:r>
          </a:p>
          <a:p>
            <a:pPr marL="114300" indent="0">
              <a:buNone/>
            </a:pPr>
            <a:r>
              <a:rPr lang="id-ID" dirty="0"/>
              <a:t>Volatile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447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718" y="0"/>
            <a:ext cx="5138700" cy="857400"/>
          </a:xfrm>
        </p:spPr>
        <p:txBody>
          <a:bodyPr/>
          <a:lstStyle/>
          <a:p>
            <a:r>
              <a:rPr lang="id-ID" dirty="0"/>
              <a:t>Struktur DRAM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7" r="67038" b="33951"/>
          <a:stretch>
            <a:fillRect/>
          </a:stretch>
        </p:blipFill>
        <p:spPr bwMode="auto">
          <a:xfrm>
            <a:off x="1236037" y="1090670"/>
            <a:ext cx="4158555" cy="394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23220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791" y="440674"/>
            <a:ext cx="5138700" cy="507941"/>
          </a:xfrm>
        </p:spPr>
        <p:txBody>
          <a:bodyPr/>
          <a:lstStyle/>
          <a:p>
            <a:r>
              <a:rPr lang="id-ID" dirty="0"/>
              <a:t>Struktur Static RAM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9" b="23567"/>
          <a:stretch>
            <a:fillRect/>
          </a:stretch>
        </p:blipFill>
        <p:spPr bwMode="auto">
          <a:xfrm>
            <a:off x="1388525" y="1205639"/>
            <a:ext cx="3946929" cy="384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6117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1384"/>
            <a:ext cx="5138700" cy="857400"/>
          </a:xfrm>
        </p:spPr>
        <p:txBody>
          <a:bodyPr/>
          <a:lstStyle/>
          <a:p>
            <a:r>
              <a:rPr lang="id-ID" dirty="0"/>
              <a:t>ROM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0082" y="1150574"/>
            <a:ext cx="5138700" cy="2507026"/>
          </a:xfrm>
        </p:spPr>
        <p:txBody>
          <a:bodyPr/>
          <a:lstStyle/>
          <a:p>
            <a:r>
              <a:rPr lang="id-ID" dirty="0"/>
              <a:t>Nonvolatile</a:t>
            </a:r>
          </a:p>
          <a:p>
            <a:r>
              <a:rPr lang="id-ID" dirty="0"/>
              <a:t>PROM – Programmable (once)</a:t>
            </a:r>
          </a:p>
          <a:p>
            <a:r>
              <a:rPr lang="id-ID" dirty="0"/>
              <a:t>EPROM – Erasable (by UV)</a:t>
            </a:r>
          </a:p>
          <a:p>
            <a:r>
              <a:rPr lang="id-ID" dirty="0"/>
              <a:t>EEPROM – Electronic Erasable</a:t>
            </a:r>
          </a:p>
          <a:p>
            <a:r>
              <a:rPr lang="id-ID" dirty="0"/>
              <a:t>Flash Memory (USB, SSD, Memory Card)</a:t>
            </a:r>
          </a:p>
        </p:txBody>
      </p:sp>
    </p:spTree>
    <p:extLst>
      <p:ext uri="{BB962C8B-B14F-4D97-AF65-F5344CB8AC3E}">
        <p14:creationId xmlns:p14="http://schemas.microsoft.com/office/powerpoint/2010/main" val="2367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4266"/>
            <a:ext cx="5546993" cy="857400"/>
          </a:xfrm>
        </p:spPr>
        <p:txBody>
          <a:bodyPr/>
          <a:lstStyle/>
          <a:p>
            <a:r>
              <a:rPr lang="id-ID" dirty="0"/>
              <a:t>Synchronous DRAM (SDRAM)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117524"/>
            <a:ext cx="5138700" cy="3180900"/>
          </a:xfrm>
        </p:spPr>
        <p:txBody>
          <a:bodyPr/>
          <a:lstStyle/>
          <a:p>
            <a:r>
              <a:rPr lang="id-ID" dirty="0"/>
              <a:t>Tersinkronisasi dengan clock</a:t>
            </a:r>
          </a:p>
          <a:p>
            <a:r>
              <a:rPr lang="id-ID" dirty="0"/>
              <a:t>CPU bisa mengerjakan yang lain selagi menunggu DRAM bekerja.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8864836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1004</Words>
  <Application>Microsoft Office PowerPoint</Application>
  <PresentationFormat>On-screen Show (16:9)</PresentationFormat>
  <Paragraphs>197</Paragraphs>
  <Slides>47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Work Sans</vt:lpstr>
      <vt:lpstr>Barlow Light</vt:lpstr>
      <vt:lpstr>Barlow</vt:lpstr>
      <vt:lpstr>Calibri</vt:lpstr>
      <vt:lpstr>Miriam Libre</vt:lpstr>
      <vt:lpstr>Arial</vt:lpstr>
      <vt:lpstr>Roderigo template</vt:lpstr>
      <vt:lpstr>Pertemuan 4</vt:lpstr>
      <vt:lpstr>Memory Volatility</vt:lpstr>
      <vt:lpstr>Semiconductor Memory Types</vt:lpstr>
      <vt:lpstr>Operasi dari memory cell</vt:lpstr>
      <vt:lpstr>Dynamic RAM vs Static RAM</vt:lpstr>
      <vt:lpstr>Struktur DRAM </vt:lpstr>
      <vt:lpstr>Struktur Static RAM </vt:lpstr>
      <vt:lpstr>ROM</vt:lpstr>
      <vt:lpstr>Synchronous DRAM (SDRAM)</vt:lpstr>
      <vt:lpstr>DDR- SDRAM</vt:lpstr>
      <vt:lpstr>DDR- SDRAM</vt:lpstr>
      <vt:lpstr>PowerPoint Presentation</vt:lpstr>
      <vt:lpstr>DIMM vs SODIMM</vt:lpstr>
      <vt:lpstr>Jumlah pin</vt:lpstr>
      <vt:lpstr>Dual Channel Memory</vt:lpstr>
      <vt:lpstr>PowerPoint Presentation</vt:lpstr>
      <vt:lpstr>Pertanyaan </vt:lpstr>
      <vt:lpstr>Pertanyaan </vt:lpstr>
      <vt:lpstr>Triple channel </vt:lpstr>
      <vt:lpstr>Single vs Double Sided RAM</vt:lpstr>
      <vt:lpstr>RAM Compatibility </vt:lpstr>
      <vt:lpstr>PowerPoint Presentation</vt:lpstr>
      <vt:lpstr>PowerPoint Presentation</vt:lpstr>
      <vt:lpstr>Error detection </vt:lpstr>
      <vt:lpstr>Rambus, RDRAM</vt:lpstr>
      <vt:lpstr>CPU</vt:lpstr>
      <vt:lpstr>32-bit vs. 64-bit</vt:lpstr>
      <vt:lpstr>CPU Core</vt:lpstr>
      <vt:lpstr>Hyper-threading</vt:lpstr>
      <vt:lpstr>Cache </vt:lpstr>
      <vt:lpstr>CPU Cache type </vt:lpstr>
      <vt:lpstr>PowerPoint Presentation</vt:lpstr>
      <vt:lpstr>Lanjutan... </vt:lpstr>
      <vt:lpstr>Kecepatan </vt:lpstr>
      <vt:lpstr>Virtualization support </vt:lpstr>
      <vt:lpstr>Grafis </vt:lpstr>
      <vt:lpstr>PowerPoint Presentation</vt:lpstr>
      <vt:lpstr>PowerPoint Presentation</vt:lpstr>
      <vt:lpstr>CPU Socket Type </vt:lpstr>
      <vt:lpstr>CPU Socket Type </vt:lpstr>
      <vt:lpstr>PowerPoint Presentation</vt:lpstr>
      <vt:lpstr>PowerPoint Presentation</vt:lpstr>
      <vt:lpstr>PowerPoint Presentation</vt:lpstr>
      <vt:lpstr>Cooling </vt:lpstr>
      <vt:lpstr>Liquid cooling </vt:lpstr>
      <vt:lpstr>Common trouble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4</dc:title>
  <cp:lastModifiedBy>Kartono Pinaryanto</cp:lastModifiedBy>
  <cp:revision>30</cp:revision>
  <dcterms:modified xsi:type="dcterms:W3CDTF">2021-03-01T15:31:16Z</dcterms:modified>
</cp:coreProperties>
</file>