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DAC3C-197B-4F2D-B07A-5C9C52CA11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7CF21B-855A-42D6-8D42-C391CACE3625}">
      <dgm:prSet/>
      <dgm:spPr/>
      <dgm:t>
        <a:bodyPr/>
        <a:lstStyle/>
        <a:p>
          <a:r>
            <a:rPr lang="en-ID"/>
            <a:t>Design :</a:t>
          </a:r>
          <a:endParaRPr lang="en-US"/>
        </a:p>
      </dgm:t>
    </dgm:pt>
    <dgm:pt modelId="{DDE49F0F-0358-4584-8BAA-2F715560006C}" type="parTrans" cxnId="{7ACD62A1-7CE4-4E78-B3A3-127C25219B20}">
      <dgm:prSet/>
      <dgm:spPr/>
      <dgm:t>
        <a:bodyPr/>
        <a:lstStyle/>
        <a:p>
          <a:endParaRPr lang="en-US"/>
        </a:p>
      </dgm:t>
    </dgm:pt>
    <dgm:pt modelId="{256DB7F9-6C15-4568-8FEC-E67577ED9346}" type="sibTrans" cxnId="{7ACD62A1-7CE4-4E78-B3A3-127C25219B20}">
      <dgm:prSet/>
      <dgm:spPr/>
      <dgm:t>
        <a:bodyPr/>
        <a:lstStyle/>
        <a:p>
          <a:endParaRPr lang="en-US"/>
        </a:p>
      </dgm:t>
    </dgm:pt>
    <dgm:pt modelId="{B96EB8E5-5246-4B8A-9A4C-0B5DDD3AAEE6}">
      <dgm:prSet/>
      <dgm:spPr/>
      <dgm:t>
        <a:bodyPr/>
        <a:lstStyle/>
        <a:p>
          <a:r>
            <a:rPr lang="en-ID"/>
            <a:t>Faktor manusia, grafik desain, pengumpulan kebutuhan, analisis tugas</a:t>
          </a:r>
          <a:endParaRPr lang="en-US"/>
        </a:p>
      </dgm:t>
    </dgm:pt>
    <dgm:pt modelId="{20F8746F-0281-4115-990B-A075F240C795}" type="parTrans" cxnId="{0BAC75DD-B885-4974-8C06-C023D974C6F8}">
      <dgm:prSet/>
      <dgm:spPr/>
      <dgm:t>
        <a:bodyPr/>
        <a:lstStyle/>
        <a:p>
          <a:endParaRPr lang="en-US"/>
        </a:p>
      </dgm:t>
    </dgm:pt>
    <dgm:pt modelId="{EF6671F6-6968-4604-9F8A-AEF7D9E7A438}" type="sibTrans" cxnId="{0BAC75DD-B885-4974-8C06-C023D974C6F8}">
      <dgm:prSet/>
      <dgm:spPr/>
      <dgm:t>
        <a:bodyPr/>
        <a:lstStyle/>
        <a:p>
          <a:endParaRPr lang="en-US"/>
        </a:p>
      </dgm:t>
    </dgm:pt>
    <dgm:pt modelId="{AE2FC787-E8D9-4B58-9B58-94B8653374BC}">
      <dgm:prSet/>
      <dgm:spPr/>
      <dgm:t>
        <a:bodyPr/>
        <a:lstStyle/>
        <a:p>
          <a:r>
            <a:rPr lang="en-ID"/>
            <a:t>Implementasi teknologi dan tools</a:t>
          </a:r>
          <a:endParaRPr lang="en-US"/>
        </a:p>
      </dgm:t>
    </dgm:pt>
    <dgm:pt modelId="{526ED843-D008-4EB0-B352-8F9959AFC052}" type="parTrans" cxnId="{530E9775-25B6-4FC3-85BE-6BED2F9F96B7}">
      <dgm:prSet/>
      <dgm:spPr/>
      <dgm:t>
        <a:bodyPr/>
        <a:lstStyle/>
        <a:p>
          <a:endParaRPr lang="en-US"/>
        </a:p>
      </dgm:t>
    </dgm:pt>
    <dgm:pt modelId="{75878AC6-0A03-460A-91CA-E595614CFF16}" type="sibTrans" cxnId="{530E9775-25B6-4FC3-85BE-6BED2F9F96B7}">
      <dgm:prSet/>
      <dgm:spPr/>
      <dgm:t>
        <a:bodyPr/>
        <a:lstStyle/>
        <a:p>
          <a:endParaRPr lang="en-US"/>
        </a:p>
      </dgm:t>
    </dgm:pt>
    <dgm:pt modelId="{F6BA4B8E-8AB9-455B-BF1F-D6F89F5BC211}">
      <dgm:prSet/>
      <dgm:spPr/>
      <dgm:t>
        <a:bodyPr/>
        <a:lstStyle/>
        <a:p>
          <a:r>
            <a:rPr lang="en-ID"/>
            <a:t>Teknik prototyping, development tools</a:t>
          </a:r>
          <a:endParaRPr lang="en-US"/>
        </a:p>
      </dgm:t>
    </dgm:pt>
    <dgm:pt modelId="{E601EAA7-32AB-4E3B-BD6F-0A7B0832041B}" type="parTrans" cxnId="{CA6C157E-2A74-4391-B9CB-50DC74967CC8}">
      <dgm:prSet/>
      <dgm:spPr/>
      <dgm:t>
        <a:bodyPr/>
        <a:lstStyle/>
        <a:p>
          <a:endParaRPr lang="en-US"/>
        </a:p>
      </dgm:t>
    </dgm:pt>
    <dgm:pt modelId="{27947CA2-6264-4477-8B29-4B023D31D777}" type="sibTrans" cxnId="{CA6C157E-2A74-4391-B9CB-50DC74967CC8}">
      <dgm:prSet/>
      <dgm:spPr/>
      <dgm:t>
        <a:bodyPr/>
        <a:lstStyle/>
        <a:p>
          <a:endParaRPr lang="en-US"/>
        </a:p>
      </dgm:t>
    </dgm:pt>
    <dgm:pt modelId="{D6EF1514-BCC6-430D-830A-9B3F5AA3C89F}">
      <dgm:prSet/>
      <dgm:spPr/>
      <dgm:t>
        <a:bodyPr/>
        <a:lstStyle/>
        <a:p>
          <a:r>
            <a:rPr lang="en-ID"/>
            <a:t>Evaluasi / Test</a:t>
          </a:r>
          <a:endParaRPr lang="en-US"/>
        </a:p>
      </dgm:t>
    </dgm:pt>
    <dgm:pt modelId="{A69A7C5C-AC71-444E-B80D-B06AFBEFFC2F}" type="parTrans" cxnId="{9209CB4D-F568-427B-AD4B-709718F2D110}">
      <dgm:prSet/>
      <dgm:spPr/>
      <dgm:t>
        <a:bodyPr/>
        <a:lstStyle/>
        <a:p>
          <a:endParaRPr lang="en-US"/>
        </a:p>
      </dgm:t>
    </dgm:pt>
    <dgm:pt modelId="{4DE15B44-97CC-4048-B0CB-EAC399D777BC}" type="sibTrans" cxnId="{9209CB4D-F568-427B-AD4B-709718F2D110}">
      <dgm:prSet/>
      <dgm:spPr/>
      <dgm:t>
        <a:bodyPr/>
        <a:lstStyle/>
        <a:p>
          <a:endParaRPr lang="en-US"/>
        </a:p>
      </dgm:t>
    </dgm:pt>
    <dgm:pt modelId="{744D5E24-5D3E-409E-979A-F7917B194D0E}">
      <dgm:prSet/>
      <dgm:spPr/>
      <dgm:t>
        <a:bodyPr/>
        <a:lstStyle/>
        <a:p>
          <a:r>
            <a:rPr lang="en-ID"/>
            <a:t>Produktivitas pengujian kegunaan evaluasi formatif-sumatif</a:t>
          </a:r>
          <a:endParaRPr lang="en-US"/>
        </a:p>
      </dgm:t>
    </dgm:pt>
    <dgm:pt modelId="{518915BF-0D0D-4AAC-85B2-56637C26D454}" type="parTrans" cxnId="{C223A8FA-FB73-471C-82D2-C534D81E8517}">
      <dgm:prSet/>
      <dgm:spPr/>
      <dgm:t>
        <a:bodyPr/>
        <a:lstStyle/>
        <a:p>
          <a:endParaRPr lang="en-US"/>
        </a:p>
      </dgm:t>
    </dgm:pt>
    <dgm:pt modelId="{8B754016-224F-4DAD-BA60-B72AA5B0A0A6}" type="sibTrans" cxnId="{C223A8FA-FB73-471C-82D2-C534D81E8517}">
      <dgm:prSet/>
      <dgm:spPr/>
      <dgm:t>
        <a:bodyPr/>
        <a:lstStyle/>
        <a:p>
          <a:endParaRPr lang="en-US"/>
        </a:p>
      </dgm:t>
    </dgm:pt>
    <dgm:pt modelId="{6E7BC9CF-E699-4B4E-A53B-7081DAA3C9DF}" type="pres">
      <dgm:prSet presAssocID="{C1EDAC3C-197B-4F2D-B07A-5C9C52CA1197}" presName="root" presStyleCnt="0">
        <dgm:presLayoutVars>
          <dgm:dir/>
          <dgm:resizeHandles val="exact"/>
        </dgm:presLayoutVars>
      </dgm:prSet>
      <dgm:spPr/>
    </dgm:pt>
    <dgm:pt modelId="{52F2DE6D-D73C-4E14-BE80-AF5A29EFD820}" type="pres">
      <dgm:prSet presAssocID="{017CF21B-855A-42D6-8D42-C391CACE3625}" presName="compNode" presStyleCnt="0"/>
      <dgm:spPr/>
    </dgm:pt>
    <dgm:pt modelId="{AA0BBCF8-3B6D-431D-ACBC-4EED6DE656E1}" type="pres">
      <dgm:prSet presAssocID="{017CF21B-855A-42D6-8D42-C391CACE3625}" presName="bgRect" presStyleLbl="bgShp" presStyleIdx="0" presStyleCnt="3"/>
      <dgm:spPr/>
    </dgm:pt>
    <dgm:pt modelId="{FA8B596A-D39F-4BB6-ADD0-054398FD5CBE}" type="pres">
      <dgm:prSet presAssocID="{017CF21B-855A-42D6-8D42-C391CACE36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65B33AF-FDFD-4C85-90FD-697A141DADB8}" type="pres">
      <dgm:prSet presAssocID="{017CF21B-855A-42D6-8D42-C391CACE3625}" presName="spaceRect" presStyleCnt="0"/>
      <dgm:spPr/>
    </dgm:pt>
    <dgm:pt modelId="{AB89262E-426B-45EE-B7F0-A255D34B785A}" type="pres">
      <dgm:prSet presAssocID="{017CF21B-855A-42D6-8D42-C391CACE3625}" presName="parTx" presStyleLbl="revTx" presStyleIdx="0" presStyleCnt="6">
        <dgm:presLayoutVars>
          <dgm:chMax val="0"/>
          <dgm:chPref val="0"/>
        </dgm:presLayoutVars>
      </dgm:prSet>
      <dgm:spPr/>
    </dgm:pt>
    <dgm:pt modelId="{96D43E3B-4BCF-4D9D-BBC5-6EEFDCC93158}" type="pres">
      <dgm:prSet presAssocID="{017CF21B-855A-42D6-8D42-C391CACE3625}" presName="desTx" presStyleLbl="revTx" presStyleIdx="1" presStyleCnt="6">
        <dgm:presLayoutVars/>
      </dgm:prSet>
      <dgm:spPr/>
    </dgm:pt>
    <dgm:pt modelId="{CB02B8A2-1711-4B41-B5F7-B7597D23227A}" type="pres">
      <dgm:prSet presAssocID="{256DB7F9-6C15-4568-8FEC-E67577ED9346}" presName="sibTrans" presStyleCnt="0"/>
      <dgm:spPr/>
    </dgm:pt>
    <dgm:pt modelId="{7F2A8DBA-3A93-4769-ADED-6BA7FD7E5E5D}" type="pres">
      <dgm:prSet presAssocID="{AE2FC787-E8D9-4B58-9B58-94B8653374BC}" presName="compNode" presStyleCnt="0"/>
      <dgm:spPr/>
    </dgm:pt>
    <dgm:pt modelId="{24B08D5D-9CAB-42EE-9555-8748E3C75308}" type="pres">
      <dgm:prSet presAssocID="{AE2FC787-E8D9-4B58-9B58-94B8653374BC}" presName="bgRect" presStyleLbl="bgShp" presStyleIdx="1" presStyleCnt="3"/>
      <dgm:spPr/>
    </dgm:pt>
    <dgm:pt modelId="{EA18F0AF-5B10-4C61-9944-C43086E9FF4F}" type="pres">
      <dgm:prSet presAssocID="{AE2FC787-E8D9-4B58-9B58-94B8653374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794547-A97D-441A-9DF6-C8EA85627269}" type="pres">
      <dgm:prSet presAssocID="{AE2FC787-E8D9-4B58-9B58-94B8653374BC}" presName="spaceRect" presStyleCnt="0"/>
      <dgm:spPr/>
    </dgm:pt>
    <dgm:pt modelId="{4B845923-0238-40C3-9CF1-917446B70AB1}" type="pres">
      <dgm:prSet presAssocID="{AE2FC787-E8D9-4B58-9B58-94B8653374BC}" presName="parTx" presStyleLbl="revTx" presStyleIdx="2" presStyleCnt="6">
        <dgm:presLayoutVars>
          <dgm:chMax val="0"/>
          <dgm:chPref val="0"/>
        </dgm:presLayoutVars>
      </dgm:prSet>
      <dgm:spPr/>
    </dgm:pt>
    <dgm:pt modelId="{A9EB40FC-E51E-4E73-9B47-F6B5BF1492F5}" type="pres">
      <dgm:prSet presAssocID="{AE2FC787-E8D9-4B58-9B58-94B8653374BC}" presName="desTx" presStyleLbl="revTx" presStyleIdx="3" presStyleCnt="6">
        <dgm:presLayoutVars/>
      </dgm:prSet>
      <dgm:spPr/>
    </dgm:pt>
    <dgm:pt modelId="{C05454C0-A17B-42C2-B448-158B4DA7DE22}" type="pres">
      <dgm:prSet presAssocID="{75878AC6-0A03-460A-91CA-E595614CFF16}" presName="sibTrans" presStyleCnt="0"/>
      <dgm:spPr/>
    </dgm:pt>
    <dgm:pt modelId="{3B81E7F7-60F7-447D-9D31-59C1057D3AA4}" type="pres">
      <dgm:prSet presAssocID="{D6EF1514-BCC6-430D-830A-9B3F5AA3C89F}" presName="compNode" presStyleCnt="0"/>
      <dgm:spPr/>
    </dgm:pt>
    <dgm:pt modelId="{5D9D2E84-2CEB-43C7-B6BC-F1B51B9CE9CE}" type="pres">
      <dgm:prSet presAssocID="{D6EF1514-BCC6-430D-830A-9B3F5AA3C89F}" presName="bgRect" presStyleLbl="bgShp" presStyleIdx="2" presStyleCnt="3"/>
      <dgm:spPr/>
    </dgm:pt>
    <dgm:pt modelId="{7E73BDE2-B522-46ED-AB43-E428D8AA3208}" type="pres">
      <dgm:prSet presAssocID="{D6EF1514-BCC6-430D-830A-9B3F5AA3C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CFE2B00-9868-4668-841A-27B48888B59D}" type="pres">
      <dgm:prSet presAssocID="{D6EF1514-BCC6-430D-830A-9B3F5AA3C89F}" presName="spaceRect" presStyleCnt="0"/>
      <dgm:spPr/>
    </dgm:pt>
    <dgm:pt modelId="{8939AC18-C1BC-428D-A98A-F839EE107D47}" type="pres">
      <dgm:prSet presAssocID="{D6EF1514-BCC6-430D-830A-9B3F5AA3C89F}" presName="parTx" presStyleLbl="revTx" presStyleIdx="4" presStyleCnt="6">
        <dgm:presLayoutVars>
          <dgm:chMax val="0"/>
          <dgm:chPref val="0"/>
        </dgm:presLayoutVars>
      </dgm:prSet>
      <dgm:spPr/>
    </dgm:pt>
    <dgm:pt modelId="{D85FABA9-3CFF-4CB1-A79A-70A4615E1040}" type="pres">
      <dgm:prSet presAssocID="{D6EF1514-BCC6-430D-830A-9B3F5AA3C89F}" presName="desTx" presStyleLbl="revTx" presStyleIdx="5" presStyleCnt="6">
        <dgm:presLayoutVars/>
      </dgm:prSet>
      <dgm:spPr/>
    </dgm:pt>
  </dgm:ptLst>
  <dgm:cxnLst>
    <dgm:cxn modelId="{28B0FC0F-6A20-4034-98DA-227A751A0968}" type="presOf" srcId="{B96EB8E5-5246-4B8A-9A4C-0B5DDD3AAEE6}" destId="{96D43E3B-4BCF-4D9D-BBC5-6EEFDCC93158}" srcOrd="0" destOrd="0" presId="urn:microsoft.com/office/officeart/2018/2/layout/IconVerticalSolidList"/>
    <dgm:cxn modelId="{207E1E35-F445-4A5D-8EF9-C140161876C3}" type="presOf" srcId="{C1EDAC3C-197B-4F2D-B07A-5C9C52CA1197}" destId="{6E7BC9CF-E699-4B4E-A53B-7081DAA3C9DF}" srcOrd="0" destOrd="0" presId="urn:microsoft.com/office/officeart/2018/2/layout/IconVerticalSolidList"/>
    <dgm:cxn modelId="{16806638-BD60-4778-9D25-F60E1150410E}" type="presOf" srcId="{744D5E24-5D3E-409E-979A-F7917B194D0E}" destId="{D85FABA9-3CFF-4CB1-A79A-70A4615E1040}" srcOrd="0" destOrd="0" presId="urn:microsoft.com/office/officeart/2018/2/layout/IconVerticalSolidList"/>
    <dgm:cxn modelId="{583FFB62-9711-40D6-A738-B62D6CDE4DF9}" type="presOf" srcId="{F6BA4B8E-8AB9-455B-BF1F-D6F89F5BC211}" destId="{A9EB40FC-E51E-4E73-9B47-F6B5BF1492F5}" srcOrd="0" destOrd="0" presId="urn:microsoft.com/office/officeart/2018/2/layout/IconVerticalSolidList"/>
    <dgm:cxn modelId="{37FAEF44-3AE5-4008-8BA3-6640640318A1}" type="presOf" srcId="{D6EF1514-BCC6-430D-830A-9B3F5AA3C89F}" destId="{8939AC18-C1BC-428D-A98A-F839EE107D47}" srcOrd="0" destOrd="0" presId="urn:microsoft.com/office/officeart/2018/2/layout/IconVerticalSolidList"/>
    <dgm:cxn modelId="{9209CB4D-F568-427B-AD4B-709718F2D110}" srcId="{C1EDAC3C-197B-4F2D-B07A-5C9C52CA1197}" destId="{D6EF1514-BCC6-430D-830A-9B3F5AA3C89F}" srcOrd="2" destOrd="0" parTransId="{A69A7C5C-AC71-444E-B80D-B06AFBEFFC2F}" sibTransId="{4DE15B44-97CC-4048-B0CB-EAC399D777BC}"/>
    <dgm:cxn modelId="{530E9775-25B6-4FC3-85BE-6BED2F9F96B7}" srcId="{C1EDAC3C-197B-4F2D-B07A-5C9C52CA1197}" destId="{AE2FC787-E8D9-4B58-9B58-94B8653374BC}" srcOrd="1" destOrd="0" parTransId="{526ED843-D008-4EB0-B352-8F9959AFC052}" sibTransId="{75878AC6-0A03-460A-91CA-E595614CFF16}"/>
    <dgm:cxn modelId="{CA6C157E-2A74-4391-B9CB-50DC74967CC8}" srcId="{AE2FC787-E8D9-4B58-9B58-94B8653374BC}" destId="{F6BA4B8E-8AB9-455B-BF1F-D6F89F5BC211}" srcOrd="0" destOrd="0" parTransId="{E601EAA7-32AB-4E3B-BD6F-0A7B0832041B}" sibTransId="{27947CA2-6264-4477-8B29-4B023D31D777}"/>
    <dgm:cxn modelId="{7ACD62A1-7CE4-4E78-B3A3-127C25219B20}" srcId="{C1EDAC3C-197B-4F2D-B07A-5C9C52CA1197}" destId="{017CF21B-855A-42D6-8D42-C391CACE3625}" srcOrd="0" destOrd="0" parTransId="{DDE49F0F-0358-4584-8BAA-2F715560006C}" sibTransId="{256DB7F9-6C15-4568-8FEC-E67577ED9346}"/>
    <dgm:cxn modelId="{D1193AA7-A5B8-4609-85D6-86FC10212BF9}" type="presOf" srcId="{017CF21B-855A-42D6-8D42-C391CACE3625}" destId="{AB89262E-426B-45EE-B7F0-A255D34B785A}" srcOrd="0" destOrd="0" presId="urn:microsoft.com/office/officeart/2018/2/layout/IconVerticalSolidList"/>
    <dgm:cxn modelId="{0BAC75DD-B885-4974-8C06-C023D974C6F8}" srcId="{017CF21B-855A-42D6-8D42-C391CACE3625}" destId="{B96EB8E5-5246-4B8A-9A4C-0B5DDD3AAEE6}" srcOrd="0" destOrd="0" parTransId="{20F8746F-0281-4115-990B-A075F240C795}" sibTransId="{EF6671F6-6968-4604-9F8A-AEF7D9E7A438}"/>
    <dgm:cxn modelId="{C223A8FA-FB73-471C-82D2-C534D81E8517}" srcId="{D6EF1514-BCC6-430D-830A-9B3F5AA3C89F}" destId="{744D5E24-5D3E-409E-979A-F7917B194D0E}" srcOrd="0" destOrd="0" parTransId="{518915BF-0D0D-4AAC-85B2-56637C26D454}" sibTransId="{8B754016-224F-4DAD-BA60-B72AA5B0A0A6}"/>
    <dgm:cxn modelId="{5A6FE6FA-E4E4-4E67-97D2-4665058563FF}" type="presOf" srcId="{AE2FC787-E8D9-4B58-9B58-94B8653374BC}" destId="{4B845923-0238-40C3-9CF1-917446B70AB1}" srcOrd="0" destOrd="0" presId="urn:microsoft.com/office/officeart/2018/2/layout/IconVerticalSolidList"/>
    <dgm:cxn modelId="{01B614B9-9544-492E-A04C-88EADD8A9FC4}" type="presParOf" srcId="{6E7BC9CF-E699-4B4E-A53B-7081DAA3C9DF}" destId="{52F2DE6D-D73C-4E14-BE80-AF5A29EFD820}" srcOrd="0" destOrd="0" presId="urn:microsoft.com/office/officeart/2018/2/layout/IconVerticalSolidList"/>
    <dgm:cxn modelId="{D45016BD-8DB2-415C-AD55-AAB29B5504BA}" type="presParOf" srcId="{52F2DE6D-D73C-4E14-BE80-AF5A29EFD820}" destId="{AA0BBCF8-3B6D-431D-ACBC-4EED6DE656E1}" srcOrd="0" destOrd="0" presId="urn:microsoft.com/office/officeart/2018/2/layout/IconVerticalSolidList"/>
    <dgm:cxn modelId="{25E6A89D-3E76-46CF-A912-C8C39D582715}" type="presParOf" srcId="{52F2DE6D-D73C-4E14-BE80-AF5A29EFD820}" destId="{FA8B596A-D39F-4BB6-ADD0-054398FD5CBE}" srcOrd="1" destOrd="0" presId="urn:microsoft.com/office/officeart/2018/2/layout/IconVerticalSolidList"/>
    <dgm:cxn modelId="{858E54F6-CB5D-460C-8C26-9305954BA3A2}" type="presParOf" srcId="{52F2DE6D-D73C-4E14-BE80-AF5A29EFD820}" destId="{B65B33AF-FDFD-4C85-90FD-697A141DADB8}" srcOrd="2" destOrd="0" presId="urn:microsoft.com/office/officeart/2018/2/layout/IconVerticalSolidList"/>
    <dgm:cxn modelId="{38004AE1-357D-4C51-97E6-F17FE7CCC39F}" type="presParOf" srcId="{52F2DE6D-D73C-4E14-BE80-AF5A29EFD820}" destId="{AB89262E-426B-45EE-B7F0-A255D34B785A}" srcOrd="3" destOrd="0" presId="urn:microsoft.com/office/officeart/2018/2/layout/IconVerticalSolidList"/>
    <dgm:cxn modelId="{9D6953CB-BE7C-46EF-A0B3-533224436381}" type="presParOf" srcId="{52F2DE6D-D73C-4E14-BE80-AF5A29EFD820}" destId="{96D43E3B-4BCF-4D9D-BBC5-6EEFDCC93158}" srcOrd="4" destOrd="0" presId="urn:microsoft.com/office/officeart/2018/2/layout/IconVerticalSolidList"/>
    <dgm:cxn modelId="{6E49563F-5768-4E8B-BBC0-808B56483FC4}" type="presParOf" srcId="{6E7BC9CF-E699-4B4E-A53B-7081DAA3C9DF}" destId="{CB02B8A2-1711-4B41-B5F7-B7597D23227A}" srcOrd="1" destOrd="0" presId="urn:microsoft.com/office/officeart/2018/2/layout/IconVerticalSolidList"/>
    <dgm:cxn modelId="{5F11CCC6-BC40-4EA6-8B83-4A4C86DDCB46}" type="presParOf" srcId="{6E7BC9CF-E699-4B4E-A53B-7081DAA3C9DF}" destId="{7F2A8DBA-3A93-4769-ADED-6BA7FD7E5E5D}" srcOrd="2" destOrd="0" presId="urn:microsoft.com/office/officeart/2018/2/layout/IconVerticalSolidList"/>
    <dgm:cxn modelId="{9D13A0DD-B898-48DD-866C-58192AD41952}" type="presParOf" srcId="{7F2A8DBA-3A93-4769-ADED-6BA7FD7E5E5D}" destId="{24B08D5D-9CAB-42EE-9555-8748E3C75308}" srcOrd="0" destOrd="0" presId="urn:microsoft.com/office/officeart/2018/2/layout/IconVerticalSolidList"/>
    <dgm:cxn modelId="{E7F15E28-1671-448D-B621-BF87095B50E3}" type="presParOf" srcId="{7F2A8DBA-3A93-4769-ADED-6BA7FD7E5E5D}" destId="{EA18F0AF-5B10-4C61-9944-C43086E9FF4F}" srcOrd="1" destOrd="0" presId="urn:microsoft.com/office/officeart/2018/2/layout/IconVerticalSolidList"/>
    <dgm:cxn modelId="{AEE46A54-B0C5-408C-A117-2FE37BC8FB71}" type="presParOf" srcId="{7F2A8DBA-3A93-4769-ADED-6BA7FD7E5E5D}" destId="{8D794547-A97D-441A-9DF6-C8EA85627269}" srcOrd="2" destOrd="0" presId="urn:microsoft.com/office/officeart/2018/2/layout/IconVerticalSolidList"/>
    <dgm:cxn modelId="{AF5D3B82-4E3C-4C80-879F-F58B1405E969}" type="presParOf" srcId="{7F2A8DBA-3A93-4769-ADED-6BA7FD7E5E5D}" destId="{4B845923-0238-40C3-9CF1-917446B70AB1}" srcOrd="3" destOrd="0" presId="urn:microsoft.com/office/officeart/2018/2/layout/IconVerticalSolidList"/>
    <dgm:cxn modelId="{13146694-2D92-4191-B8AE-5388FD3CFD82}" type="presParOf" srcId="{7F2A8DBA-3A93-4769-ADED-6BA7FD7E5E5D}" destId="{A9EB40FC-E51E-4E73-9B47-F6B5BF1492F5}" srcOrd="4" destOrd="0" presId="urn:microsoft.com/office/officeart/2018/2/layout/IconVerticalSolidList"/>
    <dgm:cxn modelId="{9664019F-59E5-40C8-9842-8C5E686F2854}" type="presParOf" srcId="{6E7BC9CF-E699-4B4E-A53B-7081DAA3C9DF}" destId="{C05454C0-A17B-42C2-B448-158B4DA7DE22}" srcOrd="3" destOrd="0" presId="urn:microsoft.com/office/officeart/2018/2/layout/IconVerticalSolidList"/>
    <dgm:cxn modelId="{101FEB02-CC6D-4583-A2BB-F6F2BEEC3D72}" type="presParOf" srcId="{6E7BC9CF-E699-4B4E-A53B-7081DAA3C9DF}" destId="{3B81E7F7-60F7-447D-9D31-59C1057D3AA4}" srcOrd="4" destOrd="0" presId="urn:microsoft.com/office/officeart/2018/2/layout/IconVerticalSolidList"/>
    <dgm:cxn modelId="{D874EC04-6318-4926-90CC-571A5330CC84}" type="presParOf" srcId="{3B81E7F7-60F7-447D-9D31-59C1057D3AA4}" destId="{5D9D2E84-2CEB-43C7-B6BC-F1B51B9CE9CE}" srcOrd="0" destOrd="0" presId="urn:microsoft.com/office/officeart/2018/2/layout/IconVerticalSolidList"/>
    <dgm:cxn modelId="{FC66B6A6-CA03-49D5-B086-7D396CBED988}" type="presParOf" srcId="{3B81E7F7-60F7-447D-9D31-59C1057D3AA4}" destId="{7E73BDE2-B522-46ED-AB43-E428D8AA3208}" srcOrd="1" destOrd="0" presId="urn:microsoft.com/office/officeart/2018/2/layout/IconVerticalSolidList"/>
    <dgm:cxn modelId="{FA381A2C-FAC0-4461-BA54-A56E9BC64898}" type="presParOf" srcId="{3B81E7F7-60F7-447D-9D31-59C1057D3AA4}" destId="{8CFE2B00-9868-4668-841A-27B48888B59D}" srcOrd="2" destOrd="0" presId="urn:microsoft.com/office/officeart/2018/2/layout/IconVerticalSolidList"/>
    <dgm:cxn modelId="{E7EDFCA6-A4C4-4B69-835C-AD873B885A08}" type="presParOf" srcId="{3B81E7F7-60F7-447D-9D31-59C1057D3AA4}" destId="{8939AC18-C1BC-428D-A98A-F839EE107D47}" srcOrd="3" destOrd="0" presId="urn:microsoft.com/office/officeart/2018/2/layout/IconVerticalSolidList"/>
    <dgm:cxn modelId="{E31BB969-DA02-460F-8C71-5BB1CEE267F1}" type="presParOf" srcId="{3B81E7F7-60F7-447D-9D31-59C1057D3AA4}" destId="{D85FABA9-3CFF-4CB1-A79A-70A4615E10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BBCF8-3B6D-431D-ACBC-4EED6DE656E1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B596A-D39F-4BB6-ADD0-054398FD5CBE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9262E-426B-45EE-B7F0-A255D34B785A}">
      <dsp:nvSpPr>
        <dsp:cNvPr id="0" name=""/>
        <dsp:cNvSpPr/>
      </dsp:nvSpPr>
      <dsp:spPr>
        <a:xfrm>
          <a:off x="1642860" y="607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Design :</a:t>
          </a:r>
          <a:endParaRPr lang="en-US" sz="2500" kern="1200"/>
        </a:p>
      </dsp:txBody>
      <dsp:txXfrm>
        <a:off x="1642860" y="607"/>
        <a:ext cx="2982961" cy="1422390"/>
      </dsp:txXfrm>
    </dsp:sp>
    <dsp:sp modelId="{96D43E3B-4BCF-4D9D-BBC5-6EEFDCC93158}">
      <dsp:nvSpPr>
        <dsp:cNvPr id="0" name=""/>
        <dsp:cNvSpPr/>
      </dsp:nvSpPr>
      <dsp:spPr>
        <a:xfrm>
          <a:off x="4625822" y="607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/>
            <a:t>Faktor manusia, grafik desain, pengumpulan kebutuhan, analisis tugas</a:t>
          </a:r>
          <a:endParaRPr lang="en-US" sz="1600" kern="1200"/>
        </a:p>
      </dsp:txBody>
      <dsp:txXfrm>
        <a:off x="4625822" y="607"/>
        <a:ext cx="2002981" cy="1422390"/>
      </dsp:txXfrm>
    </dsp:sp>
    <dsp:sp modelId="{24B08D5D-9CAB-42EE-9555-8748E3C7530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F0AF-5B10-4C61-9944-C43086E9FF4F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5923-0238-40C3-9CF1-917446B70AB1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Implementasi teknologi dan tools</a:t>
          </a:r>
          <a:endParaRPr lang="en-US" sz="2500" kern="1200"/>
        </a:p>
      </dsp:txBody>
      <dsp:txXfrm>
        <a:off x="1642860" y="1778595"/>
        <a:ext cx="2982961" cy="1422390"/>
      </dsp:txXfrm>
    </dsp:sp>
    <dsp:sp modelId="{A9EB40FC-E51E-4E73-9B47-F6B5BF1492F5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/>
            <a:t>Teknik prototyping, development tools</a:t>
          </a:r>
          <a:endParaRPr lang="en-US" sz="1600" kern="1200"/>
        </a:p>
      </dsp:txBody>
      <dsp:txXfrm>
        <a:off x="4625822" y="1778595"/>
        <a:ext cx="2002981" cy="1422390"/>
      </dsp:txXfrm>
    </dsp:sp>
    <dsp:sp modelId="{5D9D2E84-2CEB-43C7-B6BC-F1B51B9CE9C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3BDE2-B522-46ED-AB43-E428D8AA3208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9AC18-C1BC-428D-A98A-F839EE107D47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Evaluasi / Test</a:t>
          </a:r>
          <a:endParaRPr lang="en-US" sz="2500" kern="1200"/>
        </a:p>
      </dsp:txBody>
      <dsp:txXfrm>
        <a:off x="1642860" y="3556583"/>
        <a:ext cx="2982961" cy="1422390"/>
      </dsp:txXfrm>
    </dsp:sp>
    <dsp:sp modelId="{D85FABA9-3CFF-4CB1-A79A-70A4615E1040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/>
            <a:t>Produktivitas pengujian kegunaan evaluasi formatif-sumatif</a:t>
          </a:r>
          <a:endParaRPr lang="en-US" sz="1600" kern="1200"/>
        </a:p>
      </dsp:txBody>
      <dsp:txXfrm>
        <a:off x="4625822" y="3556583"/>
        <a:ext cx="2002981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1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7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387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27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16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535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5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2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93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6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8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68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5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2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3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C9FD-4957-482A-970C-E7B4502C6F83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0A45B3-1B6B-428F-BCC1-FAFE7594F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0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it.com/papers/heuristic/heuristic_li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66DA-1D5A-4420-A25F-1B9A46CF3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ID" sz="4000" dirty="0">
                <a:solidFill>
                  <a:schemeClr val="tx2"/>
                </a:solidFill>
              </a:rPr>
              <a:t>Desain dan </a:t>
            </a:r>
            <a:r>
              <a:rPr lang="en-ID" sz="4000" dirty="0" err="1">
                <a:solidFill>
                  <a:schemeClr val="tx2"/>
                </a:solidFill>
              </a:rPr>
              <a:t>Pemrograman</a:t>
            </a:r>
            <a:r>
              <a:rPr lang="en-ID" sz="4000" dirty="0">
                <a:solidFill>
                  <a:schemeClr val="tx2"/>
                </a:solidFill>
              </a:rPr>
              <a:t> </a:t>
            </a:r>
            <a:r>
              <a:rPr lang="en-ID" sz="4000" dirty="0" err="1">
                <a:solidFill>
                  <a:schemeClr val="tx2"/>
                </a:solidFill>
              </a:rPr>
              <a:t>Antarmuka</a:t>
            </a:r>
            <a:r>
              <a:rPr lang="en-ID" sz="4000" dirty="0">
                <a:solidFill>
                  <a:schemeClr val="tx2"/>
                </a:solidFill>
              </a:rPr>
              <a:t> </a:t>
            </a:r>
            <a:r>
              <a:rPr lang="en-ID" sz="4000" dirty="0" err="1">
                <a:solidFill>
                  <a:schemeClr val="tx2"/>
                </a:solidFill>
              </a:rPr>
              <a:t>Grafis</a:t>
            </a:r>
            <a:r>
              <a:rPr lang="en-ID" sz="4000" dirty="0">
                <a:solidFill>
                  <a:schemeClr val="tx2"/>
                </a:solidFill>
              </a:rPr>
              <a:t> </a:t>
            </a:r>
            <a:r>
              <a:rPr lang="en-ID" sz="4000">
                <a:solidFill>
                  <a:schemeClr val="tx2"/>
                </a:solidFill>
              </a:rPr>
              <a:t>Pengguna</a:t>
            </a:r>
            <a:endParaRPr lang="en-ID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1B1C-7C0E-4869-8236-CA338CC31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D" sz="1500">
                <a:solidFill>
                  <a:schemeClr val="tx2"/>
                </a:solidFill>
              </a:rPr>
              <a:t>Jurusan Informatika</a:t>
            </a:r>
          </a:p>
          <a:p>
            <a:r>
              <a:rPr lang="en-ID" sz="1500">
                <a:solidFill>
                  <a:schemeClr val="tx2"/>
                </a:solidFill>
              </a:rPr>
              <a:t>Universitas Sanata Dharma</a:t>
            </a:r>
          </a:p>
        </p:txBody>
      </p:sp>
    </p:spTree>
    <p:extLst>
      <p:ext uri="{BB962C8B-B14F-4D97-AF65-F5344CB8AC3E}">
        <p14:creationId xmlns:p14="http://schemas.microsoft.com/office/powerpoint/2010/main" val="284645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FAD6-12F4-47FD-91AE-20D24FE3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Three Mile Island control panel</a:t>
            </a:r>
            <a:endParaRPr lang="en-ID" dirty="0"/>
          </a:p>
        </p:txBody>
      </p:sp>
      <p:pic>
        <p:nvPicPr>
          <p:cNvPr id="4" name="Content Placeholder 3" descr="tmi2_control_room">
            <a:extLst>
              <a:ext uri="{FF2B5EF4-FFF2-40B4-BE49-F238E27FC236}">
                <a16:creationId xmlns:a16="http://schemas.microsoft.com/office/drawing/2014/main" id="{A7C3576A-DEB5-4712-A6C8-D50ED98AD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066" y="1703156"/>
            <a:ext cx="6607203" cy="454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0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4F4-5E5C-448D-AB32-8590F89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Three Mile Island control panel</a:t>
            </a:r>
            <a:endParaRPr lang="en-ID" dirty="0"/>
          </a:p>
        </p:txBody>
      </p:sp>
      <p:pic>
        <p:nvPicPr>
          <p:cNvPr id="4" name="Content Placeholder 3" descr="tmi2_tags">
            <a:extLst>
              <a:ext uri="{FF2B5EF4-FFF2-40B4-BE49-F238E27FC236}">
                <a16:creationId xmlns:a16="http://schemas.microsoft.com/office/drawing/2014/main" id="{6C6C047E-8E20-4025-9FBF-0A3C60746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46" y="1429446"/>
            <a:ext cx="7801356" cy="50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BB4A-83A0-4687-9D33-E82E40E6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2971-7966-45D1-AECF-6392BF0F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natural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“the required task”</a:t>
            </a: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 good or bad interface”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user-friendly”</a:t>
            </a: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“usability: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13297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948-8BB8-4ED1-83DD-FA828746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D2B4-D59B-40B0-897E-E9A8D5FA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Usability (ISO 9241)</a:t>
            </a:r>
          </a:p>
          <a:p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Sejauh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57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C47C-615E-4C3B-AECD-2F8DC3C6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Keragaman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1489-0098-4EF0-911C-E4826720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interface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“the nature of the computer system:</a:t>
            </a:r>
          </a:p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interface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“usability”</a:t>
            </a: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PC/s, PDA, smart phone, special purpose devices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0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D56E-78C4-48FE-97FA-3ED6990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Tipe-tipe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: Critical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ADE6-B83F-4742-BBFC-7079E3F0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air traffic control, reactor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nuklir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reliability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 training long-error free performance</a:t>
            </a:r>
          </a:p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Pengingat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diperhitungkan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44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2A59-D915-445C-8D11-0D67E114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Tipe-tipe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: Commercial and 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302-D6A5-4101-A524-DBB617CE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 banking, production control, banking, insurance, order entry, inventory management, reservation, </a:t>
            </a:r>
            <a:r>
              <a:rPr lang="en-ID" sz="2400" dirty="0" err="1"/>
              <a:t>biling</a:t>
            </a:r>
            <a:r>
              <a:rPr lang="en-ID" sz="2400" dirty="0"/>
              <a:t>, and point of sales systems</a:t>
            </a:r>
          </a:p>
          <a:p>
            <a:r>
              <a:rPr lang="en-ID" sz="2400" dirty="0"/>
              <a:t>Training </a:t>
            </a:r>
            <a:r>
              <a:rPr lang="en-ID" sz="2400" dirty="0" err="1"/>
              <a:t>biaya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,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endParaRPr lang="en-ID" sz="2400" dirty="0"/>
          </a:p>
          <a:p>
            <a:r>
              <a:rPr lang="en-ID" sz="2400" dirty="0"/>
              <a:t>Speed and error rates relative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biaya</a:t>
            </a:r>
            <a:endParaRPr lang="en-ID" sz="2400" dirty="0"/>
          </a:p>
          <a:p>
            <a:r>
              <a:rPr lang="en-ID" sz="2400" dirty="0" err="1"/>
              <a:t>Kenyamanan</a:t>
            </a:r>
            <a:r>
              <a:rPr lang="en-ID" sz="2400" dirty="0"/>
              <a:t> user </a:t>
            </a:r>
            <a:r>
              <a:rPr lang="en-ID" sz="2400" dirty="0" err="1"/>
              <a:t>cukup</a:t>
            </a:r>
            <a:r>
              <a:rPr lang="en-ID" sz="2400" dirty="0"/>
              <a:t> </a:t>
            </a:r>
            <a:r>
              <a:rPr lang="en-ID" sz="2400" dirty="0" err="1"/>
              <a:t>penting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9430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DCCD-480C-4C98-9A94-C70C57C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Tipe-tipe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: Office, home, and 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52F7-AE3C-4D64-96F1-569C3E5F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: Word processing, email, computer conferencing, mobile phones, video games, education :</a:t>
            </a:r>
          </a:p>
          <a:p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user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pemula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expert</a:t>
            </a:r>
          </a:p>
          <a:p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rendah</a:t>
            </a:r>
            <a:endParaRPr lang="en-ID" dirty="0"/>
          </a:p>
          <a:p>
            <a:r>
              <a:rPr lang="en-ID" dirty="0" err="1"/>
              <a:t>Kenyamanan</a:t>
            </a:r>
            <a:r>
              <a:rPr lang="en-ID" dirty="0"/>
              <a:t> user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</a:p>
          <a:p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076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44DA-C258-4D12-87F9-AE7F9507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Tipe-tipe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: exploratory, creative and collaborative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C913-962F-4434-9498-F64234F3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systems, statistical packages, and scientific modelling systems: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digambarkan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luasnya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AU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AU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bantu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diserap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A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97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6B4F-6EF5-4769-9A28-14AB4DCC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Tipe-tipa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: sociotechnical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2789-53F7-441A-9063-1B59358C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voting systems, identity verification, crime reporting. </a:t>
            </a:r>
          </a:p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lama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Keberagaman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kepandaian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Sekuriti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dan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6407-E942-4157-8D88-BFC92206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19FE-9886-4C25-8E59-0A2110B7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r>
              <a:rPr lang="en-ID" dirty="0"/>
              <a:t> IMK</a:t>
            </a:r>
          </a:p>
          <a:p>
            <a:r>
              <a:rPr lang="en-ID" dirty="0" err="1"/>
              <a:t>Antarmuka</a:t>
            </a:r>
            <a:r>
              <a:rPr lang="en-ID" dirty="0"/>
              <a:t> dan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  <a:p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keanekaragaman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749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744A-2061-4E9A-92F2-215625A8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Tantangan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E769-E7DC-4299-B83F-F37DFA9B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media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Beragam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–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usability</a:t>
            </a:r>
            <a:endParaRPr lang="en-AU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6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C888-5919-42F4-940D-DC3C5CE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Melampaui</a:t>
            </a:r>
            <a:r>
              <a:rPr lang="en-US" altLang="en-US" dirty="0"/>
              <a:t> </a:t>
            </a:r>
            <a:r>
              <a:rPr lang="en-US" altLang="en-US" dirty="0" err="1"/>
              <a:t>Intuisi</a:t>
            </a:r>
            <a:r>
              <a:rPr lang="en-US" alt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DF5-A9E7-4086-A27E-8CE0E8FB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Human-machine system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intuisi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diperhitungkan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theories/models/principles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level principles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&amp; practical guidelines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7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1EC4-91CB-4266-9A58-B3698656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Prinsip-prinsip</a:t>
            </a:r>
            <a:r>
              <a:rPr lang="en-ID" dirty="0"/>
              <a:t> IMK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64DB-EDD3-4CE9-B82F-C702978D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Pronsip-prinsip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abilities, skills and differences (</a:t>
            </a:r>
            <a:r>
              <a:rPr lang="en-US" altLang="ja-JP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diaplikasikan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cars, playgrounds, lifts, phones, computers.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IMK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factors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tuntunan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4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1A5F-086A-4608-8A99-4554FDA2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IMK :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A5CF-BA5B-4C25-A409-0769174A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dan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engineers view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 mind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8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1E4E-FCCF-4A52-BC58-C8E9BFD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C9D5-E23F-4C16-B3D7-7DF6CC40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Penemuan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mesin-mesin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...)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sensormotorik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penemuan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fatal 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Hasil: human factors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point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7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AA4B-F456-4B26-82E4-EAC65A0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Human factors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E10B-68AD-4153-80F5-CBA56D36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Kenyataan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melebihi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 design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Kecenderungan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menyalahkan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never very good with machines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knew I should have read the manual!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what I did! Do I feel stupid!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design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nampak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1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C8C-F1EE-4794-976C-27B61D1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Human factors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5C0B-B118-46F0-9BFD-A51186F2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watch? Fax machines?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 system (especially car stereos)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 water taps?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…no need to understand the underlying physics ...(or code) of everything …simply the relationship between the controls and the outcomes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Norman </a:t>
            </a: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everyday things</a:t>
            </a: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1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96A-7F52-46F2-B233-5D8A5950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Desain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1D34-5AE2-4E3E-B833-61DB056F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memikirkan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dan How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coding,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and usability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 </a:t>
            </a:r>
          </a:p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salah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and usability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99C-477B-4B24-82E8-DAB13A32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WAP mobile phone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2447-4824-4A37-AE89-D3FEE3C8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up-to-date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dimanapun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reasonable </a:t>
            </a:r>
            <a:r>
              <a:rPr lang="en-GB" altLang="en-US" sz="2800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disaat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- 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senang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yang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unreasonable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senang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cell phone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PCs (</a:t>
            </a:r>
            <a:r>
              <a:rPr lang="en-GB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 the web, read email, shop, bet, play video games) - </a:t>
            </a:r>
            <a:r>
              <a:rPr lang="en-GB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 </a:t>
            </a:r>
            <a:endParaRPr lang="en-AU" altLang="en-US" sz="2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5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F8E8-C2BA-457B-BF5A-53D9CD58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needs &amp; usability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54B9-2578-4A80-B8AF-5D39CC8F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over-budget.</a:t>
            </a:r>
          </a:p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Alasan-alasan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(usability-related):</a:t>
            </a:r>
          </a:p>
          <a:p>
            <a:pPr lvl="1"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developer – user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B4F8-028B-4F84-BC00-3376D38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IMK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C1AF-F1AB-4051-8EB4-B3D8B165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computer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disiplin</a:t>
            </a:r>
            <a:r>
              <a:rPr lang="en-ID" dirty="0"/>
              <a:t> yang </a:t>
            </a:r>
            <a:r>
              <a:rPr lang="en-ID" dirty="0" err="1"/>
              <a:t>berakitan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, </a:t>
            </a:r>
            <a:r>
              <a:rPr lang="en-ID" dirty="0" err="1"/>
              <a:t>evaluasi</a:t>
            </a:r>
            <a:r>
              <a:rPr lang="en-ID" dirty="0"/>
              <a:t> dan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fenomena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di </a:t>
            </a:r>
            <a:r>
              <a:rPr lang="en-ID" dirty="0" err="1"/>
              <a:t>sekitarnya</a:t>
            </a:r>
            <a:endParaRPr lang="en-ID" dirty="0"/>
          </a:p>
          <a:p>
            <a:r>
              <a:rPr lang="en-ID" dirty="0" err="1"/>
              <a:t>Definisi</a:t>
            </a:r>
            <a:r>
              <a:rPr lang="en-ID" dirty="0"/>
              <a:t> IMK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interface/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computer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computer devices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.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melipusi</a:t>
            </a:r>
            <a:r>
              <a:rPr lang="en-ID" dirty="0"/>
              <a:t> desktop PCs, </a:t>
            </a:r>
            <a:r>
              <a:rPr lang="en-ID" dirty="0" err="1"/>
              <a:t>suoercimputers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devices lain </a:t>
            </a:r>
            <a:r>
              <a:rPr lang="en-ID" dirty="0" err="1"/>
              <a:t>seperti</a:t>
            </a:r>
            <a:r>
              <a:rPr lang="en-ID" dirty="0"/>
              <a:t> ATM, spacecraft cockpits, </a:t>
            </a:r>
            <a:r>
              <a:rPr lang="en-ID" dirty="0" err="1"/>
              <a:t>mobil</a:t>
            </a:r>
            <a:r>
              <a:rPr lang="en-ID" dirty="0"/>
              <a:t> phone </a:t>
            </a:r>
            <a:r>
              <a:rPr lang="en-ID" dirty="0" err="1"/>
              <a:t>atau</a:t>
            </a:r>
            <a:r>
              <a:rPr lang="en-ID" dirty="0"/>
              <a:t> microwave</a:t>
            </a:r>
          </a:p>
        </p:txBody>
      </p:sp>
    </p:spTree>
    <p:extLst>
      <p:ext uri="{BB962C8B-B14F-4D97-AF65-F5344CB8AC3E}">
        <p14:creationId xmlns:p14="http://schemas.microsoft.com/office/powerpoint/2010/main" val="10089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A68C-BA2F-4E11-BE96-B3EE7E71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needs &amp; usability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0715-956C-48EF-8AFB-B035EA3D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over-budget.</a:t>
            </a:r>
          </a:p>
          <a:p>
            <a:pPr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Alasan-alasan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(usability-related):</a:t>
            </a:r>
          </a:p>
          <a:p>
            <a:pPr lvl="1"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developer – user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8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0D27-D446-4E48-AFBB-8D0D3A33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Human factors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F581-3407-44F9-B9FA-E87EACE7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Kebanyakan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human-machine system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jeleknya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capabilities and fallibilities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</a:t>
            </a:r>
            <a:r>
              <a:rPr lang="en-US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accounts for </a:t>
            </a:r>
            <a:r>
              <a:rPr lang="en-US" altLang="en-US" sz="32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capabilities</a:t>
            </a:r>
            <a:endParaRPr lang="en-US" altLang="en-US" sz="32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7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0C0D-70A6-4A34-B8F1-ACE9FFEE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Human senses and abilities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0D0D-A8E1-4AB2-9766-DC94A4F6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memperhitungkan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senses dan abilities: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– 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depth, contrast,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blindness,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vision 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motion sensitivity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Hearing – 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sensitifitas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 dan touchscreen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/ hand-eye coordination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pointing devices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4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E09E-A2E3-4CD2-909E-564C4A25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Cognitive and perceptual abilities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5A23-1CFC-40BC-9A94-66B8E99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AU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Cognitive Abilities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- short-term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working, long term</a:t>
            </a: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risk assessment</a:t>
            </a: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and set (scope of concern) </a:t>
            </a:r>
          </a:p>
          <a:p>
            <a:pPr lvl="1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communication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&amp; recognition </a:t>
            </a: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26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55D5-B27C-462E-86E8-765BE209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Personality types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FBDA-4B11-489A-82BA-800E7F05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mengidentifikasikan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personality types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hati-hati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bermacam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stimuli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klasifkasi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Myers-Briggs Type Indicator (MBTI)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extroversion versus introversion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versus intuition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perceptive versus judging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versus thinking </a:t>
            </a:r>
          </a:p>
          <a:p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42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27D-06C7-4273-8DB0-E8947FAD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Awareness of cultural and international diversity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D98-A170-410B-AAAA-7322B81C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numerals, special characters,  grammar, spelling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l-to-r vs r-to-l vs vertical for input &amp; reading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time, Numeric and currency format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number and address 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titles (Mr., Ms., </a:t>
            </a:r>
            <a:r>
              <a:rPr lang="en-A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Mme.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Social-security, national id &amp; passport numbers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Etiquette, policies, tone, formality, metaphors 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65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30E-9511-4BDF-A737-7E4C3AA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Universal and cultural symbols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AE44-952F-499E-A60A-DCA76C03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AutoShap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46DD68-76E6-4C7D-A501-2ED97B27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598420"/>
            <a:ext cx="990600" cy="990600"/>
          </a:xfrm>
          <a:prstGeom prst="actionButtonHelp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8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E9A7C75-BC77-47FE-8504-310FB384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446020"/>
            <a:ext cx="1524000" cy="1295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endParaRPr lang="en-GB" altLang="en-US">
              <a:latin typeface="Times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D92CE920-9C43-464A-83D3-F74C2D52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2674620"/>
            <a:ext cx="1752600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80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E224ABC-B146-4704-8748-A8C5EFD9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351020"/>
            <a:ext cx="1371600" cy="1295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376B5-AAAE-44FF-889C-7A18417C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732020"/>
            <a:ext cx="55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34C87-B85B-4819-BF2A-F6F8BA2B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4274820"/>
            <a:ext cx="1447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64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6FA1-4925-47E3-B227-A1C4975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Users with disabilities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4ACA-B4CF-4CDE-9342-AC6E7FC9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disabilities </a:t>
            </a:r>
          </a:p>
          <a:p>
            <a:pPr lvl="1" eaLnBrk="1" hangingPunct="1"/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</a:t>
            </a:r>
          </a:p>
          <a:p>
            <a:pPr eaLnBrk="1" hangingPunct="1"/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mewajibkan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system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melayani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disabilities</a:t>
            </a: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30D9-C14A-4A28-95D5-A20E4818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engineering versus interface design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AC21-26E2-4020-BFEB-5EA4F353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engineering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Funsionalitas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 security, integrity of system and data.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Standardization, consistency and portability.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budget</a:t>
            </a:r>
            <a:endParaRPr lang="en-AU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7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744-746C-4341-B9E0-64D11E6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Evaluasi</a:t>
            </a:r>
            <a:r>
              <a:rPr lang="en-US" altLang="en-US" dirty="0"/>
              <a:t> User interface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A060-2EBE-4A2F-8D34-7AE8E0DB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Bergantung</a:t>
            </a:r>
            <a:r>
              <a:rPr lang="en-US" altLang="en-US" dirty="0"/>
              <a:t> pada </a:t>
            </a:r>
            <a:r>
              <a:rPr lang="en-US" altLang="en-US" dirty="0" err="1"/>
              <a:t>kriteria</a:t>
            </a:r>
            <a:r>
              <a:rPr lang="en-US" altLang="en-US" dirty="0"/>
              <a:t> human factors: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3200" dirty="0"/>
              <a:t>	</a:t>
            </a:r>
            <a:r>
              <a:rPr lang="en-AU" altLang="en-US" sz="2800" dirty="0"/>
              <a:t>1. Learning time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800" dirty="0"/>
              <a:t>	2. Performance speed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800" dirty="0"/>
              <a:t>	3. Error rates of users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800" dirty="0"/>
              <a:t>	4. Retention over time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800" dirty="0"/>
              <a:t>	5. Subjective satisfaction</a:t>
            </a:r>
            <a:r>
              <a:rPr lang="en-AU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dirty="0"/>
              <a:t>         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99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DB7F2-7403-41CD-9065-33FF2C0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D" dirty="0" err="1"/>
              <a:t>Interdisiplin</a:t>
            </a:r>
            <a:r>
              <a:rPr lang="en-ID" dirty="0"/>
              <a:t> IMK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2028-21AB-4592-8507-54B49AFE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066479" cy="5224724"/>
          </a:xfrm>
        </p:spPr>
        <p:txBody>
          <a:bodyPr anchor="ctr"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IMK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interdisipliner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(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interface)</a:t>
            </a:r>
          </a:p>
          <a:p>
            <a:pPr lvl="1"/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(interactive product)</a:t>
            </a:r>
          </a:p>
          <a:p>
            <a:pPr lvl="1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Psikologi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kognitif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Analisa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user)</a:t>
            </a:r>
          </a:p>
          <a:p>
            <a:pPr lvl="1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Sosiologi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anthropologi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471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C559-929E-40A1-9DC1-53819BDE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7977-8243-4AAE-9CB1-DB85E9E0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Koyani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Bailey, R., &amp; Nall, J.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Research-based Web Design &amp; Usability Guidelines,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http://usability.gov/guidelines/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Neilsen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 Ten Usability Heuristics.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http://www.useit.com/papers/heuristic/heuristic_list.html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Norman, D. A. (1998). The Design of Everyday Things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Rogers, Y., &amp; Sharp, H. (2002) Interaction Design: beyond human-computer interaction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Shneiderman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Plaisant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(2005). Designing the User Interface: Strategies for Effective Human-Computer Interaction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Stone, D., Jarrett, C., Woodroffe, M., &amp;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Minocha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(2005). User Interface Design and Evaluation.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Content Accessibility Guidelines 1.0 from the World Wide Web Consortium (W3C).   http://www.w3.org/TR/WCAG/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6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EE-0746-49BE-B8C7-70D52A57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 descr="figure_1">
            <a:extLst>
              <a:ext uri="{FF2B5EF4-FFF2-40B4-BE49-F238E27FC236}">
                <a16:creationId xmlns:a16="http://schemas.microsoft.com/office/drawing/2014/main" id="{AEBBB388-4015-4F8A-B382-2859252F5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75" y="365125"/>
            <a:ext cx="8570250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32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8BCBE-4888-4DBE-B04C-2C127648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D" sz="4400"/>
              <a:t>Tiga kompnen IMK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311BB-12BB-4BAC-BA1C-C00ED2991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0659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B70A-5A2C-4319-AF50-4A209036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Antarmuka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5E19-3B9A-4269-955A-52E23BA1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(Stone et al., 2005)</a:t>
            </a:r>
          </a:p>
        </p:txBody>
      </p:sp>
    </p:spTree>
    <p:extLst>
      <p:ext uri="{BB962C8B-B14F-4D97-AF65-F5344CB8AC3E}">
        <p14:creationId xmlns:p14="http://schemas.microsoft.com/office/powerpoint/2010/main" val="136085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890D-5A07-4A38-8782-117D882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Antarmuka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20B1-FA6E-4932-ACBD-6EC4A30F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berakibat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learning – high training costs</a:t>
            </a:r>
          </a:p>
          <a:p>
            <a:pPr lvl="1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 – loss of productivity</a:t>
            </a:r>
          </a:p>
          <a:p>
            <a:pPr lvl="1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Frustration, annoyance, confusion, anxiety, dissatisfaction – accidents, disasters </a:t>
            </a:r>
          </a:p>
        </p:txBody>
      </p:sp>
    </p:spTree>
    <p:extLst>
      <p:ext uri="{BB962C8B-B14F-4D97-AF65-F5344CB8AC3E}">
        <p14:creationId xmlns:p14="http://schemas.microsoft.com/office/powerpoint/2010/main" val="1988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C605-56D3-40E1-B4EA-8CBF9B99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Bencana</a:t>
            </a:r>
            <a:r>
              <a:rPr lang="en-ID" dirty="0"/>
              <a:t> PLTN Three Mile Island</a:t>
            </a:r>
          </a:p>
        </p:txBody>
      </p:sp>
      <p:pic>
        <p:nvPicPr>
          <p:cNvPr id="5" name="Content Placeholder 4" descr="threemile_hmed_9a">
            <a:extLst>
              <a:ext uri="{FF2B5EF4-FFF2-40B4-BE49-F238E27FC236}">
                <a16:creationId xmlns:a16="http://schemas.microsoft.com/office/drawing/2014/main" id="{9C4B9F73-E480-4283-A957-EB236878A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85" y="1219788"/>
            <a:ext cx="8612029" cy="52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322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1627</Words>
  <Application>Microsoft Office PowerPoint</Application>
  <PresentationFormat>Widescreen</PresentationFormat>
  <Paragraphs>197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Tahoma</vt:lpstr>
      <vt:lpstr>Times</vt:lpstr>
      <vt:lpstr>Times New Roman</vt:lpstr>
      <vt:lpstr>Trebuchet MS</vt:lpstr>
      <vt:lpstr>Wingdings</vt:lpstr>
      <vt:lpstr>Wingdings 3</vt:lpstr>
      <vt:lpstr>Facet</vt:lpstr>
      <vt:lpstr>Desain dan Pemrograman Antarmuka Grafis Pengguna</vt:lpstr>
      <vt:lpstr>Overview</vt:lpstr>
      <vt:lpstr>Apa itu IMK ??</vt:lpstr>
      <vt:lpstr>Interdisiplin IMK  </vt:lpstr>
      <vt:lpstr>PowerPoint Presentation</vt:lpstr>
      <vt:lpstr>Tiga kompnen IMK</vt:lpstr>
      <vt:lpstr>Antarmuka</vt:lpstr>
      <vt:lpstr>Pentingnya Antarmuka</vt:lpstr>
      <vt:lpstr>Bencana PLTN Three Mile Island</vt:lpstr>
      <vt:lpstr>Three Mile Island control panel</vt:lpstr>
      <vt:lpstr>Three Mile Island control panel</vt:lpstr>
      <vt:lpstr>A good Interface</vt:lpstr>
      <vt:lpstr>Usability</vt:lpstr>
      <vt:lpstr>Keragaman Sistem Komputasi</vt:lpstr>
      <vt:lpstr>Tipe-tipe sistem : Critical systems</vt:lpstr>
      <vt:lpstr>Tipe-tipe sistem : Commercial and industrial</vt:lpstr>
      <vt:lpstr>Tipe-tipe sistem : Office, home, and entertainment</vt:lpstr>
      <vt:lpstr>Tipe-tipe sistem : exploratory, creative and collaborative</vt:lpstr>
      <vt:lpstr>Tipe-tipa sistem : sociotechnical system</vt:lpstr>
      <vt:lpstr>Tantangan </vt:lpstr>
      <vt:lpstr>Melampaui Intuisi </vt:lpstr>
      <vt:lpstr>Prinsip-prinsip IMK</vt:lpstr>
      <vt:lpstr>IMK : tiga prinsip dasar </vt:lpstr>
      <vt:lpstr>Human factors</vt:lpstr>
      <vt:lpstr>Human factors</vt:lpstr>
      <vt:lpstr>Human factors</vt:lpstr>
      <vt:lpstr>Proses Desain</vt:lpstr>
      <vt:lpstr>Contoh : WAP mobile phone</vt:lpstr>
      <vt:lpstr>User needs &amp; usability</vt:lpstr>
      <vt:lpstr>User needs &amp; usability</vt:lpstr>
      <vt:lpstr> Human factors</vt:lpstr>
      <vt:lpstr>Human senses and abilities</vt:lpstr>
      <vt:lpstr>Cognitive and perceptual abilities</vt:lpstr>
      <vt:lpstr>Personality types</vt:lpstr>
      <vt:lpstr>Awareness of cultural and international diversity</vt:lpstr>
      <vt:lpstr>Universal and cultural symbols </vt:lpstr>
      <vt:lpstr>Users with disabilities</vt:lpstr>
      <vt:lpstr>System engineering versus interface design</vt:lpstr>
      <vt:lpstr>Evaluasi User interface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dan Pemrograman Antarmuka Pengguna Grafis</dc:title>
  <dc:creator>abd43</dc:creator>
  <cp:lastModifiedBy>abd43</cp:lastModifiedBy>
  <cp:revision>20</cp:revision>
  <dcterms:created xsi:type="dcterms:W3CDTF">2021-02-14T06:35:20Z</dcterms:created>
  <dcterms:modified xsi:type="dcterms:W3CDTF">2021-03-01T04:48:48Z</dcterms:modified>
</cp:coreProperties>
</file>