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 id="273" r:id="rId26"/>
    <p:sldId id="274"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40" d="100"/>
          <a:sy n="40" d="100"/>
        </p:scale>
        <p:origin x="54"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0B5CC9-3E86-4428-849B-C96398D88937}"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1623822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B5CC9-3E86-4428-849B-C96398D88937}"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3355550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B5CC9-3E86-4428-849B-C96398D88937}"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E66BB1-1C69-4F9E-BA8B-02647B4C4157}"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796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B5CC9-3E86-4428-849B-C96398D88937}"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1109162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B5CC9-3E86-4428-849B-C96398D88937}"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E66BB1-1C69-4F9E-BA8B-02647B4C4157}"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5791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B5CC9-3E86-4428-849B-C96398D88937}"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77246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B5CC9-3E86-4428-849B-C96398D88937}"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2421458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B5CC9-3E86-4428-849B-C96398D88937}"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431503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B5CC9-3E86-4428-849B-C96398D88937}"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171972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B5CC9-3E86-4428-849B-C96398D88937}" type="datetimeFigureOut">
              <a:rPr lang="en-ID" smtClean="0"/>
              <a:t>21/02/2021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386619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0B5CC9-3E86-4428-849B-C96398D88937}" type="datetimeFigureOut">
              <a:rPr lang="en-ID" smtClean="0"/>
              <a:t>21/02/2021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1436691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0B5CC9-3E86-4428-849B-C96398D88937}" type="datetimeFigureOut">
              <a:rPr lang="en-ID" smtClean="0"/>
              <a:t>21/02/2021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9513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0B5CC9-3E86-4428-849B-C96398D88937}" type="datetimeFigureOut">
              <a:rPr lang="en-ID" smtClean="0"/>
              <a:t>21/02/2021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261146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0B5CC9-3E86-4428-849B-C96398D88937}" type="datetimeFigureOut">
              <a:rPr lang="en-ID" smtClean="0"/>
              <a:t>21/02/2021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867975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0B5CC9-3E86-4428-849B-C96398D88937}" type="datetimeFigureOut">
              <a:rPr lang="en-ID" smtClean="0"/>
              <a:t>21/02/2021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546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0B5CC9-3E86-4428-849B-C96398D88937}" type="datetimeFigureOut">
              <a:rPr lang="en-ID" smtClean="0"/>
              <a:t>21/02/2021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AE66BB1-1C69-4F9E-BA8B-02647B4C4157}" type="slidenum">
              <a:rPr lang="en-ID" smtClean="0"/>
              <a:t>‹#›</a:t>
            </a:fld>
            <a:endParaRPr lang="en-ID"/>
          </a:p>
        </p:txBody>
      </p:sp>
    </p:spTree>
    <p:extLst>
      <p:ext uri="{BB962C8B-B14F-4D97-AF65-F5344CB8AC3E}">
        <p14:creationId xmlns:p14="http://schemas.microsoft.com/office/powerpoint/2010/main" val="97314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B5CC9-3E86-4428-849B-C96398D88937}" type="datetimeFigureOut">
              <a:rPr lang="en-ID" smtClean="0"/>
              <a:t>21/02/2021</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E66BB1-1C69-4F9E-BA8B-02647B4C4157}" type="slidenum">
              <a:rPr lang="en-ID" smtClean="0"/>
              <a:t>‹#›</a:t>
            </a:fld>
            <a:endParaRPr lang="en-ID"/>
          </a:p>
        </p:txBody>
      </p:sp>
    </p:spTree>
    <p:extLst>
      <p:ext uri="{BB962C8B-B14F-4D97-AF65-F5344CB8AC3E}">
        <p14:creationId xmlns:p14="http://schemas.microsoft.com/office/powerpoint/2010/main" val="205159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useit.com/papers/heuristic/heuristic_lis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CE08CE1E-CC6A-42AA-9059-97BBC0D81C6A}"/>
              </a:ext>
            </a:extLst>
          </p:cNvPr>
          <p:cNvPicPr>
            <a:picLocks noChangeAspect="1"/>
          </p:cNvPicPr>
          <p:nvPr/>
        </p:nvPicPr>
        <p:blipFill rotWithShape="1">
          <a:blip r:embed="rId2"/>
          <a:srcRect t="5523" b="14972"/>
          <a:stretch/>
        </p:blipFill>
        <p:spPr>
          <a:xfrm>
            <a:off x="20" y="10"/>
            <a:ext cx="12191980" cy="6857990"/>
          </a:xfrm>
          <a:prstGeom prst="rect">
            <a:avLst/>
          </a:prstGeom>
        </p:spPr>
      </p:pic>
      <p:sp>
        <p:nvSpPr>
          <p:cNvPr id="2" name="Title 1">
            <a:extLst>
              <a:ext uri="{FF2B5EF4-FFF2-40B4-BE49-F238E27FC236}">
                <a16:creationId xmlns:a16="http://schemas.microsoft.com/office/drawing/2014/main" id="{38E6E38A-BFC3-4170-B1C7-ED5CAA62723F}"/>
              </a:ext>
            </a:extLst>
          </p:cNvPr>
          <p:cNvSpPr>
            <a:spLocks noGrp="1"/>
          </p:cNvSpPr>
          <p:nvPr>
            <p:ph type="ctrTitle"/>
          </p:nvPr>
        </p:nvSpPr>
        <p:spPr>
          <a:xfrm>
            <a:off x="5293895" y="3231931"/>
            <a:ext cx="6580167" cy="1834056"/>
          </a:xfrm>
        </p:spPr>
        <p:txBody>
          <a:bodyPr>
            <a:normAutofit fontScale="90000"/>
          </a:bodyPr>
          <a:lstStyle/>
          <a:p>
            <a:pPr algn="ctr"/>
            <a:r>
              <a:rPr lang="en-US" altLang="en-US" sz="4000" dirty="0">
                <a:solidFill>
                  <a:schemeClr val="tx1"/>
                </a:solidFill>
              </a:rPr>
              <a:t> </a:t>
            </a:r>
            <a:br>
              <a:rPr lang="en-US" altLang="en-US" sz="4000" dirty="0">
                <a:solidFill>
                  <a:schemeClr val="tx1"/>
                </a:solidFill>
              </a:rPr>
            </a:br>
            <a:r>
              <a:rPr lang="en-US" altLang="en-US" sz="4000" dirty="0">
                <a:solidFill>
                  <a:schemeClr val="tx1"/>
                </a:solidFill>
              </a:rPr>
              <a:t>Graphical User Interface </a:t>
            </a:r>
            <a:br>
              <a:rPr lang="en-US" altLang="en-US" sz="4000" dirty="0">
                <a:solidFill>
                  <a:schemeClr val="tx1"/>
                </a:solidFill>
              </a:rPr>
            </a:br>
            <a:r>
              <a:rPr lang="en-US" altLang="en-US" sz="4000" dirty="0">
                <a:solidFill>
                  <a:schemeClr val="tx1"/>
                </a:solidFill>
              </a:rPr>
              <a:t>Design and Programming </a:t>
            </a:r>
            <a:endParaRPr lang="en-ID" sz="4000" dirty="0">
              <a:solidFill>
                <a:schemeClr val="tx1"/>
              </a:solidFill>
            </a:endParaRPr>
          </a:p>
        </p:txBody>
      </p:sp>
      <p:sp>
        <p:nvSpPr>
          <p:cNvPr id="3" name="Subtitle 2">
            <a:extLst>
              <a:ext uri="{FF2B5EF4-FFF2-40B4-BE49-F238E27FC236}">
                <a16:creationId xmlns:a16="http://schemas.microsoft.com/office/drawing/2014/main" id="{7DAD432B-A304-4A1D-9B91-86E8FFA0FC7C}"/>
              </a:ext>
            </a:extLst>
          </p:cNvPr>
          <p:cNvSpPr>
            <a:spLocks noGrp="1"/>
          </p:cNvSpPr>
          <p:nvPr>
            <p:ph type="subTitle" idx="1"/>
          </p:nvPr>
        </p:nvSpPr>
        <p:spPr>
          <a:xfrm>
            <a:off x="7782910" y="5242675"/>
            <a:ext cx="4330262" cy="683284"/>
          </a:xfrm>
        </p:spPr>
        <p:txBody>
          <a:bodyPr>
            <a:normAutofit lnSpcReduction="10000"/>
          </a:bodyPr>
          <a:lstStyle/>
          <a:p>
            <a:r>
              <a:rPr lang="en-ID" sz="2000" dirty="0">
                <a:solidFill>
                  <a:schemeClr val="tx1"/>
                </a:solidFill>
              </a:rPr>
              <a:t>Human Computer Interaction Theories and Models</a:t>
            </a:r>
          </a:p>
        </p:txBody>
      </p:sp>
    </p:spTree>
    <p:extLst>
      <p:ext uri="{BB962C8B-B14F-4D97-AF65-F5344CB8AC3E}">
        <p14:creationId xmlns:p14="http://schemas.microsoft.com/office/powerpoint/2010/main" val="67823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AF64-75BE-49E8-B577-6525EE702F30}"/>
              </a:ext>
            </a:extLst>
          </p:cNvPr>
          <p:cNvSpPr>
            <a:spLocks noGrp="1"/>
          </p:cNvSpPr>
          <p:nvPr>
            <p:ph type="title"/>
          </p:nvPr>
        </p:nvSpPr>
        <p:spPr>
          <a:xfrm>
            <a:off x="677334" y="609600"/>
            <a:ext cx="8596668" cy="1320800"/>
          </a:xfrm>
        </p:spPr>
        <p:txBody>
          <a:bodyPr anchor="t">
            <a:normAutofit/>
          </a:bodyPr>
          <a:lstStyle/>
          <a:p>
            <a:r>
              <a:rPr lang="en-US" altLang="en-US" dirty="0"/>
              <a:t>Dr Ben </a:t>
            </a:r>
            <a:r>
              <a:rPr lang="en-US" altLang="en-US" dirty="0" err="1"/>
              <a:t>Shneiderman</a:t>
            </a:r>
            <a:endParaRPr lang="en-ID" dirty="0"/>
          </a:p>
        </p:txBody>
      </p:sp>
      <p:sp>
        <p:nvSpPr>
          <p:cNvPr id="3" name="Content Placeholder 2">
            <a:extLst>
              <a:ext uri="{FF2B5EF4-FFF2-40B4-BE49-F238E27FC236}">
                <a16:creationId xmlns:a16="http://schemas.microsoft.com/office/drawing/2014/main" id="{0B8CA1E3-33FF-49B1-A18E-08CE9881E821}"/>
              </a:ext>
            </a:extLst>
          </p:cNvPr>
          <p:cNvSpPr>
            <a:spLocks noGrp="1"/>
          </p:cNvSpPr>
          <p:nvPr>
            <p:ph idx="1"/>
          </p:nvPr>
        </p:nvSpPr>
        <p:spPr>
          <a:xfrm>
            <a:off x="677334" y="2160590"/>
            <a:ext cx="5220430" cy="3701270"/>
          </a:xfrm>
        </p:spPr>
        <p:txBody>
          <a:bodyPr>
            <a:normAutofit/>
          </a:bodyPr>
          <a:lstStyle/>
          <a:p>
            <a:pPr eaLnBrk="1" hangingPunct="1">
              <a:buFont typeface="Wingdings" panose="05000000000000000000" pitchFamily="2" charset="2"/>
              <a:buNone/>
            </a:pPr>
            <a:r>
              <a:rPr lang="en-US" altLang="en-US"/>
              <a:t>Professor in the Department of Computer Science at the University of Maryland, USA. Pioneering usability expert. Advocate of human-friendly interfaces since before 1980. Author of several books on HCI.</a:t>
            </a:r>
          </a:p>
          <a:p>
            <a:pPr eaLnBrk="1" hangingPunct="1">
              <a:buFont typeface="Wingdings" panose="05000000000000000000" pitchFamily="2" charset="2"/>
              <a:buNone/>
            </a:pPr>
            <a:endParaRPr lang="en-US" altLang="en-US"/>
          </a:p>
          <a:p>
            <a:endParaRPr lang="en-ID" dirty="0"/>
          </a:p>
        </p:txBody>
      </p:sp>
      <p:pic>
        <p:nvPicPr>
          <p:cNvPr id="4" name="Picture 3" descr="sn-ben_shneiderman">
            <a:extLst>
              <a:ext uri="{FF2B5EF4-FFF2-40B4-BE49-F238E27FC236}">
                <a16:creationId xmlns:a16="http://schemas.microsoft.com/office/drawing/2014/main" id="{EB63EB24-0C8E-4749-80C4-D809694178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5923" y="2159000"/>
            <a:ext cx="2468523" cy="37027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768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0093-25B9-486A-98D6-3F5DA742338B}"/>
              </a:ext>
            </a:extLst>
          </p:cNvPr>
          <p:cNvSpPr>
            <a:spLocks noGrp="1"/>
          </p:cNvSpPr>
          <p:nvPr>
            <p:ph type="title"/>
          </p:nvPr>
        </p:nvSpPr>
        <p:spPr/>
        <p:txBody>
          <a:bodyPr/>
          <a:lstStyle/>
          <a:p>
            <a:r>
              <a:rPr lang="en-US" altLang="en-US" dirty="0" err="1"/>
              <a:t>Shneiderman</a:t>
            </a:r>
            <a:r>
              <a:rPr lang="ja-JP" altLang="en-US" dirty="0"/>
              <a:t>’</a:t>
            </a:r>
            <a:r>
              <a:rPr lang="en-US" altLang="ja-JP" dirty="0"/>
              <a:t>s syntactic </a:t>
            </a:r>
            <a:r>
              <a:rPr lang="en-US" altLang="ja-JP" sz="1600" dirty="0"/>
              <a:t>(arti </a:t>
            </a:r>
            <a:r>
              <a:rPr lang="en-US" altLang="ja-JP" sz="1600" dirty="0" err="1"/>
              <a:t>kalimat</a:t>
            </a:r>
            <a:r>
              <a:rPr lang="en-US" altLang="ja-JP" sz="1600" dirty="0"/>
              <a:t>)</a:t>
            </a:r>
            <a:r>
              <a:rPr lang="en-US" altLang="ja-JP" dirty="0"/>
              <a:t> - semantic</a:t>
            </a:r>
            <a:r>
              <a:rPr lang="en-AU" altLang="ja-JP" sz="2800" dirty="0"/>
              <a:t> </a:t>
            </a:r>
            <a:r>
              <a:rPr lang="en-AU" altLang="ja-JP" sz="1800" dirty="0"/>
              <a:t>(arti kata)</a:t>
            </a:r>
            <a:r>
              <a:rPr lang="en-AU" altLang="ja-JP" sz="2800" dirty="0"/>
              <a:t> </a:t>
            </a:r>
            <a:r>
              <a:rPr lang="en-AU" altLang="ja-JP" dirty="0"/>
              <a:t>model</a:t>
            </a:r>
            <a:r>
              <a:rPr lang="en-US" altLang="ja-JP" dirty="0"/>
              <a:t> </a:t>
            </a:r>
            <a:endParaRPr lang="en-ID" dirty="0"/>
          </a:p>
        </p:txBody>
      </p:sp>
      <p:sp>
        <p:nvSpPr>
          <p:cNvPr id="3" name="Content Placeholder 2">
            <a:extLst>
              <a:ext uri="{FF2B5EF4-FFF2-40B4-BE49-F238E27FC236}">
                <a16:creationId xmlns:a16="http://schemas.microsoft.com/office/drawing/2014/main" id="{509EC6B9-18F5-4D01-A0EA-CEDA54BC07C7}"/>
              </a:ext>
            </a:extLst>
          </p:cNvPr>
          <p:cNvSpPr>
            <a:spLocks noGrp="1"/>
          </p:cNvSpPr>
          <p:nvPr>
            <p:ph idx="1"/>
          </p:nvPr>
        </p:nvSpPr>
        <p:spPr/>
        <p:txBody>
          <a:bodyPr>
            <a:normAutofit lnSpcReduction="10000"/>
          </a:bodyPr>
          <a:lstStyle/>
          <a:p>
            <a:pPr eaLnBrk="1" hangingPunct="1">
              <a:lnSpc>
                <a:spcPct val="90000"/>
              </a:lnSpc>
            </a:pPr>
            <a:r>
              <a:rPr lang="en-AU" altLang="en-US" sz="2800" dirty="0"/>
              <a:t>Syntactic-semantic model </a:t>
            </a:r>
            <a:r>
              <a:rPr lang="en-AU" altLang="en-US" sz="2800" dirty="0" err="1"/>
              <a:t>didahului</a:t>
            </a:r>
            <a:r>
              <a:rPr lang="en-AU" altLang="en-US" sz="2800" dirty="0"/>
              <a:t> </a:t>
            </a:r>
            <a:r>
              <a:rPr lang="en-AU" altLang="en-US" sz="2800" dirty="0" err="1"/>
              <a:t>dengan</a:t>
            </a:r>
            <a:r>
              <a:rPr lang="en-AU" altLang="en-US" sz="2800" dirty="0"/>
              <a:t> object-action model. </a:t>
            </a:r>
          </a:p>
          <a:p>
            <a:pPr eaLnBrk="1" hangingPunct="1">
              <a:lnSpc>
                <a:spcPct val="90000"/>
              </a:lnSpc>
            </a:pPr>
            <a:r>
              <a:rPr lang="en-AU" altLang="en-US" sz="2800" dirty="0" err="1"/>
              <a:t>Membedakan</a:t>
            </a:r>
            <a:r>
              <a:rPr lang="en-AU" altLang="en-US" sz="2800" dirty="0"/>
              <a:t> </a:t>
            </a:r>
            <a:r>
              <a:rPr lang="en-AU" altLang="en-US" sz="2800" dirty="0" err="1"/>
              <a:t>antara</a:t>
            </a:r>
            <a:r>
              <a:rPr lang="en-AU" altLang="en-US" sz="2800" dirty="0"/>
              <a:t> “concept meaningfully-acquired semantic” dan “detail rote-memorized syntactic”.</a:t>
            </a:r>
          </a:p>
          <a:p>
            <a:pPr eaLnBrk="1" hangingPunct="1">
              <a:lnSpc>
                <a:spcPct val="90000"/>
              </a:lnSpc>
            </a:pPr>
            <a:r>
              <a:rPr lang="en-AU" altLang="en-US" sz="2800" dirty="0" err="1"/>
              <a:t>Dapat</a:t>
            </a:r>
            <a:r>
              <a:rPr lang="en-AU" altLang="en-US" sz="2800" dirty="0"/>
              <a:t> </a:t>
            </a:r>
            <a:r>
              <a:rPr lang="en-AU" altLang="en-US" sz="2800" dirty="0" err="1"/>
              <a:t>digunakan</a:t>
            </a:r>
            <a:r>
              <a:rPr lang="en-AU" altLang="en-US" sz="2800" dirty="0"/>
              <a:t> </a:t>
            </a:r>
            <a:r>
              <a:rPr lang="en-AU" altLang="en-US" sz="2800" dirty="0" err="1"/>
              <a:t>untuk</a:t>
            </a:r>
            <a:r>
              <a:rPr lang="en-AU" altLang="en-US" sz="2800" dirty="0"/>
              <a:t> </a:t>
            </a:r>
            <a:r>
              <a:rPr lang="en-AU" altLang="en-US" sz="2800" dirty="0" err="1"/>
              <a:t>mengerti</a:t>
            </a:r>
            <a:r>
              <a:rPr lang="en-AU" altLang="en-US" sz="2800" dirty="0"/>
              <a:t>:</a:t>
            </a:r>
          </a:p>
          <a:p>
            <a:pPr lvl="1" eaLnBrk="1" hangingPunct="1">
              <a:lnSpc>
                <a:spcPct val="90000"/>
              </a:lnSpc>
            </a:pPr>
            <a:r>
              <a:rPr lang="en-AU" altLang="en-US" sz="2400" dirty="0"/>
              <a:t>Programming tasks </a:t>
            </a:r>
          </a:p>
          <a:p>
            <a:pPr lvl="1" eaLnBrk="1" hangingPunct="1">
              <a:lnSpc>
                <a:spcPct val="90000"/>
              </a:lnSpc>
            </a:pPr>
            <a:r>
              <a:rPr lang="en-AU" altLang="en-US" sz="2400" dirty="0"/>
              <a:t>Database-manipulation facilities/languages </a:t>
            </a:r>
          </a:p>
          <a:p>
            <a:pPr lvl="1" eaLnBrk="1" hangingPunct="1">
              <a:lnSpc>
                <a:spcPct val="90000"/>
              </a:lnSpc>
            </a:pPr>
            <a:r>
              <a:rPr lang="en-AU" altLang="en-US" sz="2400" dirty="0"/>
              <a:t>Direct manipulation (point &amp; click)</a:t>
            </a:r>
          </a:p>
          <a:p>
            <a:endParaRPr lang="en-ID" dirty="0"/>
          </a:p>
        </p:txBody>
      </p:sp>
    </p:spTree>
    <p:extLst>
      <p:ext uri="{BB962C8B-B14F-4D97-AF65-F5344CB8AC3E}">
        <p14:creationId xmlns:p14="http://schemas.microsoft.com/office/powerpoint/2010/main" val="201029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4A7F-503E-476E-B025-3BFF2F262101}"/>
              </a:ext>
            </a:extLst>
          </p:cNvPr>
          <p:cNvSpPr>
            <a:spLocks noGrp="1"/>
          </p:cNvSpPr>
          <p:nvPr>
            <p:ph type="title"/>
          </p:nvPr>
        </p:nvSpPr>
        <p:spPr/>
        <p:txBody>
          <a:bodyPr/>
          <a:lstStyle/>
          <a:p>
            <a:r>
              <a:rPr lang="en-US" altLang="en-US" dirty="0"/>
              <a:t>Syntactic-semantic</a:t>
            </a:r>
            <a:r>
              <a:rPr lang="en-AU" altLang="en-US" sz="2800" dirty="0"/>
              <a:t> </a:t>
            </a:r>
            <a:r>
              <a:rPr lang="en-AU" altLang="en-US" dirty="0"/>
              <a:t>model</a:t>
            </a:r>
            <a:endParaRPr lang="en-ID" dirty="0"/>
          </a:p>
        </p:txBody>
      </p:sp>
      <p:sp>
        <p:nvSpPr>
          <p:cNvPr id="3" name="Content Placeholder 2">
            <a:extLst>
              <a:ext uri="{FF2B5EF4-FFF2-40B4-BE49-F238E27FC236}">
                <a16:creationId xmlns:a16="http://schemas.microsoft.com/office/drawing/2014/main" id="{767E0902-17F5-4C12-BF48-59A438CC9353}"/>
              </a:ext>
            </a:extLst>
          </p:cNvPr>
          <p:cNvSpPr>
            <a:spLocks noGrp="1"/>
          </p:cNvSpPr>
          <p:nvPr>
            <p:ph idx="1"/>
          </p:nvPr>
        </p:nvSpPr>
        <p:spPr>
          <a:xfrm>
            <a:off x="677334" y="2160589"/>
            <a:ext cx="8596668" cy="4408653"/>
          </a:xfrm>
        </p:spPr>
        <p:txBody>
          <a:bodyPr>
            <a:normAutofit/>
          </a:bodyPr>
          <a:lstStyle/>
          <a:p>
            <a:pPr eaLnBrk="1" hangingPunct="1">
              <a:lnSpc>
                <a:spcPct val="90000"/>
              </a:lnSpc>
            </a:pPr>
            <a:r>
              <a:rPr lang="en-AU" altLang="en-US" sz="2000" dirty="0" err="1"/>
              <a:t>Konsep</a:t>
            </a:r>
            <a:r>
              <a:rPr lang="en-AU" altLang="en-US" sz="2000" dirty="0"/>
              <a:t> semantic </a:t>
            </a:r>
            <a:r>
              <a:rPr lang="en-AU" altLang="en-US" sz="2000" dirty="0" err="1"/>
              <a:t>dari</a:t>
            </a:r>
            <a:r>
              <a:rPr lang="en-AU" altLang="en-US" sz="2000" dirty="0"/>
              <a:t> user's tasks </a:t>
            </a:r>
            <a:r>
              <a:rPr lang="en-AU" altLang="en-US" sz="2000" dirty="0" err="1"/>
              <a:t>terorganisir</a:t>
            </a:r>
            <a:r>
              <a:rPr lang="en-AU" altLang="en-US" sz="2000" dirty="0"/>
              <a:t> </a:t>
            </a:r>
            <a:r>
              <a:rPr lang="en-AU" altLang="en-US" sz="2000" dirty="0" err="1"/>
              <a:t>dengan</a:t>
            </a:r>
            <a:r>
              <a:rPr lang="en-AU" altLang="en-US" sz="2000" dirty="0"/>
              <a:t> </a:t>
            </a:r>
            <a:r>
              <a:rPr lang="en-AU" altLang="en-US" sz="2000" dirty="0" err="1"/>
              <a:t>baik</a:t>
            </a:r>
            <a:r>
              <a:rPr lang="en-AU" altLang="en-US" sz="2000" dirty="0"/>
              <a:t> </a:t>
            </a:r>
            <a:r>
              <a:rPr lang="en-AU" altLang="en-US" sz="2000" dirty="0" err="1"/>
              <a:t>dalam</a:t>
            </a:r>
            <a:r>
              <a:rPr lang="en-AU" altLang="en-US" sz="2000" dirty="0"/>
              <a:t> </a:t>
            </a:r>
            <a:r>
              <a:rPr lang="en-AU" altLang="en-US" sz="2000" dirty="0" err="1"/>
              <a:t>memori</a:t>
            </a:r>
            <a:r>
              <a:rPr lang="en-AU" altLang="en-US" sz="2000" dirty="0"/>
              <a:t>. </a:t>
            </a:r>
          </a:p>
          <a:p>
            <a:pPr eaLnBrk="1" hangingPunct="1">
              <a:lnSpc>
                <a:spcPct val="90000"/>
              </a:lnSpc>
            </a:pPr>
            <a:r>
              <a:rPr lang="en-AU" altLang="en-US" sz="2000" dirty="0"/>
              <a:t>Detail syntactic </a:t>
            </a:r>
            <a:r>
              <a:rPr lang="en-AU" altLang="en-US" sz="2000" dirty="0" err="1"/>
              <a:t>dari</a:t>
            </a:r>
            <a:r>
              <a:rPr lang="en-AU" altLang="en-US" sz="2000" dirty="0"/>
              <a:t> </a:t>
            </a:r>
            <a:r>
              <a:rPr lang="en-AU" altLang="en-US" sz="2000" dirty="0" err="1"/>
              <a:t>perintah</a:t>
            </a:r>
            <a:r>
              <a:rPr lang="en-AU" altLang="en-US" sz="2000" dirty="0"/>
              <a:t> </a:t>
            </a:r>
            <a:r>
              <a:rPr lang="en-AU" altLang="en-US" sz="2000" dirty="0" err="1"/>
              <a:t>bahasa</a:t>
            </a:r>
            <a:r>
              <a:rPr lang="en-AU" altLang="en-US" sz="2000" dirty="0"/>
              <a:t> </a:t>
            </a:r>
            <a:r>
              <a:rPr lang="en-AU" altLang="en-US" sz="2000" dirty="0" err="1"/>
              <a:t>adalah</a:t>
            </a:r>
            <a:r>
              <a:rPr lang="en-AU" altLang="en-US" sz="2000" dirty="0"/>
              <a:t> “arbitrary and required” </a:t>
            </a:r>
            <a:r>
              <a:rPr lang="en-AU" altLang="en-US" sz="2000" dirty="0" err="1"/>
              <a:t>dalam</a:t>
            </a:r>
            <a:r>
              <a:rPr lang="en-AU" altLang="en-US" sz="2000" dirty="0"/>
              <a:t> </a:t>
            </a:r>
            <a:r>
              <a:rPr lang="en-AU" altLang="en-US" sz="2000" dirty="0" err="1"/>
              <a:t>latihan</a:t>
            </a:r>
            <a:r>
              <a:rPr lang="en-AU" altLang="en-US" sz="2000" dirty="0"/>
              <a:t> yang </a:t>
            </a:r>
            <a:r>
              <a:rPr lang="en-AU" altLang="en-US" sz="2000" dirty="0" err="1"/>
              <a:t>terus</a:t>
            </a:r>
            <a:r>
              <a:rPr lang="en-AU" altLang="en-US" sz="2000" dirty="0"/>
              <a:t> </a:t>
            </a:r>
            <a:r>
              <a:rPr lang="en-AU" altLang="en-US" sz="2000" dirty="0" err="1"/>
              <a:t>menerus</a:t>
            </a:r>
            <a:r>
              <a:rPr lang="en-AU" altLang="en-US" sz="2000" dirty="0"/>
              <a:t>. </a:t>
            </a:r>
          </a:p>
          <a:p>
            <a:pPr eaLnBrk="1" hangingPunct="1">
              <a:lnSpc>
                <a:spcPct val="90000"/>
              </a:lnSpc>
            </a:pPr>
            <a:r>
              <a:rPr lang="en-AU" altLang="en-US" sz="2000" dirty="0" err="1"/>
              <a:t>Dengan</a:t>
            </a:r>
            <a:r>
              <a:rPr lang="en-AU" altLang="en-US" sz="2000" dirty="0"/>
              <a:t> </a:t>
            </a:r>
            <a:r>
              <a:rPr lang="en-AU" altLang="en-US" sz="2000" dirty="0" err="1"/>
              <a:t>pengatar</a:t>
            </a:r>
            <a:r>
              <a:rPr lang="en-AU" altLang="en-US" sz="2000" dirty="0"/>
              <a:t> GUI, </a:t>
            </a:r>
            <a:r>
              <a:rPr lang="en-AU" altLang="en-US" sz="2000" dirty="0" err="1"/>
              <a:t>penekanan</a:t>
            </a:r>
            <a:r>
              <a:rPr lang="en-AU" altLang="en-US" sz="2000" dirty="0"/>
              <a:t> </a:t>
            </a:r>
            <a:r>
              <a:rPr lang="en-AU" altLang="en-US" sz="2000" dirty="0" err="1"/>
              <a:t>telah</a:t>
            </a:r>
            <a:r>
              <a:rPr lang="en-AU" altLang="en-US" sz="2000" dirty="0"/>
              <a:t> </a:t>
            </a:r>
            <a:r>
              <a:rPr lang="en-AU" altLang="en-US" sz="2000" dirty="0" err="1"/>
              <a:t>diubah</a:t>
            </a:r>
            <a:r>
              <a:rPr lang="en-AU" altLang="en-US" sz="2000" dirty="0"/>
              <a:t> </a:t>
            </a:r>
          </a:p>
          <a:p>
            <a:pPr algn="ctr" eaLnBrk="1" hangingPunct="1">
              <a:lnSpc>
                <a:spcPct val="90000"/>
              </a:lnSpc>
              <a:buFont typeface="Wingdings" panose="05000000000000000000" pitchFamily="2" charset="2"/>
              <a:buNone/>
            </a:pPr>
            <a:r>
              <a:rPr lang="en-AU" altLang="en-US" sz="2000" dirty="0" err="1"/>
              <a:t>dari</a:t>
            </a:r>
            <a:r>
              <a:rPr lang="en-AU" altLang="en-US" sz="2000" dirty="0"/>
              <a:t> </a:t>
            </a:r>
          </a:p>
          <a:p>
            <a:pPr algn="ctr" eaLnBrk="1" hangingPunct="1">
              <a:lnSpc>
                <a:spcPct val="90000"/>
              </a:lnSpc>
              <a:buFont typeface="Wingdings" panose="05000000000000000000" pitchFamily="2" charset="2"/>
              <a:buNone/>
            </a:pPr>
            <a:r>
              <a:rPr lang="en-AU" altLang="en-US" sz="2000" dirty="0"/>
              <a:t>“</a:t>
            </a:r>
            <a:r>
              <a:rPr lang="en-AU" altLang="ja-JP" sz="2000" i="1" dirty="0">
                <a:solidFill>
                  <a:schemeClr val="hlink"/>
                </a:solidFill>
              </a:rPr>
              <a:t>simple direct manipulation applied</a:t>
            </a:r>
            <a:r>
              <a:rPr lang="en-AU" altLang="en-US" sz="2000" dirty="0"/>
              <a:t>”</a:t>
            </a:r>
            <a:r>
              <a:rPr lang="en-AU" altLang="ja-JP" sz="2000" dirty="0"/>
              <a:t> </a:t>
            </a:r>
          </a:p>
          <a:p>
            <a:pPr algn="ctr" eaLnBrk="1" hangingPunct="1">
              <a:lnSpc>
                <a:spcPct val="90000"/>
              </a:lnSpc>
              <a:buFont typeface="Wingdings" panose="05000000000000000000" pitchFamily="2" charset="2"/>
              <a:buNone/>
            </a:pPr>
            <a:r>
              <a:rPr lang="en-AU" altLang="en-US" sz="2000" dirty="0" err="1"/>
              <a:t>ke</a:t>
            </a:r>
            <a:r>
              <a:rPr lang="en-AU" altLang="en-US" sz="2000" dirty="0"/>
              <a:t> </a:t>
            </a:r>
          </a:p>
          <a:p>
            <a:pPr algn="ctr" eaLnBrk="1" hangingPunct="1">
              <a:lnSpc>
                <a:spcPct val="90000"/>
              </a:lnSpc>
              <a:buFont typeface="Wingdings" panose="05000000000000000000" pitchFamily="2" charset="2"/>
              <a:buNone/>
            </a:pPr>
            <a:r>
              <a:rPr lang="en-AU" altLang="en-US" sz="2000" dirty="0"/>
              <a:t>“</a:t>
            </a:r>
            <a:r>
              <a:rPr lang="en-AU" altLang="ja-JP" sz="2000" i="1" dirty="0">
                <a:solidFill>
                  <a:schemeClr val="hlink"/>
                </a:solidFill>
              </a:rPr>
              <a:t>visual representations of objects and actions</a:t>
            </a:r>
            <a:r>
              <a:rPr lang="en-AU" altLang="en-US" sz="2000" dirty="0"/>
              <a:t>”</a:t>
            </a:r>
            <a:r>
              <a:rPr lang="en-AU" altLang="ja-JP" sz="2000" dirty="0"/>
              <a:t>. </a:t>
            </a:r>
          </a:p>
          <a:p>
            <a:pPr eaLnBrk="1" hangingPunct="1">
              <a:lnSpc>
                <a:spcPct val="90000"/>
              </a:lnSpc>
            </a:pPr>
            <a:r>
              <a:rPr lang="en-AU" altLang="en-US" sz="2000" dirty="0" err="1"/>
              <a:t>Aspek-aspek</a:t>
            </a:r>
            <a:r>
              <a:rPr lang="en-AU" altLang="en-US" sz="2000" dirty="0"/>
              <a:t> syntactic </a:t>
            </a:r>
            <a:r>
              <a:rPr lang="en-AU" altLang="en-US" sz="2000" dirty="0" err="1"/>
              <a:t>tidak</a:t>
            </a:r>
            <a:r>
              <a:rPr lang="en-AU" altLang="en-US" sz="2000" dirty="0"/>
              <a:t> </a:t>
            </a:r>
            <a:r>
              <a:rPr lang="en-AU" altLang="en-US" sz="2000" dirty="0" err="1"/>
              <a:t>dihapus</a:t>
            </a:r>
            <a:r>
              <a:rPr lang="en-AU" altLang="en-US" sz="2000" dirty="0"/>
              <a:t> </a:t>
            </a:r>
            <a:r>
              <a:rPr lang="en-AU" altLang="en-US" sz="2000" dirty="0" err="1"/>
              <a:t>tetapi</a:t>
            </a:r>
            <a:r>
              <a:rPr lang="en-AU" altLang="en-US" sz="2000" dirty="0"/>
              <a:t> di </a:t>
            </a:r>
            <a:r>
              <a:rPr lang="en-AU" altLang="en-US" sz="2000" dirty="0" err="1"/>
              <a:t>minimalkan</a:t>
            </a:r>
            <a:endParaRPr lang="en-AU" altLang="en-US" sz="2000" dirty="0"/>
          </a:p>
          <a:p>
            <a:endParaRPr lang="en-ID" sz="2000" dirty="0"/>
          </a:p>
        </p:txBody>
      </p:sp>
    </p:spTree>
    <p:extLst>
      <p:ext uri="{BB962C8B-B14F-4D97-AF65-F5344CB8AC3E}">
        <p14:creationId xmlns:p14="http://schemas.microsoft.com/office/powerpoint/2010/main" val="115018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0678D-E3F2-4B1A-97D4-9F354E00A18B}"/>
              </a:ext>
            </a:extLst>
          </p:cNvPr>
          <p:cNvSpPr>
            <a:spLocks noGrp="1"/>
          </p:cNvSpPr>
          <p:nvPr>
            <p:ph type="title"/>
          </p:nvPr>
        </p:nvSpPr>
        <p:spPr/>
        <p:txBody>
          <a:bodyPr/>
          <a:lstStyle/>
          <a:p>
            <a:r>
              <a:rPr lang="en-US" altLang="en-US" dirty="0" err="1"/>
              <a:t>Shneiderman</a:t>
            </a:r>
            <a:r>
              <a:rPr lang="ja-JP" altLang="en-US" dirty="0"/>
              <a:t>’</a:t>
            </a:r>
            <a:r>
              <a:rPr lang="en-US" altLang="ja-JP" dirty="0"/>
              <a:t>s </a:t>
            </a:r>
            <a:r>
              <a:rPr lang="en-AU" altLang="ja-JP" dirty="0"/>
              <a:t>object/action model (OAI)</a:t>
            </a:r>
            <a:endParaRPr lang="en-ID" dirty="0"/>
          </a:p>
        </p:txBody>
      </p:sp>
      <p:sp>
        <p:nvSpPr>
          <p:cNvPr id="3" name="Content Placeholder 2">
            <a:extLst>
              <a:ext uri="{FF2B5EF4-FFF2-40B4-BE49-F238E27FC236}">
                <a16:creationId xmlns:a16="http://schemas.microsoft.com/office/drawing/2014/main" id="{308E2DC5-FF70-4A85-8417-0ABCF69774B7}"/>
              </a:ext>
            </a:extLst>
          </p:cNvPr>
          <p:cNvSpPr>
            <a:spLocks noGrp="1"/>
          </p:cNvSpPr>
          <p:nvPr>
            <p:ph idx="1"/>
          </p:nvPr>
        </p:nvSpPr>
        <p:spPr/>
        <p:txBody>
          <a:bodyPr/>
          <a:lstStyle/>
          <a:p>
            <a:pPr eaLnBrk="1" hangingPunct="1">
              <a:lnSpc>
                <a:spcPct val="80000"/>
              </a:lnSpc>
              <a:buFont typeface="Wingdings" panose="05000000000000000000" pitchFamily="2" charset="2"/>
              <a:buNone/>
            </a:pPr>
            <a:r>
              <a:rPr lang="en-AU" altLang="en-US" sz="2800" dirty="0"/>
              <a:t>1. </a:t>
            </a:r>
            <a:r>
              <a:rPr lang="en-AU" altLang="en-US" sz="2800" dirty="0" err="1"/>
              <a:t>Mengerti</a:t>
            </a:r>
            <a:r>
              <a:rPr lang="en-AU" altLang="en-US" sz="2800" dirty="0"/>
              <a:t> tasks. </a:t>
            </a:r>
          </a:p>
          <a:p>
            <a:pPr lvl="1" eaLnBrk="1" hangingPunct="1">
              <a:lnSpc>
                <a:spcPct val="80000"/>
              </a:lnSpc>
            </a:pPr>
            <a:r>
              <a:rPr lang="en-AU" altLang="en-US" sz="2400" dirty="0" err="1"/>
              <a:t>Obyek-obyek</a:t>
            </a:r>
            <a:r>
              <a:rPr lang="en-AU" altLang="en-US" sz="2400" dirty="0"/>
              <a:t> dunia </a:t>
            </a:r>
            <a:r>
              <a:rPr lang="en-AU" altLang="en-US" sz="2400" dirty="0" err="1"/>
              <a:t>nyata</a:t>
            </a:r>
            <a:r>
              <a:rPr lang="en-AU" altLang="en-US" sz="2400" dirty="0"/>
              <a:t> </a:t>
            </a:r>
          </a:p>
          <a:p>
            <a:pPr lvl="1" eaLnBrk="1" hangingPunct="1">
              <a:lnSpc>
                <a:spcPct val="80000"/>
              </a:lnSpc>
            </a:pPr>
            <a:r>
              <a:rPr lang="en-AU" altLang="en-US" sz="2400" dirty="0"/>
              <a:t>Tindakan yang </a:t>
            </a:r>
            <a:r>
              <a:rPr lang="en-AU" altLang="en-US" sz="2400" dirty="0" err="1"/>
              <a:t>diterapkan</a:t>
            </a:r>
            <a:r>
              <a:rPr lang="en-AU" altLang="en-US" sz="2400" dirty="0"/>
              <a:t> pada </a:t>
            </a:r>
            <a:r>
              <a:rPr lang="en-AU" altLang="en-US" sz="2400" dirty="0" err="1"/>
              <a:t>obyek</a:t>
            </a:r>
            <a:r>
              <a:rPr lang="en-AU" altLang="en-US" sz="2400" dirty="0"/>
              <a:t> </a:t>
            </a:r>
            <a:r>
              <a:rPr lang="en-AU" altLang="en-US" sz="2400" dirty="0" err="1"/>
              <a:t>tersebut</a:t>
            </a:r>
            <a:r>
              <a:rPr lang="en-AU" altLang="en-US" sz="2400" dirty="0"/>
              <a:t> </a:t>
            </a:r>
          </a:p>
          <a:p>
            <a:pPr eaLnBrk="1" hangingPunct="1">
              <a:lnSpc>
                <a:spcPct val="80000"/>
              </a:lnSpc>
              <a:buFont typeface="Wingdings" panose="05000000000000000000" pitchFamily="2" charset="2"/>
              <a:buNone/>
            </a:pPr>
            <a:r>
              <a:rPr lang="en-AU" altLang="en-US" sz="2800" dirty="0"/>
              <a:t> 2. </a:t>
            </a:r>
            <a:r>
              <a:rPr lang="en-AU" altLang="en-US" sz="2800" dirty="0" err="1"/>
              <a:t>Membuat</a:t>
            </a:r>
            <a:r>
              <a:rPr lang="en-AU" altLang="en-US" sz="2800" dirty="0"/>
              <a:t> </a:t>
            </a:r>
            <a:r>
              <a:rPr lang="en-AU" altLang="en-US" sz="2800" dirty="0" err="1"/>
              <a:t>metapor</a:t>
            </a:r>
            <a:r>
              <a:rPr lang="en-AU" altLang="en-US" sz="2800" dirty="0"/>
              <a:t> </a:t>
            </a:r>
            <a:r>
              <a:rPr lang="en-AU" altLang="en-US" sz="2800" dirty="0" err="1"/>
              <a:t>representasi</a:t>
            </a:r>
            <a:r>
              <a:rPr lang="en-AU" altLang="en-US" sz="2800" dirty="0"/>
              <a:t> </a:t>
            </a:r>
            <a:r>
              <a:rPr lang="en-AU" altLang="en-US" sz="2800" dirty="0" err="1"/>
              <a:t>dari</a:t>
            </a:r>
            <a:r>
              <a:rPr lang="en-AU" altLang="en-US" sz="2800" dirty="0"/>
              <a:t> </a:t>
            </a:r>
            <a:r>
              <a:rPr lang="en-AU" altLang="en-US" sz="2800" dirty="0" err="1"/>
              <a:t>obyek-obyek</a:t>
            </a:r>
            <a:r>
              <a:rPr lang="en-AU" altLang="en-US" sz="2800" dirty="0"/>
              <a:t> interface dan </a:t>
            </a:r>
            <a:r>
              <a:rPr lang="en-AU" altLang="en-US" sz="2800" dirty="0" err="1"/>
              <a:t>tindakan-tindakannya</a:t>
            </a:r>
            <a:r>
              <a:rPr lang="en-AU" altLang="en-US" sz="2800" dirty="0"/>
              <a:t> </a:t>
            </a:r>
          </a:p>
          <a:p>
            <a:pPr eaLnBrk="1" hangingPunct="1">
              <a:lnSpc>
                <a:spcPct val="80000"/>
              </a:lnSpc>
              <a:buFont typeface="Wingdings" panose="05000000000000000000" pitchFamily="2" charset="2"/>
              <a:buNone/>
            </a:pPr>
            <a:r>
              <a:rPr lang="en-AU" altLang="en-US" sz="2800" dirty="0"/>
              <a:t>3. </a:t>
            </a:r>
            <a:r>
              <a:rPr lang="en-AU" altLang="en-US" sz="2800" dirty="0" err="1"/>
              <a:t>Disainer</a:t>
            </a:r>
            <a:r>
              <a:rPr lang="en-AU" altLang="en-US" sz="2800" dirty="0"/>
              <a:t> </a:t>
            </a:r>
            <a:r>
              <a:rPr lang="en-AU" altLang="en-US" sz="2800" dirty="0" err="1"/>
              <a:t>membuat</a:t>
            </a:r>
            <a:r>
              <a:rPr lang="en-AU" altLang="en-US" sz="2800" dirty="0"/>
              <a:t> </a:t>
            </a:r>
            <a:r>
              <a:rPr lang="en-AU" altLang="en-US" sz="2800" dirty="0" err="1"/>
              <a:t>apa</a:t>
            </a:r>
            <a:r>
              <a:rPr lang="en-AU" altLang="en-US" sz="2800" dirty="0"/>
              <a:t> yang </a:t>
            </a:r>
            <a:r>
              <a:rPr lang="en-AU" altLang="en-US" sz="2800" dirty="0" err="1"/>
              <a:t>dilakukan</a:t>
            </a:r>
            <a:r>
              <a:rPr lang="en-AU" altLang="en-US" sz="2800" dirty="0"/>
              <a:t> oleh interface </a:t>
            </a:r>
            <a:r>
              <a:rPr lang="en-AU" altLang="en-US" sz="2800" dirty="0" err="1"/>
              <a:t>terlihat</a:t>
            </a:r>
            <a:r>
              <a:rPr lang="en-AU" altLang="en-US" sz="2800" dirty="0"/>
              <a:t> oleh user </a:t>
            </a:r>
          </a:p>
          <a:p>
            <a:pPr eaLnBrk="1" hangingPunct="1">
              <a:lnSpc>
                <a:spcPct val="80000"/>
              </a:lnSpc>
              <a:buFont typeface="Wingdings" panose="05000000000000000000" pitchFamily="2" charset="2"/>
              <a:buNone/>
            </a:pPr>
            <a:r>
              <a:rPr lang="en-AU" altLang="en-US" sz="2800" dirty="0">
                <a:solidFill>
                  <a:schemeClr val="hlink"/>
                </a:solidFill>
              </a:rPr>
              <a:t>OAI </a:t>
            </a:r>
            <a:r>
              <a:rPr lang="en-AU" altLang="en-US" sz="2800" dirty="0" err="1">
                <a:solidFill>
                  <a:schemeClr val="hlink"/>
                </a:solidFill>
              </a:rPr>
              <a:t>adalah</a:t>
            </a:r>
            <a:r>
              <a:rPr lang="en-AU" altLang="en-US" sz="2800" dirty="0">
                <a:solidFill>
                  <a:schemeClr val="hlink"/>
                </a:solidFill>
              </a:rPr>
              <a:t> </a:t>
            </a:r>
            <a:r>
              <a:rPr lang="en-AU" altLang="en-US" sz="2800" dirty="0" err="1">
                <a:solidFill>
                  <a:schemeClr val="hlink"/>
                </a:solidFill>
              </a:rPr>
              <a:t>gambaran</a:t>
            </a:r>
            <a:r>
              <a:rPr lang="en-AU" altLang="en-US" sz="2800" dirty="0">
                <a:solidFill>
                  <a:schemeClr val="hlink"/>
                </a:solidFill>
              </a:rPr>
              <a:t> dan </a:t>
            </a:r>
            <a:r>
              <a:rPr lang="en-AU" altLang="en-US" sz="2800" dirty="0" err="1">
                <a:solidFill>
                  <a:schemeClr val="hlink"/>
                </a:solidFill>
              </a:rPr>
              <a:t>penjelasan</a:t>
            </a:r>
            <a:r>
              <a:rPr lang="en-AU" altLang="en-US" sz="2800" dirty="0">
                <a:solidFill>
                  <a:schemeClr val="hlink"/>
                </a:solidFill>
              </a:rPr>
              <a:t> yang </a:t>
            </a:r>
            <a:r>
              <a:rPr lang="en-AU" altLang="en-US" sz="2800" dirty="0" err="1">
                <a:solidFill>
                  <a:schemeClr val="hlink"/>
                </a:solidFill>
              </a:rPr>
              <a:t>berfokus</a:t>
            </a:r>
            <a:r>
              <a:rPr lang="en-AU" altLang="en-US" sz="2800" dirty="0">
                <a:solidFill>
                  <a:schemeClr val="hlink"/>
                </a:solidFill>
              </a:rPr>
              <a:t> pada tasks, interface objects and actions</a:t>
            </a:r>
            <a:r>
              <a:rPr lang="en-AU" altLang="en-US" sz="2800" dirty="0"/>
              <a:t>. </a:t>
            </a:r>
          </a:p>
          <a:p>
            <a:endParaRPr lang="en-ID" dirty="0"/>
          </a:p>
        </p:txBody>
      </p:sp>
    </p:spTree>
    <p:extLst>
      <p:ext uri="{BB962C8B-B14F-4D97-AF65-F5344CB8AC3E}">
        <p14:creationId xmlns:p14="http://schemas.microsoft.com/office/powerpoint/2010/main" val="2914288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6B65-33BD-4146-8E42-0B2AB3C15C80}"/>
              </a:ext>
            </a:extLst>
          </p:cNvPr>
          <p:cNvSpPr>
            <a:spLocks noGrp="1"/>
          </p:cNvSpPr>
          <p:nvPr>
            <p:ph type="title"/>
          </p:nvPr>
        </p:nvSpPr>
        <p:spPr>
          <a:xfrm>
            <a:off x="677334" y="609600"/>
            <a:ext cx="8596668" cy="1320800"/>
          </a:xfrm>
        </p:spPr>
        <p:txBody>
          <a:bodyPr anchor="t">
            <a:normAutofit/>
          </a:bodyPr>
          <a:lstStyle/>
          <a:p>
            <a:r>
              <a:rPr lang="en-US" altLang="en-US" dirty="0"/>
              <a:t>Donald Norman</a:t>
            </a:r>
            <a:endParaRPr lang="en-ID" dirty="0"/>
          </a:p>
        </p:txBody>
      </p:sp>
      <p:sp>
        <p:nvSpPr>
          <p:cNvPr id="3" name="Content Placeholder 2">
            <a:extLst>
              <a:ext uri="{FF2B5EF4-FFF2-40B4-BE49-F238E27FC236}">
                <a16:creationId xmlns:a16="http://schemas.microsoft.com/office/drawing/2014/main" id="{50035FB5-ABBB-4493-A8F4-DDB2A5444AE5}"/>
              </a:ext>
            </a:extLst>
          </p:cNvPr>
          <p:cNvSpPr>
            <a:spLocks noGrp="1"/>
          </p:cNvSpPr>
          <p:nvPr>
            <p:ph idx="1"/>
          </p:nvPr>
        </p:nvSpPr>
        <p:spPr>
          <a:xfrm>
            <a:off x="677334" y="2160590"/>
            <a:ext cx="5220430" cy="3701270"/>
          </a:xfrm>
        </p:spPr>
        <p:txBody>
          <a:bodyPr>
            <a:normAutofit/>
          </a:bodyPr>
          <a:lstStyle/>
          <a:p>
            <a:r>
              <a:rPr lang="en-US" altLang="en-US"/>
              <a:t>Principle and co-founder of the Nielsen Norman group. Professor of Computer Science and Psychology at Northwestern University, USA. Formerly Vice President of Apple Computer's Advanced Technology Group. Author of several books including the "</a:t>
            </a:r>
            <a:r>
              <a:rPr lang="en-US" altLang="en-US" i="1"/>
              <a:t>The Design of Everyday Things</a:t>
            </a:r>
            <a:r>
              <a:rPr lang="en-US" altLang="en-US"/>
              <a:t>".</a:t>
            </a:r>
          </a:p>
          <a:p>
            <a:endParaRPr lang="en-ID" dirty="0"/>
          </a:p>
        </p:txBody>
      </p:sp>
      <p:pic>
        <p:nvPicPr>
          <p:cNvPr id="4" name="Picture 3" descr="norman_headshot_143x167">
            <a:extLst>
              <a:ext uri="{FF2B5EF4-FFF2-40B4-BE49-F238E27FC236}">
                <a16:creationId xmlns:a16="http://schemas.microsoft.com/office/drawing/2014/main" id="{91615220-C918-4E61-8F0A-0FC5C7D3D4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7417" y="2159000"/>
            <a:ext cx="3145536" cy="367345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726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2525-67DB-4C53-AA20-AF2F066166CE}"/>
              </a:ext>
            </a:extLst>
          </p:cNvPr>
          <p:cNvSpPr>
            <a:spLocks noGrp="1"/>
          </p:cNvSpPr>
          <p:nvPr>
            <p:ph type="title"/>
          </p:nvPr>
        </p:nvSpPr>
        <p:spPr/>
        <p:txBody>
          <a:bodyPr/>
          <a:lstStyle/>
          <a:p>
            <a:r>
              <a:rPr lang="en-US" altLang="en-US" dirty="0"/>
              <a:t>Normans 7 stage model</a:t>
            </a:r>
            <a:endParaRPr lang="en-ID" dirty="0"/>
          </a:p>
        </p:txBody>
      </p:sp>
      <p:sp>
        <p:nvSpPr>
          <p:cNvPr id="3" name="Content Placeholder 2">
            <a:extLst>
              <a:ext uri="{FF2B5EF4-FFF2-40B4-BE49-F238E27FC236}">
                <a16:creationId xmlns:a16="http://schemas.microsoft.com/office/drawing/2014/main" id="{23543A61-C47D-4166-AE0D-95107583F1A6}"/>
              </a:ext>
            </a:extLst>
          </p:cNvPr>
          <p:cNvSpPr>
            <a:spLocks noGrp="1"/>
          </p:cNvSpPr>
          <p:nvPr>
            <p:ph idx="1"/>
          </p:nvPr>
        </p:nvSpPr>
        <p:spPr/>
        <p:txBody>
          <a:bodyPr>
            <a:normAutofit/>
          </a:bodyPr>
          <a:lstStyle/>
          <a:p>
            <a:pPr eaLnBrk="1" hangingPunct="1">
              <a:buFont typeface="Wingdings" panose="05000000000000000000" pitchFamily="2" charset="2"/>
              <a:buNone/>
            </a:pPr>
            <a:r>
              <a:rPr lang="en-AU" altLang="en-US" sz="2000" dirty="0"/>
              <a:t>1. Forming the goal </a:t>
            </a:r>
          </a:p>
          <a:p>
            <a:pPr eaLnBrk="1" hangingPunct="1">
              <a:buFont typeface="Wingdings" panose="05000000000000000000" pitchFamily="2" charset="2"/>
              <a:buNone/>
            </a:pPr>
            <a:r>
              <a:rPr lang="en-AU" altLang="en-US" sz="2000" dirty="0"/>
              <a:t>2. Forming the intention </a:t>
            </a:r>
          </a:p>
          <a:p>
            <a:pPr eaLnBrk="1" hangingPunct="1">
              <a:buFont typeface="Wingdings" panose="05000000000000000000" pitchFamily="2" charset="2"/>
              <a:buNone/>
            </a:pPr>
            <a:r>
              <a:rPr lang="en-AU" altLang="en-US" sz="2000" dirty="0"/>
              <a:t>3. Specifying the action </a:t>
            </a:r>
          </a:p>
          <a:p>
            <a:pPr eaLnBrk="1" hangingPunct="1">
              <a:buFont typeface="Wingdings" panose="05000000000000000000" pitchFamily="2" charset="2"/>
              <a:buNone/>
            </a:pPr>
            <a:r>
              <a:rPr lang="en-AU" altLang="en-US" sz="2000" dirty="0"/>
              <a:t>4. Executing the action </a:t>
            </a:r>
          </a:p>
          <a:p>
            <a:pPr eaLnBrk="1" hangingPunct="1">
              <a:buFont typeface="Wingdings" panose="05000000000000000000" pitchFamily="2" charset="2"/>
              <a:buNone/>
            </a:pPr>
            <a:r>
              <a:rPr lang="en-AU" altLang="en-US" sz="2000" dirty="0"/>
              <a:t>5. Perceiving the system state </a:t>
            </a:r>
          </a:p>
          <a:p>
            <a:pPr eaLnBrk="1" hangingPunct="1">
              <a:buFont typeface="Wingdings" panose="05000000000000000000" pitchFamily="2" charset="2"/>
              <a:buNone/>
            </a:pPr>
            <a:r>
              <a:rPr lang="en-AU" altLang="en-US" sz="2000" dirty="0"/>
              <a:t>6. Interpreting the system state </a:t>
            </a:r>
          </a:p>
          <a:p>
            <a:pPr eaLnBrk="1" hangingPunct="1">
              <a:buFont typeface="Wingdings" panose="05000000000000000000" pitchFamily="2" charset="2"/>
              <a:buNone/>
            </a:pPr>
            <a:r>
              <a:rPr lang="en-AU" altLang="en-US" sz="2000" dirty="0"/>
              <a:t>7. Evaluating the outcome </a:t>
            </a:r>
          </a:p>
          <a:p>
            <a:endParaRPr lang="en-ID" sz="2000" dirty="0"/>
          </a:p>
        </p:txBody>
      </p:sp>
    </p:spTree>
    <p:extLst>
      <p:ext uri="{BB962C8B-B14F-4D97-AF65-F5344CB8AC3E}">
        <p14:creationId xmlns:p14="http://schemas.microsoft.com/office/powerpoint/2010/main" val="3884746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328E-D128-4CB8-952A-588579920F59}"/>
              </a:ext>
            </a:extLst>
          </p:cNvPr>
          <p:cNvSpPr>
            <a:spLocks noGrp="1"/>
          </p:cNvSpPr>
          <p:nvPr>
            <p:ph type="title"/>
          </p:nvPr>
        </p:nvSpPr>
        <p:spPr/>
        <p:txBody>
          <a:bodyPr/>
          <a:lstStyle/>
          <a:p>
            <a:r>
              <a:rPr lang="en-GB" altLang="en-US" dirty="0"/>
              <a:t> Normans 7 stage model</a:t>
            </a:r>
            <a:endParaRPr lang="en-ID" dirty="0"/>
          </a:p>
        </p:txBody>
      </p:sp>
      <p:sp>
        <p:nvSpPr>
          <p:cNvPr id="3" name="Content Placeholder 2">
            <a:extLst>
              <a:ext uri="{FF2B5EF4-FFF2-40B4-BE49-F238E27FC236}">
                <a16:creationId xmlns:a16="http://schemas.microsoft.com/office/drawing/2014/main" id="{90689352-DF19-4212-82E2-13891C9D888E}"/>
              </a:ext>
            </a:extLst>
          </p:cNvPr>
          <p:cNvSpPr>
            <a:spLocks noGrp="1"/>
          </p:cNvSpPr>
          <p:nvPr>
            <p:ph idx="1"/>
          </p:nvPr>
        </p:nvSpPr>
        <p:spPr/>
        <p:txBody>
          <a:bodyPr/>
          <a:lstStyle/>
          <a:p>
            <a:endParaRPr lang="en-ID" dirty="0"/>
          </a:p>
        </p:txBody>
      </p:sp>
      <p:grpSp>
        <p:nvGrpSpPr>
          <p:cNvPr id="4" name="Group 3">
            <a:extLst>
              <a:ext uri="{FF2B5EF4-FFF2-40B4-BE49-F238E27FC236}">
                <a16:creationId xmlns:a16="http://schemas.microsoft.com/office/drawing/2014/main" id="{947CB6BD-AB9A-45C1-AF88-408EA62D04C3}"/>
              </a:ext>
            </a:extLst>
          </p:cNvPr>
          <p:cNvGrpSpPr>
            <a:grpSpLocks/>
          </p:cNvGrpSpPr>
          <p:nvPr/>
        </p:nvGrpSpPr>
        <p:grpSpPr bwMode="auto">
          <a:xfrm>
            <a:off x="1889568" y="1600200"/>
            <a:ext cx="6172200" cy="4648200"/>
            <a:chOff x="2352" y="1104"/>
            <a:chExt cx="3264" cy="3072"/>
          </a:xfrm>
        </p:grpSpPr>
        <p:grpSp>
          <p:nvGrpSpPr>
            <p:cNvPr id="5" name="Group 4">
              <a:extLst>
                <a:ext uri="{FF2B5EF4-FFF2-40B4-BE49-F238E27FC236}">
                  <a16:creationId xmlns:a16="http://schemas.microsoft.com/office/drawing/2014/main" id="{0B51B8C5-EE8D-4AC2-82E9-CC55003BE6F5}"/>
                </a:ext>
              </a:extLst>
            </p:cNvPr>
            <p:cNvGrpSpPr>
              <a:grpSpLocks/>
            </p:cNvGrpSpPr>
            <p:nvPr/>
          </p:nvGrpSpPr>
          <p:grpSpPr bwMode="auto">
            <a:xfrm>
              <a:off x="2352" y="1104"/>
              <a:ext cx="3264" cy="3072"/>
              <a:chOff x="2400" y="1104"/>
              <a:chExt cx="3264" cy="3072"/>
            </a:xfrm>
          </p:grpSpPr>
          <p:sp>
            <p:nvSpPr>
              <p:cNvPr id="14" name="AutoShape 6">
                <a:extLst>
                  <a:ext uri="{FF2B5EF4-FFF2-40B4-BE49-F238E27FC236}">
                    <a16:creationId xmlns:a16="http://schemas.microsoft.com/office/drawing/2014/main" id="{30942F65-BC6A-4640-AAC1-EBEBD9BEAF7D}"/>
                  </a:ext>
                </a:extLst>
              </p:cNvPr>
              <p:cNvSpPr>
                <a:spLocks noChangeArrowheads="1"/>
              </p:cNvSpPr>
              <p:nvPr/>
            </p:nvSpPr>
            <p:spPr bwMode="auto">
              <a:xfrm>
                <a:off x="2400" y="3648"/>
                <a:ext cx="3216" cy="528"/>
              </a:xfrm>
              <a:prstGeom prst="doubleWave">
                <a:avLst>
                  <a:gd name="adj1" fmla="val 10319"/>
                  <a:gd name="adj2" fmla="val 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a:latin typeface="Arial" panose="020B0604020202020204" pitchFamily="34" charset="0"/>
                  </a:rPr>
                  <a:t>The SYSTEM</a:t>
                </a:r>
              </a:p>
            </p:txBody>
          </p:sp>
          <p:sp>
            <p:nvSpPr>
              <p:cNvPr id="15" name="Oval 14">
                <a:extLst>
                  <a:ext uri="{FF2B5EF4-FFF2-40B4-BE49-F238E27FC236}">
                    <a16:creationId xmlns:a16="http://schemas.microsoft.com/office/drawing/2014/main" id="{0BF3F592-DF03-4D55-B707-71FA20804CBD}"/>
                  </a:ext>
                </a:extLst>
              </p:cNvPr>
              <p:cNvSpPr>
                <a:spLocks noChangeArrowheads="1"/>
              </p:cNvSpPr>
              <p:nvPr/>
            </p:nvSpPr>
            <p:spPr bwMode="auto">
              <a:xfrm>
                <a:off x="4464" y="2976"/>
                <a:ext cx="1200" cy="480"/>
              </a:xfrm>
              <a:prstGeom prst="ellipse">
                <a:avLst/>
              </a:prstGeom>
              <a:solidFill>
                <a:srgbClr val="DDDDDD"/>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latin typeface="Arial" panose="020B0604020202020204" pitchFamily="34" charset="0"/>
                  </a:rPr>
                  <a:t>Perception</a:t>
                </a:r>
              </a:p>
            </p:txBody>
          </p:sp>
          <p:sp>
            <p:nvSpPr>
              <p:cNvPr id="16" name="Oval 15">
                <a:extLst>
                  <a:ext uri="{FF2B5EF4-FFF2-40B4-BE49-F238E27FC236}">
                    <a16:creationId xmlns:a16="http://schemas.microsoft.com/office/drawing/2014/main" id="{FDDE33CE-8184-471E-B6F7-5D2D7B7E2717}"/>
                  </a:ext>
                </a:extLst>
              </p:cNvPr>
              <p:cNvSpPr>
                <a:spLocks noChangeArrowheads="1"/>
              </p:cNvSpPr>
              <p:nvPr/>
            </p:nvSpPr>
            <p:spPr bwMode="auto">
              <a:xfrm>
                <a:off x="3360" y="1104"/>
                <a:ext cx="1344" cy="480"/>
              </a:xfrm>
              <a:prstGeom prst="ellipse">
                <a:avLst/>
              </a:prstGeom>
              <a:solidFill>
                <a:srgbClr val="DDDDDD"/>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latin typeface="Arial" panose="020B0604020202020204" pitchFamily="34" charset="0"/>
                  </a:rPr>
                  <a:t>Goal</a:t>
                </a:r>
              </a:p>
            </p:txBody>
          </p:sp>
          <p:sp>
            <p:nvSpPr>
              <p:cNvPr id="17" name="Oval 16">
                <a:extLst>
                  <a:ext uri="{FF2B5EF4-FFF2-40B4-BE49-F238E27FC236}">
                    <a16:creationId xmlns:a16="http://schemas.microsoft.com/office/drawing/2014/main" id="{B8147A0F-F47F-4E45-9A65-E2385319F468}"/>
                  </a:ext>
                </a:extLst>
              </p:cNvPr>
              <p:cNvSpPr>
                <a:spLocks noChangeArrowheads="1"/>
              </p:cNvSpPr>
              <p:nvPr/>
            </p:nvSpPr>
            <p:spPr bwMode="auto">
              <a:xfrm>
                <a:off x="2688" y="1632"/>
                <a:ext cx="1248" cy="480"/>
              </a:xfrm>
              <a:prstGeom prst="ellipse">
                <a:avLst/>
              </a:prstGeom>
              <a:solidFill>
                <a:srgbClr val="DDDDDD"/>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latin typeface="Arial" panose="020B0604020202020204" pitchFamily="34" charset="0"/>
                  </a:rPr>
                  <a:t>Intention</a:t>
                </a:r>
              </a:p>
              <a:p>
                <a:pPr algn="ctr"/>
                <a:r>
                  <a:rPr lang="en-GB" altLang="en-US" sz="2000">
                    <a:latin typeface="Arial" panose="020B0604020202020204" pitchFamily="34" charset="0"/>
                  </a:rPr>
                  <a:t>formation</a:t>
                </a:r>
              </a:p>
            </p:txBody>
          </p:sp>
          <p:sp>
            <p:nvSpPr>
              <p:cNvPr id="18" name="Oval 17">
                <a:extLst>
                  <a:ext uri="{FF2B5EF4-FFF2-40B4-BE49-F238E27FC236}">
                    <a16:creationId xmlns:a16="http://schemas.microsoft.com/office/drawing/2014/main" id="{FF1EC70C-84A3-4264-947A-32F981D1CCAC}"/>
                  </a:ext>
                </a:extLst>
              </p:cNvPr>
              <p:cNvSpPr>
                <a:spLocks noChangeArrowheads="1"/>
              </p:cNvSpPr>
              <p:nvPr/>
            </p:nvSpPr>
            <p:spPr bwMode="auto">
              <a:xfrm>
                <a:off x="2544" y="2304"/>
                <a:ext cx="1248" cy="480"/>
              </a:xfrm>
              <a:prstGeom prst="ellipse">
                <a:avLst/>
              </a:prstGeom>
              <a:solidFill>
                <a:srgbClr val="DDDDDD"/>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latin typeface="Arial" panose="020B0604020202020204" pitchFamily="34" charset="0"/>
                  </a:rPr>
                  <a:t>Action </a:t>
                </a:r>
              </a:p>
              <a:p>
                <a:pPr algn="ctr"/>
                <a:r>
                  <a:rPr lang="en-GB" altLang="en-US" sz="2000">
                    <a:latin typeface="Arial" panose="020B0604020202020204" pitchFamily="34" charset="0"/>
                  </a:rPr>
                  <a:t>specification</a:t>
                </a:r>
              </a:p>
            </p:txBody>
          </p:sp>
          <p:sp>
            <p:nvSpPr>
              <p:cNvPr id="19" name="Oval 18">
                <a:extLst>
                  <a:ext uri="{FF2B5EF4-FFF2-40B4-BE49-F238E27FC236}">
                    <a16:creationId xmlns:a16="http://schemas.microsoft.com/office/drawing/2014/main" id="{A1C22D4B-C85B-4F25-96BA-0A245F467431}"/>
                  </a:ext>
                </a:extLst>
              </p:cNvPr>
              <p:cNvSpPr>
                <a:spLocks noChangeArrowheads="1"/>
              </p:cNvSpPr>
              <p:nvPr/>
            </p:nvSpPr>
            <p:spPr bwMode="auto">
              <a:xfrm>
                <a:off x="2400" y="2976"/>
                <a:ext cx="1248" cy="480"/>
              </a:xfrm>
              <a:prstGeom prst="ellipse">
                <a:avLst/>
              </a:prstGeom>
              <a:solidFill>
                <a:srgbClr val="DDDDDD"/>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latin typeface="Arial" panose="020B0604020202020204" pitchFamily="34" charset="0"/>
                  </a:rPr>
                  <a:t>Execution</a:t>
                </a:r>
              </a:p>
            </p:txBody>
          </p:sp>
          <p:sp>
            <p:nvSpPr>
              <p:cNvPr id="20" name="Oval 19">
                <a:extLst>
                  <a:ext uri="{FF2B5EF4-FFF2-40B4-BE49-F238E27FC236}">
                    <a16:creationId xmlns:a16="http://schemas.microsoft.com/office/drawing/2014/main" id="{C1F0A486-CD23-4C7B-BBA4-795C9B21C914}"/>
                  </a:ext>
                </a:extLst>
              </p:cNvPr>
              <p:cNvSpPr>
                <a:spLocks noChangeArrowheads="1"/>
              </p:cNvSpPr>
              <p:nvPr/>
            </p:nvSpPr>
            <p:spPr bwMode="auto">
              <a:xfrm>
                <a:off x="4128" y="1632"/>
                <a:ext cx="1200" cy="480"/>
              </a:xfrm>
              <a:prstGeom prst="ellipse">
                <a:avLst/>
              </a:prstGeom>
              <a:solidFill>
                <a:srgbClr val="DDDDDD"/>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latin typeface="Arial" panose="020B0604020202020204" pitchFamily="34" charset="0"/>
                  </a:rPr>
                  <a:t>Evaluation</a:t>
                </a:r>
              </a:p>
            </p:txBody>
          </p:sp>
          <p:sp>
            <p:nvSpPr>
              <p:cNvPr id="21" name="Oval 20">
                <a:extLst>
                  <a:ext uri="{FF2B5EF4-FFF2-40B4-BE49-F238E27FC236}">
                    <a16:creationId xmlns:a16="http://schemas.microsoft.com/office/drawing/2014/main" id="{FEB79485-7321-4572-91E2-B413B0A3583A}"/>
                  </a:ext>
                </a:extLst>
              </p:cNvPr>
              <p:cNvSpPr>
                <a:spLocks noChangeArrowheads="1"/>
              </p:cNvSpPr>
              <p:nvPr/>
            </p:nvSpPr>
            <p:spPr bwMode="auto">
              <a:xfrm>
                <a:off x="4272" y="2304"/>
                <a:ext cx="1200" cy="480"/>
              </a:xfrm>
              <a:prstGeom prst="ellipse">
                <a:avLst/>
              </a:prstGeom>
              <a:solidFill>
                <a:srgbClr val="DDDDDD"/>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latin typeface="Arial" panose="020B0604020202020204" pitchFamily="34" charset="0"/>
                  </a:rPr>
                  <a:t>Interpretation</a:t>
                </a:r>
              </a:p>
            </p:txBody>
          </p:sp>
        </p:grpSp>
        <p:sp>
          <p:nvSpPr>
            <p:cNvPr id="6" name="Line 14">
              <a:extLst>
                <a:ext uri="{FF2B5EF4-FFF2-40B4-BE49-F238E27FC236}">
                  <a16:creationId xmlns:a16="http://schemas.microsoft.com/office/drawing/2014/main" id="{622CB2DC-D079-4CC6-9B62-C44FB834D8C4}"/>
                </a:ext>
              </a:extLst>
            </p:cNvPr>
            <p:cNvSpPr>
              <a:spLocks noChangeShapeType="1"/>
            </p:cNvSpPr>
            <p:nvPr/>
          </p:nvSpPr>
          <p:spPr bwMode="auto">
            <a:xfrm flipH="1">
              <a:off x="3456" y="1392"/>
              <a:ext cx="19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endParaRPr lang="en-ID"/>
            </a:p>
          </p:txBody>
        </p:sp>
        <p:sp>
          <p:nvSpPr>
            <p:cNvPr id="7" name="Line 15">
              <a:extLst>
                <a:ext uri="{FF2B5EF4-FFF2-40B4-BE49-F238E27FC236}">
                  <a16:creationId xmlns:a16="http://schemas.microsoft.com/office/drawing/2014/main" id="{F309EEEA-F3BC-4047-9C9C-4FCFF06C48D7}"/>
                </a:ext>
              </a:extLst>
            </p:cNvPr>
            <p:cNvSpPr>
              <a:spLocks noChangeShapeType="1"/>
            </p:cNvSpPr>
            <p:nvPr/>
          </p:nvSpPr>
          <p:spPr bwMode="auto">
            <a:xfrm flipH="1">
              <a:off x="3168" y="2112"/>
              <a:ext cx="48"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endParaRPr lang="en-ID"/>
            </a:p>
          </p:txBody>
        </p:sp>
        <p:sp>
          <p:nvSpPr>
            <p:cNvPr id="8" name="Line 16">
              <a:extLst>
                <a:ext uri="{FF2B5EF4-FFF2-40B4-BE49-F238E27FC236}">
                  <a16:creationId xmlns:a16="http://schemas.microsoft.com/office/drawing/2014/main" id="{D9BDDB34-6B41-4C4A-AD63-F710FF9789E2}"/>
                </a:ext>
              </a:extLst>
            </p:cNvPr>
            <p:cNvSpPr>
              <a:spLocks noChangeShapeType="1"/>
            </p:cNvSpPr>
            <p:nvPr/>
          </p:nvSpPr>
          <p:spPr bwMode="auto">
            <a:xfrm flipH="1">
              <a:off x="3072" y="2784"/>
              <a:ext cx="48"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endParaRPr lang="en-ID"/>
            </a:p>
          </p:txBody>
        </p:sp>
        <p:sp>
          <p:nvSpPr>
            <p:cNvPr id="9" name="Line 17">
              <a:extLst>
                <a:ext uri="{FF2B5EF4-FFF2-40B4-BE49-F238E27FC236}">
                  <a16:creationId xmlns:a16="http://schemas.microsoft.com/office/drawing/2014/main" id="{590DD279-0EC5-4BBD-A31A-4ECFB391690F}"/>
                </a:ext>
              </a:extLst>
            </p:cNvPr>
            <p:cNvSpPr>
              <a:spLocks noChangeShapeType="1"/>
            </p:cNvSpPr>
            <p:nvPr/>
          </p:nvSpPr>
          <p:spPr bwMode="auto">
            <a:xfrm>
              <a:off x="4416" y="1392"/>
              <a:ext cx="192" cy="24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endParaRPr lang="en-ID"/>
            </a:p>
          </p:txBody>
        </p:sp>
        <p:sp>
          <p:nvSpPr>
            <p:cNvPr id="10" name="Line 18">
              <a:extLst>
                <a:ext uri="{FF2B5EF4-FFF2-40B4-BE49-F238E27FC236}">
                  <a16:creationId xmlns:a16="http://schemas.microsoft.com/office/drawing/2014/main" id="{F68C684C-7CA7-4218-B7D4-276BCB1FE599}"/>
                </a:ext>
              </a:extLst>
            </p:cNvPr>
            <p:cNvSpPr>
              <a:spLocks noChangeShapeType="1"/>
            </p:cNvSpPr>
            <p:nvPr/>
          </p:nvSpPr>
          <p:spPr bwMode="auto">
            <a:xfrm>
              <a:off x="4800" y="2112"/>
              <a:ext cx="48" cy="19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endParaRPr lang="en-ID"/>
            </a:p>
          </p:txBody>
        </p:sp>
        <p:sp>
          <p:nvSpPr>
            <p:cNvPr id="11" name="Line 19">
              <a:extLst>
                <a:ext uri="{FF2B5EF4-FFF2-40B4-BE49-F238E27FC236}">
                  <a16:creationId xmlns:a16="http://schemas.microsoft.com/office/drawing/2014/main" id="{AE9ED474-7639-48BA-B4C4-B8E5CAD5E09E}"/>
                </a:ext>
              </a:extLst>
            </p:cNvPr>
            <p:cNvSpPr>
              <a:spLocks noChangeShapeType="1"/>
            </p:cNvSpPr>
            <p:nvPr/>
          </p:nvSpPr>
          <p:spPr bwMode="auto">
            <a:xfrm>
              <a:off x="4944" y="2784"/>
              <a:ext cx="48" cy="19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endParaRPr lang="en-ID"/>
            </a:p>
          </p:txBody>
        </p:sp>
        <p:sp>
          <p:nvSpPr>
            <p:cNvPr id="12" name="Line 20">
              <a:extLst>
                <a:ext uri="{FF2B5EF4-FFF2-40B4-BE49-F238E27FC236}">
                  <a16:creationId xmlns:a16="http://schemas.microsoft.com/office/drawing/2014/main" id="{983F2431-B460-437D-BFFC-5F185ACA994D}"/>
                </a:ext>
              </a:extLst>
            </p:cNvPr>
            <p:cNvSpPr>
              <a:spLocks noChangeShapeType="1"/>
            </p:cNvSpPr>
            <p:nvPr/>
          </p:nvSpPr>
          <p:spPr bwMode="auto">
            <a:xfrm>
              <a:off x="3024" y="3456"/>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endParaRPr lang="en-ID"/>
            </a:p>
          </p:txBody>
        </p:sp>
        <p:sp>
          <p:nvSpPr>
            <p:cNvPr id="13" name="Line 21">
              <a:extLst>
                <a:ext uri="{FF2B5EF4-FFF2-40B4-BE49-F238E27FC236}">
                  <a16:creationId xmlns:a16="http://schemas.microsoft.com/office/drawing/2014/main" id="{77E15085-7758-4D44-8AD8-4A7EDEA51291}"/>
                </a:ext>
              </a:extLst>
            </p:cNvPr>
            <p:cNvSpPr>
              <a:spLocks noChangeShapeType="1"/>
            </p:cNvSpPr>
            <p:nvPr/>
          </p:nvSpPr>
          <p:spPr bwMode="auto">
            <a:xfrm>
              <a:off x="5088" y="3456"/>
              <a:ext cx="1" cy="24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endParaRPr lang="en-ID"/>
            </a:p>
          </p:txBody>
        </p:sp>
      </p:grpSp>
    </p:spTree>
    <p:extLst>
      <p:ext uri="{BB962C8B-B14F-4D97-AF65-F5344CB8AC3E}">
        <p14:creationId xmlns:p14="http://schemas.microsoft.com/office/powerpoint/2010/main" val="3808851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3A71-BDFA-429F-BA53-2831F0AC9645}"/>
              </a:ext>
            </a:extLst>
          </p:cNvPr>
          <p:cNvSpPr>
            <a:spLocks noGrp="1"/>
          </p:cNvSpPr>
          <p:nvPr>
            <p:ph type="title"/>
          </p:nvPr>
        </p:nvSpPr>
        <p:spPr/>
        <p:txBody>
          <a:bodyPr/>
          <a:lstStyle/>
          <a:p>
            <a:r>
              <a:rPr lang="en-GB" altLang="en-US" dirty="0"/>
              <a:t>Execution &amp; Evaluation</a:t>
            </a:r>
            <a:endParaRPr lang="en-ID" dirty="0"/>
          </a:p>
        </p:txBody>
      </p:sp>
      <p:sp>
        <p:nvSpPr>
          <p:cNvPr id="9" name="Text Placeholder 8">
            <a:extLst>
              <a:ext uri="{FF2B5EF4-FFF2-40B4-BE49-F238E27FC236}">
                <a16:creationId xmlns:a16="http://schemas.microsoft.com/office/drawing/2014/main" id="{911A65A9-F1A9-42D8-BEEF-06F25EF02803}"/>
              </a:ext>
            </a:extLst>
          </p:cNvPr>
          <p:cNvSpPr>
            <a:spLocks noGrp="1"/>
          </p:cNvSpPr>
          <p:nvPr>
            <p:ph type="body" idx="1"/>
          </p:nvPr>
        </p:nvSpPr>
        <p:spPr/>
        <p:txBody>
          <a:bodyPr/>
          <a:lstStyle/>
          <a:p>
            <a:endParaRPr lang="en-ID"/>
          </a:p>
        </p:txBody>
      </p:sp>
      <p:sp>
        <p:nvSpPr>
          <p:cNvPr id="3" name="Content Placeholder 2">
            <a:extLst>
              <a:ext uri="{FF2B5EF4-FFF2-40B4-BE49-F238E27FC236}">
                <a16:creationId xmlns:a16="http://schemas.microsoft.com/office/drawing/2014/main" id="{051DAFF7-64C3-4AEE-8EFA-6012FC807655}"/>
              </a:ext>
            </a:extLst>
          </p:cNvPr>
          <p:cNvSpPr>
            <a:spLocks noGrp="1"/>
          </p:cNvSpPr>
          <p:nvPr>
            <p:ph sz="half" idx="2"/>
          </p:nvPr>
        </p:nvSpPr>
        <p:spPr/>
        <p:txBody>
          <a:bodyPr/>
          <a:lstStyle/>
          <a:p>
            <a:pPr eaLnBrk="1" hangingPunct="1"/>
            <a:r>
              <a:rPr lang="en-GB" altLang="en-US" sz="1800" dirty="0" err="1"/>
              <a:t>Bagaimana</a:t>
            </a:r>
            <a:r>
              <a:rPr lang="en-GB" altLang="en-US" sz="1800" dirty="0"/>
              <a:t> user </a:t>
            </a:r>
            <a:r>
              <a:rPr lang="en-GB" altLang="en-US" sz="1800" dirty="0" err="1"/>
              <a:t>dapat</a:t>
            </a:r>
            <a:r>
              <a:rPr lang="en-GB" altLang="en-US" sz="1800" dirty="0"/>
              <a:t> </a:t>
            </a:r>
            <a:r>
              <a:rPr lang="en-GB" altLang="en-US" sz="1800" dirty="0" err="1"/>
              <a:t>menjalankan</a:t>
            </a:r>
            <a:r>
              <a:rPr lang="en-GB" altLang="en-US" sz="1800" dirty="0"/>
              <a:t> </a:t>
            </a:r>
            <a:r>
              <a:rPr lang="en-GB" altLang="en-US" sz="1800" dirty="0" err="1"/>
              <a:t>apa</a:t>
            </a:r>
            <a:r>
              <a:rPr lang="en-GB" altLang="en-US" sz="1800" dirty="0"/>
              <a:t> yang </a:t>
            </a:r>
            <a:r>
              <a:rPr lang="en-GB" altLang="en-US" sz="1800" dirty="0" err="1"/>
              <a:t>diinginkannya</a:t>
            </a:r>
            <a:r>
              <a:rPr lang="en-GB" altLang="en-US" sz="1800" dirty="0"/>
              <a:t>.</a:t>
            </a:r>
          </a:p>
          <a:p>
            <a:pPr eaLnBrk="1" hangingPunct="1"/>
            <a:r>
              <a:rPr lang="en-GB" altLang="en-US" sz="1800" dirty="0" err="1"/>
              <a:t>Penekanan</a:t>
            </a:r>
            <a:r>
              <a:rPr lang="en-GB" altLang="en-US" sz="1800" dirty="0"/>
              <a:t> pada actions dan feedback</a:t>
            </a:r>
          </a:p>
          <a:p>
            <a:endParaRPr lang="en-ID" dirty="0"/>
          </a:p>
        </p:txBody>
      </p:sp>
      <p:sp>
        <p:nvSpPr>
          <p:cNvPr id="4" name="AutoShape 4">
            <a:extLst>
              <a:ext uri="{FF2B5EF4-FFF2-40B4-BE49-F238E27FC236}">
                <a16:creationId xmlns:a16="http://schemas.microsoft.com/office/drawing/2014/main" id="{1EAECAD7-C896-4BD1-A5EC-A967605A67B7}"/>
              </a:ext>
            </a:extLst>
          </p:cNvPr>
          <p:cNvSpPr>
            <a:spLocks noChangeArrowheads="1"/>
          </p:cNvSpPr>
          <p:nvPr/>
        </p:nvSpPr>
        <p:spPr bwMode="auto">
          <a:xfrm>
            <a:off x="5027194" y="5440277"/>
            <a:ext cx="4495800" cy="838200"/>
          </a:xfrm>
          <a:prstGeom prst="doubleWave">
            <a:avLst>
              <a:gd name="adj1" fmla="val 10319"/>
              <a:gd name="adj2" fmla="val 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a:latin typeface="Arial" panose="020B0604020202020204" pitchFamily="34" charset="0"/>
              </a:rPr>
              <a:t>The SYSTEM</a:t>
            </a:r>
          </a:p>
        </p:txBody>
      </p:sp>
      <p:sp>
        <p:nvSpPr>
          <p:cNvPr id="5" name="Oval 4">
            <a:extLst>
              <a:ext uri="{FF2B5EF4-FFF2-40B4-BE49-F238E27FC236}">
                <a16:creationId xmlns:a16="http://schemas.microsoft.com/office/drawing/2014/main" id="{F89EA314-40A5-478F-BBE4-40B61A28F904}"/>
              </a:ext>
            </a:extLst>
          </p:cNvPr>
          <p:cNvSpPr>
            <a:spLocks noChangeArrowheads="1"/>
          </p:cNvSpPr>
          <p:nvPr/>
        </p:nvSpPr>
        <p:spPr bwMode="auto">
          <a:xfrm>
            <a:off x="6170194" y="1782677"/>
            <a:ext cx="2133600" cy="762000"/>
          </a:xfrm>
          <a:prstGeom prst="ellipse">
            <a:avLst/>
          </a:prstGeom>
          <a:solidFill>
            <a:srgbClr val="DDDDDD"/>
          </a:solidFill>
          <a:ln w="9525">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latin typeface="Arial" panose="020B0604020202020204" pitchFamily="34" charset="0"/>
              </a:rPr>
              <a:t>Goal</a:t>
            </a:r>
          </a:p>
        </p:txBody>
      </p:sp>
      <p:sp>
        <p:nvSpPr>
          <p:cNvPr id="6" name="Line 9">
            <a:extLst>
              <a:ext uri="{FF2B5EF4-FFF2-40B4-BE49-F238E27FC236}">
                <a16:creationId xmlns:a16="http://schemas.microsoft.com/office/drawing/2014/main" id="{A33BDAEA-C58C-4207-8C71-1766E474F51A}"/>
              </a:ext>
            </a:extLst>
          </p:cNvPr>
          <p:cNvSpPr>
            <a:spLocks noChangeShapeType="1"/>
          </p:cNvSpPr>
          <p:nvPr/>
        </p:nvSpPr>
        <p:spPr bwMode="auto">
          <a:xfrm>
            <a:off x="8379994" y="5059277"/>
            <a:ext cx="3175" cy="7620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endParaRPr lang="en-ID"/>
          </a:p>
        </p:txBody>
      </p:sp>
      <p:sp>
        <p:nvSpPr>
          <p:cNvPr id="7" name="Text Box 10">
            <a:extLst>
              <a:ext uri="{FF2B5EF4-FFF2-40B4-BE49-F238E27FC236}">
                <a16:creationId xmlns:a16="http://schemas.microsoft.com/office/drawing/2014/main" id="{56141BFD-B864-4A0E-9C53-1E53268D8970}"/>
              </a:ext>
            </a:extLst>
          </p:cNvPr>
          <p:cNvSpPr txBox="1">
            <a:spLocks noChangeArrowheads="1"/>
          </p:cNvSpPr>
          <p:nvPr/>
        </p:nvSpPr>
        <p:spPr bwMode="auto">
          <a:xfrm>
            <a:off x="7465594" y="2773277"/>
            <a:ext cx="18288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b="1">
                <a:latin typeface="Arial" panose="020B0604020202020204" pitchFamily="34" charset="0"/>
              </a:rPr>
              <a:t>Evaluation:</a:t>
            </a:r>
            <a:r>
              <a:rPr lang="en-GB" altLang="en-US" sz="2000">
                <a:latin typeface="Arial" panose="020B0604020202020204" pitchFamily="34" charset="0"/>
              </a:rPr>
              <a:t> </a:t>
            </a:r>
          </a:p>
          <a:p>
            <a:pPr algn="ctr"/>
            <a:r>
              <a:rPr lang="en-GB" altLang="en-US" sz="2000">
                <a:latin typeface="Arial" panose="020B0604020202020204" pitchFamily="34" charset="0"/>
              </a:rPr>
              <a:t>Membandingkakn antara apa yang terjadi dengan apa yang diinginkan</a:t>
            </a:r>
          </a:p>
        </p:txBody>
      </p:sp>
      <p:sp>
        <p:nvSpPr>
          <p:cNvPr id="8" name="Text Box 11">
            <a:extLst>
              <a:ext uri="{FF2B5EF4-FFF2-40B4-BE49-F238E27FC236}">
                <a16:creationId xmlns:a16="http://schemas.microsoft.com/office/drawing/2014/main" id="{2DE94E5C-6824-42FD-BEC9-240AD8157AB2}"/>
              </a:ext>
            </a:extLst>
          </p:cNvPr>
          <p:cNvSpPr txBox="1">
            <a:spLocks noChangeArrowheads="1"/>
          </p:cNvSpPr>
          <p:nvPr/>
        </p:nvSpPr>
        <p:spPr bwMode="auto">
          <a:xfrm>
            <a:off x="5255794" y="2773277"/>
            <a:ext cx="1676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b="1">
                <a:latin typeface="Arial" panose="020B0604020202020204" pitchFamily="34" charset="0"/>
              </a:rPr>
              <a:t>Execution:</a:t>
            </a:r>
            <a:endParaRPr lang="en-GB" altLang="en-US" sz="2000">
              <a:latin typeface="Arial" panose="020B0604020202020204" pitchFamily="34" charset="0"/>
            </a:endParaRPr>
          </a:p>
          <a:p>
            <a:pPr algn="ctr"/>
            <a:r>
              <a:rPr lang="en-GB" altLang="en-US" sz="2000">
                <a:latin typeface="Arial" panose="020B0604020202020204" pitchFamily="34" charset="0"/>
              </a:rPr>
              <a:t>Melakukan actions dalam dunia nyata</a:t>
            </a:r>
          </a:p>
        </p:txBody>
      </p:sp>
      <p:cxnSp>
        <p:nvCxnSpPr>
          <p:cNvPr id="13" name="Straight Arrow Connector 12">
            <a:extLst>
              <a:ext uri="{FF2B5EF4-FFF2-40B4-BE49-F238E27FC236}">
                <a16:creationId xmlns:a16="http://schemas.microsoft.com/office/drawing/2014/main" id="{345703AF-4F12-4171-86C8-43BADDDB1599}"/>
              </a:ext>
            </a:extLst>
          </p:cNvPr>
          <p:cNvCxnSpPr>
            <a:stCxn id="7" idx="0"/>
            <a:endCxn id="5" idx="5"/>
          </p:cNvCxnSpPr>
          <p:nvPr/>
        </p:nvCxnSpPr>
        <p:spPr>
          <a:xfrm flipH="1" flipV="1">
            <a:off x="7991336" y="2433085"/>
            <a:ext cx="388658" cy="34019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0D9A41FF-DE15-4155-BB76-6B7BE3EB7D61}"/>
              </a:ext>
            </a:extLst>
          </p:cNvPr>
          <p:cNvCxnSpPr>
            <a:cxnSpLocks/>
          </p:cNvCxnSpPr>
          <p:nvPr/>
        </p:nvCxnSpPr>
        <p:spPr>
          <a:xfrm flipH="1">
            <a:off x="5881437" y="2449114"/>
            <a:ext cx="510340" cy="40171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A4BB5B49-DD5E-4C15-A9FE-073930547E03}"/>
              </a:ext>
            </a:extLst>
          </p:cNvPr>
          <p:cNvCxnSpPr/>
          <p:nvPr/>
        </p:nvCxnSpPr>
        <p:spPr>
          <a:xfrm>
            <a:off x="5895474" y="4389352"/>
            <a:ext cx="0" cy="112695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21675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7A8E-EFBA-49E6-9394-AEDAE2149472}"/>
              </a:ext>
            </a:extLst>
          </p:cNvPr>
          <p:cNvSpPr>
            <a:spLocks noGrp="1"/>
          </p:cNvSpPr>
          <p:nvPr>
            <p:ph type="title"/>
          </p:nvPr>
        </p:nvSpPr>
        <p:spPr/>
        <p:txBody>
          <a:bodyPr/>
          <a:lstStyle/>
          <a:p>
            <a:r>
              <a:rPr lang="en-US" altLang="en-US" dirty="0"/>
              <a:t>Normans 7-stage model</a:t>
            </a:r>
            <a:endParaRPr lang="en-ID" dirty="0"/>
          </a:p>
        </p:txBody>
      </p:sp>
      <p:sp>
        <p:nvSpPr>
          <p:cNvPr id="3" name="Content Placeholder 2">
            <a:extLst>
              <a:ext uri="{FF2B5EF4-FFF2-40B4-BE49-F238E27FC236}">
                <a16:creationId xmlns:a16="http://schemas.microsoft.com/office/drawing/2014/main" id="{3E6955C3-6632-4AD6-BFA9-C14A3DD9BACA}"/>
              </a:ext>
            </a:extLst>
          </p:cNvPr>
          <p:cNvSpPr>
            <a:spLocks noGrp="1"/>
          </p:cNvSpPr>
          <p:nvPr>
            <p:ph idx="1"/>
          </p:nvPr>
        </p:nvSpPr>
        <p:spPr/>
        <p:txBody>
          <a:bodyPr>
            <a:normAutofit/>
          </a:bodyPr>
          <a:lstStyle/>
          <a:p>
            <a:pPr eaLnBrk="1" hangingPunct="1">
              <a:lnSpc>
                <a:spcPct val="90000"/>
              </a:lnSpc>
            </a:pPr>
            <a:r>
              <a:rPr lang="en-AU" altLang="en-US" sz="2400" dirty="0" err="1"/>
              <a:t>Konteksnya</a:t>
            </a:r>
            <a:r>
              <a:rPr lang="en-AU" altLang="en-US" sz="2400" dirty="0"/>
              <a:t> </a:t>
            </a:r>
            <a:r>
              <a:rPr lang="en-AU" altLang="en-US" sz="2400" dirty="0" err="1"/>
              <a:t>adalah</a:t>
            </a:r>
            <a:r>
              <a:rPr lang="en-AU" altLang="en-US" sz="2400" dirty="0"/>
              <a:t> </a:t>
            </a:r>
            <a:r>
              <a:rPr lang="en-AU" altLang="en-US" sz="2400" i="1" dirty="0"/>
              <a:t>cycles of action</a:t>
            </a:r>
            <a:r>
              <a:rPr lang="en-AU" altLang="en-US" sz="2400" dirty="0"/>
              <a:t> dan </a:t>
            </a:r>
            <a:r>
              <a:rPr lang="en-AU" altLang="en-US" sz="2400" i="1" dirty="0"/>
              <a:t>cycles of evaluation.</a:t>
            </a:r>
            <a:endParaRPr lang="en-AU" altLang="en-US" sz="2400" dirty="0"/>
          </a:p>
          <a:p>
            <a:pPr eaLnBrk="1" hangingPunct="1">
              <a:lnSpc>
                <a:spcPct val="90000"/>
              </a:lnSpc>
            </a:pPr>
            <a:r>
              <a:rPr lang="en-AU" altLang="en-US" sz="2400" i="1" dirty="0"/>
              <a:t>Gulf of execution</a:t>
            </a:r>
            <a:r>
              <a:rPr lang="en-AU" altLang="en-US" sz="2400" dirty="0"/>
              <a:t>: </a:t>
            </a:r>
            <a:r>
              <a:rPr lang="en-AU" altLang="en-US" sz="2400" dirty="0" err="1"/>
              <a:t>ketidakcocokan</a:t>
            </a:r>
            <a:r>
              <a:rPr lang="en-AU" altLang="en-US" sz="2400" dirty="0"/>
              <a:t> </a:t>
            </a:r>
            <a:r>
              <a:rPr lang="en-AU" altLang="en-US" sz="2400" dirty="0" err="1"/>
              <a:t>antara</a:t>
            </a:r>
            <a:r>
              <a:rPr lang="en-AU" altLang="en-US" sz="2400" dirty="0"/>
              <a:t> </a:t>
            </a:r>
            <a:r>
              <a:rPr lang="en-AU" altLang="en-US" sz="2400" dirty="0" err="1"/>
              <a:t>apa</a:t>
            </a:r>
            <a:r>
              <a:rPr lang="en-AU" altLang="en-US" sz="2400" dirty="0"/>
              <a:t> yang </a:t>
            </a:r>
            <a:r>
              <a:rPr lang="en-AU" altLang="en-US" sz="2400" dirty="0" err="1"/>
              <a:t>diinginkan</a:t>
            </a:r>
            <a:r>
              <a:rPr lang="en-AU" altLang="en-US" sz="2400" dirty="0"/>
              <a:t> user </a:t>
            </a:r>
            <a:r>
              <a:rPr lang="en-AU" altLang="en-US" sz="2400" dirty="0" err="1"/>
              <a:t>dengan</a:t>
            </a:r>
            <a:r>
              <a:rPr lang="en-AU" altLang="en-US" sz="2400" dirty="0"/>
              <a:t> </a:t>
            </a:r>
            <a:r>
              <a:rPr lang="en-AU" altLang="en-US" sz="2400" dirty="0" err="1"/>
              <a:t>tindakan</a:t>
            </a:r>
            <a:r>
              <a:rPr lang="en-AU" altLang="en-US" sz="2400" dirty="0"/>
              <a:t> yang </a:t>
            </a:r>
            <a:r>
              <a:rPr lang="en-AU" altLang="en-US" sz="2400" dirty="0" err="1"/>
              <a:t>diijinkan</a:t>
            </a:r>
            <a:r>
              <a:rPr lang="en-AU" altLang="en-US" sz="2400" dirty="0"/>
              <a:t> </a:t>
            </a:r>
          </a:p>
          <a:p>
            <a:pPr eaLnBrk="1" hangingPunct="1">
              <a:lnSpc>
                <a:spcPct val="90000"/>
              </a:lnSpc>
            </a:pPr>
            <a:r>
              <a:rPr lang="en-AU" altLang="en-US" sz="2400" i="1" dirty="0"/>
              <a:t>Gulf of evaluation</a:t>
            </a:r>
            <a:r>
              <a:rPr lang="en-AU" altLang="en-US" sz="2400" dirty="0"/>
              <a:t>: </a:t>
            </a:r>
            <a:r>
              <a:rPr lang="en-AU" altLang="en-US" sz="2400" dirty="0" err="1"/>
              <a:t>ketidakcocokan</a:t>
            </a:r>
            <a:r>
              <a:rPr lang="en-AU" altLang="en-US" sz="2400" dirty="0"/>
              <a:t> </a:t>
            </a:r>
            <a:r>
              <a:rPr lang="en-AU" altLang="en-US" sz="2400" dirty="0" err="1"/>
              <a:t>antara</a:t>
            </a:r>
            <a:r>
              <a:rPr lang="en-AU" altLang="en-US" sz="2400" dirty="0"/>
              <a:t> system representation </a:t>
            </a:r>
            <a:r>
              <a:rPr lang="en-AU" altLang="en-US" sz="2400" dirty="0" err="1"/>
              <a:t>dengan</a:t>
            </a:r>
            <a:r>
              <a:rPr lang="en-AU" altLang="en-US" sz="2400" dirty="0"/>
              <a:t> </a:t>
            </a:r>
            <a:r>
              <a:rPr lang="en-AU" altLang="en-US" sz="2400" dirty="0" err="1"/>
              <a:t>apa</a:t>
            </a:r>
            <a:r>
              <a:rPr lang="en-AU" altLang="en-US" sz="2400" dirty="0"/>
              <a:t> yang </a:t>
            </a:r>
            <a:r>
              <a:rPr lang="en-AU" altLang="en-US" sz="2400" dirty="0" err="1"/>
              <a:t>diharapkan</a:t>
            </a:r>
            <a:r>
              <a:rPr lang="en-AU" altLang="en-US" sz="2400" dirty="0"/>
              <a:t> user</a:t>
            </a:r>
          </a:p>
          <a:p>
            <a:endParaRPr lang="en-ID" sz="2400" dirty="0"/>
          </a:p>
        </p:txBody>
      </p:sp>
    </p:spTree>
    <p:extLst>
      <p:ext uri="{BB962C8B-B14F-4D97-AF65-F5344CB8AC3E}">
        <p14:creationId xmlns:p14="http://schemas.microsoft.com/office/powerpoint/2010/main" val="2684678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ABBC-361D-48AF-9C6D-396D24AF9A21}"/>
              </a:ext>
            </a:extLst>
          </p:cNvPr>
          <p:cNvSpPr>
            <a:spLocks noGrp="1"/>
          </p:cNvSpPr>
          <p:nvPr>
            <p:ph type="title"/>
          </p:nvPr>
        </p:nvSpPr>
        <p:spPr/>
        <p:txBody>
          <a:bodyPr/>
          <a:lstStyle/>
          <a:p>
            <a:r>
              <a:rPr lang="en-US" altLang="en-US" dirty="0"/>
              <a:t>Bridging the gulfs</a:t>
            </a:r>
            <a:endParaRPr lang="en-ID" dirty="0"/>
          </a:p>
        </p:txBody>
      </p:sp>
      <p:sp>
        <p:nvSpPr>
          <p:cNvPr id="3" name="Content Placeholder 2">
            <a:extLst>
              <a:ext uri="{FF2B5EF4-FFF2-40B4-BE49-F238E27FC236}">
                <a16:creationId xmlns:a16="http://schemas.microsoft.com/office/drawing/2014/main" id="{9763264F-5F2F-4A6C-980E-02AD638AB85D}"/>
              </a:ext>
            </a:extLst>
          </p:cNvPr>
          <p:cNvSpPr>
            <a:spLocks noGrp="1"/>
          </p:cNvSpPr>
          <p:nvPr>
            <p:ph idx="1"/>
          </p:nvPr>
        </p:nvSpPr>
        <p:spPr/>
        <p:txBody>
          <a:bodyPr>
            <a:normAutofit lnSpcReduction="10000"/>
          </a:bodyPr>
          <a:lstStyle/>
          <a:p>
            <a:pPr eaLnBrk="1" hangingPunct="1"/>
            <a:r>
              <a:rPr lang="en-GB" altLang="en-US" sz="2800" dirty="0"/>
              <a:t>Execution Gulf</a:t>
            </a:r>
          </a:p>
          <a:p>
            <a:pPr lvl="1" eaLnBrk="1" hangingPunct="1"/>
            <a:r>
              <a:rPr lang="en-GB" altLang="en-US" sz="2400" dirty="0"/>
              <a:t>Mappings:  actions yang </a:t>
            </a:r>
            <a:r>
              <a:rPr lang="en-GB" altLang="en-US" sz="2400" dirty="0" err="1"/>
              <a:t>didisain</a:t>
            </a:r>
            <a:r>
              <a:rPr lang="en-GB" altLang="en-US" sz="2400" dirty="0"/>
              <a:t> </a:t>
            </a:r>
            <a:r>
              <a:rPr lang="en-GB" altLang="en-US" sz="2400" dirty="0" err="1"/>
              <a:t>sedemikian</a:t>
            </a:r>
            <a:r>
              <a:rPr lang="en-GB" altLang="en-US" sz="2400" dirty="0"/>
              <a:t> </a:t>
            </a:r>
            <a:r>
              <a:rPr lang="en-GB" altLang="en-US" sz="2400" dirty="0" err="1"/>
              <a:t>rupa</a:t>
            </a:r>
            <a:r>
              <a:rPr lang="en-GB" altLang="en-US" sz="2400" dirty="0"/>
              <a:t> </a:t>
            </a:r>
            <a:r>
              <a:rPr lang="en-GB" altLang="en-US" sz="2400" dirty="0" err="1"/>
              <a:t>sehingga</a:t>
            </a:r>
            <a:r>
              <a:rPr lang="en-GB" altLang="en-US" sz="2400" dirty="0"/>
              <a:t> user </a:t>
            </a:r>
            <a:r>
              <a:rPr lang="en-GB" altLang="en-US" sz="2400" dirty="0" err="1"/>
              <a:t>dapat</a:t>
            </a:r>
            <a:r>
              <a:rPr lang="en-GB" altLang="en-US" sz="2400" dirty="0"/>
              <a:t> </a:t>
            </a:r>
            <a:r>
              <a:rPr lang="en-GB" altLang="en-US" sz="2400" dirty="0" err="1"/>
              <a:t>membuat</a:t>
            </a:r>
            <a:r>
              <a:rPr lang="en-GB" altLang="en-US" sz="2400" dirty="0"/>
              <a:t> </a:t>
            </a:r>
            <a:r>
              <a:rPr lang="en-GB" altLang="en-US" sz="2400" dirty="0" err="1"/>
              <a:t>hubungan</a:t>
            </a:r>
            <a:r>
              <a:rPr lang="en-GB" altLang="en-US" sz="2400" dirty="0"/>
              <a:t> </a:t>
            </a:r>
            <a:r>
              <a:rPr lang="en-GB" altLang="en-US" sz="2400" dirty="0" err="1"/>
              <a:t>antara</a:t>
            </a:r>
            <a:r>
              <a:rPr lang="en-GB" altLang="en-US" sz="2400" dirty="0"/>
              <a:t> </a:t>
            </a:r>
            <a:r>
              <a:rPr lang="en-GB" altLang="en-US" sz="2400" dirty="0" err="1"/>
              <a:t>apa</a:t>
            </a:r>
            <a:r>
              <a:rPr lang="en-GB" altLang="en-US" sz="2400" dirty="0"/>
              <a:t> yang </a:t>
            </a:r>
            <a:r>
              <a:rPr lang="en-GB" altLang="en-US" sz="2400" dirty="0" err="1"/>
              <a:t>ingin</a:t>
            </a:r>
            <a:r>
              <a:rPr lang="en-GB" altLang="en-US" sz="2400" dirty="0"/>
              <a:t> </a:t>
            </a:r>
            <a:r>
              <a:rPr lang="en-GB" altLang="en-US" sz="2400" dirty="0" err="1"/>
              <a:t>mereka</a:t>
            </a:r>
            <a:r>
              <a:rPr lang="en-GB" altLang="en-US" sz="2400" dirty="0"/>
              <a:t> </a:t>
            </a:r>
            <a:r>
              <a:rPr lang="en-GB" altLang="en-US" sz="2400" dirty="0" err="1"/>
              <a:t>lakukan</a:t>
            </a:r>
            <a:r>
              <a:rPr lang="en-GB" altLang="en-US" sz="2400" dirty="0"/>
              <a:t> </a:t>
            </a:r>
            <a:r>
              <a:rPr lang="en-GB" altLang="en-US" sz="2400" dirty="0" err="1"/>
              <a:t>dengan</a:t>
            </a:r>
            <a:r>
              <a:rPr lang="en-GB" altLang="en-US" sz="2400" dirty="0"/>
              <a:t> actions </a:t>
            </a:r>
            <a:r>
              <a:rPr lang="en-GB" altLang="en-US" sz="2400" dirty="0" err="1"/>
              <a:t>apa</a:t>
            </a:r>
            <a:r>
              <a:rPr lang="en-GB" altLang="en-US" sz="2400" dirty="0"/>
              <a:t> yang </a:t>
            </a:r>
            <a:r>
              <a:rPr lang="en-GB" altLang="en-US" sz="2400" dirty="0" err="1"/>
              <a:t>diberikan</a:t>
            </a:r>
            <a:r>
              <a:rPr lang="en-GB" altLang="en-US" sz="2400" dirty="0"/>
              <a:t> oleh system.</a:t>
            </a:r>
          </a:p>
          <a:p>
            <a:pPr eaLnBrk="1" hangingPunct="1"/>
            <a:r>
              <a:rPr lang="en-GB" altLang="en-US" sz="2800" dirty="0"/>
              <a:t>Evaluation Gulf</a:t>
            </a:r>
          </a:p>
          <a:p>
            <a:pPr lvl="1" eaLnBrk="1" hangingPunct="1"/>
            <a:r>
              <a:rPr lang="en-GB" altLang="en-US" sz="2400" dirty="0"/>
              <a:t>Feedback: </a:t>
            </a:r>
            <a:r>
              <a:rPr lang="en-GB" altLang="en-US" sz="2400" dirty="0" err="1"/>
              <a:t>memberikan</a:t>
            </a:r>
            <a:r>
              <a:rPr lang="en-GB" altLang="en-US" sz="2400" dirty="0"/>
              <a:t> </a:t>
            </a:r>
            <a:r>
              <a:rPr lang="en-GB" altLang="en-US" sz="2400" dirty="0" err="1"/>
              <a:t>informasi</a:t>
            </a:r>
            <a:r>
              <a:rPr lang="en-GB" altLang="en-US" sz="2400" dirty="0"/>
              <a:t> </a:t>
            </a:r>
            <a:r>
              <a:rPr lang="en-GB" altLang="en-US" sz="2400" dirty="0" err="1"/>
              <a:t>tentang</a:t>
            </a:r>
            <a:r>
              <a:rPr lang="en-GB" altLang="en-US" sz="2400" dirty="0"/>
              <a:t> </a:t>
            </a:r>
            <a:r>
              <a:rPr lang="en-GB" altLang="en-US" sz="2400" dirty="0" err="1"/>
              <a:t>keadaan</a:t>
            </a:r>
            <a:r>
              <a:rPr lang="en-GB" altLang="en-US" sz="2400" dirty="0"/>
              <a:t> system </a:t>
            </a:r>
            <a:r>
              <a:rPr lang="en-GB" altLang="en-US" sz="2400" dirty="0" err="1"/>
              <a:t>dengan</a:t>
            </a:r>
            <a:r>
              <a:rPr lang="en-GB" altLang="en-US" sz="2400" dirty="0"/>
              <a:t> </a:t>
            </a:r>
            <a:r>
              <a:rPr lang="en-GB" altLang="en-US" sz="2400" dirty="0" err="1"/>
              <a:t>cara</a:t>
            </a:r>
            <a:r>
              <a:rPr lang="en-GB" altLang="en-US" sz="2400" dirty="0"/>
              <a:t> </a:t>
            </a:r>
            <a:r>
              <a:rPr lang="en-GB" altLang="en-US" sz="2400" dirty="0" err="1"/>
              <a:t>mengijinkan</a:t>
            </a:r>
            <a:r>
              <a:rPr lang="en-GB" altLang="en-US" sz="2400" dirty="0"/>
              <a:t> user </a:t>
            </a:r>
            <a:r>
              <a:rPr lang="en-GB" altLang="en-US" sz="2400" dirty="0" err="1"/>
              <a:t>untuk</a:t>
            </a:r>
            <a:r>
              <a:rPr lang="en-GB" altLang="en-US" sz="2400" dirty="0"/>
              <a:t> </a:t>
            </a:r>
            <a:r>
              <a:rPr lang="en-GB" altLang="en-US" sz="2400" dirty="0" err="1"/>
              <a:t>menentukan</a:t>
            </a:r>
            <a:r>
              <a:rPr lang="en-GB" altLang="en-US" sz="2400" dirty="0"/>
              <a:t> </a:t>
            </a:r>
            <a:r>
              <a:rPr lang="en-GB" altLang="en-US" sz="2400" dirty="0" err="1"/>
              <a:t>apakah</a:t>
            </a:r>
            <a:r>
              <a:rPr lang="en-GB" altLang="en-US" sz="2400" dirty="0"/>
              <a:t> </a:t>
            </a:r>
            <a:r>
              <a:rPr lang="en-GB" altLang="en-US" sz="2400" dirty="0" err="1"/>
              <a:t>tujuan</a:t>
            </a:r>
            <a:r>
              <a:rPr lang="en-GB" altLang="en-US" sz="2400" dirty="0"/>
              <a:t> </a:t>
            </a:r>
            <a:r>
              <a:rPr lang="en-GB" altLang="en-US" sz="2400" dirty="0" err="1"/>
              <a:t>mereka</a:t>
            </a:r>
            <a:r>
              <a:rPr lang="en-GB" altLang="en-US" sz="2400" dirty="0"/>
              <a:t> </a:t>
            </a:r>
            <a:r>
              <a:rPr lang="en-GB" altLang="en-US" sz="2400" dirty="0" err="1"/>
              <a:t>tercapai</a:t>
            </a:r>
            <a:r>
              <a:rPr lang="en-GB" altLang="en-US" sz="2400" dirty="0"/>
              <a:t> </a:t>
            </a:r>
            <a:r>
              <a:rPr lang="en-GB" altLang="en-US" sz="2400" dirty="0" err="1"/>
              <a:t>atau</a:t>
            </a:r>
            <a:r>
              <a:rPr lang="en-GB" altLang="en-US" sz="2400" dirty="0"/>
              <a:t> </a:t>
            </a:r>
            <a:r>
              <a:rPr lang="en-GB" altLang="en-US" sz="2400" dirty="0" err="1"/>
              <a:t>tidak</a:t>
            </a:r>
            <a:r>
              <a:rPr lang="en-GB" altLang="en-US" sz="2400" dirty="0"/>
              <a:t>.   </a:t>
            </a:r>
            <a:endParaRPr lang="en-AU" altLang="en-US" sz="2400" dirty="0"/>
          </a:p>
          <a:p>
            <a:endParaRPr lang="en-ID" dirty="0"/>
          </a:p>
        </p:txBody>
      </p:sp>
    </p:spTree>
    <p:extLst>
      <p:ext uri="{BB962C8B-B14F-4D97-AF65-F5344CB8AC3E}">
        <p14:creationId xmlns:p14="http://schemas.microsoft.com/office/powerpoint/2010/main" val="36063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1A585-DEAD-4311-98FA-73BBE42D6E66}"/>
              </a:ext>
            </a:extLst>
          </p:cNvPr>
          <p:cNvSpPr>
            <a:spLocks noGrp="1"/>
          </p:cNvSpPr>
          <p:nvPr>
            <p:ph type="title"/>
          </p:nvPr>
        </p:nvSpPr>
        <p:spPr/>
        <p:txBody>
          <a:bodyPr/>
          <a:lstStyle/>
          <a:p>
            <a:r>
              <a:rPr lang="en-US" altLang="en-US" dirty="0"/>
              <a:t>Overview</a:t>
            </a:r>
            <a:endParaRPr lang="en-ID" dirty="0"/>
          </a:p>
        </p:txBody>
      </p:sp>
      <p:sp>
        <p:nvSpPr>
          <p:cNvPr id="3" name="Content Placeholder 2">
            <a:extLst>
              <a:ext uri="{FF2B5EF4-FFF2-40B4-BE49-F238E27FC236}">
                <a16:creationId xmlns:a16="http://schemas.microsoft.com/office/drawing/2014/main" id="{87214182-13B8-4444-95F2-262DCD16DDD6}"/>
              </a:ext>
            </a:extLst>
          </p:cNvPr>
          <p:cNvSpPr>
            <a:spLocks noGrp="1"/>
          </p:cNvSpPr>
          <p:nvPr>
            <p:ph idx="1"/>
          </p:nvPr>
        </p:nvSpPr>
        <p:spPr/>
        <p:txBody>
          <a:bodyPr>
            <a:normAutofit/>
          </a:bodyPr>
          <a:lstStyle/>
          <a:p>
            <a:pPr eaLnBrk="1" hangingPunct="1"/>
            <a:r>
              <a:rPr lang="en-US" altLang="en-US" sz="2000" dirty="0"/>
              <a:t>Theories, models, principles, guidelines, standard, style guides </a:t>
            </a:r>
          </a:p>
          <a:p>
            <a:pPr eaLnBrk="1" hangingPunct="1"/>
            <a:r>
              <a:rPr lang="en-US" altLang="en-US" sz="2000" dirty="0"/>
              <a:t>HCI theories  </a:t>
            </a:r>
          </a:p>
          <a:p>
            <a:pPr eaLnBrk="1" hangingPunct="1"/>
            <a:r>
              <a:rPr lang="en-US" altLang="en-US" sz="2000" dirty="0"/>
              <a:t>Cognitive Psychology and Conceptual model in HCI</a:t>
            </a:r>
          </a:p>
          <a:p>
            <a:pPr eaLnBrk="1" hangingPunct="1"/>
            <a:r>
              <a:rPr lang="en-US" altLang="en-US" sz="2000" dirty="0"/>
              <a:t>Metaphor Interface</a:t>
            </a:r>
          </a:p>
          <a:p>
            <a:endParaRPr lang="en-ID" sz="2000" dirty="0"/>
          </a:p>
        </p:txBody>
      </p:sp>
    </p:spTree>
    <p:extLst>
      <p:ext uri="{BB962C8B-B14F-4D97-AF65-F5344CB8AC3E}">
        <p14:creationId xmlns:p14="http://schemas.microsoft.com/office/powerpoint/2010/main" val="51952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01AB-B740-4EC4-B1EC-90ABCC4733B3}"/>
              </a:ext>
            </a:extLst>
          </p:cNvPr>
          <p:cNvSpPr>
            <a:spLocks noGrp="1"/>
          </p:cNvSpPr>
          <p:nvPr>
            <p:ph type="title"/>
          </p:nvPr>
        </p:nvSpPr>
        <p:spPr/>
        <p:txBody>
          <a:bodyPr/>
          <a:lstStyle/>
          <a:p>
            <a:r>
              <a:rPr lang="en-GB" altLang="en-US" dirty="0"/>
              <a:t>Normans model as design aid </a:t>
            </a:r>
            <a:endParaRPr lang="en-ID" dirty="0"/>
          </a:p>
        </p:txBody>
      </p:sp>
      <p:sp>
        <p:nvSpPr>
          <p:cNvPr id="3" name="Content Placeholder 2">
            <a:extLst>
              <a:ext uri="{FF2B5EF4-FFF2-40B4-BE49-F238E27FC236}">
                <a16:creationId xmlns:a16="http://schemas.microsoft.com/office/drawing/2014/main" id="{9A930311-6DFC-4A53-BF91-2B97C6F4FA07}"/>
              </a:ext>
            </a:extLst>
          </p:cNvPr>
          <p:cNvSpPr>
            <a:spLocks noGrp="1"/>
          </p:cNvSpPr>
          <p:nvPr>
            <p:ph idx="1"/>
          </p:nvPr>
        </p:nvSpPr>
        <p:spPr/>
        <p:txBody>
          <a:bodyPr>
            <a:normAutofit/>
          </a:bodyPr>
          <a:lstStyle/>
          <a:p>
            <a:r>
              <a:rPr lang="en-GB" altLang="en-US" sz="2000" dirty="0" err="1">
                <a:solidFill>
                  <a:schemeClr val="tx2"/>
                </a:solidFill>
              </a:rPr>
              <a:t>Begitu</a:t>
            </a:r>
            <a:r>
              <a:rPr lang="en-GB" altLang="en-US" sz="2000" dirty="0">
                <a:solidFill>
                  <a:schemeClr val="tx2"/>
                </a:solidFill>
              </a:rPr>
              <a:t> </a:t>
            </a:r>
            <a:r>
              <a:rPr lang="en-GB" altLang="en-US" sz="2000" dirty="0" err="1">
                <a:solidFill>
                  <a:schemeClr val="tx2"/>
                </a:solidFill>
              </a:rPr>
              <a:t>mudah</a:t>
            </a:r>
            <a:r>
              <a:rPr lang="en-GB" altLang="en-US" sz="2000" dirty="0">
                <a:solidFill>
                  <a:schemeClr val="tx2"/>
                </a:solidFill>
              </a:rPr>
              <a:t> </a:t>
            </a:r>
            <a:r>
              <a:rPr lang="en-GB" altLang="en-US" sz="2000" dirty="0" err="1">
                <a:solidFill>
                  <a:schemeClr val="tx2"/>
                </a:solidFill>
              </a:rPr>
              <a:t>bagi</a:t>
            </a:r>
            <a:r>
              <a:rPr lang="en-GB" altLang="en-US" sz="2000" dirty="0">
                <a:solidFill>
                  <a:schemeClr val="tx2"/>
                </a:solidFill>
              </a:rPr>
              <a:t> user </a:t>
            </a:r>
            <a:r>
              <a:rPr lang="en-GB" altLang="en-US" sz="2000" dirty="0" err="1">
                <a:solidFill>
                  <a:schemeClr val="tx2"/>
                </a:solidFill>
              </a:rPr>
              <a:t>untuk</a:t>
            </a:r>
            <a:r>
              <a:rPr lang="en-GB" altLang="en-US" sz="2000" dirty="0">
                <a:solidFill>
                  <a:schemeClr val="tx2"/>
                </a:solidFill>
              </a:rPr>
              <a:t>:</a:t>
            </a:r>
          </a:p>
          <a:p>
            <a:endParaRPr lang="en-ID" sz="2000" dirty="0"/>
          </a:p>
        </p:txBody>
      </p:sp>
      <p:sp>
        <p:nvSpPr>
          <p:cNvPr id="5" name="Slide Number Placeholder 5">
            <a:extLst>
              <a:ext uri="{FF2B5EF4-FFF2-40B4-BE49-F238E27FC236}">
                <a16:creationId xmlns:a16="http://schemas.microsoft.com/office/drawing/2014/main" id="{000D4642-45ED-498D-BA64-FD01AE6766E0}"/>
              </a:ext>
            </a:extLst>
          </p:cNvPr>
          <p:cNvSpPr>
            <a:spLocks noGrp="1"/>
          </p:cNvSpPr>
          <p:nvPr/>
        </p:nvSpPr>
        <p:spPr bwMode="auto">
          <a:xfrm>
            <a:off x="8375650" y="6215063"/>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fld id="{8C74F2E0-48C1-41EA-8511-C9B379BF8582}" type="slidenum">
              <a:rPr lang="en-US" altLang="en-US" sz="1400"/>
              <a:pPr/>
              <a:t>20</a:t>
            </a:fld>
            <a:endParaRPr lang="en-US" altLang="en-US" sz="1400"/>
          </a:p>
        </p:txBody>
      </p:sp>
      <p:sp>
        <p:nvSpPr>
          <p:cNvPr id="7" name="Rectangle 6">
            <a:extLst>
              <a:ext uri="{FF2B5EF4-FFF2-40B4-BE49-F238E27FC236}">
                <a16:creationId xmlns:a16="http://schemas.microsoft.com/office/drawing/2014/main" id="{1D0E49D4-2CC0-4FF9-BC86-C16BBCA311FE}"/>
              </a:ext>
            </a:extLst>
          </p:cNvPr>
          <p:cNvSpPr>
            <a:spLocks noChangeArrowheads="1"/>
          </p:cNvSpPr>
          <p:nvPr/>
        </p:nvSpPr>
        <p:spPr bwMode="auto">
          <a:xfrm>
            <a:off x="2857500" y="3476625"/>
            <a:ext cx="2738438" cy="914400"/>
          </a:xfrm>
          <a:prstGeom prst="rect">
            <a:avLst/>
          </a:prstGeom>
          <a:solidFill>
            <a:srgbClr val="CCFFFF"/>
          </a:solidFill>
          <a:ln w="9525">
            <a:solidFill>
              <a:schemeClr val="tx1"/>
            </a:solidFill>
            <a:miter lim="800000"/>
            <a:headEnd/>
            <a:tailEnd/>
          </a:ln>
        </p:spPr>
        <p:txBody>
          <a:bodyPr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solidFill>
                  <a:srgbClr val="0066CC"/>
                </a:solidFill>
                <a:latin typeface="Arial" panose="020B0604020202020204" pitchFamily="34" charset="0"/>
              </a:rPr>
              <a:t>Tell what actions are possible</a:t>
            </a:r>
          </a:p>
        </p:txBody>
      </p:sp>
      <p:sp>
        <p:nvSpPr>
          <p:cNvPr id="8" name="Rectangle 7">
            <a:extLst>
              <a:ext uri="{FF2B5EF4-FFF2-40B4-BE49-F238E27FC236}">
                <a16:creationId xmlns:a16="http://schemas.microsoft.com/office/drawing/2014/main" id="{30D385B6-2CA8-42B4-B261-E6F1A93DDDF0}"/>
              </a:ext>
            </a:extLst>
          </p:cNvPr>
          <p:cNvSpPr>
            <a:spLocks noChangeArrowheads="1"/>
          </p:cNvSpPr>
          <p:nvPr/>
        </p:nvSpPr>
        <p:spPr bwMode="auto">
          <a:xfrm>
            <a:off x="2400300" y="4543425"/>
            <a:ext cx="2743200" cy="914400"/>
          </a:xfrm>
          <a:prstGeom prst="rect">
            <a:avLst/>
          </a:prstGeom>
          <a:solidFill>
            <a:srgbClr val="CCFFFF"/>
          </a:solidFill>
          <a:ln w="9525">
            <a:solidFill>
              <a:schemeClr val="tx1"/>
            </a:solidFill>
            <a:miter lim="800000"/>
            <a:headEnd/>
            <a:tailEnd/>
          </a:ln>
        </p:spPr>
        <p:txBody>
          <a:bodyPr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solidFill>
                  <a:srgbClr val="0066CC"/>
                </a:solidFill>
                <a:latin typeface="Arial" panose="020B0604020202020204" pitchFamily="34" charset="0"/>
              </a:rPr>
              <a:t>Determine mapping from intention to action</a:t>
            </a:r>
          </a:p>
        </p:txBody>
      </p:sp>
      <p:sp>
        <p:nvSpPr>
          <p:cNvPr id="9" name="Rectangle 8">
            <a:extLst>
              <a:ext uri="{FF2B5EF4-FFF2-40B4-BE49-F238E27FC236}">
                <a16:creationId xmlns:a16="http://schemas.microsoft.com/office/drawing/2014/main" id="{DA545E59-046D-41D0-9CF6-69AE7DCF3330}"/>
              </a:ext>
            </a:extLst>
          </p:cNvPr>
          <p:cNvSpPr>
            <a:spLocks noChangeArrowheads="1"/>
          </p:cNvSpPr>
          <p:nvPr/>
        </p:nvSpPr>
        <p:spPr bwMode="auto">
          <a:xfrm>
            <a:off x="1866900" y="5610225"/>
            <a:ext cx="2743200" cy="914400"/>
          </a:xfrm>
          <a:prstGeom prst="rect">
            <a:avLst/>
          </a:prstGeom>
          <a:solidFill>
            <a:srgbClr val="CCFFFF"/>
          </a:solidFill>
          <a:ln w="9525">
            <a:solidFill>
              <a:schemeClr val="tx1"/>
            </a:solidFill>
            <a:miter lim="800000"/>
            <a:headEnd/>
            <a:tailEnd/>
          </a:ln>
        </p:spPr>
        <p:txBody>
          <a:bodyPr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solidFill>
                  <a:srgbClr val="0066CC"/>
                </a:solidFill>
                <a:latin typeface="Arial" panose="020B0604020202020204" pitchFamily="34" charset="0"/>
              </a:rPr>
              <a:t>Perform the action</a:t>
            </a:r>
          </a:p>
        </p:txBody>
      </p:sp>
      <p:sp>
        <p:nvSpPr>
          <p:cNvPr id="10" name="Rectangle 9">
            <a:extLst>
              <a:ext uri="{FF2B5EF4-FFF2-40B4-BE49-F238E27FC236}">
                <a16:creationId xmlns:a16="http://schemas.microsoft.com/office/drawing/2014/main" id="{AB546A94-CB96-418E-804F-85E11D3C833A}"/>
              </a:ext>
            </a:extLst>
          </p:cNvPr>
          <p:cNvSpPr>
            <a:spLocks noChangeArrowheads="1"/>
          </p:cNvSpPr>
          <p:nvPr/>
        </p:nvSpPr>
        <p:spPr bwMode="auto">
          <a:xfrm>
            <a:off x="6210300" y="3476625"/>
            <a:ext cx="2738438" cy="914400"/>
          </a:xfrm>
          <a:prstGeom prst="rect">
            <a:avLst/>
          </a:prstGeom>
          <a:solidFill>
            <a:srgbClr val="CCFFFF"/>
          </a:solidFill>
          <a:ln w="9525">
            <a:solidFill>
              <a:schemeClr val="tx1"/>
            </a:solidFill>
            <a:miter lim="800000"/>
            <a:headEnd/>
            <a:tailEnd/>
          </a:ln>
        </p:spPr>
        <p:txBody>
          <a:bodyPr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solidFill>
                  <a:srgbClr val="0066CC"/>
                </a:solidFill>
                <a:latin typeface="Arial" panose="020B0604020202020204" pitchFamily="34" charset="0"/>
              </a:rPr>
              <a:t>Tell if system in desired state</a:t>
            </a:r>
          </a:p>
        </p:txBody>
      </p:sp>
      <p:sp>
        <p:nvSpPr>
          <p:cNvPr id="11" name="Rectangle 10">
            <a:extLst>
              <a:ext uri="{FF2B5EF4-FFF2-40B4-BE49-F238E27FC236}">
                <a16:creationId xmlns:a16="http://schemas.microsoft.com/office/drawing/2014/main" id="{FBF6EFDC-CEAD-4A3F-B616-5D9CD6E23DA2}"/>
              </a:ext>
            </a:extLst>
          </p:cNvPr>
          <p:cNvSpPr>
            <a:spLocks noChangeArrowheads="1"/>
          </p:cNvSpPr>
          <p:nvPr/>
        </p:nvSpPr>
        <p:spPr bwMode="auto">
          <a:xfrm>
            <a:off x="6667500" y="4543425"/>
            <a:ext cx="2743200" cy="914400"/>
          </a:xfrm>
          <a:prstGeom prst="rect">
            <a:avLst/>
          </a:prstGeom>
          <a:solidFill>
            <a:srgbClr val="CCFFFF"/>
          </a:solidFill>
          <a:ln w="9525">
            <a:solidFill>
              <a:schemeClr val="tx1"/>
            </a:solidFill>
            <a:miter lim="800000"/>
            <a:headEnd/>
            <a:tailEnd/>
          </a:ln>
        </p:spPr>
        <p:txBody>
          <a:bodyPr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solidFill>
                  <a:srgbClr val="0066CC"/>
                </a:solidFill>
                <a:latin typeface="Arial" panose="020B0604020202020204" pitchFamily="34" charset="0"/>
              </a:rPr>
              <a:t>Determine mapping from state to interpretation</a:t>
            </a:r>
          </a:p>
        </p:txBody>
      </p:sp>
      <p:sp>
        <p:nvSpPr>
          <p:cNvPr id="12" name="Rectangle 11">
            <a:extLst>
              <a:ext uri="{FF2B5EF4-FFF2-40B4-BE49-F238E27FC236}">
                <a16:creationId xmlns:a16="http://schemas.microsoft.com/office/drawing/2014/main" id="{34BCE154-B85C-46A1-B14F-073220207ADD}"/>
              </a:ext>
            </a:extLst>
          </p:cNvPr>
          <p:cNvSpPr>
            <a:spLocks noChangeArrowheads="1"/>
          </p:cNvSpPr>
          <p:nvPr/>
        </p:nvSpPr>
        <p:spPr bwMode="auto">
          <a:xfrm>
            <a:off x="4578350" y="2486025"/>
            <a:ext cx="2698750" cy="914400"/>
          </a:xfrm>
          <a:prstGeom prst="rect">
            <a:avLst/>
          </a:prstGeom>
          <a:solidFill>
            <a:srgbClr val="CCFFFF"/>
          </a:solidFill>
          <a:ln w="9525">
            <a:solidFill>
              <a:schemeClr val="tx1"/>
            </a:solidFill>
            <a:miter lim="800000"/>
            <a:headEnd/>
            <a:tailEnd/>
          </a:ln>
        </p:spPr>
        <p:txBody>
          <a:bodyPr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dirty="0">
                <a:solidFill>
                  <a:srgbClr val="0066CC"/>
                </a:solidFill>
                <a:latin typeface="Arial" panose="020B0604020202020204" pitchFamily="34" charset="0"/>
              </a:rPr>
              <a:t>Determine the function of the device</a:t>
            </a:r>
          </a:p>
        </p:txBody>
      </p:sp>
      <p:sp>
        <p:nvSpPr>
          <p:cNvPr id="13" name="Rectangle 12">
            <a:extLst>
              <a:ext uri="{FF2B5EF4-FFF2-40B4-BE49-F238E27FC236}">
                <a16:creationId xmlns:a16="http://schemas.microsoft.com/office/drawing/2014/main" id="{E4A6680F-B834-4B78-B8F2-603EDDB62178}"/>
              </a:ext>
            </a:extLst>
          </p:cNvPr>
          <p:cNvSpPr>
            <a:spLocks noChangeArrowheads="1"/>
          </p:cNvSpPr>
          <p:nvPr/>
        </p:nvSpPr>
        <p:spPr bwMode="auto">
          <a:xfrm>
            <a:off x="7581900" y="5610225"/>
            <a:ext cx="2743200" cy="914400"/>
          </a:xfrm>
          <a:prstGeom prst="rect">
            <a:avLst/>
          </a:prstGeom>
          <a:solidFill>
            <a:srgbClr val="CCFFFF"/>
          </a:solidFill>
          <a:ln w="9525">
            <a:solidFill>
              <a:schemeClr val="tx1"/>
            </a:solidFill>
            <a:miter lim="800000"/>
            <a:headEnd/>
            <a:tailEnd/>
          </a:ln>
        </p:spPr>
        <p:txBody>
          <a:bodyPr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dirty="0">
                <a:solidFill>
                  <a:srgbClr val="0066CC"/>
                </a:solidFill>
                <a:latin typeface="Arial" panose="020B0604020202020204" pitchFamily="34" charset="0"/>
              </a:rPr>
              <a:t>Tell what state the system is in</a:t>
            </a:r>
          </a:p>
        </p:txBody>
      </p:sp>
    </p:spTree>
    <p:extLst>
      <p:ext uri="{BB962C8B-B14F-4D97-AF65-F5344CB8AC3E}">
        <p14:creationId xmlns:p14="http://schemas.microsoft.com/office/powerpoint/2010/main" val="2187751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BEC2-C033-433C-8059-A5038ADF7DF9}"/>
              </a:ext>
            </a:extLst>
          </p:cNvPr>
          <p:cNvSpPr>
            <a:spLocks noGrp="1"/>
          </p:cNvSpPr>
          <p:nvPr>
            <p:ph type="title"/>
          </p:nvPr>
        </p:nvSpPr>
        <p:spPr/>
        <p:txBody>
          <a:bodyPr/>
          <a:lstStyle/>
          <a:p>
            <a:r>
              <a:rPr lang="en-US" altLang="en-US" dirty="0" err="1"/>
              <a:t>Psikologi</a:t>
            </a:r>
            <a:r>
              <a:rPr lang="en-US" altLang="en-US" dirty="0"/>
              <a:t> </a:t>
            </a:r>
            <a:r>
              <a:rPr lang="en-US" altLang="en-US" dirty="0" err="1"/>
              <a:t>kognitif</a:t>
            </a:r>
            <a:r>
              <a:rPr lang="en-US" altLang="en-US" dirty="0"/>
              <a:t> </a:t>
            </a:r>
            <a:r>
              <a:rPr lang="en-US" altLang="en-US" dirty="0" err="1"/>
              <a:t>dalam</a:t>
            </a:r>
            <a:r>
              <a:rPr lang="en-US" altLang="en-US" dirty="0"/>
              <a:t> HCI</a:t>
            </a:r>
            <a:endParaRPr lang="en-ID" dirty="0"/>
          </a:p>
        </p:txBody>
      </p:sp>
      <p:sp>
        <p:nvSpPr>
          <p:cNvPr id="3" name="Content Placeholder 2">
            <a:extLst>
              <a:ext uri="{FF2B5EF4-FFF2-40B4-BE49-F238E27FC236}">
                <a16:creationId xmlns:a16="http://schemas.microsoft.com/office/drawing/2014/main" id="{937BAD15-5EAF-437A-B785-B0F34DF19F7B}"/>
              </a:ext>
            </a:extLst>
          </p:cNvPr>
          <p:cNvSpPr>
            <a:spLocks noGrp="1"/>
          </p:cNvSpPr>
          <p:nvPr>
            <p:ph idx="1"/>
          </p:nvPr>
        </p:nvSpPr>
        <p:spPr/>
        <p:txBody>
          <a:bodyPr>
            <a:normAutofit lnSpcReduction="10000"/>
          </a:bodyPr>
          <a:lstStyle/>
          <a:p>
            <a:pPr eaLnBrk="1" hangingPunct="1">
              <a:lnSpc>
                <a:spcPct val="90000"/>
              </a:lnSpc>
            </a:pPr>
            <a:r>
              <a:rPr lang="en-GB" altLang="en-US" sz="2400" dirty="0" err="1"/>
              <a:t>Interaksi</a:t>
            </a:r>
            <a:r>
              <a:rPr lang="en-GB" altLang="en-US" sz="2400" dirty="0"/>
              <a:t> </a:t>
            </a:r>
            <a:r>
              <a:rPr lang="en-GB" altLang="en-US" sz="2400" dirty="0" err="1"/>
              <a:t>dengan</a:t>
            </a:r>
            <a:r>
              <a:rPr lang="en-GB" altLang="en-US" sz="2400" dirty="0"/>
              <a:t> </a:t>
            </a:r>
            <a:r>
              <a:rPr lang="en-GB" altLang="en-US" sz="2400" dirty="0" err="1"/>
              <a:t>teknologi</a:t>
            </a:r>
            <a:r>
              <a:rPr lang="en-GB" altLang="en-US" sz="2400" dirty="0"/>
              <a:t> </a:t>
            </a:r>
            <a:r>
              <a:rPr lang="en-GB" altLang="en-US" sz="2400" dirty="0" err="1"/>
              <a:t>adalah</a:t>
            </a:r>
            <a:r>
              <a:rPr lang="en-GB" altLang="en-US" sz="2400" dirty="0"/>
              <a:t> </a:t>
            </a:r>
            <a:r>
              <a:rPr lang="en-GB" altLang="en-US" sz="2400" dirty="0" err="1"/>
              <a:t>kognitif</a:t>
            </a:r>
            <a:r>
              <a:rPr lang="en-GB" altLang="en-US" sz="2400" dirty="0"/>
              <a:t>. </a:t>
            </a:r>
            <a:r>
              <a:rPr lang="en-GB" altLang="en-US" sz="2400" dirty="0" err="1"/>
              <a:t>Maka</a:t>
            </a:r>
            <a:r>
              <a:rPr lang="en-GB" altLang="en-US" sz="2400" dirty="0"/>
              <a:t> </a:t>
            </a:r>
            <a:r>
              <a:rPr lang="en-GB" altLang="en-US" sz="2400" dirty="0" err="1"/>
              <a:t>kita</a:t>
            </a:r>
            <a:r>
              <a:rPr lang="en-GB" altLang="en-US" sz="2400" dirty="0"/>
              <a:t> </a:t>
            </a:r>
            <a:r>
              <a:rPr lang="en-GB" altLang="en-US" sz="2400" dirty="0" err="1"/>
              <a:t>perlu</a:t>
            </a:r>
            <a:r>
              <a:rPr lang="en-GB" altLang="en-US" sz="2400" dirty="0"/>
              <a:t> </a:t>
            </a:r>
            <a:r>
              <a:rPr lang="en-GB" altLang="en-US" sz="2400" dirty="0" err="1"/>
              <a:t>melibatkan</a:t>
            </a:r>
            <a:r>
              <a:rPr lang="en-GB" altLang="en-US" sz="2400" dirty="0"/>
              <a:t> proses </a:t>
            </a:r>
            <a:r>
              <a:rPr lang="en-GB" altLang="en-US" sz="2400" dirty="0" err="1"/>
              <a:t>kognitif</a:t>
            </a:r>
            <a:r>
              <a:rPr lang="en-GB" altLang="en-US" sz="2400" dirty="0"/>
              <a:t> dan </a:t>
            </a:r>
            <a:r>
              <a:rPr lang="en-GB" altLang="en-US" sz="2400" dirty="0" err="1"/>
              <a:t>keterbatasan</a:t>
            </a:r>
            <a:r>
              <a:rPr lang="en-GB" altLang="en-US" sz="2400" dirty="0"/>
              <a:t> </a:t>
            </a:r>
            <a:r>
              <a:rPr lang="en-GB" altLang="en-US" sz="2400" dirty="0" err="1"/>
              <a:t>kognitif</a:t>
            </a:r>
            <a:r>
              <a:rPr lang="en-GB" altLang="en-US" sz="2400" dirty="0"/>
              <a:t> </a:t>
            </a:r>
            <a:r>
              <a:rPr lang="en-GB" altLang="en-US" sz="2400" dirty="0" err="1"/>
              <a:t>dari</a:t>
            </a:r>
            <a:r>
              <a:rPr lang="en-GB" altLang="en-US" sz="2400" dirty="0"/>
              <a:t> user.</a:t>
            </a:r>
          </a:p>
          <a:p>
            <a:pPr eaLnBrk="1" hangingPunct="1">
              <a:lnSpc>
                <a:spcPct val="90000"/>
              </a:lnSpc>
            </a:pPr>
            <a:r>
              <a:rPr lang="en-GB" altLang="en-US" sz="2400" dirty="0"/>
              <a:t>Developer </a:t>
            </a:r>
            <a:r>
              <a:rPr lang="en-GB" altLang="en-US" sz="2400" dirty="0" err="1"/>
              <a:t>dapat</a:t>
            </a:r>
            <a:r>
              <a:rPr lang="en-GB" altLang="en-US" sz="2400" dirty="0"/>
              <a:t> : </a:t>
            </a:r>
          </a:p>
          <a:p>
            <a:pPr lvl="1" eaLnBrk="1" hangingPunct="1">
              <a:lnSpc>
                <a:spcPct val="90000"/>
              </a:lnSpc>
            </a:pPr>
            <a:r>
              <a:rPr lang="en-GB" altLang="en-US" sz="2400" dirty="0" err="1"/>
              <a:t>Memprediksi</a:t>
            </a:r>
            <a:r>
              <a:rPr lang="en-GB" altLang="en-US" sz="2400" dirty="0"/>
              <a:t> </a:t>
            </a:r>
            <a:r>
              <a:rPr lang="en-GB" altLang="en-US" sz="2400" dirty="0" err="1"/>
              <a:t>apa</a:t>
            </a:r>
            <a:r>
              <a:rPr lang="en-GB" altLang="en-US" sz="2400" dirty="0"/>
              <a:t> yang user </a:t>
            </a:r>
            <a:r>
              <a:rPr lang="en-GB" altLang="en-US" sz="2400" dirty="0" err="1"/>
              <a:t>dapat</a:t>
            </a:r>
            <a:r>
              <a:rPr lang="en-GB" altLang="en-US" sz="2400" dirty="0"/>
              <a:t> </a:t>
            </a:r>
            <a:r>
              <a:rPr lang="en-GB" altLang="en-US" sz="2400" dirty="0" err="1"/>
              <a:t>harapkan</a:t>
            </a:r>
            <a:r>
              <a:rPr lang="en-GB" altLang="en-US" sz="2400" dirty="0"/>
              <a:t> dan </a:t>
            </a:r>
            <a:r>
              <a:rPr lang="en-GB" altLang="en-US" sz="2400" dirty="0" err="1"/>
              <a:t>tidak</a:t>
            </a:r>
            <a:r>
              <a:rPr lang="en-GB" altLang="en-US" sz="2400" dirty="0"/>
              <a:t>, </a:t>
            </a:r>
            <a:r>
              <a:rPr lang="en-GB" altLang="en-US" sz="2400" dirty="0" err="1"/>
              <a:t>sewaktu</a:t>
            </a:r>
            <a:r>
              <a:rPr lang="en-GB" altLang="en-US" sz="2400" dirty="0"/>
              <a:t> user </a:t>
            </a:r>
            <a:r>
              <a:rPr lang="en-GB" altLang="en-US" sz="2400" dirty="0" err="1"/>
              <a:t>melakuan</a:t>
            </a:r>
            <a:r>
              <a:rPr lang="en-GB" altLang="en-US" sz="2400" dirty="0"/>
              <a:t> </a:t>
            </a:r>
            <a:r>
              <a:rPr lang="en-GB" altLang="en-US" sz="2400" dirty="0" err="1"/>
              <a:t>sesuatu</a:t>
            </a:r>
            <a:r>
              <a:rPr lang="en-GB" altLang="en-US" sz="2400" dirty="0"/>
              <a:t>.</a:t>
            </a:r>
          </a:p>
          <a:p>
            <a:pPr lvl="1" eaLnBrk="1" hangingPunct="1">
              <a:lnSpc>
                <a:spcPct val="90000"/>
              </a:lnSpc>
            </a:pPr>
            <a:r>
              <a:rPr lang="en-GB" altLang="en-US" sz="2400" dirty="0" err="1"/>
              <a:t>Mengidentifikasi</a:t>
            </a:r>
            <a:r>
              <a:rPr lang="en-GB" altLang="en-US" sz="2400" dirty="0"/>
              <a:t> dan </a:t>
            </a:r>
            <a:r>
              <a:rPr lang="en-GB" altLang="en-US" sz="2400" dirty="0" err="1"/>
              <a:t>menjelaskan</a:t>
            </a:r>
            <a:r>
              <a:rPr lang="en-GB" altLang="en-US" sz="2400" dirty="0"/>
              <a:t> </a:t>
            </a:r>
            <a:r>
              <a:rPr lang="en-GB" altLang="en-US" sz="2400" dirty="0" err="1"/>
              <a:t>masalah</a:t>
            </a:r>
            <a:r>
              <a:rPr lang="en-GB" altLang="en-US" sz="2400" dirty="0"/>
              <a:t> yang </a:t>
            </a:r>
            <a:r>
              <a:rPr lang="en-GB" altLang="en-US" sz="2400" dirty="0" err="1"/>
              <a:t>ditemui</a:t>
            </a:r>
            <a:r>
              <a:rPr lang="en-GB" altLang="en-US" sz="2400" dirty="0"/>
              <a:t> user.</a:t>
            </a:r>
          </a:p>
          <a:p>
            <a:pPr lvl="1" eaLnBrk="1" hangingPunct="1">
              <a:lnSpc>
                <a:spcPct val="90000"/>
              </a:lnSpc>
            </a:pPr>
            <a:r>
              <a:rPr lang="en-GB" altLang="en-US" sz="2400" dirty="0" err="1"/>
              <a:t>Menerapkan</a:t>
            </a:r>
            <a:r>
              <a:rPr lang="en-GB" altLang="en-US" sz="2400" dirty="0"/>
              <a:t> </a:t>
            </a:r>
            <a:r>
              <a:rPr lang="en-GB" altLang="en-US" sz="2400" dirty="0" err="1"/>
              <a:t>teori</a:t>
            </a:r>
            <a:r>
              <a:rPr lang="en-GB" altLang="en-US" sz="2400" dirty="0"/>
              <a:t>, tools, dan </a:t>
            </a:r>
            <a:r>
              <a:rPr lang="en-GB" altLang="en-US" sz="2400" dirty="0" err="1"/>
              <a:t>metode</a:t>
            </a:r>
            <a:r>
              <a:rPr lang="en-GB" altLang="en-US" sz="2400" dirty="0"/>
              <a:t> </a:t>
            </a:r>
            <a:r>
              <a:rPr lang="en-GB" altLang="en-US" sz="2400" dirty="0" err="1"/>
              <a:t>untuk</a:t>
            </a:r>
            <a:r>
              <a:rPr lang="en-GB" altLang="en-US" sz="2400" dirty="0"/>
              <a:t> </a:t>
            </a:r>
            <a:r>
              <a:rPr lang="en-GB" altLang="en-US" sz="2400" dirty="0" err="1"/>
              <a:t>mendisain</a:t>
            </a:r>
            <a:r>
              <a:rPr lang="en-GB" altLang="en-US" sz="2400" dirty="0"/>
              <a:t> </a:t>
            </a:r>
            <a:r>
              <a:rPr lang="en-GB" altLang="en-US" sz="2400" dirty="0" err="1"/>
              <a:t>produk-produk</a:t>
            </a:r>
            <a:r>
              <a:rPr lang="en-GB" altLang="en-US" sz="2400" dirty="0"/>
              <a:t> </a:t>
            </a:r>
            <a:r>
              <a:rPr lang="en-GB" altLang="en-US" sz="2400" dirty="0" err="1"/>
              <a:t>interaktif</a:t>
            </a:r>
            <a:r>
              <a:rPr lang="en-GB" altLang="en-US" sz="2400" dirty="0"/>
              <a:t> yang </a:t>
            </a:r>
            <a:r>
              <a:rPr lang="en-GB" altLang="en-US" sz="2400" dirty="0" err="1"/>
              <a:t>lebih</a:t>
            </a:r>
            <a:r>
              <a:rPr lang="en-GB" altLang="en-US" sz="2400" dirty="0"/>
              <a:t> </a:t>
            </a:r>
            <a:r>
              <a:rPr lang="en-GB" altLang="en-US" sz="2400" dirty="0" err="1"/>
              <a:t>baik</a:t>
            </a:r>
            <a:r>
              <a:rPr lang="en-GB" altLang="en-US" sz="2400" dirty="0"/>
              <a:t>. </a:t>
            </a:r>
            <a:endParaRPr lang="en-AU" altLang="en-US" sz="2400" dirty="0"/>
          </a:p>
          <a:p>
            <a:endParaRPr lang="en-ID" dirty="0"/>
          </a:p>
        </p:txBody>
      </p:sp>
    </p:spTree>
    <p:extLst>
      <p:ext uri="{BB962C8B-B14F-4D97-AF65-F5344CB8AC3E}">
        <p14:creationId xmlns:p14="http://schemas.microsoft.com/office/powerpoint/2010/main" val="2112844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7972-A019-425E-8B31-7C90787A917A}"/>
              </a:ext>
            </a:extLst>
          </p:cNvPr>
          <p:cNvSpPr>
            <a:spLocks noGrp="1"/>
          </p:cNvSpPr>
          <p:nvPr>
            <p:ph type="title"/>
          </p:nvPr>
        </p:nvSpPr>
        <p:spPr/>
        <p:txBody>
          <a:bodyPr/>
          <a:lstStyle/>
          <a:p>
            <a:r>
              <a:rPr lang="en-US" altLang="en-US" dirty="0"/>
              <a:t>Cognition</a:t>
            </a:r>
            <a:endParaRPr lang="en-ID" dirty="0"/>
          </a:p>
        </p:txBody>
      </p:sp>
      <p:sp>
        <p:nvSpPr>
          <p:cNvPr id="3" name="Content Placeholder 2">
            <a:extLst>
              <a:ext uri="{FF2B5EF4-FFF2-40B4-BE49-F238E27FC236}">
                <a16:creationId xmlns:a16="http://schemas.microsoft.com/office/drawing/2014/main" id="{8DDF1ED4-5423-4867-97E5-09FE5C75D8B9}"/>
              </a:ext>
            </a:extLst>
          </p:cNvPr>
          <p:cNvSpPr>
            <a:spLocks noGrp="1"/>
          </p:cNvSpPr>
          <p:nvPr>
            <p:ph idx="1"/>
          </p:nvPr>
        </p:nvSpPr>
        <p:spPr/>
        <p:txBody>
          <a:bodyPr>
            <a:normAutofit/>
          </a:bodyPr>
          <a:lstStyle/>
          <a:p>
            <a:pPr eaLnBrk="1" hangingPunct="1"/>
            <a:r>
              <a:rPr lang="en-GB" altLang="en-US" sz="2400" dirty="0"/>
              <a:t>Cognition - </a:t>
            </a:r>
            <a:r>
              <a:rPr lang="en-GB" altLang="en-US" sz="2400" i="1" dirty="0"/>
              <a:t>attention</a:t>
            </a:r>
            <a:r>
              <a:rPr lang="en-GB" altLang="en-US" sz="2400" dirty="0"/>
              <a:t>, </a:t>
            </a:r>
            <a:r>
              <a:rPr lang="en-GB" altLang="en-US" sz="2400" i="1" dirty="0"/>
              <a:t>perception</a:t>
            </a:r>
            <a:r>
              <a:rPr lang="en-GB" altLang="en-US" sz="2400" dirty="0"/>
              <a:t>, </a:t>
            </a:r>
            <a:r>
              <a:rPr lang="en-GB" altLang="en-US" sz="2400" i="1" dirty="0"/>
              <a:t>memory</a:t>
            </a:r>
            <a:r>
              <a:rPr lang="en-GB" altLang="en-US" sz="2400" dirty="0"/>
              <a:t>, </a:t>
            </a:r>
            <a:r>
              <a:rPr lang="en-GB" altLang="en-US" sz="2400" i="1" dirty="0"/>
              <a:t>learning</a:t>
            </a:r>
            <a:r>
              <a:rPr lang="en-GB" altLang="en-US" sz="2400" dirty="0"/>
              <a:t>, </a:t>
            </a:r>
            <a:r>
              <a:rPr lang="en-GB" altLang="en-US" sz="2400" i="1" dirty="0"/>
              <a:t>thinking</a:t>
            </a:r>
            <a:r>
              <a:rPr lang="en-GB" altLang="en-US" sz="2400" dirty="0"/>
              <a:t>, </a:t>
            </a:r>
            <a:r>
              <a:rPr lang="en-GB" altLang="en-US" sz="2400" i="1" dirty="0"/>
              <a:t>planning</a:t>
            </a:r>
            <a:r>
              <a:rPr lang="en-GB" altLang="en-US" sz="2400" dirty="0"/>
              <a:t>, </a:t>
            </a:r>
            <a:r>
              <a:rPr lang="en-GB" altLang="en-US" sz="2400" i="1" dirty="0"/>
              <a:t>reasoning</a:t>
            </a:r>
            <a:r>
              <a:rPr lang="en-GB" altLang="en-US" sz="2400" dirty="0"/>
              <a:t> </a:t>
            </a:r>
          </a:p>
          <a:p>
            <a:pPr eaLnBrk="1" hangingPunct="1"/>
            <a:r>
              <a:rPr lang="en-GB" altLang="en-US" sz="2400" dirty="0" err="1"/>
              <a:t>Kuncinya</a:t>
            </a:r>
            <a:r>
              <a:rPr lang="en-GB" altLang="en-US" sz="2400" dirty="0"/>
              <a:t> : </a:t>
            </a:r>
            <a:r>
              <a:rPr lang="en-GB" altLang="en-US" sz="2400" i="1" dirty="0"/>
              <a:t>mental models</a:t>
            </a:r>
            <a:r>
              <a:rPr lang="en-GB" altLang="en-US" sz="2400" dirty="0"/>
              <a:t>, </a:t>
            </a:r>
            <a:r>
              <a:rPr lang="en-GB" altLang="en-US" sz="2400" i="1" dirty="0"/>
              <a:t>analogy</a:t>
            </a:r>
            <a:r>
              <a:rPr lang="en-GB" altLang="en-US" sz="2400" dirty="0"/>
              <a:t> and </a:t>
            </a:r>
            <a:r>
              <a:rPr lang="en-GB" altLang="en-US" sz="2400" i="1" dirty="0"/>
              <a:t>metaphor</a:t>
            </a:r>
            <a:r>
              <a:rPr lang="en-GB" altLang="en-US" sz="2400" dirty="0"/>
              <a:t>, </a:t>
            </a:r>
            <a:r>
              <a:rPr lang="en-GB" altLang="en-US" sz="2400" i="1" dirty="0"/>
              <a:t>cognitive overload</a:t>
            </a:r>
            <a:endParaRPr lang="en-GB" altLang="en-US" sz="2400" dirty="0"/>
          </a:p>
          <a:p>
            <a:endParaRPr lang="en-ID" sz="2400" dirty="0"/>
          </a:p>
        </p:txBody>
      </p:sp>
    </p:spTree>
    <p:extLst>
      <p:ext uri="{BB962C8B-B14F-4D97-AF65-F5344CB8AC3E}">
        <p14:creationId xmlns:p14="http://schemas.microsoft.com/office/powerpoint/2010/main" val="267712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A4C8-B62A-42F7-88B1-51FAF743ED4D}"/>
              </a:ext>
            </a:extLst>
          </p:cNvPr>
          <p:cNvSpPr>
            <a:spLocks noGrp="1"/>
          </p:cNvSpPr>
          <p:nvPr>
            <p:ph type="title"/>
          </p:nvPr>
        </p:nvSpPr>
        <p:spPr/>
        <p:txBody>
          <a:bodyPr/>
          <a:lstStyle/>
          <a:p>
            <a:r>
              <a:rPr lang="en-US" altLang="en-US" dirty="0"/>
              <a:t>Attention</a:t>
            </a:r>
            <a:endParaRPr lang="en-ID" dirty="0"/>
          </a:p>
        </p:txBody>
      </p:sp>
      <p:sp>
        <p:nvSpPr>
          <p:cNvPr id="3" name="Content Placeholder 2">
            <a:extLst>
              <a:ext uri="{FF2B5EF4-FFF2-40B4-BE49-F238E27FC236}">
                <a16:creationId xmlns:a16="http://schemas.microsoft.com/office/drawing/2014/main" id="{6248046F-D1CB-4561-849D-40427F76812D}"/>
              </a:ext>
            </a:extLst>
          </p:cNvPr>
          <p:cNvSpPr>
            <a:spLocks noGrp="1"/>
          </p:cNvSpPr>
          <p:nvPr>
            <p:ph idx="1"/>
          </p:nvPr>
        </p:nvSpPr>
        <p:spPr/>
        <p:txBody>
          <a:bodyPr>
            <a:normAutofit/>
          </a:bodyPr>
          <a:lstStyle/>
          <a:p>
            <a:pPr eaLnBrk="1" hangingPunct="1"/>
            <a:r>
              <a:rPr lang="en-GB" altLang="en-US" sz="2000" dirty="0"/>
              <a:t>Attention </a:t>
            </a:r>
            <a:r>
              <a:rPr lang="en-GB" altLang="en-US" sz="2000" dirty="0" err="1"/>
              <a:t>adalah</a:t>
            </a:r>
            <a:r>
              <a:rPr lang="en-GB" altLang="en-US" sz="2000" dirty="0"/>
              <a:t> proses </a:t>
            </a:r>
            <a:r>
              <a:rPr lang="en-GB" altLang="en-US" sz="2000" dirty="0" err="1"/>
              <a:t>untuk</a:t>
            </a:r>
            <a:r>
              <a:rPr lang="en-GB" altLang="en-US" sz="2000" dirty="0"/>
              <a:t> </a:t>
            </a:r>
            <a:r>
              <a:rPr lang="en-GB" altLang="en-US" sz="2000" dirty="0" err="1"/>
              <a:t>memilih</a:t>
            </a:r>
            <a:r>
              <a:rPr lang="en-GB" altLang="en-US" sz="2000" dirty="0"/>
              <a:t> </a:t>
            </a:r>
            <a:r>
              <a:rPr lang="en-GB" altLang="en-US" sz="2000" dirty="0" err="1"/>
              <a:t>sesuatu</a:t>
            </a:r>
            <a:r>
              <a:rPr lang="en-GB" altLang="en-US" sz="2000" dirty="0"/>
              <a:t> dan </a:t>
            </a:r>
            <a:r>
              <a:rPr lang="en-GB" altLang="en-US" sz="2000" dirty="0" err="1"/>
              <a:t>konsentrasi</a:t>
            </a:r>
            <a:r>
              <a:rPr lang="en-GB" altLang="en-US" sz="2000" dirty="0"/>
              <a:t> pada </a:t>
            </a:r>
            <a:r>
              <a:rPr lang="en-GB" altLang="en-US" sz="2000" dirty="0" err="1"/>
              <a:t>satu</a:t>
            </a:r>
            <a:r>
              <a:rPr lang="en-GB" altLang="en-US" sz="2000" dirty="0"/>
              <a:t> </a:t>
            </a:r>
            <a:r>
              <a:rPr lang="en-GB" altLang="en-US" sz="2000" dirty="0" err="1"/>
              <a:t>titik</a:t>
            </a:r>
            <a:r>
              <a:rPr lang="en-GB" altLang="en-US" sz="2000" dirty="0"/>
              <a:t> </a:t>
            </a:r>
            <a:r>
              <a:rPr lang="en-GB" altLang="en-US" sz="2000" dirty="0" err="1"/>
              <a:t>dari</a:t>
            </a:r>
            <a:r>
              <a:rPr lang="en-GB" altLang="en-US" sz="2000" dirty="0"/>
              <a:t> </a:t>
            </a:r>
            <a:r>
              <a:rPr lang="en-GB" altLang="en-US" sz="2000" dirty="0" err="1"/>
              <a:t>setiap</a:t>
            </a:r>
            <a:r>
              <a:rPr lang="en-GB" altLang="en-US" sz="2000" dirty="0"/>
              <a:t> </a:t>
            </a:r>
            <a:r>
              <a:rPr lang="en-GB" altLang="en-US" sz="2000" dirty="0" err="1"/>
              <a:t>apa</a:t>
            </a:r>
            <a:r>
              <a:rPr lang="en-GB" altLang="en-US" sz="2000" dirty="0"/>
              <a:t> yang </a:t>
            </a:r>
            <a:r>
              <a:rPr lang="en-GB" altLang="en-US" sz="2000" dirty="0" err="1"/>
              <a:t>ada</a:t>
            </a:r>
            <a:r>
              <a:rPr lang="en-GB" altLang="en-US" sz="2000" dirty="0"/>
              <a:t> di </a:t>
            </a:r>
            <a:r>
              <a:rPr lang="en-GB" altLang="en-US" sz="2000" dirty="0" err="1"/>
              <a:t>sekeliling</a:t>
            </a:r>
            <a:r>
              <a:rPr lang="en-GB" altLang="en-US" sz="2000" dirty="0"/>
              <a:t> </a:t>
            </a:r>
            <a:r>
              <a:rPr lang="en-GB" altLang="en-US" sz="2000" dirty="0" err="1"/>
              <a:t>kita</a:t>
            </a:r>
            <a:r>
              <a:rPr lang="en-GB" altLang="en-US" sz="2000" dirty="0"/>
              <a:t>.</a:t>
            </a:r>
          </a:p>
          <a:p>
            <a:pPr eaLnBrk="1" hangingPunct="1"/>
            <a:r>
              <a:rPr lang="en-GB" altLang="en-US" sz="2000" dirty="0"/>
              <a:t>Attention yang focus dan </a:t>
            </a:r>
            <a:r>
              <a:rPr lang="en-GB" altLang="en-US" sz="2000" dirty="0" err="1"/>
              <a:t>terbagi</a:t>
            </a:r>
            <a:r>
              <a:rPr lang="en-GB" altLang="en-US" sz="2000" dirty="0"/>
              <a:t> </a:t>
            </a:r>
            <a:r>
              <a:rPr lang="en-GB" altLang="en-US" sz="2000" dirty="0" err="1"/>
              <a:t>menjadikan</a:t>
            </a:r>
            <a:r>
              <a:rPr lang="en-GB" altLang="en-US" sz="2000" dirty="0"/>
              <a:t> </a:t>
            </a:r>
            <a:r>
              <a:rPr lang="en-GB" altLang="en-US" sz="2000" dirty="0" err="1"/>
              <a:t>kita</a:t>
            </a:r>
            <a:r>
              <a:rPr lang="en-GB" altLang="en-US" sz="2000" dirty="0"/>
              <a:t> </a:t>
            </a:r>
            <a:r>
              <a:rPr lang="en-GB" altLang="en-US" sz="2000" dirty="0" err="1"/>
              <a:t>dapat</a:t>
            </a:r>
            <a:r>
              <a:rPr lang="en-GB" altLang="en-US" sz="2000" dirty="0"/>
              <a:t> </a:t>
            </a:r>
            <a:r>
              <a:rPr lang="en-GB" altLang="en-US" sz="2000" dirty="0" err="1"/>
              <a:t>selektif</a:t>
            </a:r>
            <a:r>
              <a:rPr lang="en-GB" altLang="en-US" sz="2000" dirty="0"/>
              <a:t> </a:t>
            </a:r>
            <a:r>
              <a:rPr lang="en-GB" altLang="en-US" sz="2000" dirty="0" err="1"/>
              <a:t>dalam</a:t>
            </a:r>
            <a:r>
              <a:rPr lang="en-GB" altLang="en-US" sz="2000" dirty="0"/>
              <a:t> </a:t>
            </a:r>
            <a:r>
              <a:rPr lang="en-GB" altLang="en-US" sz="2000" dirty="0" err="1"/>
              <a:t>memilih</a:t>
            </a:r>
            <a:r>
              <a:rPr lang="en-GB" altLang="en-US" sz="2000" dirty="0"/>
              <a:t> stimuli </a:t>
            </a:r>
            <a:r>
              <a:rPr lang="en-GB" altLang="en-US" sz="2000" dirty="0" err="1"/>
              <a:t>tapi</a:t>
            </a:r>
            <a:r>
              <a:rPr lang="en-GB" altLang="en-US" sz="2000" dirty="0"/>
              <a:t> </a:t>
            </a:r>
            <a:r>
              <a:rPr lang="en-GB" altLang="en-US" sz="2000" dirty="0" err="1"/>
              <a:t>membatasi</a:t>
            </a:r>
            <a:r>
              <a:rPr lang="en-GB" altLang="en-US" sz="2000" dirty="0"/>
              <a:t> </a:t>
            </a:r>
            <a:r>
              <a:rPr lang="en-GB" altLang="en-US" sz="2000" dirty="0" err="1"/>
              <a:t>kemampuan</a:t>
            </a:r>
            <a:r>
              <a:rPr lang="en-GB" altLang="en-US" sz="2000" dirty="0"/>
              <a:t> </a:t>
            </a:r>
            <a:r>
              <a:rPr lang="en-GB" altLang="en-US" sz="2000" dirty="0" err="1"/>
              <a:t>kita</a:t>
            </a:r>
            <a:r>
              <a:rPr lang="en-GB" altLang="en-US" sz="2000" dirty="0"/>
              <a:t> </a:t>
            </a:r>
            <a:r>
              <a:rPr lang="en-GB" altLang="en-US" sz="2000" dirty="0" err="1"/>
              <a:t>untuk</a:t>
            </a:r>
            <a:r>
              <a:rPr lang="en-GB" altLang="en-US" sz="2000" dirty="0"/>
              <a:t> </a:t>
            </a:r>
            <a:r>
              <a:rPr lang="en-GB" altLang="en-US" sz="2000" dirty="0" err="1"/>
              <a:t>tetap</a:t>
            </a:r>
            <a:r>
              <a:rPr lang="en-GB" altLang="en-US" sz="2000" dirty="0"/>
              <a:t> </a:t>
            </a:r>
            <a:r>
              <a:rPr lang="en-GB" altLang="en-US" sz="2000" dirty="0" err="1"/>
              <a:t>mengikuti</a:t>
            </a:r>
            <a:r>
              <a:rPr lang="en-GB" altLang="en-US" sz="2000" dirty="0"/>
              <a:t> </a:t>
            </a:r>
            <a:r>
              <a:rPr lang="en-GB" altLang="en-US" sz="2000" dirty="0" err="1"/>
              <a:t>segala</a:t>
            </a:r>
            <a:r>
              <a:rPr lang="en-GB" altLang="en-US" sz="2000" dirty="0"/>
              <a:t> </a:t>
            </a:r>
            <a:r>
              <a:rPr lang="en-GB" altLang="en-US" sz="2000" dirty="0" err="1"/>
              <a:t>macam</a:t>
            </a:r>
            <a:r>
              <a:rPr lang="en-GB" altLang="en-US" sz="2000" dirty="0"/>
              <a:t> event.</a:t>
            </a:r>
          </a:p>
          <a:p>
            <a:pPr eaLnBrk="1" hangingPunct="1"/>
            <a:r>
              <a:rPr lang="en-US" altLang="en-US" sz="2000" dirty="0" err="1"/>
              <a:t>Fokus</a:t>
            </a:r>
            <a:r>
              <a:rPr lang="en-US" altLang="en-US" sz="2000" dirty="0"/>
              <a:t> attention </a:t>
            </a:r>
            <a:r>
              <a:rPr lang="en-US" altLang="en-US" sz="2000" dirty="0" err="1"/>
              <a:t>bisa</a:t>
            </a:r>
            <a:r>
              <a:rPr lang="en-US" altLang="en-US" sz="2000" dirty="0"/>
              <a:t> </a:t>
            </a:r>
            <a:r>
              <a:rPr lang="en-US" altLang="en-US" sz="2000" dirty="0" err="1"/>
              <a:t>disadari</a:t>
            </a:r>
            <a:r>
              <a:rPr lang="en-US" altLang="en-US" sz="2000" dirty="0"/>
              <a:t> </a:t>
            </a:r>
            <a:r>
              <a:rPr lang="en-US" altLang="en-US" sz="2000" dirty="0" err="1"/>
              <a:t>atau</a:t>
            </a:r>
            <a:r>
              <a:rPr lang="en-US" altLang="en-US" sz="2000" dirty="0"/>
              <a:t> </a:t>
            </a:r>
            <a:r>
              <a:rPr lang="en-US" altLang="en-US" sz="2000" dirty="0" err="1"/>
              <a:t>tidak</a:t>
            </a:r>
            <a:r>
              <a:rPr lang="en-US" altLang="en-US" sz="2000" dirty="0"/>
              <a:t> </a:t>
            </a:r>
            <a:r>
              <a:rPr lang="en-US" altLang="en-US" sz="2000" dirty="0" err="1"/>
              <a:t>disadari</a:t>
            </a:r>
            <a:r>
              <a:rPr lang="en-US" altLang="en-US" sz="2000" dirty="0"/>
              <a:t>.</a:t>
            </a:r>
          </a:p>
          <a:p>
            <a:pPr eaLnBrk="1" hangingPunct="1"/>
            <a:endParaRPr lang="en-GB" altLang="en-US" sz="2000" dirty="0"/>
          </a:p>
          <a:p>
            <a:endParaRPr lang="en-ID" sz="2000" dirty="0"/>
          </a:p>
        </p:txBody>
      </p:sp>
    </p:spTree>
    <p:extLst>
      <p:ext uri="{BB962C8B-B14F-4D97-AF65-F5344CB8AC3E}">
        <p14:creationId xmlns:p14="http://schemas.microsoft.com/office/powerpoint/2010/main" val="116441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8FBB-660D-415D-B614-8CC0CF48CAAE}"/>
              </a:ext>
            </a:extLst>
          </p:cNvPr>
          <p:cNvSpPr>
            <a:spLocks noGrp="1"/>
          </p:cNvSpPr>
          <p:nvPr>
            <p:ph type="title"/>
          </p:nvPr>
        </p:nvSpPr>
        <p:spPr/>
        <p:txBody>
          <a:bodyPr/>
          <a:lstStyle/>
          <a:p>
            <a:r>
              <a:rPr lang="en-US" altLang="en-US" dirty="0"/>
              <a:t> Attention</a:t>
            </a:r>
            <a:endParaRPr lang="en-ID" dirty="0"/>
          </a:p>
        </p:txBody>
      </p:sp>
      <p:sp>
        <p:nvSpPr>
          <p:cNvPr id="3" name="Content Placeholder 2">
            <a:extLst>
              <a:ext uri="{FF2B5EF4-FFF2-40B4-BE49-F238E27FC236}">
                <a16:creationId xmlns:a16="http://schemas.microsoft.com/office/drawing/2014/main" id="{359ECBC0-69DA-4357-9AF2-505989E28886}"/>
              </a:ext>
            </a:extLst>
          </p:cNvPr>
          <p:cNvSpPr>
            <a:spLocks noGrp="1"/>
          </p:cNvSpPr>
          <p:nvPr>
            <p:ph idx="1"/>
          </p:nvPr>
        </p:nvSpPr>
        <p:spPr/>
        <p:txBody>
          <a:bodyPr>
            <a:normAutofit fontScale="92500" lnSpcReduction="10000"/>
          </a:bodyPr>
          <a:lstStyle/>
          <a:p>
            <a:pPr eaLnBrk="1" hangingPunct="1">
              <a:lnSpc>
                <a:spcPct val="90000"/>
              </a:lnSpc>
            </a:pPr>
            <a:r>
              <a:rPr lang="en-US" altLang="en-US" sz="2400" dirty="0">
                <a:solidFill>
                  <a:schemeClr val="hlink"/>
                </a:solidFill>
              </a:rPr>
              <a:t>Visual attention</a:t>
            </a:r>
            <a:r>
              <a:rPr lang="en-US" altLang="en-US" sz="2400" dirty="0"/>
              <a:t> </a:t>
            </a:r>
            <a:r>
              <a:rPr lang="en-US" altLang="en-US" sz="2400" dirty="0" err="1"/>
              <a:t>didasarkan</a:t>
            </a:r>
            <a:r>
              <a:rPr lang="en-US" altLang="en-US" sz="2400" dirty="0"/>
              <a:t> pada </a:t>
            </a:r>
            <a:r>
              <a:rPr lang="en-US" altLang="en-US" sz="2400" dirty="0" err="1"/>
              <a:t>lokasi</a:t>
            </a:r>
            <a:r>
              <a:rPr lang="en-US" altLang="en-US" sz="2400" dirty="0"/>
              <a:t> dan </a:t>
            </a:r>
            <a:r>
              <a:rPr lang="en-US" altLang="en-US" sz="2400" dirty="0" err="1"/>
              <a:t>warna</a:t>
            </a:r>
            <a:r>
              <a:rPr lang="en-US" altLang="en-US" sz="2400" dirty="0"/>
              <a:t>.</a:t>
            </a:r>
          </a:p>
          <a:p>
            <a:pPr eaLnBrk="1" hangingPunct="1">
              <a:lnSpc>
                <a:spcPct val="90000"/>
              </a:lnSpc>
            </a:pPr>
            <a:r>
              <a:rPr lang="en-US" altLang="en-US" sz="2400" dirty="0">
                <a:solidFill>
                  <a:schemeClr val="hlink"/>
                </a:solidFill>
              </a:rPr>
              <a:t>Auditory attention</a:t>
            </a:r>
            <a:r>
              <a:rPr lang="en-US" altLang="en-US" sz="2400" dirty="0"/>
              <a:t> </a:t>
            </a:r>
            <a:r>
              <a:rPr lang="en-US" altLang="en-US" sz="2400" dirty="0" err="1"/>
              <a:t>didasarkan</a:t>
            </a:r>
            <a:r>
              <a:rPr lang="en-US" altLang="en-US" sz="2400" dirty="0"/>
              <a:t> pada pitch, timbre, intensity, etc.</a:t>
            </a:r>
          </a:p>
          <a:p>
            <a:pPr eaLnBrk="1" hangingPunct="1">
              <a:lnSpc>
                <a:spcPct val="90000"/>
              </a:lnSpc>
            </a:pPr>
            <a:r>
              <a:rPr lang="en-US" altLang="en-US" sz="2400" dirty="0"/>
              <a:t>Factors yang </a:t>
            </a:r>
            <a:r>
              <a:rPr lang="en-US" altLang="en-US" sz="2400" dirty="0" err="1"/>
              <a:t>mempengaruhi</a:t>
            </a:r>
            <a:r>
              <a:rPr lang="en-US" altLang="en-US" sz="2400" dirty="0"/>
              <a:t> attentional focus</a:t>
            </a:r>
          </a:p>
          <a:p>
            <a:pPr lvl="1" eaLnBrk="1" hangingPunct="1">
              <a:lnSpc>
                <a:spcPct val="90000"/>
              </a:lnSpc>
            </a:pPr>
            <a:r>
              <a:rPr lang="en-US" altLang="en-US" sz="2000" dirty="0"/>
              <a:t>meaningfulness</a:t>
            </a:r>
          </a:p>
          <a:p>
            <a:pPr lvl="1" eaLnBrk="1" hangingPunct="1">
              <a:lnSpc>
                <a:spcPct val="90000"/>
              </a:lnSpc>
            </a:pPr>
            <a:r>
              <a:rPr lang="en-US" altLang="en-US" sz="2000" dirty="0"/>
              <a:t>structure of display</a:t>
            </a:r>
          </a:p>
          <a:p>
            <a:pPr lvl="1" eaLnBrk="1" hangingPunct="1">
              <a:lnSpc>
                <a:spcPct val="90000"/>
              </a:lnSpc>
            </a:pPr>
            <a:r>
              <a:rPr lang="en-US" altLang="en-US" sz="2000" dirty="0"/>
              <a:t>use of </a:t>
            </a:r>
            <a:r>
              <a:rPr lang="en-US" altLang="en-US" sz="2000" dirty="0" err="1"/>
              <a:t>colour</a:t>
            </a:r>
            <a:r>
              <a:rPr lang="en-US" altLang="en-US" sz="2000" dirty="0"/>
              <a:t>, intensity, </a:t>
            </a:r>
          </a:p>
          <a:p>
            <a:pPr eaLnBrk="1" hangingPunct="1">
              <a:lnSpc>
                <a:spcPct val="90000"/>
              </a:lnSpc>
            </a:pPr>
            <a:r>
              <a:rPr lang="en-GB" altLang="en-US" sz="2400" dirty="0" err="1"/>
              <a:t>Informasi</a:t>
            </a:r>
            <a:r>
              <a:rPr lang="en-GB" altLang="en-US" sz="2400" dirty="0"/>
              <a:t> yang </a:t>
            </a:r>
            <a:r>
              <a:rPr lang="en-GB" altLang="en-US" sz="2400" dirty="0" err="1"/>
              <a:t>ada</a:t>
            </a:r>
            <a:r>
              <a:rPr lang="en-GB" altLang="en-US" sz="2400" dirty="0"/>
              <a:t> di interface </a:t>
            </a:r>
            <a:r>
              <a:rPr lang="en-GB" altLang="en-US" sz="2400" dirty="0" err="1"/>
              <a:t>seharusnya</a:t>
            </a:r>
            <a:r>
              <a:rPr lang="en-GB" altLang="en-US" sz="2400" dirty="0"/>
              <a:t> </a:t>
            </a:r>
            <a:r>
              <a:rPr lang="en-GB" altLang="en-US" sz="2400" dirty="0" err="1"/>
              <a:t>terstruktur</a:t>
            </a:r>
            <a:r>
              <a:rPr lang="en-GB" altLang="en-US" sz="2400" dirty="0"/>
              <a:t> </a:t>
            </a:r>
            <a:r>
              <a:rPr lang="en-GB" altLang="en-US" sz="2400" dirty="0" err="1"/>
              <a:t>untuk</a:t>
            </a:r>
            <a:r>
              <a:rPr lang="en-GB" altLang="en-US" sz="2400" dirty="0"/>
              <a:t> </a:t>
            </a:r>
            <a:r>
              <a:rPr lang="en-GB" altLang="en-US" sz="2400" dirty="0" err="1"/>
              <a:t>menangkap</a:t>
            </a:r>
            <a:r>
              <a:rPr lang="en-GB" altLang="en-US" sz="2400" dirty="0"/>
              <a:t> user attention, </a:t>
            </a:r>
            <a:r>
              <a:rPr lang="en-GB" altLang="en-US" sz="2400" dirty="0" err="1"/>
              <a:t>contoh</a:t>
            </a:r>
            <a:r>
              <a:rPr lang="en-GB" altLang="en-US" sz="2400" dirty="0"/>
              <a:t> </a:t>
            </a:r>
            <a:r>
              <a:rPr lang="en-GB" altLang="en-US" sz="2400" dirty="0" err="1"/>
              <a:t>penggunaan</a:t>
            </a:r>
            <a:r>
              <a:rPr lang="en-GB" altLang="en-US" sz="2400" dirty="0"/>
              <a:t> </a:t>
            </a:r>
            <a:r>
              <a:rPr lang="en-GB" altLang="en-US" sz="2400" dirty="0" err="1"/>
              <a:t>batas-batas</a:t>
            </a:r>
            <a:r>
              <a:rPr lang="en-GB" altLang="en-US" sz="2400" dirty="0"/>
              <a:t> perceptual (windows), </a:t>
            </a:r>
            <a:r>
              <a:rPr lang="en-GB" altLang="en-US" sz="2400" dirty="0">
                <a:solidFill>
                  <a:schemeClr val="folHlink"/>
                </a:solidFill>
              </a:rPr>
              <a:t>colour</a:t>
            </a:r>
            <a:r>
              <a:rPr lang="en-GB" altLang="en-US" sz="2400" dirty="0"/>
              <a:t>, </a:t>
            </a:r>
            <a:r>
              <a:rPr lang="en-GB" altLang="en-US" sz="2400" b="1" i="1" dirty="0"/>
              <a:t>font changes</a:t>
            </a:r>
            <a:r>
              <a:rPr lang="en-GB" altLang="en-US" sz="2400" dirty="0"/>
              <a:t>, sound and animations. </a:t>
            </a:r>
            <a:endParaRPr lang="en-AU" altLang="en-US" sz="2400" dirty="0"/>
          </a:p>
          <a:p>
            <a:pPr lvl="1" eaLnBrk="1" hangingPunct="1">
              <a:lnSpc>
                <a:spcPct val="90000"/>
              </a:lnSpc>
            </a:pPr>
            <a:endParaRPr lang="en-US" altLang="en-US" sz="2000" dirty="0"/>
          </a:p>
          <a:p>
            <a:endParaRPr lang="en-ID" dirty="0"/>
          </a:p>
        </p:txBody>
      </p:sp>
    </p:spTree>
    <p:extLst>
      <p:ext uri="{BB962C8B-B14F-4D97-AF65-F5344CB8AC3E}">
        <p14:creationId xmlns:p14="http://schemas.microsoft.com/office/powerpoint/2010/main" val="57853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0E54-AB2B-4949-BC75-E2CA74C98306}"/>
              </a:ext>
            </a:extLst>
          </p:cNvPr>
          <p:cNvSpPr>
            <a:spLocks noGrp="1"/>
          </p:cNvSpPr>
          <p:nvPr>
            <p:ph type="title"/>
          </p:nvPr>
        </p:nvSpPr>
        <p:spPr>
          <a:xfrm>
            <a:off x="677334" y="609600"/>
            <a:ext cx="8596668" cy="1320800"/>
          </a:xfrm>
        </p:spPr>
        <p:txBody>
          <a:bodyPr anchor="t">
            <a:normAutofit/>
          </a:bodyPr>
          <a:lstStyle/>
          <a:p>
            <a:r>
              <a:rPr lang="en-US" altLang="en-US"/>
              <a:t>use of </a:t>
            </a:r>
            <a:r>
              <a:rPr lang="en-US" altLang="en-US" err="1"/>
              <a:t>colour</a:t>
            </a:r>
            <a:r>
              <a:rPr lang="en-US" altLang="en-US"/>
              <a:t>!</a:t>
            </a:r>
            <a:endParaRPr lang="en-ID"/>
          </a:p>
        </p:txBody>
      </p:sp>
      <p:sp>
        <p:nvSpPr>
          <p:cNvPr id="3" name="Content Placeholder 2">
            <a:extLst>
              <a:ext uri="{FF2B5EF4-FFF2-40B4-BE49-F238E27FC236}">
                <a16:creationId xmlns:a16="http://schemas.microsoft.com/office/drawing/2014/main" id="{6E173A68-13BD-4B82-AA19-C0F151213192}"/>
              </a:ext>
            </a:extLst>
          </p:cNvPr>
          <p:cNvSpPr>
            <a:spLocks noGrp="1"/>
          </p:cNvSpPr>
          <p:nvPr>
            <p:ph idx="1"/>
          </p:nvPr>
        </p:nvSpPr>
        <p:spPr>
          <a:xfrm>
            <a:off x="677334" y="2160590"/>
            <a:ext cx="5220430" cy="3701270"/>
          </a:xfrm>
        </p:spPr>
        <p:txBody>
          <a:bodyPr>
            <a:normAutofit/>
          </a:bodyPr>
          <a:lstStyle/>
          <a:p>
            <a:r>
              <a:rPr lang="en-US" sz="2400" b="1" dirty="0">
                <a:effectLst>
                  <a:outerShdw blurRad="38100" dist="38100" dir="2700000" algn="tl">
                    <a:srgbClr val="DDDDDD"/>
                  </a:outerShdw>
                </a:effectLst>
                <a:ea typeface="ＭＳ Ｐゴシック" charset="0"/>
                <a:cs typeface="ＭＳ Ｐゴシック" charset="0"/>
              </a:rPr>
              <a:t>Too many</a:t>
            </a:r>
            <a:r>
              <a:rPr lang="en-US" sz="2400" dirty="0">
                <a:ea typeface="ＭＳ Ｐゴシック" charset="0"/>
                <a:cs typeface="ＭＳ Ｐゴシック" charset="0"/>
              </a:rPr>
              <a:t> </a:t>
            </a:r>
            <a:r>
              <a:rPr lang="en-US" sz="2400" b="1" i="1" dirty="0" err="1">
                <a:ea typeface="ＭＳ Ｐゴシック" charset="0"/>
                <a:cs typeface="ＭＳ Ｐゴシック" charset="0"/>
              </a:rPr>
              <a:t>colours</a:t>
            </a:r>
            <a:r>
              <a:rPr lang="en-US" sz="2400" b="1" i="1" dirty="0">
                <a:ea typeface="ＭＳ Ｐゴシック" charset="0"/>
                <a:cs typeface="ＭＳ Ｐゴシック" charset="0"/>
              </a:rPr>
              <a:t> </a:t>
            </a:r>
            <a:r>
              <a:rPr lang="en-US" sz="2400" i="1" dirty="0">
                <a:ea typeface="ＭＳ Ｐゴシック" charset="0"/>
                <a:cs typeface="ＭＳ Ｐゴシック" charset="0"/>
              </a:rPr>
              <a:t>and fonts </a:t>
            </a:r>
            <a:r>
              <a:rPr lang="en-US" sz="2400" dirty="0">
                <a:effectLst>
                  <a:outerShdw blurRad="38100" dist="38100" dir="2700000" algn="tl">
                    <a:srgbClr val="DDDDDD"/>
                  </a:outerShdw>
                </a:effectLst>
                <a:ea typeface="ＭＳ Ｐゴシック" charset="0"/>
                <a:cs typeface="ＭＳ Ｐゴシック" charset="0"/>
              </a:rPr>
              <a:t>is hard on the eye</a:t>
            </a:r>
            <a:r>
              <a:rPr lang="en-US" sz="2400" dirty="0">
                <a:ea typeface="ＭＳ Ｐゴシック" charset="0"/>
                <a:cs typeface="ＭＳ Ｐゴシック" charset="0"/>
              </a:rPr>
              <a:t> </a:t>
            </a:r>
            <a:r>
              <a:rPr lang="en-US" sz="2400" b="1" dirty="0">
                <a:ea typeface="ＭＳ Ｐゴシック" charset="0"/>
                <a:cs typeface="ＭＳ Ｐゴシック" charset="0"/>
              </a:rPr>
              <a:t>and makes it difficult</a:t>
            </a:r>
            <a:r>
              <a:rPr lang="en-US" sz="2400" dirty="0">
                <a:ea typeface="ＭＳ Ｐゴシック" charset="0"/>
                <a:cs typeface="ＭＳ Ｐゴシック" charset="0"/>
              </a:rPr>
              <a:t> to read or notice important information</a:t>
            </a:r>
            <a:endParaRPr lang="en-AU" sz="2400" dirty="0">
              <a:ea typeface="ＭＳ Ｐゴシック" charset="0"/>
              <a:cs typeface="ＭＳ Ｐゴシック" charset="0"/>
            </a:endParaRPr>
          </a:p>
          <a:p>
            <a:endParaRPr lang="en-ID" sz="2400" dirty="0"/>
          </a:p>
        </p:txBody>
      </p:sp>
      <p:pic>
        <p:nvPicPr>
          <p:cNvPr id="5" name="Picture 4">
            <a:extLst>
              <a:ext uri="{FF2B5EF4-FFF2-40B4-BE49-F238E27FC236}">
                <a16:creationId xmlns:a16="http://schemas.microsoft.com/office/drawing/2014/main" id="{D39D3235-2CB8-45C7-BD4A-5947CEBBD2A6}"/>
              </a:ext>
            </a:extLst>
          </p:cNvPr>
          <p:cNvPicPr>
            <a:picLocks noChangeAspect="1"/>
          </p:cNvPicPr>
          <p:nvPr/>
        </p:nvPicPr>
        <p:blipFill>
          <a:blip r:embed="rId2"/>
          <a:stretch>
            <a:fillRect/>
          </a:stretch>
        </p:blipFill>
        <p:spPr>
          <a:xfrm>
            <a:off x="6087417" y="2159000"/>
            <a:ext cx="3145536" cy="3396551"/>
          </a:xfrm>
          <a:prstGeom prst="rect">
            <a:avLst/>
          </a:prstGeom>
        </p:spPr>
      </p:pic>
    </p:spTree>
    <p:extLst>
      <p:ext uri="{BB962C8B-B14F-4D97-AF65-F5344CB8AC3E}">
        <p14:creationId xmlns:p14="http://schemas.microsoft.com/office/powerpoint/2010/main" val="1156023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D571-1DFB-49C6-8681-20B5EFF571F3}"/>
              </a:ext>
            </a:extLst>
          </p:cNvPr>
          <p:cNvSpPr>
            <a:spLocks noGrp="1"/>
          </p:cNvSpPr>
          <p:nvPr>
            <p:ph type="title"/>
          </p:nvPr>
        </p:nvSpPr>
        <p:spPr/>
        <p:txBody>
          <a:bodyPr/>
          <a:lstStyle/>
          <a:p>
            <a:r>
              <a:rPr lang="en-US" altLang="en-US" dirty="0"/>
              <a:t>Attention </a:t>
            </a:r>
            <a:endParaRPr lang="en-ID" dirty="0"/>
          </a:p>
        </p:txBody>
      </p:sp>
      <p:sp>
        <p:nvSpPr>
          <p:cNvPr id="3" name="Content Placeholder 2">
            <a:extLst>
              <a:ext uri="{FF2B5EF4-FFF2-40B4-BE49-F238E27FC236}">
                <a16:creationId xmlns:a16="http://schemas.microsoft.com/office/drawing/2014/main" id="{F703D02D-5F68-4C0B-9203-8A499890082E}"/>
              </a:ext>
            </a:extLst>
          </p:cNvPr>
          <p:cNvSpPr>
            <a:spLocks noGrp="1"/>
          </p:cNvSpPr>
          <p:nvPr>
            <p:ph idx="1"/>
          </p:nvPr>
        </p:nvSpPr>
        <p:spPr/>
        <p:txBody>
          <a:bodyPr/>
          <a:lstStyle/>
          <a:p>
            <a:pPr eaLnBrk="1" hangingPunct="1">
              <a:buFont typeface="Wingdings" panose="05000000000000000000" pitchFamily="2" charset="2"/>
              <a:buNone/>
            </a:pPr>
            <a:r>
              <a:rPr lang="en-US" altLang="en-US" sz="2400" dirty="0" err="1"/>
              <a:t>Menolong</a:t>
            </a:r>
            <a:r>
              <a:rPr lang="en-US" altLang="en-US" sz="2400" dirty="0"/>
              <a:t> user </a:t>
            </a:r>
            <a:r>
              <a:rPr lang="en-US" altLang="en-US" sz="2400" dirty="0" err="1"/>
              <a:t>untuk</a:t>
            </a:r>
            <a:r>
              <a:rPr lang="en-US" altLang="en-US" sz="2400" dirty="0"/>
              <a:t> </a:t>
            </a:r>
            <a:r>
              <a:rPr lang="en-US" altLang="en-US" sz="2400" dirty="0">
                <a:sym typeface="Wingdings" panose="05000000000000000000" pitchFamily="2" charset="2"/>
              </a:rPr>
              <a:t></a:t>
            </a:r>
            <a:endParaRPr lang="en-US" altLang="en-US" sz="2400" dirty="0"/>
          </a:p>
          <a:p>
            <a:pPr lvl="1" eaLnBrk="1" hangingPunct="1"/>
            <a:r>
              <a:rPr lang="en-US" altLang="en-US" sz="2400" dirty="0" err="1"/>
              <a:t>Menghadirkan</a:t>
            </a:r>
            <a:r>
              <a:rPr lang="en-US" altLang="en-US" sz="2400" dirty="0"/>
              <a:t> task dan </a:t>
            </a:r>
            <a:r>
              <a:rPr lang="en-US" altLang="en-US" sz="2400" dirty="0" err="1"/>
              <a:t>bukan</a:t>
            </a:r>
            <a:r>
              <a:rPr lang="en-US" altLang="en-US" sz="2400" dirty="0"/>
              <a:t> interface.</a:t>
            </a:r>
          </a:p>
          <a:p>
            <a:pPr lvl="1" eaLnBrk="1" hangingPunct="1"/>
            <a:r>
              <a:rPr lang="en-US" altLang="en-US" sz="2400" dirty="0" err="1"/>
              <a:t>Memutuskan</a:t>
            </a:r>
            <a:r>
              <a:rPr lang="en-US" altLang="en-US" sz="2400" dirty="0"/>
              <a:t> </a:t>
            </a:r>
            <a:r>
              <a:rPr lang="en-US" altLang="en-US" sz="2400" dirty="0" err="1"/>
              <a:t>apa</a:t>
            </a:r>
            <a:r>
              <a:rPr lang="en-US" altLang="en-US" sz="2400" dirty="0"/>
              <a:t> yang </a:t>
            </a:r>
            <a:r>
              <a:rPr lang="en-US" altLang="en-US" sz="2400" dirty="0" err="1"/>
              <a:t>menjadi</a:t>
            </a:r>
            <a:r>
              <a:rPr lang="en-US" altLang="en-US" sz="2400" dirty="0"/>
              <a:t> </a:t>
            </a:r>
            <a:r>
              <a:rPr lang="en-US" altLang="en-US" sz="2400" dirty="0" err="1"/>
              <a:t>fokus</a:t>
            </a:r>
            <a:r>
              <a:rPr lang="en-US" altLang="en-US" sz="2400" dirty="0"/>
              <a:t> </a:t>
            </a:r>
            <a:r>
              <a:rPr lang="en-US" altLang="en-US" sz="2400" dirty="0" err="1"/>
              <a:t>berdasar</a:t>
            </a:r>
            <a:r>
              <a:rPr lang="en-US" altLang="en-US" sz="2400" dirty="0"/>
              <a:t> pada tasks, </a:t>
            </a:r>
            <a:r>
              <a:rPr lang="en-US" altLang="en-US" sz="2400" dirty="0" err="1"/>
              <a:t>interest,etc</a:t>
            </a:r>
            <a:r>
              <a:rPr lang="en-US" altLang="en-US" sz="2400" dirty="0"/>
              <a:t>.</a:t>
            </a:r>
          </a:p>
          <a:p>
            <a:pPr lvl="1" eaLnBrk="1" hangingPunct="1"/>
            <a:r>
              <a:rPr lang="en-US" altLang="en-US" sz="2400" dirty="0" err="1"/>
              <a:t>Tetap</a:t>
            </a:r>
            <a:r>
              <a:rPr lang="en-US" altLang="en-US" sz="2400" dirty="0"/>
              <a:t> </a:t>
            </a:r>
            <a:r>
              <a:rPr lang="en-US" altLang="en-US" sz="2400" dirty="0" err="1"/>
              <a:t>fokus</a:t>
            </a:r>
            <a:r>
              <a:rPr lang="en-US" altLang="en-US" sz="2400" dirty="0"/>
              <a:t> dan </a:t>
            </a:r>
            <a:r>
              <a:rPr lang="en-US" altLang="en-US" sz="2400" dirty="0" err="1"/>
              <a:t>jangan</a:t>
            </a:r>
            <a:r>
              <a:rPr lang="en-US" altLang="en-US" sz="2400" dirty="0"/>
              <a:t> </a:t>
            </a:r>
            <a:r>
              <a:rPr lang="en-US" altLang="en-US" sz="2400" dirty="0" err="1"/>
              <a:t>memberikan</a:t>
            </a:r>
            <a:r>
              <a:rPr lang="en-US" altLang="en-US" sz="2400" dirty="0"/>
              <a:t> </a:t>
            </a:r>
            <a:r>
              <a:rPr lang="en-US" altLang="en-US" sz="2400" dirty="0" err="1"/>
              <a:t>sesuatu</a:t>
            </a:r>
            <a:r>
              <a:rPr lang="en-US" altLang="en-US" sz="2400" dirty="0"/>
              <a:t> yang </a:t>
            </a:r>
            <a:r>
              <a:rPr lang="en-US" altLang="en-US" sz="2400" dirty="0" err="1"/>
              <a:t>tidak</a:t>
            </a:r>
            <a:r>
              <a:rPr lang="en-US" altLang="en-US" sz="2400" dirty="0"/>
              <a:t> </a:t>
            </a:r>
            <a:r>
              <a:rPr lang="en-US" altLang="en-US" sz="2400" dirty="0" err="1"/>
              <a:t>biasa</a:t>
            </a:r>
            <a:r>
              <a:rPr lang="en-US" altLang="en-US" sz="2400" dirty="0"/>
              <a:t> </a:t>
            </a:r>
            <a:r>
              <a:rPr lang="en-US" altLang="en-US" sz="2400" dirty="0" err="1"/>
              <a:t>untuk</a:t>
            </a:r>
            <a:r>
              <a:rPr lang="en-US" altLang="en-US" sz="2400" dirty="0"/>
              <a:t> </a:t>
            </a:r>
            <a:r>
              <a:rPr lang="en-US" altLang="en-US" sz="2400" dirty="0" err="1"/>
              <a:t>menarik</a:t>
            </a:r>
            <a:r>
              <a:rPr lang="en-US" altLang="en-US" sz="2400" dirty="0"/>
              <a:t> attention. </a:t>
            </a:r>
          </a:p>
          <a:p>
            <a:endParaRPr lang="en-ID" dirty="0"/>
          </a:p>
        </p:txBody>
      </p:sp>
    </p:spTree>
    <p:extLst>
      <p:ext uri="{BB962C8B-B14F-4D97-AF65-F5344CB8AC3E}">
        <p14:creationId xmlns:p14="http://schemas.microsoft.com/office/powerpoint/2010/main" val="1801621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E46C-47A8-4D48-A97C-841F7BA96E8E}"/>
              </a:ext>
            </a:extLst>
          </p:cNvPr>
          <p:cNvSpPr>
            <a:spLocks noGrp="1"/>
          </p:cNvSpPr>
          <p:nvPr>
            <p:ph type="title"/>
          </p:nvPr>
        </p:nvSpPr>
        <p:spPr/>
        <p:txBody>
          <a:bodyPr/>
          <a:lstStyle/>
          <a:p>
            <a:r>
              <a:rPr lang="en-US" altLang="en-US" dirty="0"/>
              <a:t>Attention</a:t>
            </a:r>
            <a:endParaRPr lang="en-ID" dirty="0"/>
          </a:p>
        </p:txBody>
      </p:sp>
      <p:sp>
        <p:nvSpPr>
          <p:cNvPr id="3" name="Content Placeholder 2">
            <a:extLst>
              <a:ext uri="{FF2B5EF4-FFF2-40B4-BE49-F238E27FC236}">
                <a16:creationId xmlns:a16="http://schemas.microsoft.com/office/drawing/2014/main" id="{0E7E9306-66A4-4C8B-ABF6-BBF1AA5733C4}"/>
              </a:ext>
            </a:extLst>
          </p:cNvPr>
          <p:cNvSpPr>
            <a:spLocks noGrp="1"/>
          </p:cNvSpPr>
          <p:nvPr>
            <p:ph idx="1"/>
          </p:nvPr>
        </p:nvSpPr>
        <p:spPr/>
        <p:txBody>
          <a:bodyPr>
            <a:normAutofit/>
          </a:bodyPr>
          <a:lstStyle/>
          <a:p>
            <a:pPr eaLnBrk="1" hangingPunct="1"/>
            <a:r>
              <a:rPr lang="en-US" altLang="en-US" sz="2400" dirty="0" err="1"/>
              <a:t>Gunakan</a:t>
            </a:r>
            <a:r>
              <a:rPr lang="en-US" altLang="en-US" sz="2400" dirty="0"/>
              <a:t> </a:t>
            </a:r>
            <a:r>
              <a:rPr lang="en-US" altLang="en-US" sz="2400" dirty="0" err="1"/>
              <a:t>peringatan</a:t>
            </a:r>
            <a:r>
              <a:rPr lang="en-US" altLang="en-US" sz="2400" dirty="0"/>
              <a:t> </a:t>
            </a:r>
            <a:r>
              <a:rPr lang="en-US" altLang="en-US" sz="2400" dirty="0" err="1"/>
              <a:t>hanya</a:t>
            </a:r>
            <a:r>
              <a:rPr lang="en-US" altLang="en-US" sz="2400" dirty="0"/>
              <a:t> </a:t>
            </a:r>
            <a:r>
              <a:rPr lang="en-US" altLang="en-US" sz="2400" dirty="0" err="1"/>
              <a:t>jika</a:t>
            </a:r>
            <a:r>
              <a:rPr lang="en-US" altLang="en-US" sz="2400" dirty="0"/>
              <a:t> </a:t>
            </a:r>
            <a:r>
              <a:rPr lang="en-US" altLang="en-US" sz="2400" dirty="0" err="1"/>
              <a:t>dibutuhkan</a:t>
            </a:r>
            <a:r>
              <a:rPr lang="en-US" altLang="en-US" sz="2400" dirty="0"/>
              <a:t> </a:t>
            </a:r>
          </a:p>
          <a:p>
            <a:pPr eaLnBrk="1" hangingPunct="1"/>
            <a:r>
              <a:rPr lang="en-GB" altLang="en-US" sz="2400" dirty="0"/>
              <a:t>Buat </a:t>
            </a:r>
            <a:r>
              <a:rPr lang="en-GB" altLang="en-US" sz="2400" dirty="0" err="1"/>
              <a:t>sesuatu</a:t>
            </a:r>
            <a:r>
              <a:rPr lang="en-GB" altLang="en-US" sz="2400" dirty="0"/>
              <a:t> yang </a:t>
            </a:r>
            <a:r>
              <a:rPr lang="en-GB" altLang="en-US" sz="2400" dirty="0" err="1"/>
              <a:t>mencolok</a:t>
            </a:r>
            <a:r>
              <a:rPr lang="en-GB" altLang="en-US" sz="2400" dirty="0"/>
              <a:t> </a:t>
            </a:r>
            <a:r>
              <a:rPr lang="en-GB" altLang="en-US" sz="2400" dirty="0" err="1"/>
              <a:t>mata</a:t>
            </a:r>
            <a:r>
              <a:rPr lang="en-GB" altLang="en-US" sz="2400" dirty="0"/>
              <a:t> </a:t>
            </a:r>
            <a:r>
              <a:rPr lang="en-GB" altLang="en-US" sz="2400" dirty="0" err="1"/>
              <a:t>saat</a:t>
            </a:r>
            <a:r>
              <a:rPr lang="en-GB" altLang="en-US" sz="2400" dirty="0"/>
              <a:t> </a:t>
            </a:r>
            <a:r>
              <a:rPr lang="en-GB" altLang="en-US" sz="2400" dirty="0" err="1"/>
              <a:t>butuh</a:t>
            </a:r>
            <a:r>
              <a:rPr lang="en-GB" altLang="en-US" sz="2400" dirty="0"/>
              <a:t> attention.</a:t>
            </a:r>
          </a:p>
          <a:p>
            <a:pPr eaLnBrk="1" hangingPunct="1"/>
            <a:r>
              <a:rPr lang="en-GB" altLang="en-US" sz="2400" dirty="0" err="1"/>
              <a:t>Hindari</a:t>
            </a:r>
            <a:r>
              <a:rPr lang="en-GB" altLang="en-US" sz="2400" dirty="0"/>
              <a:t> </a:t>
            </a:r>
            <a:r>
              <a:rPr lang="en-GB" altLang="en-US" sz="2400" dirty="0" err="1"/>
              <a:t>penggunaan</a:t>
            </a:r>
            <a:r>
              <a:rPr lang="en-GB" altLang="en-US" sz="2400" dirty="0"/>
              <a:t> </a:t>
            </a:r>
            <a:r>
              <a:rPr lang="en-GB" altLang="en-US" sz="2400" dirty="0" err="1"/>
              <a:t>terlalu</a:t>
            </a:r>
            <a:r>
              <a:rPr lang="en-GB" altLang="en-US" sz="2400" dirty="0"/>
              <a:t> </a:t>
            </a:r>
            <a:r>
              <a:rPr lang="en-GB" altLang="en-US" sz="2400" dirty="0" err="1"/>
              <a:t>banyak</a:t>
            </a:r>
            <a:r>
              <a:rPr lang="en-GB" altLang="en-US" sz="2400" dirty="0"/>
              <a:t> </a:t>
            </a:r>
            <a:r>
              <a:rPr lang="en-GB" altLang="en-US" sz="2400" dirty="0" err="1"/>
              <a:t>perubahan</a:t>
            </a:r>
            <a:r>
              <a:rPr lang="en-GB" altLang="en-US" sz="2400" dirty="0"/>
              <a:t> dan </a:t>
            </a:r>
            <a:r>
              <a:rPr lang="en-GB" altLang="en-US" sz="2400" dirty="0" err="1"/>
              <a:t>fungsi</a:t>
            </a:r>
            <a:endParaRPr lang="en-US" altLang="en-US" sz="2400" dirty="0"/>
          </a:p>
          <a:p>
            <a:endParaRPr lang="en-ID" sz="2400" dirty="0"/>
          </a:p>
        </p:txBody>
      </p:sp>
    </p:spTree>
    <p:extLst>
      <p:ext uri="{BB962C8B-B14F-4D97-AF65-F5344CB8AC3E}">
        <p14:creationId xmlns:p14="http://schemas.microsoft.com/office/powerpoint/2010/main" val="478596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17C0-53ED-41D2-9856-FB98C9EB5420}"/>
              </a:ext>
            </a:extLst>
          </p:cNvPr>
          <p:cNvSpPr>
            <a:spLocks noGrp="1"/>
          </p:cNvSpPr>
          <p:nvPr>
            <p:ph type="title"/>
          </p:nvPr>
        </p:nvSpPr>
        <p:spPr/>
        <p:txBody>
          <a:bodyPr/>
          <a:lstStyle/>
          <a:p>
            <a:r>
              <a:rPr lang="en-US" altLang="en-US" dirty="0"/>
              <a:t>Perception &amp; Recognition</a:t>
            </a:r>
            <a:endParaRPr lang="en-ID" dirty="0"/>
          </a:p>
        </p:txBody>
      </p:sp>
      <p:sp>
        <p:nvSpPr>
          <p:cNvPr id="3" name="Content Placeholder 2">
            <a:extLst>
              <a:ext uri="{FF2B5EF4-FFF2-40B4-BE49-F238E27FC236}">
                <a16:creationId xmlns:a16="http://schemas.microsoft.com/office/drawing/2014/main" id="{931D043B-4A54-4B68-BDBD-DF8DA8827F7B}"/>
              </a:ext>
            </a:extLst>
          </p:cNvPr>
          <p:cNvSpPr>
            <a:spLocks noGrp="1"/>
          </p:cNvSpPr>
          <p:nvPr>
            <p:ph idx="1"/>
          </p:nvPr>
        </p:nvSpPr>
        <p:spPr/>
        <p:txBody>
          <a:bodyPr>
            <a:normAutofit/>
          </a:bodyPr>
          <a:lstStyle/>
          <a:p>
            <a:pPr eaLnBrk="1" hangingPunct="1"/>
            <a:r>
              <a:rPr lang="en-GB" altLang="en-US" sz="2000" dirty="0" err="1"/>
              <a:t>Menjelaskan</a:t>
            </a:r>
            <a:r>
              <a:rPr lang="en-GB" altLang="en-US" sz="2000" dirty="0"/>
              <a:t> </a:t>
            </a:r>
            <a:r>
              <a:rPr lang="en-GB" altLang="en-US" sz="2000" dirty="0" err="1"/>
              <a:t>bagaimana</a:t>
            </a:r>
            <a:r>
              <a:rPr lang="en-GB" altLang="en-US" sz="2000" dirty="0"/>
              <a:t> </a:t>
            </a:r>
            <a:r>
              <a:rPr lang="en-GB" altLang="en-US" sz="2000" dirty="0" err="1"/>
              <a:t>informasi</a:t>
            </a:r>
            <a:r>
              <a:rPr lang="en-GB" altLang="en-US" sz="2000" dirty="0"/>
              <a:t> </a:t>
            </a:r>
            <a:r>
              <a:rPr lang="en-GB" altLang="en-US" sz="2000" dirty="0" err="1"/>
              <a:t>begitu</a:t>
            </a:r>
            <a:r>
              <a:rPr lang="en-GB" altLang="en-US" sz="2000" dirty="0"/>
              <a:t> </a:t>
            </a:r>
            <a:r>
              <a:rPr lang="en-GB" altLang="en-US" sz="2000" dirty="0" err="1"/>
              <a:t>dibutuhkan</a:t>
            </a:r>
            <a:r>
              <a:rPr lang="en-GB" altLang="en-US" sz="2000" dirty="0"/>
              <a:t> oleh user.</a:t>
            </a:r>
          </a:p>
          <a:p>
            <a:pPr eaLnBrk="1" hangingPunct="1"/>
            <a:r>
              <a:rPr lang="en-GB" altLang="en-US" sz="2000" dirty="0" err="1"/>
              <a:t>Implikasi</a:t>
            </a:r>
            <a:r>
              <a:rPr lang="en-GB" altLang="en-US" sz="2000" dirty="0"/>
              <a:t> yang paling </a:t>
            </a:r>
            <a:r>
              <a:rPr lang="en-GB" altLang="en-US" sz="2000" dirty="0" err="1"/>
              <a:t>jelas</a:t>
            </a:r>
            <a:r>
              <a:rPr lang="en-GB" altLang="en-US" sz="2000" dirty="0"/>
              <a:t> </a:t>
            </a:r>
            <a:r>
              <a:rPr lang="en-GB" altLang="en-US" sz="2000" dirty="0" err="1"/>
              <a:t>adalah</a:t>
            </a:r>
            <a:r>
              <a:rPr lang="en-GB" altLang="en-US" sz="2000" dirty="0"/>
              <a:t> </a:t>
            </a:r>
            <a:r>
              <a:rPr lang="en-GB" altLang="en-US" sz="2000" dirty="0" err="1"/>
              <a:t>untuk</a:t>
            </a:r>
            <a:r>
              <a:rPr lang="en-GB" altLang="en-US" sz="2000" dirty="0"/>
              <a:t> </a:t>
            </a:r>
            <a:r>
              <a:rPr lang="en-GB" altLang="en-US" sz="2000" dirty="0" err="1"/>
              <a:t>disain</a:t>
            </a:r>
            <a:r>
              <a:rPr lang="en-GB" altLang="en-US" sz="2000" dirty="0"/>
              <a:t> yang </a:t>
            </a:r>
            <a:r>
              <a:rPr lang="en-GB" altLang="en-US" sz="2000" dirty="0" err="1"/>
              <a:t>siap</a:t>
            </a:r>
            <a:r>
              <a:rPr lang="en-GB" altLang="en-US" sz="2000" dirty="0"/>
              <a:t> </a:t>
            </a:r>
            <a:r>
              <a:rPr lang="en-GB" altLang="en-US" sz="2000" dirty="0" err="1"/>
              <a:t>dirasa-rasakan</a:t>
            </a:r>
            <a:r>
              <a:rPr lang="en-GB" altLang="en-US" sz="2000" dirty="0"/>
              <a:t> </a:t>
            </a:r>
            <a:r>
              <a:rPr lang="en-GB" altLang="en-US" sz="2000" dirty="0" err="1"/>
              <a:t>yaitu</a:t>
            </a:r>
            <a:r>
              <a:rPr lang="en-GB" altLang="en-US" sz="2000" dirty="0"/>
              <a:t>:</a:t>
            </a:r>
          </a:p>
          <a:p>
            <a:pPr lvl="1" eaLnBrk="1" hangingPunct="1"/>
            <a:r>
              <a:rPr lang="en-GB" altLang="en-US" sz="2000" dirty="0"/>
              <a:t>Teks </a:t>
            </a:r>
            <a:r>
              <a:rPr lang="en-GB" altLang="en-US" sz="2000" dirty="0" err="1"/>
              <a:t>harus</a:t>
            </a:r>
            <a:r>
              <a:rPr lang="en-GB" altLang="en-US" sz="2000" dirty="0"/>
              <a:t> </a:t>
            </a:r>
            <a:r>
              <a:rPr lang="en-GB" altLang="en-US" sz="2000" dirty="0" err="1"/>
              <a:t>terbaca</a:t>
            </a:r>
            <a:r>
              <a:rPr lang="en-GB" altLang="en-US" sz="2000" dirty="0"/>
              <a:t> </a:t>
            </a:r>
          </a:p>
          <a:p>
            <a:pPr lvl="1" eaLnBrk="1" hangingPunct="1"/>
            <a:r>
              <a:rPr lang="en-GB" altLang="en-US" sz="2000" dirty="0"/>
              <a:t>Icons </a:t>
            </a:r>
            <a:r>
              <a:rPr lang="en-GB" altLang="en-US" sz="2000" dirty="0" err="1"/>
              <a:t>harus</a:t>
            </a:r>
            <a:r>
              <a:rPr lang="en-GB" altLang="en-US" sz="2000" dirty="0"/>
              <a:t> </a:t>
            </a:r>
            <a:r>
              <a:rPr lang="en-GB" altLang="en-US" sz="2000" dirty="0" err="1"/>
              <a:t>mudah</a:t>
            </a:r>
            <a:r>
              <a:rPr lang="en-GB" altLang="en-US" sz="2000" dirty="0"/>
              <a:t> </a:t>
            </a:r>
            <a:r>
              <a:rPr lang="en-GB" altLang="en-US" sz="2000" dirty="0" err="1"/>
              <a:t>dibedakan</a:t>
            </a:r>
            <a:r>
              <a:rPr lang="en-GB" altLang="en-US" sz="2000" dirty="0"/>
              <a:t> dan </a:t>
            </a:r>
            <a:r>
              <a:rPr lang="en-GB" altLang="en-US" sz="2000" dirty="0" err="1"/>
              <a:t>dikenali</a:t>
            </a:r>
            <a:r>
              <a:rPr lang="en-GB" altLang="en-US" sz="2000" dirty="0"/>
              <a:t> </a:t>
            </a:r>
          </a:p>
          <a:p>
            <a:pPr lvl="1" eaLnBrk="1" hangingPunct="1"/>
            <a:r>
              <a:rPr lang="en-AU" altLang="en-US" sz="2000" dirty="0" err="1"/>
              <a:t>Koordinasi</a:t>
            </a:r>
            <a:r>
              <a:rPr lang="en-AU" altLang="en-US" sz="2000" dirty="0"/>
              <a:t> </a:t>
            </a:r>
            <a:r>
              <a:rPr lang="en-AU" altLang="en-US" sz="2000" dirty="0" err="1"/>
              <a:t>antara</a:t>
            </a:r>
            <a:r>
              <a:rPr lang="en-AU" altLang="en-US" sz="2000" dirty="0"/>
              <a:t> sound dan </a:t>
            </a:r>
            <a:r>
              <a:rPr lang="en-AU" altLang="en-US" sz="2000" dirty="0" err="1"/>
              <a:t>animasi</a:t>
            </a:r>
            <a:r>
              <a:rPr lang="en-AU" altLang="en-US" sz="2000" dirty="0"/>
              <a:t> </a:t>
            </a:r>
          </a:p>
          <a:p>
            <a:endParaRPr lang="en-ID" sz="2000" dirty="0"/>
          </a:p>
        </p:txBody>
      </p:sp>
    </p:spTree>
    <p:extLst>
      <p:ext uri="{BB962C8B-B14F-4D97-AF65-F5344CB8AC3E}">
        <p14:creationId xmlns:p14="http://schemas.microsoft.com/office/powerpoint/2010/main" val="2673977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883C-9228-43BF-881C-EE7AFDB90EF0}"/>
              </a:ext>
            </a:extLst>
          </p:cNvPr>
          <p:cNvSpPr>
            <a:spLocks noGrp="1"/>
          </p:cNvSpPr>
          <p:nvPr>
            <p:ph type="title"/>
          </p:nvPr>
        </p:nvSpPr>
        <p:spPr/>
        <p:txBody>
          <a:bodyPr/>
          <a:lstStyle/>
          <a:p>
            <a:r>
              <a:rPr lang="en-US" altLang="en-US" sz="3600" dirty="0"/>
              <a:t>Mana yang paling </a:t>
            </a:r>
            <a:r>
              <a:rPr lang="en-US" altLang="en-US" sz="3600" dirty="0" err="1"/>
              <a:t>mudah</a:t>
            </a:r>
            <a:r>
              <a:rPr lang="en-US" altLang="en-US" sz="3600" dirty="0"/>
              <a:t> di </a:t>
            </a:r>
            <a:r>
              <a:rPr lang="en-US" altLang="en-US" sz="3600" dirty="0" err="1"/>
              <a:t>baca</a:t>
            </a:r>
            <a:r>
              <a:rPr lang="en-US" altLang="en-US" sz="3600" dirty="0"/>
              <a:t>?</a:t>
            </a:r>
            <a:endParaRPr lang="en-ID" dirty="0"/>
          </a:p>
        </p:txBody>
      </p:sp>
      <p:sp>
        <p:nvSpPr>
          <p:cNvPr id="3" name="Content Placeholder 2">
            <a:extLst>
              <a:ext uri="{FF2B5EF4-FFF2-40B4-BE49-F238E27FC236}">
                <a16:creationId xmlns:a16="http://schemas.microsoft.com/office/drawing/2014/main" id="{C14999A5-6B86-44FA-807D-DD81E304552F}"/>
              </a:ext>
            </a:extLst>
          </p:cNvPr>
          <p:cNvSpPr>
            <a:spLocks noGrp="1"/>
          </p:cNvSpPr>
          <p:nvPr>
            <p:ph idx="1"/>
          </p:nvPr>
        </p:nvSpPr>
        <p:spPr/>
        <p:txBody>
          <a:bodyPr/>
          <a:lstStyle/>
          <a:p>
            <a:endParaRPr lang="en-ID" dirty="0"/>
          </a:p>
        </p:txBody>
      </p:sp>
      <p:sp>
        <p:nvSpPr>
          <p:cNvPr id="4" name="Rectangle 3" descr="Green marble">
            <a:extLst>
              <a:ext uri="{FF2B5EF4-FFF2-40B4-BE49-F238E27FC236}">
                <a16:creationId xmlns:a16="http://schemas.microsoft.com/office/drawing/2014/main" id="{9CB902CD-4298-4D37-AB9A-C7B31B0797FE}"/>
              </a:ext>
            </a:extLst>
          </p:cNvPr>
          <p:cNvSpPr>
            <a:spLocks noChangeArrowheads="1"/>
          </p:cNvSpPr>
          <p:nvPr/>
        </p:nvSpPr>
        <p:spPr bwMode="auto">
          <a:xfrm>
            <a:off x="1636296" y="2163681"/>
            <a:ext cx="2895600" cy="9144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2000">
                <a:solidFill>
                  <a:srgbClr val="EF1F1D"/>
                </a:solidFill>
                <a:latin typeface="Arial" panose="020B0604020202020204" pitchFamily="34" charset="0"/>
              </a:rPr>
              <a:t>What is the time?</a:t>
            </a:r>
          </a:p>
        </p:txBody>
      </p:sp>
      <p:sp>
        <p:nvSpPr>
          <p:cNvPr id="5" name="Rectangle 4">
            <a:extLst>
              <a:ext uri="{FF2B5EF4-FFF2-40B4-BE49-F238E27FC236}">
                <a16:creationId xmlns:a16="http://schemas.microsoft.com/office/drawing/2014/main" id="{BD83CEE4-BF42-4C4D-94BE-2C9C33F875E4}"/>
              </a:ext>
            </a:extLst>
          </p:cNvPr>
          <p:cNvSpPr>
            <a:spLocks noChangeArrowheads="1"/>
          </p:cNvSpPr>
          <p:nvPr/>
        </p:nvSpPr>
        <p:spPr bwMode="auto">
          <a:xfrm>
            <a:off x="1712496" y="3611481"/>
            <a:ext cx="2895600" cy="838200"/>
          </a:xfrm>
          <a:prstGeom prst="rect">
            <a:avLst/>
          </a:prstGeom>
          <a:gradFill rotWithShape="0">
            <a:gsLst>
              <a:gs pos="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defRPr/>
            </a:pPr>
            <a:r>
              <a:rPr lang="en-GB" sz="2000">
                <a:solidFill>
                  <a:srgbClr val="EF1F1D"/>
                </a:solidFill>
                <a:latin typeface="Arial" charset="0"/>
                <a:ea typeface="ＭＳ Ｐゴシック" charset="0"/>
                <a:cs typeface="ＭＳ Ｐゴシック" charset="0"/>
              </a:rPr>
              <a:t>What is the time?</a:t>
            </a:r>
          </a:p>
        </p:txBody>
      </p:sp>
      <p:sp>
        <p:nvSpPr>
          <p:cNvPr id="6" name="Rectangle 5">
            <a:extLst>
              <a:ext uri="{FF2B5EF4-FFF2-40B4-BE49-F238E27FC236}">
                <a16:creationId xmlns:a16="http://schemas.microsoft.com/office/drawing/2014/main" id="{D0EDC25E-204A-40E9-9350-CA70058111A3}"/>
              </a:ext>
            </a:extLst>
          </p:cNvPr>
          <p:cNvSpPr>
            <a:spLocks noChangeArrowheads="1"/>
          </p:cNvSpPr>
          <p:nvPr/>
        </p:nvSpPr>
        <p:spPr bwMode="auto">
          <a:xfrm>
            <a:off x="1788696" y="5059281"/>
            <a:ext cx="2895600" cy="838200"/>
          </a:xfrm>
          <a:prstGeom prst="rect">
            <a:avLst/>
          </a:prstGeom>
          <a:solidFill>
            <a:schemeClr val="bg2"/>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r>
              <a:rPr lang="en-GB" altLang="en-US" sz="1600" i="1">
                <a:solidFill>
                  <a:srgbClr val="0066CC"/>
                </a:solidFill>
                <a:latin typeface="Arial" panose="020B0604020202020204" pitchFamily="34" charset="0"/>
              </a:rPr>
              <a:t>What is the time?</a:t>
            </a:r>
          </a:p>
        </p:txBody>
      </p:sp>
      <p:sp>
        <p:nvSpPr>
          <p:cNvPr id="7" name="Rectangle 6">
            <a:extLst>
              <a:ext uri="{FF2B5EF4-FFF2-40B4-BE49-F238E27FC236}">
                <a16:creationId xmlns:a16="http://schemas.microsoft.com/office/drawing/2014/main" id="{9C9575E9-AD9D-42FB-8F38-8DDA31F9C525}"/>
              </a:ext>
            </a:extLst>
          </p:cNvPr>
          <p:cNvSpPr>
            <a:spLocks noChangeArrowheads="1"/>
          </p:cNvSpPr>
          <p:nvPr/>
        </p:nvSpPr>
        <p:spPr bwMode="auto">
          <a:xfrm>
            <a:off x="5370096" y="2163681"/>
            <a:ext cx="2895600" cy="990600"/>
          </a:xfrm>
          <a:prstGeom prst="rect">
            <a:avLst/>
          </a:prstGeom>
          <a:solidFill>
            <a:schemeClr val="folHlink"/>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endParaRPr lang="en-GB" altLang="en-US" sz="2000">
              <a:solidFill>
                <a:srgbClr val="EF1F1D"/>
              </a:solidFill>
              <a:latin typeface="Arial" panose="020B0604020202020204" pitchFamily="34" charset="0"/>
            </a:endParaRPr>
          </a:p>
          <a:p>
            <a:pPr algn="ctr"/>
            <a:r>
              <a:rPr lang="en-GB" altLang="en-US" sz="2000">
                <a:solidFill>
                  <a:schemeClr val="hlink"/>
                </a:solidFill>
                <a:latin typeface="Arial" panose="020B0604020202020204" pitchFamily="34" charset="0"/>
              </a:rPr>
              <a:t>What is the time?</a:t>
            </a:r>
          </a:p>
          <a:p>
            <a:pPr algn="ctr"/>
            <a:endParaRPr lang="en-GB" altLang="en-US" sz="1800">
              <a:solidFill>
                <a:schemeClr val="hlink"/>
              </a:solidFill>
              <a:latin typeface="Times" panose="02020603050405020304" pitchFamily="18" charset="0"/>
            </a:endParaRPr>
          </a:p>
        </p:txBody>
      </p:sp>
      <p:sp>
        <p:nvSpPr>
          <p:cNvPr id="8" name="Rectangle 7">
            <a:extLst>
              <a:ext uri="{FF2B5EF4-FFF2-40B4-BE49-F238E27FC236}">
                <a16:creationId xmlns:a16="http://schemas.microsoft.com/office/drawing/2014/main" id="{471C468B-7FA3-4B38-BDC3-D4F8BA517FE9}"/>
              </a:ext>
            </a:extLst>
          </p:cNvPr>
          <p:cNvSpPr>
            <a:spLocks noChangeArrowheads="1"/>
          </p:cNvSpPr>
          <p:nvPr/>
        </p:nvSpPr>
        <p:spPr bwMode="auto">
          <a:xfrm>
            <a:off x="5522496" y="4983081"/>
            <a:ext cx="28194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endParaRPr lang="en-GB" altLang="en-US" sz="2000">
              <a:latin typeface="Arial" panose="020B0604020202020204" pitchFamily="34" charset="0"/>
            </a:endParaRPr>
          </a:p>
          <a:p>
            <a:pPr algn="ctr"/>
            <a:r>
              <a:rPr lang="en-GB" altLang="en-US" sz="4000" b="1">
                <a:latin typeface="Haettenschweiler" panose="020B0706040902060204" pitchFamily="34" charset="0"/>
              </a:rPr>
              <a:t>What is the time?</a:t>
            </a:r>
          </a:p>
          <a:p>
            <a:pPr algn="ctr"/>
            <a:endParaRPr lang="en-GB" altLang="en-US" sz="4000" b="1">
              <a:latin typeface="Haettenschweiler" panose="020B0706040902060204" pitchFamily="34" charset="0"/>
            </a:endParaRPr>
          </a:p>
        </p:txBody>
      </p:sp>
      <p:sp>
        <p:nvSpPr>
          <p:cNvPr id="9" name="Rectangle 8">
            <a:extLst>
              <a:ext uri="{FF2B5EF4-FFF2-40B4-BE49-F238E27FC236}">
                <a16:creationId xmlns:a16="http://schemas.microsoft.com/office/drawing/2014/main" id="{5F7D3D39-0108-4E05-8461-19BFD0DE8FBE}"/>
              </a:ext>
            </a:extLst>
          </p:cNvPr>
          <p:cNvSpPr>
            <a:spLocks noChangeArrowheads="1"/>
          </p:cNvSpPr>
          <p:nvPr/>
        </p:nvSpPr>
        <p:spPr bwMode="auto">
          <a:xfrm>
            <a:off x="5446296" y="3535281"/>
            <a:ext cx="28194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a:endParaRPr lang="en-GB" altLang="en-US" sz="2000">
              <a:latin typeface="Arial" panose="020B0604020202020204" pitchFamily="34" charset="0"/>
            </a:endParaRPr>
          </a:p>
          <a:p>
            <a:pPr algn="ctr"/>
            <a:r>
              <a:rPr lang="en-GB" altLang="en-US">
                <a:latin typeface="Arial" panose="020B0604020202020204" pitchFamily="34" charset="0"/>
              </a:rPr>
              <a:t>What is the time?</a:t>
            </a:r>
          </a:p>
          <a:p>
            <a:pPr algn="ctr"/>
            <a:endParaRPr lang="en-GB" altLang="en-US">
              <a:latin typeface="Arial" panose="020B0604020202020204" pitchFamily="34" charset="0"/>
            </a:endParaRPr>
          </a:p>
        </p:txBody>
      </p:sp>
    </p:spTree>
    <p:extLst>
      <p:ext uri="{BB962C8B-B14F-4D97-AF65-F5344CB8AC3E}">
        <p14:creationId xmlns:p14="http://schemas.microsoft.com/office/powerpoint/2010/main" val="1905507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3EED-E334-4DBD-9AB2-7F406B31CDA2}"/>
              </a:ext>
            </a:extLst>
          </p:cNvPr>
          <p:cNvSpPr>
            <a:spLocks noGrp="1"/>
          </p:cNvSpPr>
          <p:nvPr>
            <p:ph type="title"/>
          </p:nvPr>
        </p:nvSpPr>
        <p:spPr/>
        <p:txBody>
          <a:bodyPr/>
          <a:lstStyle/>
          <a:p>
            <a:r>
              <a:rPr lang="en-US" altLang="en-US" sz="3600" dirty="0" err="1"/>
              <a:t>Teori</a:t>
            </a:r>
            <a:r>
              <a:rPr lang="en-US" altLang="en-US" sz="3600" dirty="0"/>
              <a:t>, model, </a:t>
            </a:r>
            <a:r>
              <a:rPr lang="en-US" altLang="en-US" sz="3600" dirty="0" err="1"/>
              <a:t>prinsip</a:t>
            </a:r>
            <a:r>
              <a:rPr lang="en-US" altLang="en-US" sz="3600" dirty="0"/>
              <a:t>, guidelines, </a:t>
            </a:r>
            <a:r>
              <a:rPr lang="en-US" altLang="en-US" sz="3600" dirty="0" err="1"/>
              <a:t>standart</a:t>
            </a:r>
            <a:r>
              <a:rPr lang="en-US" altLang="en-US" sz="3600" dirty="0"/>
              <a:t>, style guides</a:t>
            </a:r>
            <a:endParaRPr lang="en-ID" dirty="0"/>
          </a:p>
        </p:txBody>
      </p:sp>
      <p:sp>
        <p:nvSpPr>
          <p:cNvPr id="3" name="Content Placeholder 2">
            <a:extLst>
              <a:ext uri="{FF2B5EF4-FFF2-40B4-BE49-F238E27FC236}">
                <a16:creationId xmlns:a16="http://schemas.microsoft.com/office/drawing/2014/main" id="{ED727FE1-749D-46B5-B75B-6D5017419B44}"/>
              </a:ext>
            </a:extLst>
          </p:cNvPr>
          <p:cNvSpPr>
            <a:spLocks noGrp="1"/>
          </p:cNvSpPr>
          <p:nvPr>
            <p:ph idx="1"/>
          </p:nvPr>
        </p:nvSpPr>
        <p:spPr/>
        <p:txBody>
          <a:bodyPr/>
          <a:lstStyle/>
          <a:p>
            <a:pPr eaLnBrk="1" hangingPunct="1">
              <a:buFont typeface="Wingdings" panose="05000000000000000000" pitchFamily="2" charset="2"/>
              <a:buNone/>
            </a:pPr>
            <a:r>
              <a:rPr lang="en-US" altLang="en-US" sz="2800" dirty="0" err="1"/>
              <a:t>Pegangan</a:t>
            </a:r>
            <a:r>
              <a:rPr lang="en-US" altLang="en-US" sz="2800" dirty="0"/>
              <a:t> </a:t>
            </a:r>
            <a:r>
              <a:rPr lang="en-US" altLang="en-US" sz="2800" dirty="0" err="1"/>
              <a:t>untuk</a:t>
            </a:r>
            <a:r>
              <a:rPr lang="en-US" altLang="en-US" sz="2800" dirty="0"/>
              <a:t> </a:t>
            </a:r>
            <a:r>
              <a:rPr lang="en-US" altLang="en-US" sz="2800" dirty="0" err="1"/>
              <a:t>disain</a:t>
            </a:r>
            <a:r>
              <a:rPr lang="en-US" altLang="en-US" sz="2800" dirty="0"/>
              <a:t> interface </a:t>
            </a:r>
            <a:r>
              <a:rPr lang="en-US" altLang="en-US" sz="2800" dirty="0" err="1"/>
              <a:t>terdapat</a:t>
            </a:r>
            <a:r>
              <a:rPr lang="en-US" altLang="en-US" sz="2800" dirty="0"/>
              <a:t> </a:t>
            </a:r>
            <a:r>
              <a:rPr lang="en-US" altLang="en-US" sz="2800" dirty="0" err="1"/>
              <a:t>dalam</a:t>
            </a:r>
            <a:r>
              <a:rPr lang="en-US" altLang="en-US" sz="2800" dirty="0"/>
              <a:t> </a:t>
            </a:r>
            <a:r>
              <a:rPr lang="en-US" altLang="en-US" sz="2800" dirty="0" err="1"/>
              <a:t>bentuk</a:t>
            </a:r>
            <a:r>
              <a:rPr lang="en-US" altLang="en-US" sz="2800" dirty="0"/>
              <a:t>:</a:t>
            </a:r>
          </a:p>
          <a:p>
            <a:pPr lvl="1" eaLnBrk="1" hangingPunct="1"/>
            <a:r>
              <a:rPr lang="en-US" altLang="en-US" dirty="0" err="1"/>
              <a:t>teori</a:t>
            </a:r>
            <a:r>
              <a:rPr lang="en-US" altLang="en-US" dirty="0"/>
              <a:t> dan model</a:t>
            </a:r>
          </a:p>
          <a:p>
            <a:pPr lvl="1" eaLnBrk="1" hangingPunct="1"/>
            <a:r>
              <a:rPr lang="en-US" altLang="en-US" dirty="0" err="1"/>
              <a:t>Prinsip-prinsip</a:t>
            </a:r>
            <a:r>
              <a:rPr lang="en-US" altLang="en-US" dirty="0"/>
              <a:t> </a:t>
            </a:r>
          </a:p>
          <a:p>
            <a:pPr lvl="1" eaLnBrk="1" hangingPunct="1"/>
            <a:r>
              <a:rPr lang="en-US" altLang="en-US" dirty="0"/>
              <a:t>guidelines</a:t>
            </a:r>
            <a:endParaRPr lang="en-AU" altLang="en-US" dirty="0"/>
          </a:p>
          <a:p>
            <a:pPr lvl="1" eaLnBrk="1" hangingPunct="1"/>
            <a:r>
              <a:rPr lang="en-AU" altLang="en-US" dirty="0"/>
              <a:t>standards and style guides</a:t>
            </a:r>
          </a:p>
          <a:p>
            <a:pPr eaLnBrk="1" hangingPunct="1">
              <a:buFont typeface="Wingdings" panose="05000000000000000000" pitchFamily="2" charset="2"/>
              <a:buNone/>
            </a:pPr>
            <a:r>
              <a:rPr lang="en-AU" altLang="en-US" sz="2800" dirty="0"/>
              <a:t>Hal-</a:t>
            </a:r>
            <a:r>
              <a:rPr lang="en-AU" altLang="en-US" sz="2800" dirty="0" err="1"/>
              <a:t>hal</a:t>
            </a:r>
            <a:r>
              <a:rPr lang="en-AU" altLang="en-US" sz="2800" dirty="0"/>
              <a:t> </a:t>
            </a:r>
            <a:r>
              <a:rPr lang="en-AU" altLang="en-US" sz="2800" dirty="0" err="1"/>
              <a:t>ini</a:t>
            </a:r>
            <a:r>
              <a:rPr lang="en-AU" altLang="en-US" sz="2800" dirty="0"/>
              <a:t> </a:t>
            </a:r>
            <a:r>
              <a:rPr lang="en-AU" altLang="en-US" sz="2800" dirty="0" err="1"/>
              <a:t>dikembangkan</a:t>
            </a:r>
            <a:r>
              <a:rPr lang="en-AU" altLang="en-US" sz="2800" dirty="0"/>
              <a:t> </a:t>
            </a:r>
            <a:r>
              <a:rPr lang="en-AU" altLang="en-US" sz="2800" dirty="0" err="1"/>
              <a:t>dari</a:t>
            </a:r>
            <a:r>
              <a:rPr lang="en-AU" altLang="en-US" sz="2800" dirty="0"/>
              <a:t> </a:t>
            </a:r>
            <a:r>
              <a:rPr lang="en-AU" altLang="en-US" sz="2800" dirty="0" err="1"/>
              <a:t>riset</a:t>
            </a:r>
            <a:r>
              <a:rPr lang="en-AU" altLang="en-US" sz="2800" dirty="0"/>
              <a:t> dan </a:t>
            </a:r>
            <a:r>
              <a:rPr lang="en-AU" altLang="en-US" sz="2800" dirty="0" err="1"/>
              <a:t>pengalaman</a:t>
            </a:r>
            <a:endParaRPr lang="en-AU" altLang="en-US" sz="2800" dirty="0"/>
          </a:p>
          <a:p>
            <a:endParaRPr lang="en-ID" dirty="0"/>
          </a:p>
        </p:txBody>
      </p:sp>
    </p:spTree>
    <p:extLst>
      <p:ext uri="{BB962C8B-B14F-4D97-AF65-F5344CB8AC3E}">
        <p14:creationId xmlns:p14="http://schemas.microsoft.com/office/powerpoint/2010/main" val="1250373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4634-B9DC-4A39-994A-F7176241AE87}"/>
              </a:ext>
            </a:extLst>
          </p:cNvPr>
          <p:cNvSpPr>
            <a:spLocks noGrp="1"/>
          </p:cNvSpPr>
          <p:nvPr>
            <p:ph type="title"/>
          </p:nvPr>
        </p:nvSpPr>
        <p:spPr/>
        <p:txBody>
          <a:bodyPr/>
          <a:lstStyle/>
          <a:p>
            <a:r>
              <a:rPr lang="en-US" altLang="en-US" dirty="0"/>
              <a:t>Memory</a:t>
            </a:r>
            <a:endParaRPr lang="en-ID" dirty="0"/>
          </a:p>
        </p:txBody>
      </p:sp>
      <p:sp>
        <p:nvSpPr>
          <p:cNvPr id="3" name="Content Placeholder 2">
            <a:extLst>
              <a:ext uri="{FF2B5EF4-FFF2-40B4-BE49-F238E27FC236}">
                <a16:creationId xmlns:a16="http://schemas.microsoft.com/office/drawing/2014/main" id="{DDFF53F3-E5E2-4C28-BF79-46A46BE6AF55}"/>
              </a:ext>
            </a:extLst>
          </p:cNvPr>
          <p:cNvSpPr>
            <a:spLocks noGrp="1"/>
          </p:cNvSpPr>
          <p:nvPr>
            <p:ph idx="1"/>
          </p:nvPr>
        </p:nvSpPr>
        <p:spPr/>
        <p:txBody>
          <a:bodyPr>
            <a:noAutofit/>
          </a:bodyPr>
          <a:lstStyle/>
          <a:p>
            <a:pPr eaLnBrk="1" hangingPunct="1">
              <a:lnSpc>
                <a:spcPct val="90000"/>
              </a:lnSpc>
            </a:pPr>
            <a:r>
              <a:rPr lang="en-GB" altLang="en-US" sz="2400" dirty="0" err="1"/>
              <a:t>Melibatkan</a:t>
            </a:r>
            <a:r>
              <a:rPr lang="en-GB" altLang="en-US" sz="2400" dirty="0"/>
              <a:t> </a:t>
            </a:r>
            <a:r>
              <a:rPr lang="en-GB" altLang="en-US" sz="2400" dirty="0" err="1"/>
              <a:t>informasi</a:t>
            </a:r>
            <a:r>
              <a:rPr lang="en-GB" altLang="en-US" sz="2400" dirty="0"/>
              <a:t> </a:t>
            </a:r>
            <a:r>
              <a:rPr lang="en-GB" altLang="en-US" sz="2400" dirty="0" err="1"/>
              <a:t>berikut</a:t>
            </a:r>
            <a:r>
              <a:rPr lang="en-GB" altLang="en-US" sz="2400" dirty="0"/>
              <a:t> </a:t>
            </a:r>
            <a:r>
              <a:rPr lang="en-GB" altLang="en-US" sz="2400" b="1" dirty="0"/>
              <a:t>recalling </a:t>
            </a:r>
            <a:r>
              <a:rPr lang="en-GB" altLang="en-US" sz="2400" dirty="0" err="1"/>
              <a:t>atau</a:t>
            </a:r>
            <a:r>
              <a:rPr lang="en-GB" altLang="en-US" sz="2400" b="1" dirty="0"/>
              <a:t> recognizing</a:t>
            </a:r>
            <a:r>
              <a:rPr lang="en-GB" altLang="en-US" sz="2400" dirty="0"/>
              <a:t>.</a:t>
            </a:r>
          </a:p>
          <a:p>
            <a:pPr eaLnBrk="1" hangingPunct="1">
              <a:lnSpc>
                <a:spcPct val="90000"/>
              </a:lnSpc>
            </a:pPr>
            <a:r>
              <a:rPr lang="en-GB" altLang="en-US" sz="2400" dirty="0"/>
              <a:t>User </a:t>
            </a:r>
            <a:r>
              <a:rPr lang="en-GB" altLang="en-US" sz="2400" dirty="0" err="1"/>
              <a:t>tidak</a:t>
            </a:r>
            <a:r>
              <a:rPr lang="en-GB" altLang="en-US" sz="2400" dirty="0"/>
              <a:t> </a:t>
            </a:r>
            <a:r>
              <a:rPr lang="en-GB" altLang="en-US" sz="2400" dirty="0" err="1"/>
              <a:t>dapat</a:t>
            </a:r>
            <a:r>
              <a:rPr lang="en-GB" altLang="en-US" sz="2400" dirty="0"/>
              <a:t> </a:t>
            </a:r>
            <a:r>
              <a:rPr lang="en-GB" altLang="en-US" sz="2400" dirty="0" err="1"/>
              <a:t>mengingat</a:t>
            </a:r>
            <a:r>
              <a:rPr lang="en-GB" altLang="en-US" sz="2400" dirty="0"/>
              <a:t> </a:t>
            </a:r>
            <a:r>
              <a:rPr lang="en-GB" altLang="en-US" sz="2400" dirty="0" err="1"/>
              <a:t>segala</a:t>
            </a:r>
            <a:r>
              <a:rPr lang="en-GB" altLang="en-US" sz="2400" dirty="0"/>
              <a:t> </a:t>
            </a:r>
            <a:r>
              <a:rPr lang="en-GB" altLang="en-US" sz="2400" dirty="0" err="1"/>
              <a:t>sesuatunya</a:t>
            </a:r>
            <a:r>
              <a:rPr lang="en-GB" altLang="en-US" sz="2400" dirty="0"/>
              <a:t> – proses </a:t>
            </a:r>
            <a:r>
              <a:rPr lang="en-GB" altLang="en-US" sz="2400" dirty="0" err="1"/>
              <a:t>untuk</a:t>
            </a:r>
            <a:r>
              <a:rPr lang="en-GB" altLang="en-US" sz="2400" dirty="0"/>
              <a:t> </a:t>
            </a:r>
            <a:r>
              <a:rPr lang="en-GB" altLang="en-US" sz="2400" dirty="0" err="1"/>
              <a:t>mengingat</a:t>
            </a:r>
            <a:r>
              <a:rPr lang="en-GB" altLang="en-US" sz="2400" dirty="0"/>
              <a:t> </a:t>
            </a:r>
            <a:r>
              <a:rPr lang="en-GB" altLang="en-US" sz="2400" dirty="0" err="1"/>
              <a:t>melibatkan</a:t>
            </a:r>
            <a:r>
              <a:rPr lang="en-GB" altLang="en-US" sz="2400" dirty="0"/>
              <a:t> juga </a:t>
            </a:r>
            <a:r>
              <a:rPr lang="en-GB" altLang="en-US" sz="2400" b="1" dirty="0"/>
              <a:t>filtering</a:t>
            </a:r>
            <a:r>
              <a:rPr lang="en-GB" altLang="en-US" sz="2400" dirty="0"/>
              <a:t> dan </a:t>
            </a:r>
            <a:r>
              <a:rPr lang="en-GB" altLang="en-US" sz="2400" b="1" dirty="0"/>
              <a:t>processing</a:t>
            </a:r>
            <a:r>
              <a:rPr lang="en-GB" altLang="en-US" sz="2400" dirty="0"/>
              <a:t>.</a:t>
            </a:r>
          </a:p>
          <a:p>
            <a:pPr eaLnBrk="1" hangingPunct="1">
              <a:lnSpc>
                <a:spcPct val="90000"/>
              </a:lnSpc>
            </a:pPr>
            <a:r>
              <a:rPr lang="en-GB" altLang="en-US" sz="2400" dirty="0" err="1"/>
              <a:t>Konteks</a:t>
            </a:r>
            <a:r>
              <a:rPr lang="en-GB" altLang="en-US" sz="2400" dirty="0"/>
              <a:t> </a:t>
            </a:r>
            <a:r>
              <a:rPr lang="en-GB" altLang="en-US" sz="2400" dirty="0" err="1"/>
              <a:t>berperanan</a:t>
            </a:r>
            <a:r>
              <a:rPr lang="en-GB" altLang="en-US" sz="2400" dirty="0"/>
              <a:t> </a:t>
            </a:r>
            <a:r>
              <a:rPr lang="en-GB" altLang="en-US" sz="2400" dirty="0" err="1"/>
              <a:t>penting</a:t>
            </a:r>
            <a:r>
              <a:rPr lang="en-GB" altLang="en-US" sz="2400" dirty="0"/>
              <a:t> </a:t>
            </a:r>
            <a:r>
              <a:rPr lang="en-GB" altLang="en-US" sz="2400" dirty="0" err="1"/>
              <a:t>untuk</a:t>
            </a:r>
            <a:r>
              <a:rPr lang="en-GB" altLang="en-US" sz="2400" dirty="0"/>
              <a:t> memory</a:t>
            </a:r>
          </a:p>
          <a:p>
            <a:pPr eaLnBrk="1" hangingPunct="1">
              <a:lnSpc>
                <a:spcPct val="90000"/>
              </a:lnSpc>
            </a:pPr>
            <a:r>
              <a:rPr lang="en-GB" altLang="en-US" sz="2400" dirty="0"/>
              <a:t>User </a:t>
            </a:r>
            <a:r>
              <a:rPr lang="en-GB" altLang="en-US" sz="2400" b="1" dirty="0">
                <a:solidFill>
                  <a:schemeClr val="hlink"/>
                </a:solidFill>
              </a:rPr>
              <a:t>recognize</a:t>
            </a:r>
            <a:r>
              <a:rPr lang="en-GB" altLang="en-US" sz="2400" b="1" dirty="0"/>
              <a:t> </a:t>
            </a:r>
            <a:r>
              <a:rPr lang="en-GB" altLang="en-US" sz="2400" dirty="0" err="1"/>
              <a:t>sesuatu</a:t>
            </a:r>
            <a:r>
              <a:rPr lang="en-GB" altLang="en-US" sz="2400" dirty="0"/>
              <a:t> </a:t>
            </a:r>
            <a:r>
              <a:rPr lang="en-GB" altLang="en-US" sz="2400" dirty="0" err="1"/>
              <a:t>lebih</a:t>
            </a:r>
            <a:r>
              <a:rPr lang="en-GB" altLang="en-US" sz="2400" dirty="0"/>
              <a:t> </a:t>
            </a:r>
            <a:r>
              <a:rPr lang="en-GB" altLang="en-US" sz="2400" dirty="0" err="1"/>
              <a:t>baik</a:t>
            </a:r>
            <a:r>
              <a:rPr lang="en-GB" altLang="en-US" sz="2400" dirty="0"/>
              <a:t> </a:t>
            </a:r>
            <a:r>
              <a:rPr lang="en-GB" altLang="en-US" sz="2400" dirty="0" err="1"/>
              <a:t>daripada</a:t>
            </a:r>
            <a:r>
              <a:rPr lang="en-GB" altLang="en-US" sz="2400" b="1" dirty="0"/>
              <a:t> </a:t>
            </a:r>
            <a:r>
              <a:rPr lang="en-GB" altLang="en-US" sz="2400" b="1" dirty="0">
                <a:solidFill>
                  <a:schemeClr val="hlink"/>
                </a:solidFill>
              </a:rPr>
              <a:t>recall</a:t>
            </a:r>
            <a:r>
              <a:rPr lang="en-GB" altLang="en-US" sz="2400" dirty="0"/>
              <a:t>. Hal </a:t>
            </a:r>
            <a:r>
              <a:rPr lang="en-GB" altLang="en-US" sz="2400" dirty="0" err="1"/>
              <a:t>ini</a:t>
            </a:r>
            <a:r>
              <a:rPr lang="en-GB" altLang="en-US" sz="2400" dirty="0"/>
              <a:t> </a:t>
            </a:r>
            <a:r>
              <a:rPr lang="en-GB" altLang="en-US" sz="2400" dirty="0" err="1"/>
              <a:t>memberi</a:t>
            </a:r>
            <a:r>
              <a:rPr lang="en-GB" altLang="en-US" sz="2400" dirty="0"/>
              <a:t> </a:t>
            </a:r>
            <a:r>
              <a:rPr lang="en-GB" altLang="en-US" sz="2400" dirty="0" err="1"/>
              <a:t>tanda</a:t>
            </a:r>
            <a:r>
              <a:rPr lang="en-GB" altLang="en-US" sz="2400" dirty="0"/>
              <a:t> </a:t>
            </a:r>
            <a:r>
              <a:rPr lang="en-GB" altLang="en-US" sz="2400" dirty="0" err="1"/>
              <a:t>bahwa</a:t>
            </a:r>
            <a:r>
              <a:rPr lang="en-GB" altLang="en-US" sz="2400" dirty="0"/>
              <a:t> </a:t>
            </a:r>
            <a:r>
              <a:rPr lang="en-GB" altLang="en-US" sz="2400" dirty="0" err="1"/>
              <a:t>penggunaan</a:t>
            </a:r>
            <a:r>
              <a:rPr lang="en-GB" altLang="en-US" sz="2400" dirty="0"/>
              <a:t> GUI </a:t>
            </a:r>
            <a:r>
              <a:rPr lang="en-GB" altLang="en-US" sz="2400" dirty="0" err="1"/>
              <a:t>lebih</a:t>
            </a:r>
            <a:r>
              <a:rPr lang="en-GB" altLang="en-US" sz="2400" dirty="0"/>
              <a:t> </a:t>
            </a:r>
            <a:r>
              <a:rPr lang="en-GB" altLang="en-US" sz="2400" dirty="0" err="1"/>
              <a:t>baik</a:t>
            </a:r>
            <a:r>
              <a:rPr lang="en-GB" altLang="en-US" sz="2400" dirty="0"/>
              <a:t> </a:t>
            </a:r>
            <a:r>
              <a:rPr lang="en-GB" altLang="en-US" sz="2400" dirty="0" err="1"/>
              <a:t>daripada</a:t>
            </a:r>
            <a:r>
              <a:rPr lang="en-GB" altLang="en-US" sz="2400" dirty="0"/>
              <a:t> command-based interfaces.</a:t>
            </a:r>
          </a:p>
          <a:p>
            <a:pPr eaLnBrk="1" hangingPunct="1">
              <a:lnSpc>
                <a:spcPct val="90000"/>
              </a:lnSpc>
              <a:buFont typeface="Wingdings" panose="05000000000000000000" pitchFamily="2" charset="2"/>
              <a:buNone/>
            </a:pPr>
            <a:r>
              <a:rPr lang="en-GB" altLang="en-US" sz="2400" dirty="0">
                <a:solidFill>
                  <a:schemeClr val="hlink"/>
                </a:solidFill>
              </a:rPr>
              <a:t>User </a:t>
            </a:r>
            <a:r>
              <a:rPr lang="en-GB" altLang="en-US" sz="2400" dirty="0" err="1">
                <a:solidFill>
                  <a:schemeClr val="hlink"/>
                </a:solidFill>
              </a:rPr>
              <a:t>lebih</a:t>
            </a:r>
            <a:r>
              <a:rPr lang="en-GB" altLang="en-US" sz="2400" dirty="0">
                <a:solidFill>
                  <a:schemeClr val="hlink"/>
                </a:solidFill>
              </a:rPr>
              <a:t> </a:t>
            </a:r>
            <a:r>
              <a:rPr lang="en-GB" altLang="en-US" sz="2400" dirty="0" err="1">
                <a:solidFill>
                  <a:schemeClr val="hlink"/>
                </a:solidFill>
              </a:rPr>
              <a:t>baik</a:t>
            </a:r>
            <a:r>
              <a:rPr lang="en-GB" altLang="en-US" sz="2400" dirty="0">
                <a:solidFill>
                  <a:schemeClr val="hlink"/>
                </a:solidFill>
              </a:rPr>
              <a:t> </a:t>
            </a:r>
            <a:r>
              <a:rPr lang="en-GB" altLang="en-US" sz="2400" dirty="0" err="1">
                <a:solidFill>
                  <a:schemeClr val="hlink"/>
                </a:solidFill>
              </a:rPr>
              <a:t>mengingat</a:t>
            </a:r>
            <a:r>
              <a:rPr lang="en-GB" altLang="en-US" sz="2400" dirty="0">
                <a:solidFill>
                  <a:schemeClr val="hlink"/>
                </a:solidFill>
              </a:rPr>
              <a:t> images </a:t>
            </a:r>
            <a:r>
              <a:rPr lang="en-GB" altLang="en-US" sz="2400" dirty="0" err="1">
                <a:solidFill>
                  <a:schemeClr val="hlink"/>
                </a:solidFill>
              </a:rPr>
              <a:t>daripada</a:t>
            </a:r>
            <a:r>
              <a:rPr lang="en-GB" altLang="en-US" sz="2400" dirty="0">
                <a:solidFill>
                  <a:schemeClr val="hlink"/>
                </a:solidFill>
              </a:rPr>
              <a:t> words – </a:t>
            </a:r>
            <a:r>
              <a:rPr lang="en-GB" altLang="en-US" sz="2400" dirty="0" err="1">
                <a:solidFill>
                  <a:schemeClr val="hlink"/>
                </a:solidFill>
              </a:rPr>
              <a:t>menggunakan</a:t>
            </a:r>
            <a:r>
              <a:rPr lang="en-GB" altLang="en-US" sz="2400" dirty="0">
                <a:solidFill>
                  <a:schemeClr val="hlink"/>
                </a:solidFill>
              </a:rPr>
              <a:t> icon </a:t>
            </a:r>
            <a:r>
              <a:rPr lang="en-GB" altLang="en-US" sz="2400" dirty="0" err="1">
                <a:solidFill>
                  <a:schemeClr val="hlink"/>
                </a:solidFill>
              </a:rPr>
              <a:t>lebih</a:t>
            </a:r>
            <a:r>
              <a:rPr lang="en-GB" altLang="en-US" sz="2400" dirty="0">
                <a:solidFill>
                  <a:schemeClr val="hlink"/>
                </a:solidFill>
              </a:rPr>
              <a:t> </a:t>
            </a:r>
            <a:r>
              <a:rPr lang="en-GB" altLang="en-US" sz="2400" dirty="0" err="1">
                <a:solidFill>
                  <a:schemeClr val="hlink"/>
                </a:solidFill>
              </a:rPr>
              <a:t>baik</a:t>
            </a:r>
            <a:r>
              <a:rPr lang="en-GB" altLang="en-US" sz="2400" dirty="0">
                <a:solidFill>
                  <a:schemeClr val="hlink"/>
                </a:solidFill>
              </a:rPr>
              <a:t> </a:t>
            </a:r>
            <a:r>
              <a:rPr lang="en-GB" altLang="en-US" sz="2400" dirty="0" err="1">
                <a:solidFill>
                  <a:schemeClr val="hlink"/>
                </a:solidFill>
              </a:rPr>
              <a:t>daripada</a:t>
            </a:r>
            <a:r>
              <a:rPr lang="en-GB" altLang="en-US" sz="2400" dirty="0">
                <a:solidFill>
                  <a:schemeClr val="hlink"/>
                </a:solidFill>
              </a:rPr>
              <a:t> names.</a:t>
            </a:r>
            <a:endParaRPr lang="en-AU" altLang="en-US" sz="2400" dirty="0">
              <a:solidFill>
                <a:schemeClr val="hlink"/>
              </a:solidFill>
            </a:endParaRPr>
          </a:p>
          <a:p>
            <a:endParaRPr lang="en-ID" sz="2400" dirty="0"/>
          </a:p>
        </p:txBody>
      </p:sp>
    </p:spTree>
    <p:extLst>
      <p:ext uri="{BB962C8B-B14F-4D97-AF65-F5344CB8AC3E}">
        <p14:creationId xmlns:p14="http://schemas.microsoft.com/office/powerpoint/2010/main" val="2813648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1577-D556-42F4-8817-CAE47FDEE923}"/>
              </a:ext>
            </a:extLst>
          </p:cNvPr>
          <p:cNvSpPr>
            <a:spLocks noGrp="1"/>
          </p:cNvSpPr>
          <p:nvPr>
            <p:ph type="title"/>
          </p:nvPr>
        </p:nvSpPr>
        <p:spPr/>
        <p:txBody>
          <a:bodyPr/>
          <a:lstStyle/>
          <a:p>
            <a:r>
              <a:rPr lang="en-US" altLang="en-US" dirty="0"/>
              <a:t>Memory</a:t>
            </a:r>
            <a:endParaRPr lang="en-ID" dirty="0"/>
          </a:p>
        </p:txBody>
      </p:sp>
      <p:sp>
        <p:nvSpPr>
          <p:cNvPr id="3" name="Content Placeholder 2">
            <a:extLst>
              <a:ext uri="{FF2B5EF4-FFF2-40B4-BE49-F238E27FC236}">
                <a16:creationId xmlns:a16="http://schemas.microsoft.com/office/drawing/2014/main" id="{8DE9384D-F58B-42F8-A175-6AC9B871913F}"/>
              </a:ext>
            </a:extLst>
          </p:cNvPr>
          <p:cNvSpPr>
            <a:spLocks noGrp="1"/>
          </p:cNvSpPr>
          <p:nvPr>
            <p:ph idx="1"/>
          </p:nvPr>
        </p:nvSpPr>
        <p:spPr/>
        <p:txBody>
          <a:bodyPr>
            <a:normAutofit/>
          </a:bodyPr>
          <a:lstStyle/>
          <a:p>
            <a:pPr eaLnBrk="1" hangingPunct="1"/>
            <a:r>
              <a:rPr lang="en-GB" altLang="en-US" sz="2400" dirty="0" err="1"/>
              <a:t>Disain</a:t>
            </a:r>
            <a:r>
              <a:rPr lang="en-GB" altLang="en-US" sz="2400" dirty="0"/>
              <a:t> HCI </a:t>
            </a:r>
            <a:r>
              <a:rPr lang="en-GB" altLang="en-US" sz="2400" dirty="0" err="1"/>
              <a:t>untuk</a:t>
            </a:r>
            <a:r>
              <a:rPr lang="en-GB" altLang="en-US" sz="2400" dirty="0"/>
              <a:t> “</a:t>
            </a:r>
            <a:r>
              <a:rPr lang="en-GB" altLang="ja-JP" sz="2400" i="1" dirty="0"/>
              <a:t>recognition</a:t>
            </a:r>
            <a:r>
              <a:rPr lang="en-GB" altLang="en-US" sz="2400" dirty="0"/>
              <a:t>”</a:t>
            </a:r>
            <a:r>
              <a:rPr lang="en-GB" altLang="ja-JP" sz="2400" dirty="0"/>
              <a:t> </a:t>
            </a:r>
            <a:r>
              <a:rPr lang="en-GB" altLang="ja-JP" sz="2400" dirty="0" err="1"/>
              <a:t>daripada</a:t>
            </a:r>
            <a:r>
              <a:rPr lang="en-GB" altLang="ja-JP" sz="2400" dirty="0"/>
              <a:t> </a:t>
            </a:r>
            <a:r>
              <a:rPr lang="en-GB" altLang="en-US" sz="2400" dirty="0"/>
              <a:t>“</a:t>
            </a:r>
            <a:r>
              <a:rPr lang="en-GB" altLang="ja-JP" sz="2400" i="1" dirty="0"/>
              <a:t>recall</a:t>
            </a:r>
            <a:r>
              <a:rPr lang="en-GB" altLang="en-US" sz="2400" dirty="0"/>
              <a:t>”</a:t>
            </a:r>
            <a:r>
              <a:rPr lang="en-GB" altLang="ja-JP" sz="2400" dirty="0"/>
              <a:t>.</a:t>
            </a:r>
          </a:p>
          <a:p>
            <a:pPr eaLnBrk="1" hangingPunct="1"/>
            <a:r>
              <a:rPr lang="en-GB" altLang="en-US" sz="2400" dirty="0"/>
              <a:t>User </a:t>
            </a:r>
            <a:r>
              <a:rPr lang="en-GB" altLang="en-US" sz="2400" dirty="0" err="1"/>
              <a:t>dapat</a:t>
            </a:r>
            <a:r>
              <a:rPr lang="en-GB" altLang="en-US" sz="2400" dirty="0"/>
              <a:t> men- “</a:t>
            </a:r>
            <a:r>
              <a:rPr lang="en-GB" altLang="ja-JP" sz="2400" i="1" dirty="0"/>
              <a:t>scan lists of items, tabs</a:t>
            </a:r>
            <a:r>
              <a:rPr lang="en-GB" altLang="en-US" sz="2400" dirty="0"/>
              <a:t>”</a:t>
            </a:r>
            <a:r>
              <a:rPr lang="en-GB" altLang="ja-JP" sz="2400" dirty="0"/>
              <a:t>, </a:t>
            </a:r>
            <a:r>
              <a:rPr lang="en-GB" altLang="ja-JP" sz="2400" dirty="0" err="1"/>
              <a:t>untuk</a:t>
            </a:r>
            <a:r>
              <a:rPr lang="en-GB" altLang="ja-JP" sz="2400" dirty="0"/>
              <a:t> </a:t>
            </a:r>
            <a:r>
              <a:rPr lang="en-GB" altLang="ja-JP" sz="2400" dirty="0" err="1"/>
              <a:t>menemukan</a:t>
            </a:r>
            <a:r>
              <a:rPr lang="en-GB" altLang="ja-JP" sz="2400" dirty="0"/>
              <a:t> </a:t>
            </a:r>
            <a:r>
              <a:rPr lang="en-GB" altLang="ja-JP" sz="2400" dirty="0" err="1"/>
              <a:t>apa</a:t>
            </a:r>
            <a:r>
              <a:rPr lang="en-GB" altLang="ja-JP" sz="2400" dirty="0"/>
              <a:t> yang </a:t>
            </a:r>
            <a:r>
              <a:rPr lang="en-GB" altLang="ja-JP" sz="2400" dirty="0" err="1"/>
              <a:t>diinginkan</a:t>
            </a:r>
            <a:r>
              <a:rPr lang="en-GB" altLang="ja-JP" sz="2400" dirty="0"/>
              <a:t>. </a:t>
            </a:r>
          </a:p>
          <a:p>
            <a:pPr eaLnBrk="1" hangingPunct="1"/>
            <a:r>
              <a:rPr lang="en-GB" altLang="en-US" sz="2400" dirty="0"/>
              <a:t>User </a:t>
            </a:r>
            <a:r>
              <a:rPr lang="en-GB" altLang="en-US" sz="2400" dirty="0" err="1"/>
              <a:t>tidak</a:t>
            </a:r>
            <a:r>
              <a:rPr lang="en-GB" altLang="en-US" sz="2400" dirty="0"/>
              <a:t> </a:t>
            </a:r>
            <a:r>
              <a:rPr lang="en-GB" altLang="en-US" sz="2400" dirty="0" err="1"/>
              <a:t>harus</a:t>
            </a:r>
            <a:r>
              <a:rPr lang="en-GB" altLang="en-US" sz="2400" dirty="0"/>
              <a:t> “</a:t>
            </a:r>
            <a:r>
              <a:rPr lang="en-GB" altLang="ja-JP" sz="2400" i="1" dirty="0"/>
              <a:t>recall</a:t>
            </a:r>
            <a:r>
              <a:rPr lang="en-GB" altLang="en-US" sz="2400" dirty="0"/>
              <a:t>”</a:t>
            </a:r>
            <a:r>
              <a:rPr lang="en-GB" altLang="ja-JP" sz="2400" dirty="0"/>
              <a:t> memory.</a:t>
            </a:r>
          </a:p>
          <a:p>
            <a:pPr eaLnBrk="1" hangingPunct="1"/>
            <a:r>
              <a:rPr lang="en-GB" altLang="en-US" sz="2400" dirty="0" err="1"/>
              <a:t>Kadang</a:t>
            </a:r>
            <a:r>
              <a:rPr lang="en-GB" altLang="en-US" sz="2400" dirty="0"/>
              <a:t> </a:t>
            </a:r>
            <a:r>
              <a:rPr lang="en-GB" altLang="en-US" sz="2400" dirty="0" err="1"/>
              <a:t>sejumlah</a:t>
            </a:r>
            <a:r>
              <a:rPr lang="en-GB" altLang="en-US" sz="2400" dirty="0"/>
              <a:t> </a:t>
            </a:r>
            <a:r>
              <a:rPr lang="en-GB" altLang="en-US" sz="2400" dirty="0" err="1"/>
              <a:t>kecil</a:t>
            </a:r>
            <a:r>
              <a:rPr lang="en-GB" altLang="en-US" sz="2400" dirty="0"/>
              <a:t> items </a:t>
            </a:r>
            <a:r>
              <a:rPr lang="en-GB" altLang="en-US" sz="2400" dirty="0" err="1"/>
              <a:t>adalah</a:t>
            </a:r>
            <a:r>
              <a:rPr lang="en-GB" altLang="en-US" sz="2400" dirty="0"/>
              <a:t> “</a:t>
            </a:r>
            <a:r>
              <a:rPr lang="en-GB" altLang="ja-JP" sz="2400" i="1" dirty="0"/>
              <a:t>good design</a:t>
            </a:r>
            <a:r>
              <a:rPr lang="en-GB" altLang="en-US" sz="2400" dirty="0"/>
              <a:t>”</a:t>
            </a:r>
            <a:r>
              <a:rPr lang="en-GB" altLang="ja-JP" sz="2400" dirty="0"/>
              <a:t>, </a:t>
            </a:r>
            <a:r>
              <a:rPr lang="en-GB" altLang="ja-JP" sz="2400" dirty="0" err="1"/>
              <a:t>tapi</a:t>
            </a:r>
            <a:r>
              <a:rPr lang="en-GB" altLang="ja-JP" sz="2400" dirty="0"/>
              <a:t> </a:t>
            </a:r>
            <a:r>
              <a:rPr lang="en-GB" altLang="ja-JP" sz="2400" dirty="0" err="1"/>
              <a:t>hal</a:t>
            </a:r>
            <a:r>
              <a:rPr lang="en-GB" altLang="ja-JP" sz="2400" dirty="0"/>
              <a:t> </a:t>
            </a:r>
            <a:r>
              <a:rPr lang="en-GB" altLang="ja-JP" sz="2400" dirty="0" err="1"/>
              <a:t>ini</a:t>
            </a:r>
            <a:r>
              <a:rPr lang="en-GB" altLang="ja-JP" sz="2400" dirty="0"/>
              <a:t> </a:t>
            </a:r>
            <a:r>
              <a:rPr lang="en-GB" altLang="ja-JP" sz="2400" dirty="0" err="1"/>
              <a:t>bergantung</a:t>
            </a:r>
            <a:r>
              <a:rPr lang="en-GB" altLang="ja-JP" sz="2400" dirty="0"/>
              <a:t> pada </a:t>
            </a:r>
            <a:r>
              <a:rPr lang="en-GB" altLang="en-US" sz="2400" dirty="0"/>
              <a:t>“</a:t>
            </a:r>
            <a:r>
              <a:rPr lang="en-GB" altLang="ja-JP" sz="2400" i="1" dirty="0"/>
              <a:t>task</a:t>
            </a:r>
            <a:r>
              <a:rPr lang="en-GB" altLang="en-US" sz="2400" dirty="0"/>
              <a:t>”</a:t>
            </a:r>
            <a:r>
              <a:rPr lang="en-GB" altLang="ja-JP" sz="2400" dirty="0"/>
              <a:t> dan </a:t>
            </a:r>
            <a:r>
              <a:rPr lang="en-GB" altLang="ja-JP" sz="2400" dirty="0" err="1"/>
              <a:t>kemampuan</a:t>
            </a:r>
            <a:r>
              <a:rPr lang="en-GB" altLang="ja-JP" sz="2400" dirty="0"/>
              <a:t> screen display.</a:t>
            </a:r>
            <a:endParaRPr lang="en-AU" altLang="en-US" sz="2400" dirty="0"/>
          </a:p>
          <a:p>
            <a:endParaRPr lang="en-ID" sz="2400" dirty="0"/>
          </a:p>
        </p:txBody>
      </p:sp>
    </p:spTree>
    <p:extLst>
      <p:ext uri="{BB962C8B-B14F-4D97-AF65-F5344CB8AC3E}">
        <p14:creationId xmlns:p14="http://schemas.microsoft.com/office/powerpoint/2010/main" val="1281071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42B9-248F-4272-B85F-4E2EABA03D6C}"/>
              </a:ext>
            </a:extLst>
          </p:cNvPr>
          <p:cNvSpPr>
            <a:spLocks noGrp="1"/>
          </p:cNvSpPr>
          <p:nvPr>
            <p:ph type="title"/>
          </p:nvPr>
        </p:nvSpPr>
        <p:spPr/>
        <p:txBody>
          <a:bodyPr/>
          <a:lstStyle/>
          <a:p>
            <a:r>
              <a:rPr lang="en-US" altLang="en-US" dirty="0"/>
              <a:t>Memory</a:t>
            </a:r>
            <a:endParaRPr lang="en-ID" dirty="0"/>
          </a:p>
        </p:txBody>
      </p:sp>
      <p:sp>
        <p:nvSpPr>
          <p:cNvPr id="3" name="Content Placeholder 2">
            <a:extLst>
              <a:ext uri="{FF2B5EF4-FFF2-40B4-BE49-F238E27FC236}">
                <a16:creationId xmlns:a16="http://schemas.microsoft.com/office/drawing/2014/main" id="{1CEC5AE4-EF26-4E2A-A874-30CA84C88688}"/>
              </a:ext>
            </a:extLst>
          </p:cNvPr>
          <p:cNvSpPr>
            <a:spLocks noGrp="1"/>
          </p:cNvSpPr>
          <p:nvPr>
            <p:ph idx="1"/>
          </p:nvPr>
        </p:nvSpPr>
        <p:spPr/>
        <p:txBody>
          <a:bodyPr>
            <a:normAutofit/>
          </a:bodyPr>
          <a:lstStyle/>
          <a:p>
            <a:pPr eaLnBrk="1" hangingPunct="1"/>
            <a:r>
              <a:rPr lang="en-GB" altLang="en-US" sz="2400" dirty="0"/>
              <a:t>File management dan retrieval </a:t>
            </a:r>
            <a:r>
              <a:rPr lang="en-GB" altLang="en-US" sz="2400" dirty="0" err="1"/>
              <a:t>adalah</a:t>
            </a:r>
            <a:r>
              <a:rPr lang="en-GB" altLang="en-US" sz="2400" dirty="0"/>
              <a:t> </a:t>
            </a:r>
            <a:r>
              <a:rPr lang="en-GB" altLang="en-US" sz="2400" dirty="0" err="1"/>
              <a:t>masalah</a:t>
            </a:r>
            <a:r>
              <a:rPr lang="en-GB" altLang="en-US" sz="2400" dirty="0"/>
              <a:t> </a:t>
            </a:r>
            <a:r>
              <a:rPr lang="en-GB" altLang="en-US" sz="2400" dirty="0" err="1"/>
              <a:t>utama</a:t>
            </a:r>
            <a:r>
              <a:rPr lang="en-GB" altLang="en-US" sz="2400" dirty="0"/>
              <a:t> </a:t>
            </a:r>
            <a:r>
              <a:rPr lang="en-GB" altLang="en-US" sz="2400" dirty="0" err="1"/>
              <a:t>dari</a:t>
            </a:r>
            <a:r>
              <a:rPr lang="en-GB" altLang="en-US" sz="2400" dirty="0"/>
              <a:t> </a:t>
            </a:r>
            <a:r>
              <a:rPr lang="en-GB" altLang="en-US" sz="2400" dirty="0" err="1"/>
              <a:t>kebanyakan</a:t>
            </a:r>
            <a:r>
              <a:rPr lang="en-GB" altLang="en-US" sz="2400" dirty="0"/>
              <a:t> user.</a:t>
            </a:r>
          </a:p>
          <a:p>
            <a:pPr eaLnBrk="1" hangingPunct="1"/>
            <a:r>
              <a:rPr lang="en-GB" altLang="en-US" sz="2400" dirty="0"/>
              <a:t>File management systems </a:t>
            </a:r>
            <a:r>
              <a:rPr lang="en-GB" altLang="en-US" sz="2400" dirty="0" err="1"/>
              <a:t>seharusnya</a:t>
            </a:r>
            <a:r>
              <a:rPr lang="en-GB" altLang="en-US" sz="2400" dirty="0"/>
              <a:t> </a:t>
            </a:r>
            <a:r>
              <a:rPr lang="en-GB" altLang="en-US" sz="2400" dirty="0" err="1"/>
              <a:t>didisain</a:t>
            </a:r>
            <a:r>
              <a:rPr lang="en-GB" altLang="en-US" sz="2400" dirty="0"/>
              <a:t> </a:t>
            </a:r>
            <a:r>
              <a:rPr lang="en-GB" altLang="en-US" sz="2400" dirty="0" err="1"/>
              <a:t>untuk</a:t>
            </a:r>
            <a:r>
              <a:rPr lang="en-GB" altLang="en-US" sz="2400" dirty="0"/>
              <a:t> meng-optimize </a:t>
            </a:r>
            <a:r>
              <a:rPr lang="en-GB" altLang="en-US" sz="2400" dirty="0" err="1"/>
              <a:t>kedua</a:t>
            </a:r>
            <a:r>
              <a:rPr lang="en-GB" altLang="en-US" sz="2400" dirty="0"/>
              <a:t> proses memory yang </a:t>
            </a:r>
            <a:r>
              <a:rPr lang="en-GB" altLang="en-US" sz="2400" dirty="0" err="1"/>
              <a:t>terjadi</a:t>
            </a:r>
            <a:r>
              <a:rPr lang="en-GB" altLang="en-US" sz="2400" dirty="0"/>
              <a:t> - </a:t>
            </a:r>
            <a:r>
              <a:rPr lang="en-GB" altLang="en-US" sz="2400" i="1" dirty="0"/>
              <a:t>recall-directed</a:t>
            </a:r>
            <a:r>
              <a:rPr lang="en-GB" altLang="en-US" sz="2400" dirty="0"/>
              <a:t> dan </a:t>
            </a:r>
            <a:r>
              <a:rPr lang="en-GB" altLang="en-US" sz="2400" i="1" dirty="0"/>
              <a:t>recognition-based</a:t>
            </a:r>
            <a:r>
              <a:rPr lang="en-GB" altLang="en-US" sz="2400" dirty="0"/>
              <a:t> scanning. </a:t>
            </a:r>
          </a:p>
          <a:p>
            <a:pPr eaLnBrk="1" hangingPunct="1"/>
            <a:endParaRPr lang="en-AU" altLang="en-US" sz="2400" dirty="0"/>
          </a:p>
          <a:p>
            <a:endParaRPr lang="en-ID" sz="2400" dirty="0"/>
          </a:p>
        </p:txBody>
      </p:sp>
    </p:spTree>
    <p:extLst>
      <p:ext uri="{BB962C8B-B14F-4D97-AF65-F5344CB8AC3E}">
        <p14:creationId xmlns:p14="http://schemas.microsoft.com/office/powerpoint/2010/main" val="747292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27E0-BB55-4495-BC28-2BCD9C07F7EF}"/>
              </a:ext>
            </a:extLst>
          </p:cNvPr>
          <p:cNvSpPr>
            <a:spLocks noGrp="1"/>
          </p:cNvSpPr>
          <p:nvPr>
            <p:ph type="title"/>
          </p:nvPr>
        </p:nvSpPr>
        <p:spPr/>
        <p:txBody>
          <a:bodyPr/>
          <a:lstStyle/>
          <a:p>
            <a:r>
              <a:rPr lang="en-US" altLang="en-US" dirty="0"/>
              <a:t>Memory</a:t>
            </a:r>
            <a:endParaRPr lang="en-ID" dirty="0"/>
          </a:p>
        </p:txBody>
      </p:sp>
      <p:sp>
        <p:nvSpPr>
          <p:cNvPr id="3" name="Content Placeholder 2">
            <a:extLst>
              <a:ext uri="{FF2B5EF4-FFF2-40B4-BE49-F238E27FC236}">
                <a16:creationId xmlns:a16="http://schemas.microsoft.com/office/drawing/2014/main" id="{99FE4E1B-D256-40E4-AFF2-0512ED4D11D9}"/>
              </a:ext>
            </a:extLst>
          </p:cNvPr>
          <p:cNvSpPr>
            <a:spLocks noGrp="1"/>
          </p:cNvSpPr>
          <p:nvPr>
            <p:ph idx="1"/>
          </p:nvPr>
        </p:nvSpPr>
        <p:spPr/>
        <p:txBody>
          <a:bodyPr>
            <a:normAutofit/>
          </a:bodyPr>
          <a:lstStyle/>
          <a:p>
            <a:pPr eaLnBrk="1" hangingPunct="1"/>
            <a:r>
              <a:rPr lang="en-US" altLang="en-US" sz="2000" dirty="0"/>
              <a:t>External </a:t>
            </a:r>
            <a:r>
              <a:rPr lang="en-US" altLang="en-US" sz="2000" dirty="0" err="1"/>
              <a:t>representasi</a:t>
            </a:r>
            <a:r>
              <a:rPr lang="en-US" altLang="en-US" sz="2000" dirty="0"/>
              <a:t> </a:t>
            </a:r>
            <a:r>
              <a:rPr lang="en-US" altLang="en-US" sz="2000" dirty="0" err="1"/>
              <a:t>seperti</a:t>
            </a:r>
            <a:r>
              <a:rPr lang="en-US" altLang="en-US" sz="2000" dirty="0"/>
              <a:t> diaries, reminder notes, calendars, shopping lists, to-do lists – </a:t>
            </a:r>
            <a:r>
              <a:rPr lang="en-US" altLang="en-US" sz="2000" dirty="0" err="1"/>
              <a:t>mengingatkan</a:t>
            </a:r>
            <a:r>
              <a:rPr lang="en-US" altLang="en-US" sz="2000" dirty="0"/>
              <a:t> user </a:t>
            </a:r>
            <a:r>
              <a:rPr lang="en-US" altLang="en-US" sz="2000" dirty="0" err="1"/>
              <a:t>akan</a:t>
            </a:r>
            <a:r>
              <a:rPr lang="en-US" altLang="en-US" sz="2000" dirty="0"/>
              <a:t> </a:t>
            </a:r>
            <a:r>
              <a:rPr lang="en-US" altLang="en-US" sz="2000" dirty="0" err="1"/>
              <a:t>apa</a:t>
            </a:r>
            <a:r>
              <a:rPr lang="en-US" altLang="en-US" sz="2000" dirty="0"/>
              <a:t>, </a:t>
            </a:r>
            <a:r>
              <a:rPr lang="en-US" altLang="en-US" sz="2000" dirty="0" err="1"/>
              <a:t>kapan</a:t>
            </a:r>
            <a:r>
              <a:rPr lang="en-US" altLang="en-US" sz="2000" dirty="0"/>
              <a:t> </a:t>
            </a:r>
            <a:r>
              <a:rPr lang="en-US" altLang="en-US" sz="2000" dirty="0" err="1"/>
              <a:t>serta</a:t>
            </a:r>
            <a:r>
              <a:rPr lang="en-US" altLang="en-US" sz="2000" dirty="0"/>
              <a:t> </a:t>
            </a:r>
            <a:r>
              <a:rPr lang="en-US" altLang="en-US" sz="2000" dirty="0" err="1"/>
              <a:t>dimana</a:t>
            </a:r>
            <a:r>
              <a:rPr lang="en-US" altLang="en-US" sz="2000" dirty="0"/>
              <a:t> </a:t>
            </a:r>
            <a:r>
              <a:rPr lang="en-US" altLang="en-US" sz="2000" dirty="0" err="1"/>
              <a:t>akan</a:t>
            </a:r>
            <a:r>
              <a:rPr lang="en-US" altLang="en-US" sz="2000" dirty="0"/>
              <a:t> </a:t>
            </a:r>
            <a:r>
              <a:rPr lang="en-US" altLang="en-US" sz="2000" dirty="0" err="1"/>
              <a:t>dilakukan</a:t>
            </a:r>
            <a:r>
              <a:rPr lang="en-US" altLang="en-US" sz="2000" dirty="0"/>
              <a:t>.</a:t>
            </a:r>
          </a:p>
          <a:p>
            <a:pPr eaLnBrk="1" hangingPunct="1"/>
            <a:r>
              <a:rPr lang="en-US" altLang="en-US" sz="2000" dirty="0"/>
              <a:t>Computer systems juga </a:t>
            </a:r>
            <a:r>
              <a:rPr lang="en-US" altLang="en-US" sz="2000" dirty="0" err="1"/>
              <a:t>butuh</a:t>
            </a:r>
            <a:r>
              <a:rPr lang="en-US" altLang="en-US" sz="2000" dirty="0"/>
              <a:t> </a:t>
            </a:r>
            <a:r>
              <a:rPr lang="en-US" altLang="en-US" sz="2000" dirty="0" err="1"/>
              <a:t>untuk</a:t>
            </a:r>
            <a:r>
              <a:rPr lang="en-US" altLang="en-US" sz="2000" dirty="0"/>
              <a:t> </a:t>
            </a:r>
            <a:r>
              <a:rPr lang="en-US" altLang="en-US" sz="2000" dirty="0" err="1"/>
              <a:t>memberi</a:t>
            </a:r>
            <a:r>
              <a:rPr lang="en-US" altLang="en-US" sz="2000" dirty="0"/>
              <a:t> reminders dan </a:t>
            </a:r>
            <a:r>
              <a:rPr lang="en-US" altLang="en-US" sz="2000" dirty="0" err="1"/>
              <a:t>indikator</a:t>
            </a:r>
            <a:r>
              <a:rPr lang="en-US" altLang="en-US" sz="2000" dirty="0"/>
              <a:t> </a:t>
            </a:r>
            <a:r>
              <a:rPr lang="ja-JP" altLang="en-US" sz="2000" dirty="0"/>
              <a:t>“</a:t>
            </a:r>
            <a:r>
              <a:rPr lang="en-US" altLang="ja-JP" sz="2000" i="1" dirty="0"/>
              <a:t>priority tasks</a:t>
            </a:r>
            <a:r>
              <a:rPr lang="ja-JP" altLang="en-US" sz="2000" dirty="0"/>
              <a:t>”</a:t>
            </a:r>
            <a:r>
              <a:rPr lang="en-US" altLang="ja-JP" sz="2000" dirty="0"/>
              <a:t>. </a:t>
            </a:r>
            <a:br>
              <a:rPr lang="en-US" altLang="ja-JP" sz="2000" dirty="0"/>
            </a:br>
            <a:endParaRPr lang="en-US" altLang="en-US" sz="2000" dirty="0"/>
          </a:p>
          <a:p>
            <a:endParaRPr lang="en-ID" sz="2000" dirty="0"/>
          </a:p>
        </p:txBody>
      </p:sp>
    </p:spTree>
    <p:extLst>
      <p:ext uri="{BB962C8B-B14F-4D97-AF65-F5344CB8AC3E}">
        <p14:creationId xmlns:p14="http://schemas.microsoft.com/office/powerpoint/2010/main" val="1400660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9FA0-164E-4F61-A6FE-5C99853D14C0}"/>
              </a:ext>
            </a:extLst>
          </p:cNvPr>
          <p:cNvSpPr>
            <a:spLocks noGrp="1"/>
          </p:cNvSpPr>
          <p:nvPr>
            <p:ph type="title"/>
          </p:nvPr>
        </p:nvSpPr>
        <p:spPr/>
        <p:txBody>
          <a:bodyPr/>
          <a:lstStyle/>
          <a:p>
            <a:r>
              <a:rPr lang="en-US" altLang="en-US" dirty="0"/>
              <a:t>Cognition as a framework</a:t>
            </a:r>
            <a:endParaRPr lang="en-ID" dirty="0"/>
          </a:p>
        </p:txBody>
      </p:sp>
      <p:sp>
        <p:nvSpPr>
          <p:cNvPr id="3" name="Content Placeholder 2">
            <a:extLst>
              <a:ext uri="{FF2B5EF4-FFF2-40B4-BE49-F238E27FC236}">
                <a16:creationId xmlns:a16="http://schemas.microsoft.com/office/drawing/2014/main" id="{552EA66D-EBDF-4542-AD7B-05FBA7866A87}"/>
              </a:ext>
            </a:extLst>
          </p:cNvPr>
          <p:cNvSpPr>
            <a:spLocks noGrp="1"/>
          </p:cNvSpPr>
          <p:nvPr>
            <p:ph idx="1"/>
          </p:nvPr>
        </p:nvSpPr>
        <p:spPr/>
        <p:txBody>
          <a:bodyPr/>
          <a:lstStyle/>
          <a:p>
            <a:pPr eaLnBrk="1" hangingPunct="1">
              <a:buFont typeface="Wingdings" panose="05000000000000000000" pitchFamily="2" charset="2"/>
              <a:buNone/>
            </a:pPr>
            <a:r>
              <a:rPr lang="en-US" altLang="en-US" sz="2800" dirty="0"/>
              <a:t>Cognition </a:t>
            </a:r>
            <a:r>
              <a:rPr lang="en-US" altLang="en-US" sz="2800" dirty="0" err="1"/>
              <a:t>digunakan</a:t>
            </a:r>
            <a:r>
              <a:rPr lang="en-US" altLang="en-US" sz="2800" dirty="0"/>
              <a:t> </a:t>
            </a:r>
            <a:r>
              <a:rPr lang="en-US" altLang="en-US" sz="2800" dirty="0" err="1"/>
              <a:t>untuk</a:t>
            </a:r>
            <a:r>
              <a:rPr lang="en-US" altLang="en-US" sz="2800" dirty="0"/>
              <a:t> </a:t>
            </a:r>
            <a:r>
              <a:rPr lang="en-US" altLang="en-US" sz="2800" dirty="0" err="1"/>
              <a:t>mengembangkan</a:t>
            </a:r>
            <a:r>
              <a:rPr lang="en-US" altLang="en-US" sz="2800" dirty="0"/>
              <a:t> </a:t>
            </a:r>
            <a:r>
              <a:rPr lang="en-US" altLang="en-US" sz="2800" dirty="0" err="1"/>
              <a:t>kerangka</a:t>
            </a:r>
            <a:r>
              <a:rPr lang="en-US" altLang="en-US" sz="2800" dirty="0"/>
              <a:t> </a:t>
            </a:r>
            <a:r>
              <a:rPr lang="en-US" altLang="en-US" sz="2800" dirty="0" err="1"/>
              <a:t>kerja</a:t>
            </a:r>
            <a:r>
              <a:rPr lang="en-US" altLang="en-US" sz="2800" dirty="0"/>
              <a:t> </a:t>
            </a:r>
            <a:r>
              <a:rPr lang="en-US" altLang="en-US" sz="2800" dirty="0" err="1"/>
              <a:t>konseptual</a:t>
            </a:r>
            <a:r>
              <a:rPr lang="en-US" altLang="en-US" sz="2800" dirty="0"/>
              <a:t> </a:t>
            </a:r>
            <a:r>
              <a:rPr lang="en-US" altLang="en-US" sz="2800" dirty="0" err="1"/>
              <a:t>sehingga</a:t>
            </a:r>
            <a:r>
              <a:rPr lang="en-US" altLang="en-US" sz="2800" dirty="0"/>
              <a:t> </a:t>
            </a:r>
            <a:r>
              <a:rPr lang="en-US" altLang="en-US" sz="2800" dirty="0" err="1"/>
              <a:t>dapat</a:t>
            </a:r>
            <a:r>
              <a:rPr lang="en-US" altLang="en-US" sz="2800" dirty="0"/>
              <a:t>  </a:t>
            </a:r>
            <a:r>
              <a:rPr lang="en-US" altLang="en-US" sz="2800" dirty="0" err="1"/>
              <a:t>menggambarkan</a:t>
            </a:r>
            <a:r>
              <a:rPr lang="en-US" altLang="en-US" sz="2800" dirty="0"/>
              <a:t> dan </a:t>
            </a:r>
            <a:r>
              <a:rPr lang="en-US" altLang="en-US" sz="2800" dirty="0" err="1"/>
              <a:t>mengerti</a:t>
            </a:r>
            <a:r>
              <a:rPr lang="en-US" altLang="en-US" sz="2800" dirty="0"/>
              <a:t> </a:t>
            </a:r>
            <a:r>
              <a:rPr lang="en-US" altLang="en-US" sz="2800" dirty="0" err="1"/>
              <a:t>bagaimana</a:t>
            </a:r>
            <a:r>
              <a:rPr lang="en-US" altLang="en-US" sz="2800" dirty="0"/>
              <a:t> user </a:t>
            </a:r>
            <a:r>
              <a:rPr lang="en-US" altLang="en-US" sz="2800" dirty="0" err="1"/>
              <a:t>berinteraksi</a:t>
            </a:r>
            <a:r>
              <a:rPr lang="en-US" altLang="en-US" sz="2800" dirty="0"/>
              <a:t> </a:t>
            </a:r>
            <a:r>
              <a:rPr lang="en-US" altLang="en-US" sz="2800" dirty="0" err="1"/>
              <a:t>dengan</a:t>
            </a:r>
            <a:r>
              <a:rPr lang="en-US" altLang="en-US" sz="2800" dirty="0"/>
              <a:t> </a:t>
            </a:r>
            <a:r>
              <a:rPr lang="en-US" altLang="en-US" sz="2800" dirty="0" err="1"/>
              <a:t>komputer</a:t>
            </a:r>
            <a:r>
              <a:rPr lang="en-US" altLang="en-US" sz="2800" dirty="0"/>
              <a:t>.</a:t>
            </a:r>
          </a:p>
          <a:p>
            <a:pPr eaLnBrk="1" hangingPunct="1">
              <a:buFont typeface="Wingdings" panose="05000000000000000000" pitchFamily="2" charset="2"/>
              <a:buNone/>
            </a:pPr>
            <a:r>
              <a:rPr lang="en-US" altLang="en-US" sz="2800" dirty="0" err="1"/>
              <a:t>Tiga</a:t>
            </a:r>
            <a:r>
              <a:rPr lang="en-US" altLang="en-US" sz="2800" dirty="0"/>
              <a:t> </a:t>
            </a:r>
            <a:r>
              <a:rPr lang="en-US" altLang="en-US" sz="2800" dirty="0" err="1"/>
              <a:t>contoh</a:t>
            </a:r>
            <a:r>
              <a:rPr lang="en-US" altLang="en-US" sz="2800" dirty="0"/>
              <a:t> </a:t>
            </a:r>
            <a:r>
              <a:rPr lang="en-US" altLang="en-US" sz="2800" dirty="0" err="1"/>
              <a:t>untuk</a:t>
            </a:r>
            <a:r>
              <a:rPr lang="en-US" altLang="en-US" sz="2800" dirty="0"/>
              <a:t> </a:t>
            </a:r>
            <a:r>
              <a:rPr lang="en-US" altLang="en-US" sz="2800" dirty="0" err="1"/>
              <a:t>hal</a:t>
            </a:r>
            <a:r>
              <a:rPr lang="en-US" altLang="en-US" sz="2800" dirty="0"/>
              <a:t> </a:t>
            </a:r>
            <a:r>
              <a:rPr lang="en-US" altLang="en-US" sz="2800" dirty="0" err="1"/>
              <a:t>ini</a:t>
            </a:r>
            <a:r>
              <a:rPr lang="en-US" altLang="en-US" sz="2800" dirty="0"/>
              <a:t> </a:t>
            </a:r>
            <a:r>
              <a:rPr lang="en-US" altLang="en-US" sz="2800" dirty="0" err="1"/>
              <a:t>adalah</a:t>
            </a:r>
            <a:r>
              <a:rPr lang="en-US" altLang="en-US" sz="2800" dirty="0"/>
              <a:t>:</a:t>
            </a:r>
          </a:p>
          <a:p>
            <a:pPr lvl="1" eaLnBrk="1" hangingPunct="1"/>
            <a:r>
              <a:rPr lang="en-US" altLang="en-US" sz="2000" dirty="0"/>
              <a:t>Information processing model</a:t>
            </a:r>
          </a:p>
          <a:p>
            <a:pPr lvl="1" eaLnBrk="1" hangingPunct="1"/>
            <a:r>
              <a:rPr lang="en-US" altLang="en-US" sz="2000" dirty="0"/>
              <a:t>External cognition</a:t>
            </a:r>
          </a:p>
          <a:p>
            <a:pPr lvl="1" eaLnBrk="1" hangingPunct="1"/>
            <a:r>
              <a:rPr lang="en-US" altLang="en-US" sz="2000" dirty="0"/>
              <a:t>Conceptual models</a:t>
            </a:r>
          </a:p>
          <a:p>
            <a:pPr eaLnBrk="1" hangingPunct="1">
              <a:buFont typeface="Wingdings" panose="05000000000000000000" pitchFamily="2" charset="2"/>
              <a:buNone/>
            </a:pPr>
            <a:endParaRPr lang="en-US" altLang="en-US" sz="2000" dirty="0"/>
          </a:p>
          <a:p>
            <a:endParaRPr lang="en-ID" dirty="0"/>
          </a:p>
        </p:txBody>
      </p:sp>
    </p:spTree>
    <p:extLst>
      <p:ext uri="{BB962C8B-B14F-4D97-AF65-F5344CB8AC3E}">
        <p14:creationId xmlns:p14="http://schemas.microsoft.com/office/powerpoint/2010/main" val="3874696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5BA5-2912-4F28-A2C6-397B5963E15C}"/>
              </a:ext>
            </a:extLst>
          </p:cNvPr>
          <p:cNvSpPr>
            <a:spLocks noGrp="1"/>
          </p:cNvSpPr>
          <p:nvPr>
            <p:ph type="title"/>
          </p:nvPr>
        </p:nvSpPr>
        <p:spPr/>
        <p:txBody>
          <a:bodyPr/>
          <a:lstStyle/>
          <a:p>
            <a:r>
              <a:rPr lang="en-US" altLang="en-US" dirty="0"/>
              <a:t>Information processing model</a:t>
            </a:r>
            <a:endParaRPr lang="en-ID" dirty="0"/>
          </a:p>
        </p:txBody>
      </p:sp>
      <p:sp>
        <p:nvSpPr>
          <p:cNvPr id="3" name="Content Placeholder 2">
            <a:extLst>
              <a:ext uri="{FF2B5EF4-FFF2-40B4-BE49-F238E27FC236}">
                <a16:creationId xmlns:a16="http://schemas.microsoft.com/office/drawing/2014/main" id="{D9D26A13-98A7-471B-A11A-3930E9690C93}"/>
              </a:ext>
            </a:extLst>
          </p:cNvPr>
          <p:cNvSpPr>
            <a:spLocks noGrp="1"/>
          </p:cNvSpPr>
          <p:nvPr>
            <p:ph idx="1"/>
          </p:nvPr>
        </p:nvSpPr>
        <p:spPr/>
        <p:txBody>
          <a:bodyPr>
            <a:normAutofit/>
          </a:bodyPr>
          <a:lstStyle/>
          <a:p>
            <a:pPr eaLnBrk="1" hangingPunct="1"/>
            <a:r>
              <a:rPr lang="en-US" altLang="en-US" sz="2400" dirty="0" err="1"/>
              <a:t>Konseptualisasi</a:t>
            </a:r>
            <a:r>
              <a:rPr lang="en-US" altLang="en-US" sz="2400" dirty="0"/>
              <a:t> </a:t>
            </a:r>
            <a:r>
              <a:rPr lang="en-US" altLang="en-US" sz="2400" dirty="0" err="1"/>
              <a:t>bagaimana</a:t>
            </a:r>
            <a:r>
              <a:rPr lang="en-US" altLang="en-US" sz="2400" dirty="0"/>
              <a:t> </a:t>
            </a:r>
            <a:r>
              <a:rPr lang="ja-JP" altLang="en-US" sz="2400" dirty="0"/>
              <a:t>“</a:t>
            </a:r>
            <a:r>
              <a:rPr lang="en-US" altLang="ja-JP" sz="2400" dirty="0"/>
              <a:t>mind</a:t>
            </a:r>
            <a:r>
              <a:rPr lang="ja-JP" altLang="en-US" sz="2400" dirty="0"/>
              <a:t>”</a:t>
            </a:r>
            <a:r>
              <a:rPr lang="en-US" altLang="ja-JP" sz="2400" dirty="0"/>
              <a:t> </a:t>
            </a:r>
            <a:r>
              <a:rPr lang="en-US" altLang="ja-JP" sz="2400" dirty="0" err="1"/>
              <a:t>itu</a:t>
            </a:r>
            <a:r>
              <a:rPr lang="en-US" altLang="ja-JP" sz="2400" dirty="0"/>
              <a:t> </a:t>
            </a:r>
            <a:r>
              <a:rPr lang="en-US" altLang="ja-JP" sz="2400" dirty="0" err="1"/>
              <a:t>bekerja</a:t>
            </a:r>
            <a:r>
              <a:rPr lang="en-US" altLang="ja-JP" sz="2400" dirty="0"/>
              <a:t>.</a:t>
            </a:r>
          </a:p>
          <a:p>
            <a:pPr eaLnBrk="1" hangingPunct="1"/>
            <a:r>
              <a:rPr lang="en-US" altLang="en-US" sz="2400" dirty="0" err="1"/>
              <a:t>Mempertimbangkan</a:t>
            </a:r>
            <a:r>
              <a:rPr lang="en-US" altLang="en-US" sz="2400" dirty="0"/>
              <a:t> proses </a:t>
            </a:r>
            <a:r>
              <a:rPr lang="en-US" altLang="en-US" sz="2400" dirty="0" err="1"/>
              <a:t>informasi</a:t>
            </a:r>
            <a:r>
              <a:rPr lang="en-US" altLang="en-US" sz="2400" dirty="0"/>
              <a:t> </a:t>
            </a:r>
            <a:r>
              <a:rPr lang="en-US" altLang="en-US" sz="2400" dirty="0" err="1"/>
              <a:t>sebagai</a:t>
            </a:r>
            <a:r>
              <a:rPr lang="en-US" altLang="en-US" sz="2400" dirty="0"/>
              <a:t> </a:t>
            </a:r>
            <a:r>
              <a:rPr lang="en-US" altLang="en-US" sz="2400" dirty="0" err="1"/>
              <a:t>kegiatan</a:t>
            </a:r>
            <a:r>
              <a:rPr lang="en-US" altLang="en-US" sz="2400" dirty="0"/>
              <a:t> yang </a:t>
            </a:r>
            <a:r>
              <a:rPr lang="en-US" altLang="en-US" sz="2400" dirty="0" err="1"/>
              <a:t>berkesinambungan</a:t>
            </a:r>
            <a:r>
              <a:rPr lang="en-US" altLang="en-US" sz="2400" dirty="0"/>
              <a:t>.</a:t>
            </a:r>
          </a:p>
          <a:p>
            <a:pPr eaLnBrk="1" hangingPunct="1">
              <a:buFont typeface="Wingdings" panose="05000000000000000000" pitchFamily="2" charset="2"/>
              <a:buNone/>
            </a:pPr>
            <a:r>
              <a:rPr lang="en-US" altLang="en-US" sz="2400" b="1" i="1" dirty="0">
                <a:solidFill>
                  <a:schemeClr val="hlink"/>
                </a:solidFill>
              </a:rPr>
              <a:t>input=&gt;encoding=&gt;comparison=&gt; response selection=&gt;response execution=&gt;output</a:t>
            </a:r>
          </a:p>
          <a:p>
            <a:pPr eaLnBrk="1" hangingPunct="1"/>
            <a:r>
              <a:rPr lang="en-US" altLang="en-US" sz="2400" dirty="0" err="1"/>
              <a:t>Keterbatasan</a:t>
            </a:r>
            <a:r>
              <a:rPr lang="en-US" altLang="en-US" sz="2400" dirty="0"/>
              <a:t> – </a:t>
            </a:r>
            <a:r>
              <a:rPr lang="en-US" altLang="en-US" sz="2400" dirty="0" err="1"/>
              <a:t>hanya</a:t>
            </a:r>
            <a:r>
              <a:rPr lang="en-US" altLang="en-US" sz="2400" dirty="0"/>
              <a:t> </a:t>
            </a:r>
            <a:r>
              <a:rPr lang="en-US" altLang="en-US" sz="2400" dirty="0" err="1"/>
              <a:t>memodelkan</a:t>
            </a:r>
            <a:r>
              <a:rPr lang="en-US" altLang="en-US" sz="2400" dirty="0"/>
              <a:t> </a:t>
            </a:r>
            <a:r>
              <a:rPr lang="en-US" altLang="en-US" sz="2400" dirty="0" err="1"/>
              <a:t>kegiatan</a:t>
            </a:r>
            <a:r>
              <a:rPr lang="en-US" altLang="en-US" sz="2400" dirty="0"/>
              <a:t> yang </a:t>
            </a:r>
            <a:r>
              <a:rPr lang="en-US" altLang="en-US" sz="2400" dirty="0" err="1"/>
              <a:t>akan</a:t>
            </a:r>
            <a:r>
              <a:rPr lang="en-US" altLang="en-US" sz="2400" dirty="0"/>
              <a:t> </a:t>
            </a:r>
            <a:r>
              <a:rPr lang="en-US" altLang="en-US" sz="2400" dirty="0" err="1"/>
              <a:t>terjadi</a:t>
            </a:r>
            <a:r>
              <a:rPr lang="en-US" altLang="en-US" sz="2400" dirty="0"/>
              <a:t>.</a:t>
            </a:r>
          </a:p>
          <a:p>
            <a:pPr eaLnBrk="1" hangingPunct="1"/>
            <a:endParaRPr lang="en-US" altLang="en-US" sz="2400" dirty="0"/>
          </a:p>
          <a:p>
            <a:endParaRPr lang="en-ID" sz="2400" dirty="0"/>
          </a:p>
        </p:txBody>
      </p:sp>
    </p:spTree>
    <p:extLst>
      <p:ext uri="{BB962C8B-B14F-4D97-AF65-F5344CB8AC3E}">
        <p14:creationId xmlns:p14="http://schemas.microsoft.com/office/powerpoint/2010/main" val="1745245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E2AA-A689-4BCF-8E64-84193AF49C91}"/>
              </a:ext>
            </a:extLst>
          </p:cNvPr>
          <p:cNvSpPr>
            <a:spLocks noGrp="1"/>
          </p:cNvSpPr>
          <p:nvPr>
            <p:ph type="title"/>
          </p:nvPr>
        </p:nvSpPr>
        <p:spPr/>
        <p:txBody>
          <a:bodyPr/>
          <a:lstStyle/>
          <a:p>
            <a:r>
              <a:rPr lang="en-US" altLang="en-US" dirty="0"/>
              <a:t>External cognition</a:t>
            </a:r>
            <a:endParaRPr lang="en-ID" dirty="0"/>
          </a:p>
        </p:txBody>
      </p:sp>
      <p:sp>
        <p:nvSpPr>
          <p:cNvPr id="3" name="Content Placeholder 2">
            <a:extLst>
              <a:ext uri="{FF2B5EF4-FFF2-40B4-BE49-F238E27FC236}">
                <a16:creationId xmlns:a16="http://schemas.microsoft.com/office/drawing/2014/main" id="{2A21FF03-F0BC-4B65-9FA9-919D6816C3BC}"/>
              </a:ext>
            </a:extLst>
          </p:cNvPr>
          <p:cNvSpPr>
            <a:spLocks noGrp="1"/>
          </p:cNvSpPr>
          <p:nvPr>
            <p:ph idx="1"/>
          </p:nvPr>
        </p:nvSpPr>
        <p:spPr/>
        <p:txBody>
          <a:bodyPr/>
          <a:lstStyle/>
          <a:p>
            <a:pPr eaLnBrk="1" hangingPunct="1">
              <a:lnSpc>
                <a:spcPct val="90000"/>
              </a:lnSpc>
              <a:buFont typeface="Wingdings" panose="05000000000000000000" pitchFamily="2" charset="2"/>
              <a:buNone/>
            </a:pPr>
            <a:r>
              <a:rPr lang="en-US" altLang="en-US" sz="2400" dirty="0" err="1"/>
              <a:t>Digunakan</a:t>
            </a:r>
            <a:r>
              <a:rPr lang="en-US" altLang="en-US" sz="2400" dirty="0"/>
              <a:t> </a:t>
            </a:r>
            <a:r>
              <a:rPr lang="en-US" altLang="en-US" sz="2400" dirty="0" err="1"/>
              <a:t>untuk</a:t>
            </a:r>
            <a:r>
              <a:rPr lang="en-US" altLang="en-US" sz="2400" dirty="0"/>
              <a:t> </a:t>
            </a:r>
            <a:r>
              <a:rPr lang="en-US" altLang="en-US" sz="2400" dirty="0" err="1"/>
              <a:t>menjelaskan</a:t>
            </a:r>
            <a:r>
              <a:rPr lang="en-US" altLang="en-US" sz="2400" dirty="0"/>
              <a:t> proses cognitive yang </a:t>
            </a:r>
            <a:r>
              <a:rPr lang="en-US" altLang="en-US" sz="2400" dirty="0" err="1"/>
              <a:t>terlibat</a:t>
            </a:r>
            <a:r>
              <a:rPr lang="en-US" altLang="en-US" sz="2400" dirty="0"/>
              <a:t> </a:t>
            </a:r>
            <a:r>
              <a:rPr lang="en-US" altLang="en-US" sz="2400" dirty="0" err="1"/>
              <a:t>saat</a:t>
            </a:r>
            <a:r>
              <a:rPr lang="en-US" altLang="en-US" sz="2400" dirty="0"/>
              <a:t> </a:t>
            </a:r>
            <a:r>
              <a:rPr lang="en-US" altLang="en-US" sz="2400" dirty="0" err="1"/>
              <a:t>interaksi</a:t>
            </a:r>
            <a:r>
              <a:rPr lang="en-US" altLang="en-US" sz="2400" dirty="0"/>
              <a:t> </a:t>
            </a:r>
            <a:r>
              <a:rPr lang="en-US" altLang="en-US" sz="2400" dirty="0" err="1"/>
              <a:t>dengan</a:t>
            </a:r>
            <a:r>
              <a:rPr lang="en-US" altLang="en-US" sz="2400" dirty="0"/>
              <a:t> external </a:t>
            </a:r>
            <a:r>
              <a:rPr lang="en-US" altLang="en-US" sz="2400" dirty="0" err="1"/>
              <a:t>representasi</a:t>
            </a:r>
            <a:r>
              <a:rPr lang="en-US" altLang="en-US" sz="2400" dirty="0"/>
              <a:t>. </a:t>
            </a:r>
            <a:r>
              <a:rPr lang="en-US" altLang="en-US" sz="2400" dirty="0" err="1"/>
              <a:t>Beberapa</a:t>
            </a:r>
            <a:r>
              <a:rPr lang="en-US" altLang="en-US" sz="2400" dirty="0"/>
              <a:t> </a:t>
            </a:r>
            <a:r>
              <a:rPr lang="en-US" altLang="en-US" sz="2400" dirty="0" err="1"/>
              <a:t>knsep-konsep</a:t>
            </a:r>
            <a:r>
              <a:rPr lang="en-US" altLang="en-US" sz="2400" dirty="0"/>
              <a:t> </a:t>
            </a:r>
            <a:r>
              <a:rPr lang="en-US" altLang="en-US" sz="2400" dirty="0" err="1"/>
              <a:t>itu</a:t>
            </a:r>
            <a:r>
              <a:rPr lang="en-US" altLang="en-US" sz="2400" dirty="0"/>
              <a:t> </a:t>
            </a:r>
            <a:r>
              <a:rPr lang="en-US" altLang="en-US" sz="2400" dirty="0" err="1"/>
              <a:t>adalah</a:t>
            </a:r>
            <a:r>
              <a:rPr lang="en-US" altLang="en-US" sz="2400" dirty="0"/>
              <a:t>:</a:t>
            </a:r>
          </a:p>
          <a:p>
            <a:pPr eaLnBrk="1" hangingPunct="1">
              <a:lnSpc>
                <a:spcPct val="90000"/>
              </a:lnSpc>
            </a:pPr>
            <a:r>
              <a:rPr lang="en-US" altLang="en-US" sz="2400" i="1" dirty="0"/>
              <a:t>Annotation</a:t>
            </a:r>
            <a:r>
              <a:rPr lang="en-US" altLang="en-US" sz="2400" dirty="0"/>
              <a:t> </a:t>
            </a:r>
            <a:r>
              <a:rPr lang="en-US" altLang="en-US" sz="2400" dirty="0" err="1"/>
              <a:t>melibatkan</a:t>
            </a:r>
            <a:r>
              <a:rPr lang="en-US" altLang="en-US" sz="2400" dirty="0"/>
              <a:t> pe-</a:t>
            </a:r>
            <a:r>
              <a:rPr lang="en-US" altLang="en-US" sz="2400" dirty="0" err="1"/>
              <a:t>modifikasian</a:t>
            </a:r>
            <a:r>
              <a:rPr lang="en-US" altLang="en-US" sz="2400" dirty="0"/>
              <a:t> </a:t>
            </a:r>
            <a:r>
              <a:rPr lang="en-US" altLang="en-US" sz="2400" dirty="0" err="1"/>
              <a:t>representasi</a:t>
            </a:r>
            <a:r>
              <a:rPr lang="en-US" altLang="en-US" sz="2400" dirty="0"/>
              <a:t> yang </a:t>
            </a:r>
            <a:r>
              <a:rPr lang="en-US" altLang="en-US" sz="2400" dirty="0" err="1"/>
              <a:t>sudah</a:t>
            </a:r>
            <a:r>
              <a:rPr lang="en-US" altLang="en-US" sz="2400" dirty="0"/>
              <a:t> </a:t>
            </a:r>
            <a:r>
              <a:rPr lang="en-US" altLang="en-US" sz="2400" dirty="0" err="1"/>
              <a:t>ada</a:t>
            </a:r>
            <a:r>
              <a:rPr lang="en-US" altLang="en-US" sz="2400" dirty="0"/>
              <a:t> </a:t>
            </a:r>
            <a:r>
              <a:rPr lang="en-US" altLang="en-US" sz="2400" dirty="0" err="1"/>
              <a:t>melalui</a:t>
            </a:r>
            <a:r>
              <a:rPr lang="en-US" altLang="en-US" sz="2400" dirty="0"/>
              <a:t> </a:t>
            </a:r>
            <a:r>
              <a:rPr lang="en-US" altLang="en-US" sz="2400" dirty="0" err="1"/>
              <a:t>pembuatan</a:t>
            </a:r>
            <a:r>
              <a:rPr lang="en-US" altLang="en-US" sz="2400" dirty="0"/>
              <a:t> </a:t>
            </a:r>
            <a:r>
              <a:rPr lang="en-US" altLang="en-US" sz="2400" dirty="0" err="1"/>
              <a:t>tanda</a:t>
            </a:r>
            <a:r>
              <a:rPr lang="en-US" altLang="en-US" sz="2400" dirty="0"/>
              <a:t>/</a:t>
            </a:r>
            <a:r>
              <a:rPr lang="en-US" altLang="en-US" sz="2400" dirty="0" err="1"/>
              <a:t>kode</a:t>
            </a:r>
            <a:endParaRPr lang="en-US" altLang="en-US" sz="2400" dirty="0"/>
          </a:p>
          <a:p>
            <a:pPr lvl="1" eaLnBrk="1" hangingPunct="1">
              <a:lnSpc>
                <a:spcPct val="90000"/>
              </a:lnSpc>
            </a:pPr>
            <a:r>
              <a:rPr lang="en-US" altLang="en-US" sz="2000" dirty="0"/>
              <a:t>crossing off, ticking, underlining</a:t>
            </a:r>
          </a:p>
          <a:p>
            <a:pPr eaLnBrk="1" hangingPunct="1">
              <a:lnSpc>
                <a:spcPct val="90000"/>
              </a:lnSpc>
            </a:pPr>
            <a:r>
              <a:rPr lang="en-US" altLang="en-US" sz="2400" i="1" dirty="0"/>
              <a:t>Cognitive tracing</a:t>
            </a:r>
            <a:r>
              <a:rPr lang="en-US" altLang="en-US" sz="2400" dirty="0"/>
              <a:t> </a:t>
            </a:r>
            <a:r>
              <a:rPr lang="en-US" altLang="en-US" sz="2400" dirty="0" err="1"/>
              <a:t>melibatkan</a:t>
            </a:r>
            <a:r>
              <a:rPr lang="en-US" altLang="en-US" sz="2400" dirty="0"/>
              <a:t> item-item yang </a:t>
            </a:r>
            <a:r>
              <a:rPr lang="en-US" altLang="en-US" sz="2400" dirty="0" err="1"/>
              <a:t>dimanipulasi</a:t>
            </a:r>
            <a:r>
              <a:rPr lang="en-US" altLang="en-US" sz="2400" dirty="0"/>
              <a:t> </a:t>
            </a:r>
            <a:r>
              <a:rPr lang="en-US" altLang="en-US" sz="2400" dirty="0" err="1"/>
              <a:t>dari</a:t>
            </a:r>
            <a:r>
              <a:rPr lang="en-US" altLang="en-US" sz="2400" dirty="0"/>
              <a:t> </a:t>
            </a:r>
            <a:r>
              <a:rPr lang="en-US" altLang="en-US" sz="2400" dirty="0" err="1"/>
              <a:t>luar</a:t>
            </a:r>
            <a:r>
              <a:rPr lang="en-US" altLang="en-US" sz="2400" dirty="0"/>
              <a:t> </a:t>
            </a:r>
            <a:r>
              <a:rPr lang="en-US" altLang="en-US" sz="2400" dirty="0" err="1"/>
              <a:t>ke</a:t>
            </a:r>
            <a:r>
              <a:rPr lang="en-US" altLang="en-US" sz="2400" dirty="0"/>
              <a:t> </a:t>
            </a:r>
            <a:r>
              <a:rPr lang="en-US" altLang="en-US" sz="2400" dirty="0" err="1"/>
              <a:t>dalam</a:t>
            </a:r>
            <a:r>
              <a:rPr lang="en-US" altLang="en-US" sz="2400" dirty="0"/>
              <a:t> </a:t>
            </a:r>
            <a:r>
              <a:rPr lang="en-US" altLang="en-US" sz="2400" dirty="0" err="1"/>
              <a:t>urutan</a:t>
            </a:r>
            <a:r>
              <a:rPr lang="en-US" altLang="en-US" sz="2400" dirty="0"/>
              <a:t> / </a:t>
            </a:r>
            <a:r>
              <a:rPr lang="en-US" altLang="en-US" sz="2400" dirty="0" err="1"/>
              <a:t>struktur</a:t>
            </a:r>
            <a:r>
              <a:rPr lang="en-US" altLang="en-US" sz="2400" dirty="0"/>
              <a:t> yang </a:t>
            </a:r>
            <a:r>
              <a:rPr lang="en-US" altLang="en-US" sz="2400" dirty="0" err="1"/>
              <a:t>berbeda</a:t>
            </a:r>
            <a:endParaRPr lang="en-US" altLang="en-US" sz="2400" dirty="0"/>
          </a:p>
          <a:p>
            <a:pPr lvl="1" eaLnBrk="1" hangingPunct="1">
              <a:lnSpc>
                <a:spcPct val="90000"/>
              </a:lnSpc>
            </a:pPr>
            <a:r>
              <a:rPr lang="en-US" altLang="en-US" sz="2000" dirty="0"/>
              <a:t>shuffling letters when playing scrabble, arranging playing cards in suits</a:t>
            </a:r>
            <a:endParaRPr lang="en-AU" altLang="en-US" sz="2000" dirty="0"/>
          </a:p>
          <a:p>
            <a:endParaRPr lang="en-ID" dirty="0"/>
          </a:p>
        </p:txBody>
      </p:sp>
    </p:spTree>
    <p:extLst>
      <p:ext uri="{BB962C8B-B14F-4D97-AF65-F5344CB8AC3E}">
        <p14:creationId xmlns:p14="http://schemas.microsoft.com/office/powerpoint/2010/main" val="1401266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C099-9DBA-4C2A-9E5D-82C5A2E11FBD}"/>
              </a:ext>
            </a:extLst>
          </p:cNvPr>
          <p:cNvSpPr>
            <a:spLocks noGrp="1"/>
          </p:cNvSpPr>
          <p:nvPr>
            <p:ph type="title"/>
          </p:nvPr>
        </p:nvSpPr>
        <p:spPr/>
        <p:txBody>
          <a:bodyPr/>
          <a:lstStyle/>
          <a:p>
            <a:r>
              <a:rPr lang="en-US" altLang="en-US" dirty="0"/>
              <a:t>External cognition (contd.)</a:t>
            </a:r>
            <a:endParaRPr lang="en-ID" dirty="0"/>
          </a:p>
        </p:txBody>
      </p:sp>
      <p:sp>
        <p:nvSpPr>
          <p:cNvPr id="3" name="Content Placeholder 2">
            <a:extLst>
              <a:ext uri="{FF2B5EF4-FFF2-40B4-BE49-F238E27FC236}">
                <a16:creationId xmlns:a16="http://schemas.microsoft.com/office/drawing/2014/main" id="{DAE17921-3429-423A-96CC-B0AF23CA9F59}"/>
              </a:ext>
            </a:extLst>
          </p:cNvPr>
          <p:cNvSpPr>
            <a:spLocks noGrp="1"/>
          </p:cNvSpPr>
          <p:nvPr>
            <p:ph idx="1"/>
          </p:nvPr>
        </p:nvSpPr>
        <p:spPr/>
        <p:txBody>
          <a:bodyPr>
            <a:normAutofit fontScale="92500"/>
          </a:bodyPr>
          <a:lstStyle/>
          <a:p>
            <a:pPr eaLnBrk="1" hangingPunct="1">
              <a:lnSpc>
                <a:spcPct val="90000"/>
              </a:lnSpc>
            </a:pPr>
            <a:r>
              <a:rPr lang="en-US" altLang="en-US" sz="2800" i="1" dirty="0"/>
              <a:t>Computational offloading.</a:t>
            </a:r>
            <a:r>
              <a:rPr lang="en-US" altLang="en-US" sz="2800" dirty="0"/>
              <a:t> </a:t>
            </a:r>
            <a:r>
              <a:rPr lang="en-US" altLang="en-US" sz="2800" dirty="0" err="1"/>
              <a:t>Saat</a:t>
            </a:r>
            <a:r>
              <a:rPr lang="en-US" altLang="en-US" sz="2800" dirty="0"/>
              <a:t> tools </a:t>
            </a:r>
            <a:r>
              <a:rPr lang="en-US" altLang="en-US" sz="2800" dirty="0" err="1"/>
              <a:t>digunakan</a:t>
            </a:r>
            <a:r>
              <a:rPr lang="en-US" altLang="en-US" sz="2800" dirty="0"/>
              <a:t> </a:t>
            </a:r>
            <a:r>
              <a:rPr lang="en-US" altLang="en-US" sz="2800" dirty="0" err="1"/>
              <a:t>dalam</a:t>
            </a:r>
            <a:r>
              <a:rPr lang="en-US" altLang="en-US" sz="2800" dirty="0"/>
              <a:t> </a:t>
            </a:r>
            <a:r>
              <a:rPr lang="en-US" altLang="en-US" sz="2800" dirty="0" err="1"/>
              <a:t>hubungan</a:t>
            </a:r>
            <a:r>
              <a:rPr lang="en-US" altLang="en-US" sz="2800" dirty="0"/>
              <a:t> </a:t>
            </a:r>
            <a:r>
              <a:rPr lang="en-US" altLang="en-US" sz="2800" dirty="0" err="1"/>
              <a:t>dengan</a:t>
            </a:r>
            <a:r>
              <a:rPr lang="en-US" altLang="en-US" sz="2800" dirty="0"/>
              <a:t> external </a:t>
            </a:r>
            <a:r>
              <a:rPr lang="en-US" altLang="en-US" sz="2800" dirty="0" err="1"/>
              <a:t>representasi</a:t>
            </a:r>
            <a:r>
              <a:rPr lang="en-US" altLang="en-US" sz="2800" dirty="0"/>
              <a:t> </a:t>
            </a:r>
            <a:r>
              <a:rPr lang="en-US" altLang="en-US" sz="2800" dirty="0" err="1"/>
              <a:t>untuk</a:t>
            </a:r>
            <a:r>
              <a:rPr lang="en-US" altLang="en-US" sz="2800" dirty="0"/>
              <a:t> </a:t>
            </a:r>
            <a:r>
              <a:rPr lang="en-US" altLang="en-US" sz="2800" dirty="0" err="1"/>
              <a:t>mengerjakan</a:t>
            </a:r>
            <a:r>
              <a:rPr lang="en-US" altLang="en-US" sz="2800" dirty="0"/>
              <a:t> </a:t>
            </a:r>
            <a:r>
              <a:rPr lang="en-US" altLang="en-US" sz="2800" dirty="0" err="1"/>
              <a:t>suatu</a:t>
            </a:r>
            <a:r>
              <a:rPr lang="en-US" altLang="en-US" sz="2800" dirty="0"/>
              <a:t> </a:t>
            </a:r>
            <a:r>
              <a:rPr lang="en-US" altLang="en-US" sz="2800" dirty="0" err="1"/>
              <a:t>komputasi</a:t>
            </a:r>
            <a:r>
              <a:rPr lang="en-US" altLang="en-US" sz="2800" dirty="0"/>
              <a:t> (</a:t>
            </a:r>
            <a:r>
              <a:rPr lang="en-US" altLang="en-US" sz="2800" dirty="0" err="1"/>
              <a:t>pena</a:t>
            </a:r>
            <a:r>
              <a:rPr lang="en-US" altLang="en-US" sz="2800" dirty="0"/>
              <a:t> dan </a:t>
            </a:r>
            <a:r>
              <a:rPr lang="en-US" altLang="en-US" sz="2800" dirty="0" err="1"/>
              <a:t>kertas</a:t>
            </a:r>
            <a:r>
              <a:rPr lang="en-US" altLang="en-US" sz="2800" dirty="0"/>
              <a:t>)</a:t>
            </a:r>
          </a:p>
          <a:p>
            <a:pPr lvl="1" eaLnBrk="1" hangingPunct="1">
              <a:lnSpc>
                <a:spcPct val="90000"/>
              </a:lnSpc>
            </a:pPr>
            <a:r>
              <a:rPr lang="en-US" altLang="en-US" sz="2400" dirty="0" err="1"/>
              <a:t>Coba</a:t>
            </a:r>
            <a:r>
              <a:rPr lang="en-US" altLang="en-US" sz="2400" dirty="0"/>
              <a:t> </a:t>
            </a:r>
            <a:r>
              <a:rPr lang="en-US" altLang="en-US" sz="2400" dirty="0" err="1"/>
              <a:t>hitung</a:t>
            </a:r>
            <a:r>
              <a:rPr lang="en-US" altLang="en-US" sz="2400" dirty="0"/>
              <a:t> (a) </a:t>
            </a:r>
            <a:r>
              <a:rPr lang="en-US" altLang="en-US" sz="2400" dirty="0" err="1"/>
              <a:t>dengan</a:t>
            </a:r>
            <a:r>
              <a:rPr lang="en-US" altLang="en-US" sz="2400" dirty="0"/>
              <a:t> </a:t>
            </a:r>
            <a:r>
              <a:rPr lang="en-US" altLang="en-US" sz="2400" dirty="0" err="1"/>
              <a:t>pikiran</a:t>
            </a:r>
            <a:r>
              <a:rPr lang="en-US" altLang="en-US" sz="2400" dirty="0"/>
              <a:t>, (b) di </a:t>
            </a:r>
            <a:r>
              <a:rPr lang="en-US" altLang="en-US" sz="2400" dirty="0" err="1"/>
              <a:t>atas</a:t>
            </a:r>
            <a:r>
              <a:rPr lang="en-US" altLang="en-US" sz="2400" dirty="0"/>
              <a:t> </a:t>
            </a:r>
            <a:r>
              <a:rPr lang="en-US" altLang="en-US" sz="2400" dirty="0" err="1"/>
              <a:t>kertas</a:t>
            </a:r>
            <a:r>
              <a:rPr lang="en-US" altLang="en-US" sz="2400" dirty="0"/>
              <a:t> dan c) </a:t>
            </a:r>
            <a:r>
              <a:rPr lang="en-US" altLang="en-US" sz="2400" dirty="0" err="1"/>
              <a:t>dengan</a:t>
            </a:r>
            <a:r>
              <a:rPr lang="en-US" altLang="en-US" sz="2400" dirty="0"/>
              <a:t> </a:t>
            </a:r>
            <a:r>
              <a:rPr lang="en-US" altLang="en-US" sz="2400" dirty="0" err="1"/>
              <a:t>kalkulator</a:t>
            </a:r>
            <a:r>
              <a:rPr lang="en-US" altLang="en-US" sz="2400" dirty="0"/>
              <a:t>.</a:t>
            </a:r>
          </a:p>
          <a:p>
            <a:pPr lvl="2" eaLnBrk="1" hangingPunct="1">
              <a:lnSpc>
                <a:spcPct val="90000"/>
              </a:lnSpc>
            </a:pPr>
            <a:r>
              <a:rPr lang="en-US" altLang="en-US" sz="2000" dirty="0"/>
              <a:t>2 x 3 = ?? </a:t>
            </a:r>
          </a:p>
          <a:p>
            <a:pPr lvl="2" eaLnBrk="1" hangingPunct="1">
              <a:lnSpc>
                <a:spcPct val="90000"/>
              </a:lnSpc>
            </a:pPr>
            <a:r>
              <a:rPr lang="en-US" altLang="en-US" sz="2000" dirty="0"/>
              <a:t>234 x 456 =??</a:t>
            </a:r>
          </a:p>
          <a:p>
            <a:pPr lvl="2" eaLnBrk="1" hangingPunct="1">
              <a:lnSpc>
                <a:spcPct val="90000"/>
              </a:lnSpc>
            </a:pPr>
            <a:r>
              <a:rPr lang="en-US" altLang="en-US" sz="2000" dirty="0"/>
              <a:t>CCXXXIIII   x  CCCCXXXXXVI = ???</a:t>
            </a:r>
            <a:br>
              <a:rPr lang="en-US" altLang="en-US" sz="2000" dirty="0"/>
            </a:br>
            <a:endParaRPr lang="en-US" altLang="en-US" sz="2000" dirty="0"/>
          </a:p>
          <a:p>
            <a:pPr eaLnBrk="1" hangingPunct="1">
              <a:lnSpc>
                <a:spcPct val="90000"/>
              </a:lnSpc>
              <a:buFont typeface="Wingdings" panose="05000000000000000000" pitchFamily="2" charset="2"/>
              <a:buNone/>
            </a:pPr>
            <a:r>
              <a:rPr lang="en-US" altLang="en-US" sz="2800" dirty="0"/>
              <a:t>Mana yang paling </a:t>
            </a:r>
            <a:r>
              <a:rPr lang="en-US" altLang="en-US" sz="2800" dirty="0" err="1"/>
              <a:t>mudah</a:t>
            </a:r>
            <a:r>
              <a:rPr lang="en-US" altLang="en-US" sz="2800" dirty="0"/>
              <a:t>?</a:t>
            </a:r>
            <a:endParaRPr lang="en-AU" altLang="en-US" sz="2800" dirty="0"/>
          </a:p>
          <a:p>
            <a:endParaRPr lang="en-ID" dirty="0"/>
          </a:p>
        </p:txBody>
      </p:sp>
    </p:spTree>
    <p:extLst>
      <p:ext uri="{BB962C8B-B14F-4D97-AF65-F5344CB8AC3E}">
        <p14:creationId xmlns:p14="http://schemas.microsoft.com/office/powerpoint/2010/main" val="2929514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7707-CBFC-4B57-8882-D723BB65944E}"/>
              </a:ext>
            </a:extLst>
          </p:cNvPr>
          <p:cNvSpPr>
            <a:spLocks noGrp="1"/>
          </p:cNvSpPr>
          <p:nvPr>
            <p:ph type="title"/>
          </p:nvPr>
        </p:nvSpPr>
        <p:spPr/>
        <p:txBody>
          <a:bodyPr/>
          <a:lstStyle/>
          <a:p>
            <a:r>
              <a:rPr lang="en-US" altLang="en-US" sz="3600" dirty="0" err="1"/>
              <a:t>Disain</a:t>
            </a:r>
            <a:r>
              <a:rPr lang="en-US" altLang="en-US" sz="3600" dirty="0"/>
              <a:t> yang </a:t>
            </a:r>
            <a:r>
              <a:rPr lang="en-US" altLang="en-US" sz="3600" dirty="0" err="1"/>
              <a:t>berimplikasi</a:t>
            </a:r>
            <a:r>
              <a:rPr lang="en-US" altLang="en-US" sz="3600" dirty="0"/>
              <a:t> pada external cognition</a:t>
            </a:r>
            <a:endParaRPr lang="en-ID" dirty="0"/>
          </a:p>
        </p:txBody>
      </p:sp>
      <p:sp>
        <p:nvSpPr>
          <p:cNvPr id="3" name="Content Placeholder 2">
            <a:extLst>
              <a:ext uri="{FF2B5EF4-FFF2-40B4-BE49-F238E27FC236}">
                <a16:creationId xmlns:a16="http://schemas.microsoft.com/office/drawing/2014/main" id="{A7C39978-7162-4455-AA44-FD37206D2E18}"/>
              </a:ext>
            </a:extLst>
          </p:cNvPr>
          <p:cNvSpPr>
            <a:spLocks noGrp="1"/>
          </p:cNvSpPr>
          <p:nvPr>
            <p:ph idx="1"/>
          </p:nvPr>
        </p:nvSpPr>
        <p:spPr/>
        <p:txBody>
          <a:bodyPr>
            <a:normAutofit/>
          </a:bodyPr>
          <a:lstStyle/>
          <a:p>
            <a:pPr eaLnBrk="1" hangingPunct="1">
              <a:buFont typeface="Wingdings" panose="05000000000000000000" pitchFamily="2" charset="2"/>
              <a:buNone/>
            </a:pPr>
            <a:r>
              <a:rPr lang="en-US" altLang="en-US" sz="2400" dirty="0" err="1"/>
              <a:t>Memberikan</a:t>
            </a:r>
            <a:r>
              <a:rPr lang="en-US" altLang="en-US" sz="2400" dirty="0"/>
              <a:t> external </a:t>
            </a:r>
            <a:r>
              <a:rPr lang="en-US" altLang="en-US" sz="2400" dirty="0" err="1"/>
              <a:t>representasi</a:t>
            </a:r>
            <a:r>
              <a:rPr lang="en-US" altLang="en-US" sz="2400" dirty="0"/>
              <a:t> pada interface yang </a:t>
            </a:r>
            <a:r>
              <a:rPr lang="en-US" altLang="en-US" sz="2400" dirty="0" err="1"/>
              <a:t>dapat</a:t>
            </a:r>
            <a:r>
              <a:rPr lang="en-US" altLang="en-US" sz="2400" dirty="0"/>
              <a:t> </a:t>
            </a:r>
            <a:r>
              <a:rPr lang="en-US" altLang="en-US" sz="2400" dirty="0" err="1"/>
              <a:t>mengurangi</a:t>
            </a:r>
            <a:r>
              <a:rPr lang="en-US" altLang="en-US" sz="2400" dirty="0"/>
              <a:t> </a:t>
            </a:r>
            <a:r>
              <a:rPr lang="en-US" altLang="en-US" sz="2400" dirty="0" err="1"/>
              <a:t>beban</a:t>
            </a:r>
            <a:r>
              <a:rPr lang="en-US" altLang="en-US" sz="2400" dirty="0"/>
              <a:t> memory dan </a:t>
            </a:r>
            <a:r>
              <a:rPr lang="en-US" altLang="en-US" sz="2400" dirty="0" err="1"/>
              <a:t>menfasilitasi</a:t>
            </a:r>
            <a:r>
              <a:rPr lang="en-US" altLang="en-US" sz="2400" dirty="0"/>
              <a:t> overload  </a:t>
            </a:r>
            <a:r>
              <a:rPr lang="en-US" altLang="en-US" sz="2400" dirty="0" err="1"/>
              <a:t>komputasional</a:t>
            </a:r>
            <a:endParaRPr lang="en-US" altLang="en-US" sz="2400" dirty="0"/>
          </a:p>
          <a:p>
            <a:pPr eaLnBrk="1" hangingPunct="1">
              <a:buFont typeface="Wingdings" panose="05000000000000000000" pitchFamily="2" charset="2"/>
              <a:buNone/>
            </a:pPr>
            <a:r>
              <a:rPr lang="en-US" altLang="en-US" sz="2400" dirty="0" err="1"/>
              <a:t>Contoh</a:t>
            </a:r>
            <a:r>
              <a:rPr lang="en-US" altLang="en-US" sz="2400" dirty="0"/>
              <a:t> : HCI yang </a:t>
            </a:r>
            <a:r>
              <a:rPr lang="en-US" altLang="en-US" sz="2400" dirty="0" err="1"/>
              <a:t>didisain</a:t>
            </a:r>
            <a:r>
              <a:rPr lang="en-US" altLang="en-US" sz="2400" dirty="0"/>
              <a:t> agar user </a:t>
            </a:r>
            <a:r>
              <a:rPr lang="en-US" altLang="en-US" sz="2400" dirty="0" err="1"/>
              <a:t>dapat</a:t>
            </a:r>
            <a:r>
              <a:rPr lang="en-US" altLang="en-US" sz="2400" dirty="0"/>
              <a:t> </a:t>
            </a:r>
            <a:r>
              <a:rPr lang="en-US" altLang="en-US" sz="2400" dirty="0" err="1"/>
              <a:t>mengerti</a:t>
            </a:r>
            <a:r>
              <a:rPr lang="en-US" altLang="en-US" sz="2400" dirty="0"/>
              <a:t>, </a:t>
            </a:r>
            <a:r>
              <a:rPr lang="en-US" altLang="en-US" sz="2400" dirty="0" err="1"/>
              <a:t>dapat</a:t>
            </a:r>
            <a:r>
              <a:rPr lang="en-US" altLang="en-US" sz="2400" dirty="0"/>
              <a:t> </a:t>
            </a:r>
            <a:r>
              <a:rPr lang="en-US" altLang="en-US" sz="2400" dirty="0" err="1"/>
              <a:t>membuat</a:t>
            </a:r>
            <a:r>
              <a:rPr lang="en-US" altLang="en-US" sz="2400" dirty="0"/>
              <a:t> </a:t>
            </a:r>
            <a:r>
              <a:rPr lang="en-US" altLang="en-US" sz="2400" dirty="0" err="1"/>
              <a:t>keputusan</a:t>
            </a:r>
            <a:r>
              <a:rPr lang="en-US" altLang="en-US" sz="2400" dirty="0"/>
              <a:t> </a:t>
            </a:r>
            <a:r>
              <a:rPr lang="en-US" altLang="en-US" sz="2400" dirty="0" err="1"/>
              <a:t>dengan</a:t>
            </a:r>
            <a:r>
              <a:rPr lang="en-US" altLang="en-US" sz="2400" dirty="0"/>
              <a:t> </a:t>
            </a:r>
            <a:r>
              <a:rPr lang="en-US" altLang="en-US" sz="2400" dirty="0" err="1"/>
              <a:t>cepat</a:t>
            </a:r>
            <a:r>
              <a:rPr lang="en-US" altLang="en-US" sz="2400" dirty="0"/>
              <a:t>, </a:t>
            </a:r>
            <a:r>
              <a:rPr lang="en-US" altLang="en-US" sz="2400" dirty="0" err="1"/>
              <a:t>dapat</a:t>
            </a:r>
            <a:r>
              <a:rPr lang="en-US" altLang="en-US" sz="2400" dirty="0"/>
              <a:t> </a:t>
            </a:r>
            <a:r>
              <a:rPr lang="en-US" altLang="en-US" sz="2400" dirty="0" err="1"/>
              <a:t>menerima</a:t>
            </a:r>
            <a:r>
              <a:rPr lang="en-US" altLang="en-US" sz="2400" dirty="0"/>
              <a:t> data </a:t>
            </a:r>
            <a:r>
              <a:rPr lang="en-US" altLang="en-US" sz="2400" dirty="0" err="1"/>
              <a:t>dalam</a:t>
            </a:r>
            <a:r>
              <a:rPr lang="en-US" altLang="en-US" sz="2400" dirty="0"/>
              <a:t> </a:t>
            </a:r>
            <a:r>
              <a:rPr lang="en-US" altLang="en-US" sz="2400" dirty="0" err="1"/>
              <a:t>jumlah</a:t>
            </a:r>
            <a:r>
              <a:rPr lang="en-US" altLang="en-US" sz="2400" dirty="0"/>
              <a:t> </a:t>
            </a:r>
            <a:r>
              <a:rPr lang="en-US" altLang="en-US" sz="2400" dirty="0" err="1"/>
              <a:t>besar</a:t>
            </a:r>
            <a:r>
              <a:rPr lang="en-US" altLang="en-US" sz="2400" dirty="0"/>
              <a:t>.</a:t>
            </a:r>
          </a:p>
          <a:p>
            <a:pPr eaLnBrk="1" hangingPunct="1"/>
            <a:endParaRPr lang="en-AU" altLang="en-US" sz="2400" dirty="0"/>
          </a:p>
          <a:p>
            <a:endParaRPr lang="en-ID" sz="2400" dirty="0"/>
          </a:p>
        </p:txBody>
      </p:sp>
    </p:spTree>
    <p:extLst>
      <p:ext uri="{BB962C8B-B14F-4D97-AF65-F5344CB8AC3E}">
        <p14:creationId xmlns:p14="http://schemas.microsoft.com/office/powerpoint/2010/main" val="3802817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6E154-D21E-4DBB-A0BC-FDD6FF917D14}"/>
              </a:ext>
            </a:extLst>
          </p:cNvPr>
          <p:cNvSpPr>
            <a:spLocks noGrp="1"/>
          </p:cNvSpPr>
          <p:nvPr>
            <p:ph type="title"/>
          </p:nvPr>
        </p:nvSpPr>
        <p:spPr/>
        <p:txBody>
          <a:bodyPr/>
          <a:lstStyle/>
          <a:p>
            <a:r>
              <a:rPr lang="en-US" altLang="en-US" dirty="0"/>
              <a:t>Conceptual models</a:t>
            </a:r>
            <a:endParaRPr lang="en-ID" dirty="0"/>
          </a:p>
        </p:txBody>
      </p:sp>
      <p:sp>
        <p:nvSpPr>
          <p:cNvPr id="3" name="Content Placeholder 2">
            <a:extLst>
              <a:ext uri="{FF2B5EF4-FFF2-40B4-BE49-F238E27FC236}">
                <a16:creationId xmlns:a16="http://schemas.microsoft.com/office/drawing/2014/main" id="{587A7015-638E-437F-BF7F-61377EDA3F35}"/>
              </a:ext>
            </a:extLst>
          </p:cNvPr>
          <p:cNvSpPr>
            <a:spLocks noGrp="1"/>
          </p:cNvSpPr>
          <p:nvPr>
            <p:ph idx="1"/>
          </p:nvPr>
        </p:nvSpPr>
        <p:spPr/>
        <p:txBody>
          <a:bodyPr>
            <a:normAutofit lnSpcReduction="10000"/>
          </a:bodyPr>
          <a:lstStyle/>
          <a:p>
            <a:pPr eaLnBrk="1" hangingPunct="1">
              <a:buFont typeface="Wingdings" panose="05000000000000000000" pitchFamily="2" charset="2"/>
              <a:buNone/>
            </a:pPr>
            <a:r>
              <a:rPr lang="en-GB" altLang="en-US" sz="2800" dirty="0"/>
              <a:t>Conceptual model </a:t>
            </a:r>
          </a:p>
          <a:p>
            <a:pPr eaLnBrk="1" hangingPunct="1">
              <a:buFont typeface="Wingdings" panose="05000000000000000000" pitchFamily="2" charset="2"/>
              <a:buNone/>
            </a:pPr>
            <a:r>
              <a:rPr lang="en-GB" altLang="en-US" sz="2800" dirty="0"/>
              <a:t>	“integrated set of ideas and concepts which describe the system in terms of its functions, behaviour and appearance”. </a:t>
            </a:r>
          </a:p>
          <a:p>
            <a:pPr eaLnBrk="1" hangingPunct="1">
              <a:buFont typeface="Wingdings" panose="05000000000000000000" pitchFamily="2" charset="2"/>
              <a:buNone/>
            </a:pPr>
            <a:r>
              <a:rPr lang="en-GB" altLang="en-US" sz="2800" dirty="0"/>
              <a:t>Harus </a:t>
            </a:r>
            <a:r>
              <a:rPr lang="en-GB" altLang="en-US" sz="2800" dirty="0" err="1"/>
              <a:t>dipertimbangkan</a:t>
            </a:r>
            <a:r>
              <a:rPr lang="en-GB" altLang="en-US" sz="2800" dirty="0"/>
              <a:t> :</a:t>
            </a:r>
          </a:p>
          <a:p>
            <a:pPr lvl="1" eaLnBrk="1" hangingPunct="1"/>
            <a:r>
              <a:rPr lang="en-GB" altLang="en-US" sz="2400" dirty="0"/>
              <a:t>Designer model</a:t>
            </a:r>
          </a:p>
          <a:p>
            <a:pPr lvl="1" eaLnBrk="1" hangingPunct="1"/>
            <a:r>
              <a:rPr lang="en-GB" altLang="en-US" sz="2400" dirty="0"/>
              <a:t>User model</a:t>
            </a:r>
          </a:p>
          <a:p>
            <a:pPr lvl="1" eaLnBrk="1" hangingPunct="1"/>
            <a:r>
              <a:rPr lang="en-GB" altLang="en-US" sz="2400" dirty="0"/>
              <a:t>System image – </a:t>
            </a:r>
            <a:r>
              <a:rPr lang="en-GB" altLang="en-US" sz="2400" dirty="0" err="1"/>
              <a:t>bagaimana</a:t>
            </a:r>
            <a:r>
              <a:rPr lang="en-GB" altLang="en-US" sz="2400" dirty="0"/>
              <a:t> system </a:t>
            </a:r>
            <a:r>
              <a:rPr lang="en-GB" altLang="en-US" sz="2400" dirty="0" err="1"/>
              <a:t>bekerja</a:t>
            </a:r>
            <a:endParaRPr lang="en-GB" altLang="en-US" sz="2400" dirty="0"/>
          </a:p>
          <a:p>
            <a:pPr eaLnBrk="1" hangingPunct="1">
              <a:buFont typeface="Wingdings" panose="05000000000000000000" pitchFamily="2" charset="2"/>
              <a:buNone/>
            </a:pPr>
            <a:endParaRPr lang="en-US" altLang="en-US" sz="2800" dirty="0"/>
          </a:p>
          <a:p>
            <a:endParaRPr lang="en-ID" dirty="0"/>
          </a:p>
        </p:txBody>
      </p:sp>
    </p:spTree>
    <p:extLst>
      <p:ext uri="{BB962C8B-B14F-4D97-AF65-F5344CB8AC3E}">
        <p14:creationId xmlns:p14="http://schemas.microsoft.com/office/powerpoint/2010/main" val="196760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B9A1-2AED-42F1-A932-01C13C0ACB75}"/>
              </a:ext>
            </a:extLst>
          </p:cNvPr>
          <p:cNvSpPr>
            <a:spLocks noGrp="1"/>
          </p:cNvSpPr>
          <p:nvPr>
            <p:ph type="title"/>
          </p:nvPr>
        </p:nvSpPr>
        <p:spPr/>
        <p:txBody>
          <a:bodyPr/>
          <a:lstStyle/>
          <a:p>
            <a:r>
              <a:rPr lang="en-US" altLang="en-US" sz="3600" dirty="0" err="1"/>
              <a:t>Teori</a:t>
            </a:r>
            <a:r>
              <a:rPr lang="en-US" altLang="en-US" sz="3600" dirty="0"/>
              <a:t> dan model</a:t>
            </a:r>
            <a:endParaRPr lang="en-ID" dirty="0"/>
          </a:p>
        </p:txBody>
      </p:sp>
      <p:sp>
        <p:nvSpPr>
          <p:cNvPr id="3" name="Content Placeholder 2">
            <a:extLst>
              <a:ext uri="{FF2B5EF4-FFF2-40B4-BE49-F238E27FC236}">
                <a16:creationId xmlns:a16="http://schemas.microsoft.com/office/drawing/2014/main" id="{2BDDE9FF-A2E1-473E-B8A1-36A3677BF53F}"/>
              </a:ext>
            </a:extLst>
          </p:cNvPr>
          <p:cNvSpPr>
            <a:spLocks noGrp="1"/>
          </p:cNvSpPr>
          <p:nvPr>
            <p:ph idx="1"/>
          </p:nvPr>
        </p:nvSpPr>
        <p:spPr/>
        <p:txBody>
          <a:bodyPr>
            <a:noAutofit/>
          </a:bodyPr>
          <a:lstStyle/>
          <a:p>
            <a:pPr eaLnBrk="1" hangingPunct="1"/>
            <a:r>
              <a:rPr lang="en-AU" altLang="en-US" sz="2400" dirty="0" err="1"/>
              <a:t>Teori</a:t>
            </a:r>
            <a:r>
              <a:rPr lang="en-AU" altLang="en-US" sz="2400" dirty="0"/>
              <a:t> dan model </a:t>
            </a:r>
            <a:r>
              <a:rPr lang="en-AU" altLang="en-US" sz="2400" dirty="0" err="1"/>
              <a:t>memberikan</a:t>
            </a:r>
            <a:r>
              <a:rPr lang="en-AU" altLang="en-US" sz="2400" dirty="0"/>
              <a:t> </a:t>
            </a:r>
            <a:r>
              <a:rPr lang="en-AU" altLang="en-US" sz="2400" dirty="0" err="1"/>
              <a:t>abstraksi</a:t>
            </a:r>
            <a:r>
              <a:rPr lang="en-AU" altLang="en-US" sz="2400" dirty="0"/>
              <a:t> </a:t>
            </a:r>
            <a:r>
              <a:rPr lang="en-AU" altLang="en-US" sz="2400" dirty="0" err="1"/>
              <a:t>untuk</a:t>
            </a:r>
            <a:r>
              <a:rPr lang="en-AU" altLang="en-US" sz="2400" dirty="0"/>
              <a:t> </a:t>
            </a:r>
            <a:r>
              <a:rPr lang="en-AU" altLang="en-US" sz="2400" dirty="0" err="1"/>
              <a:t>menggambarkan</a:t>
            </a:r>
            <a:r>
              <a:rPr lang="en-AU" altLang="en-US" sz="2400" dirty="0"/>
              <a:t> dan </a:t>
            </a:r>
            <a:r>
              <a:rPr lang="en-AU" altLang="en-US" sz="2400" dirty="0" err="1"/>
              <a:t>mengerti</a:t>
            </a:r>
            <a:r>
              <a:rPr lang="en-AU" altLang="en-US" sz="2400" dirty="0"/>
              <a:t> </a:t>
            </a:r>
            <a:r>
              <a:rPr lang="en-AU" altLang="en-US" sz="2400" dirty="0" err="1"/>
              <a:t>fenomena</a:t>
            </a:r>
            <a:endParaRPr lang="en-AU" altLang="en-US" sz="2400" dirty="0"/>
          </a:p>
          <a:p>
            <a:pPr eaLnBrk="1" hangingPunct="1"/>
            <a:r>
              <a:rPr lang="en-AU" altLang="en-US" sz="2400" dirty="0" err="1"/>
              <a:t>Generalisasi</a:t>
            </a:r>
            <a:r>
              <a:rPr lang="en-AU" altLang="en-US" sz="2400" dirty="0"/>
              <a:t> </a:t>
            </a:r>
            <a:r>
              <a:rPr lang="en-AU" altLang="en-US" sz="2400" dirty="0" err="1"/>
              <a:t>dibuat</a:t>
            </a:r>
            <a:r>
              <a:rPr lang="en-AU" altLang="en-US" sz="2400" dirty="0"/>
              <a:t> </a:t>
            </a:r>
            <a:r>
              <a:rPr lang="en-AU" altLang="en-US" sz="2400" dirty="0" err="1"/>
              <a:t>berdasar</a:t>
            </a:r>
            <a:r>
              <a:rPr lang="en-AU" altLang="en-US" sz="2400" dirty="0"/>
              <a:t> pada </a:t>
            </a:r>
            <a:r>
              <a:rPr lang="en-AU" altLang="en-US" sz="2400" dirty="0" err="1"/>
              <a:t>situasi</a:t>
            </a:r>
            <a:r>
              <a:rPr lang="en-AU" altLang="en-US" sz="2400" dirty="0"/>
              <a:t> yang </a:t>
            </a:r>
            <a:r>
              <a:rPr lang="en-AU" altLang="en-US" sz="2400" dirty="0" err="1"/>
              <a:t>berbeda</a:t>
            </a:r>
            <a:r>
              <a:rPr lang="en-AU" altLang="en-US" sz="2400" dirty="0"/>
              <a:t> </a:t>
            </a:r>
          </a:p>
          <a:p>
            <a:pPr eaLnBrk="1" hangingPunct="1"/>
            <a:r>
              <a:rPr lang="en-AU" altLang="en-US" sz="2400" dirty="0" err="1"/>
              <a:t>Kemungkinannya</a:t>
            </a:r>
            <a:r>
              <a:rPr lang="en-AU" altLang="en-US" sz="2400" dirty="0"/>
              <a:t> </a:t>
            </a:r>
            <a:r>
              <a:rPr lang="en-AU" altLang="en-US" sz="2400" dirty="0" err="1"/>
              <a:t>adalah</a:t>
            </a:r>
            <a:r>
              <a:rPr lang="en-AU" altLang="en-US" sz="2400" dirty="0"/>
              <a:t> </a:t>
            </a:r>
            <a:r>
              <a:rPr lang="en-AU" altLang="en-US" sz="2400" dirty="0" err="1"/>
              <a:t>deskriptif</a:t>
            </a:r>
            <a:r>
              <a:rPr lang="en-AU" altLang="en-US" sz="2400" dirty="0"/>
              <a:t>, </a:t>
            </a:r>
            <a:r>
              <a:rPr lang="en-AU" altLang="en-US" sz="2400" dirty="0" err="1"/>
              <a:t>explanatori</a:t>
            </a:r>
            <a:r>
              <a:rPr lang="en-AU" altLang="en-US" sz="2400" dirty="0"/>
              <a:t> </a:t>
            </a:r>
            <a:r>
              <a:rPr lang="en-AU" altLang="en-US" sz="2400" dirty="0" err="1"/>
              <a:t>atau</a:t>
            </a:r>
            <a:r>
              <a:rPr lang="en-AU" altLang="en-US" sz="2400" dirty="0"/>
              <a:t> </a:t>
            </a:r>
            <a:r>
              <a:rPr lang="en-AU" altLang="en-US" sz="2400" dirty="0" err="1"/>
              <a:t>prediktif</a:t>
            </a:r>
            <a:r>
              <a:rPr lang="en-AU" altLang="en-US" sz="2400" dirty="0"/>
              <a:t> </a:t>
            </a:r>
          </a:p>
          <a:p>
            <a:pPr eaLnBrk="1" hangingPunct="1"/>
            <a:r>
              <a:rPr lang="en-AU" altLang="en-US" sz="2400" dirty="0" err="1"/>
              <a:t>Dalam</a:t>
            </a:r>
            <a:r>
              <a:rPr lang="en-AU" altLang="en-US" sz="2400" dirty="0"/>
              <a:t> </a:t>
            </a:r>
            <a:r>
              <a:rPr lang="en-AU" altLang="en-US" sz="2400" dirty="0" err="1"/>
              <a:t>bidang</a:t>
            </a:r>
            <a:r>
              <a:rPr lang="en-AU" altLang="en-US" sz="2400" dirty="0"/>
              <a:t> HCI yang </a:t>
            </a:r>
            <a:r>
              <a:rPr lang="en-AU" altLang="en-US" sz="2400" dirty="0" err="1"/>
              <a:t>luas</a:t>
            </a:r>
            <a:r>
              <a:rPr lang="en-AU" altLang="en-US" sz="2400" dirty="0"/>
              <a:t>, </a:t>
            </a:r>
            <a:r>
              <a:rPr lang="en-AU" altLang="en-US" sz="2400" dirty="0" err="1"/>
              <a:t>banyak</a:t>
            </a:r>
            <a:r>
              <a:rPr lang="en-AU" altLang="en-US" sz="2400" dirty="0"/>
              <a:t> </a:t>
            </a:r>
            <a:r>
              <a:rPr lang="en-AU" altLang="en-US" sz="2400" dirty="0" err="1"/>
              <a:t>teori</a:t>
            </a:r>
            <a:r>
              <a:rPr lang="en-AU" altLang="en-US" sz="2400" dirty="0"/>
              <a:t> </a:t>
            </a:r>
            <a:r>
              <a:rPr lang="en-AU" altLang="en-US" sz="2400" dirty="0" err="1"/>
              <a:t>dibutuhkan</a:t>
            </a:r>
            <a:endParaRPr lang="en-AU" altLang="en-US" sz="2400" dirty="0"/>
          </a:p>
          <a:p>
            <a:endParaRPr lang="en-ID" sz="2400" dirty="0"/>
          </a:p>
        </p:txBody>
      </p:sp>
    </p:spTree>
    <p:extLst>
      <p:ext uri="{BB962C8B-B14F-4D97-AF65-F5344CB8AC3E}">
        <p14:creationId xmlns:p14="http://schemas.microsoft.com/office/powerpoint/2010/main" val="3877986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DBF2-C406-4D22-A8EA-D10077F68133}"/>
              </a:ext>
            </a:extLst>
          </p:cNvPr>
          <p:cNvSpPr>
            <a:spLocks noGrp="1"/>
          </p:cNvSpPr>
          <p:nvPr>
            <p:ph type="title"/>
          </p:nvPr>
        </p:nvSpPr>
        <p:spPr/>
        <p:txBody>
          <a:bodyPr/>
          <a:lstStyle/>
          <a:p>
            <a:r>
              <a:rPr lang="en-US" altLang="en-US" dirty="0"/>
              <a:t>Three models</a:t>
            </a:r>
            <a:endParaRPr lang="en-ID" dirty="0"/>
          </a:p>
        </p:txBody>
      </p:sp>
      <p:sp>
        <p:nvSpPr>
          <p:cNvPr id="3" name="Content Placeholder 2">
            <a:extLst>
              <a:ext uri="{FF2B5EF4-FFF2-40B4-BE49-F238E27FC236}">
                <a16:creationId xmlns:a16="http://schemas.microsoft.com/office/drawing/2014/main" id="{A3225ABC-BF5A-45B8-A560-B4F6598C6008}"/>
              </a:ext>
            </a:extLst>
          </p:cNvPr>
          <p:cNvSpPr>
            <a:spLocks noGrp="1"/>
          </p:cNvSpPr>
          <p:nvPr>
            <p:ph idx="1"/>
          </p:nvPr>
        </p:nvSpPr>
        <p:spPr/>
        <p:txBody>
          <a:bodyPr/>
          <a:lstStyle/>
          <a:p>
            <a:endParaRPr lang="en-ID" dirty="0"/>
          </a:p>
        </p:txBody>
      </p:sp>
      <p:sp>
        <p:nvSpPr>
          <p:cNvPr id="4" name="Rectangle 3">
            <a:extLst>
              <a:ext uri="{FF2B5EF4-FFF2-40B4-BE49-F238E27FC236}">
                <a16:creationId xmlns:a16="http://schemas.microsoft.com/office/drawing/2014/main" id="{22550AF0-6BFD-4B4B-A090-1A2927017096}"/>
              </a:ext>
            </a:extLst>
          </p:cNvPr>
          <p:cNvSpPr>
            <a:spLocks noChangeArrowheads="1"/>
          </p:cNvSpPr>
          <p:nvPr/>
        </p:nvSpPr>
        <p:spPr bwMode="auto">
          <a:xfrm>
            <a:off x="2120483" y="2613399"/>
            <a:ext cx="2087562" cy="1008063"/>
          </a:xfrm>
          <a:prstGeom prst="rect">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eaLnBrk="1" hangingPunct="1"/>
            <a:r>
              <a:rPr lang="en-US" altLang="en-US"/>
              <a:t>Designer</a:t>
            </a:r>
            <a:br>
              <a:rPr lang="en-US" altLang="en-US"/>
            </a:br>
            <a:r>
              <a:rPr lang="en-US" altLang="en-US"/>
              <a:t> model</a:t>
            </a:r>
          </a:p>
        </p:txBody>
      </p:sp>
      <p:sp>
        <p:nvSpPr>
          <p:cNvPr id="5" name="Rectangle 4">
            <a:extLst>
              <a:ext uri="{FF2B5EF4-FFF2-40B4-BE49-F238E27FC236}">
                <a16:creationId xmlns:a16="http://schemas.microsoft.com/office/drawing/2014/main" id="{FACC41F6-30D6-49F0-9545-321C51D6DD9A}"/>
              </a:ext>
            </a:extLst>
          </p:cNvPr>
          <p:cNvSpPr>
            <a:spLocks noChangeArrowheads="1"/>
          </p:cNvSpPr>
          <p:nvPr/>
        </p:nvSpPr>
        <p:spPr bwMode="auto">
          <a:xfrm>
            <a:off x="5792370" y="2613399"/>
            <a:ext cx="2065338" cy="936625"/>
          </a:xfrm>
          <a:prstGeom prst="rect">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eaLnBrk="1" hangingPunct="1"/>
            <a:r>
              <a:rPr lang="en-US" altLang="en-US"/>
              <a:t>User</a:t>
            </a:r>
            <a:br>
              <a:rPr lang="en-US" altLang="en-US"/>
            </a:br>
            <a:r>
              <a:rPr lang="en-US" altLang="en-US"/>
              <a:t> model</a:t>
            </a:r>
          </a:p>
        </p:txBody>
      </p:sp>
      <p:sp>
        <p:nvSpPr>
          <p:cNvPr id="6" name="Rectangle 5">
            <a:extLst>
              <a:ext uri="{FF2B5EF4-FFF2-40B4-BE49-F238E27FC236}">
                <a16:creationId xmlns:a16="http://schemas.microsoft.com/office/drawing/2014/main" id="{B3DA387D-866A-48B6-BF92-73BA3113EFE0}"/>
              </a:ext>
            </a:extLst>
          </p:cNvPr>
          <p:cNvSpPr>
            <a:spLocks noChangeArrowheads="1"/>
          </p:cNvSpPr>
          <p:nvPr/>
        </p:nvSpPr>
        <p:spPr bwMode="auto">
          <a:xfrm>
            <a:off x="4063583" y="4773987"/>
            <a:ext cx="1993900" cy="914400"/>
          </a:xfrm>
          <a:prstGeom prst="rect">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pPr algn="ctr" eaLnBrk="1" hangingPunct="1"/>
            <a:r>
              <a:rPr lang="en-US" altLang="en-US"/>
              <a:t>System </a:t>
            </a:r>
            <a:br>
              <a:rPr lang="en-US" altLang="en-US"/>
            </a:br>
            <a:r>
              <a:rPr lang="en-US" altLang="en-US"/>
              <a:t>image</a:t>
            </a:r>
          </a:p>
        </p:txBody>
      </p:sp>
      <p:sp>
        <p:nvSpPr>
          <p:cNvPr id="7" name="AutoShape 6">
            <a:extLst>
              <a:ext uri="{FF2B5EF4-FFF2-40B4-BE49-F238E27FC236}">
                <a16:creationId xmlns:a16="http://schemas.microsoft.com/office/drawing/2014/main" id="{2D36718A-899A-46CF-9B43-521EAEA5C8A0}"/>
              </a:ext>
            </a:extLst>
          </p:cNvPr>
          <p:cNvSpPr>
            <a:spLocks noChangeArrowheads="1"/>
          </p:cNvSpPr>
          <p:nvPr/>
        </p:nvSpPr>
        <p:spPr bwMode="auto">
          <a:xfrm rot="2238954">
            <a:off x="3128545" y="4054849"/>
            <a:ext cx="1400175" cy="274638"/>
          </a:xfrm>
          <a:prstGeom prst="rightArrow">
            <a:avLst>
              <a:gd name="adj1" fmla="val 50000"/>
              <a:gd name="adj2" fmla="val 127456"/>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endParaRPr lang="en-US" altLang="en-US" sz="1800"/>
          </a:p>
        </p:txBody>
      </p:sp>
      <p:sp>
        <p:nvSpPr>
          <p:cNvPr id="8" name="AutoShape 7">
            <a:extLst>
              <a:ext uri="{FF2B5EF4-FFF2-40B4-BE49-F238E27FC236}">
                <a16:creationId xmlns:a16="http://schemas.microsoft.com/office/drawing/2014/main" id="{70830FBD-06EE-48E5-80A4-9F7A71A3BC63}"/>
              </a:ext>
            </a:extLst>
          </p:cNvPr>
          <p:cNvSpPr>
            <a:spLocks noChangeArrowheads="1"/>
          </p:cNvSpPr>
          <p:nvPr/>
        </p:nvSpPr>
        <p:spPr bwMode="auto">
          <a:xfrm rot="19395288">
            <a:off x="5289133" y="4126287"/>
            <a:ext cx="1655762" cy="211137"/>
          </a:xfrm>
          <a:prstGeom prst="leftRightArrow">
            <a:avLst>
              <a:gd name="adj1" fmla="val 50000"/>
              <a:gd name="adj2" fmla="val 156842"/>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MS PGothic" panose="020B0600070205080204" pitchFamily="34" charset="-128"/>
                <a:cs typeface="+mn-cs"/>
              </a:defRPr>
            </a:lvl9pPr>
          </a:lstStyle>
          <a:p>
            <a:endParaRPr lang="en-US" altLang="en-US" sz="1800"/>
          </a:p>
        </p:txBody>
      </p:sp>
    </p:spTree>
    <p:extLst>
      <p:ext uri="{BB962C8B-B14F-4D97-AF65-F5344CB8AC3E}">
        <p14:creationId xmlns:p14="http://schemas.microsoft.com/office/powerpoint/2010/main" val="3957736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1ED6-D9CB-437F-BE4F-A330D4B39DBB}"/>
              </a:ext>
            </a:extLst>
          </p:cNvPr>
          <p:cNvSpPr>
            <a:spLocks noGrp="1"/>
          </p:cNvSpPr>
          <p:nvPr>
            <p:ph type="title"/>
          </p:nvPr>
        </p:nvSpPr>
        <p:spPr/>
        <p:txBody>
          <a:bodyPr/>
          <a:lstStyle/>
          <a:p>
            <a:r>
              <a:rPr lang="en-US" altLang="en-US" dirty="0"/>
              <a:t>Conceptual models</a:t>
            </a:r>
            <a:endParaRPr lang="en-ID" dirty="0"/>
          </a:p>
        </p:txBody>
      </p:sp>
      <p:sp>
        <p:nvSpPr>
          <p:cNvPr id="3" name="Content Placeholder 2">
            <a:extLst>
              <a:ext uri="{FF2B5EF4-FFF2-40B4-BE49-F238E27FC236}">
                <a16:creationId xmlns:a16="http://schemas.microsoft.com/office/drawing/2014/main" id="{F5785C3C-E8BC-428A-9E36-C53E61D18E0A}"/>
              </a:ext>
            </a:extLst>
          </p:cNvPr>
          <p:cNvSpPr>
            <a:spLocks noGrp="1"/>
          </p:cNvSpPr>
          <p:nvPr>
            <p:ph idx="1"/>
          </p:nvPr>
        </p:nvSpPr>
        <p:spPr/>
        <p:txBody>
          <a:bodyPr>
            <a:normAutofit/>
          </a:bodyPr>
          <a:lstStyle/>
          <a:p>
            <a:pPr eaLnBrk="1" hangingPunct="1">
              <a:lnSpc>
                <a:spcPct val="90000"/>
              </a:lnSpc>
            </a:pPr>
            <a:r>
              <a:rPr lang="en-US" altLang="en-US" sz="2000" dirty="0"/>
              <a:t>User </a:t>
            </a:r>
            <a:r>
              <a:rPr lang="en-US" altLang="en-US" sz="2000" dirty="0" err="1"/>
              <a:t>mempunyai</a:t>
            </a:r>
            <a:r>
              <a:rPr lang="en-US" altLang="en-US" sz="2000" dirty="0"/>
              <a:t> </a:t>
            </a:r>
            <a:r>
              <a:rPr lang="en-US" altLang="en-US" sz="2000" dirty="0" err="1"/>
              <a:t>konseptual</a:t>
            </a:r>
            <a:r>
              <a:rPr lang="en-US" altLang="en-US" sz="2000" dirty="0"/>
              <a:t> </a:t>
            </a:r>
            <a:r>
              <a:rPr lang="en-US" altLang="en-US" sz="2000" dirty="0" err="1"/>
              <a:t>atau</a:t>
            </a:r>
            <a:r>
              <a:rPr lang="en-US" altLang="en-US" sz="2000" dirty="0"/>
              <a:t> </a:t>
            </a:r>
            <a:r>
              <a:rPr lang="ja-JP" altLang="en-US" sz="2000" dirty="0"/>
              <a:t>“</a:t>
            </a:r>
            <a:r>
              <a:rPr lang="en-US" altLang="ja-JP" sz="2000" dirty="0"/>
              <a:t>mental models</a:t>
            </a:r>
            <a:r>
              <a:rPr lang="ja-JP" altLang="en-US" sz="2000" dirty="0"/>
              <a:t>”</a:t>
            </a:r>
            <a:r>
              <a:rPr lang="en-US" altLang="ja-JP" sz="2000" dirty="0"/>
              <a:t> </a:t>
            </a:r>
            <a:r>
              <a:rPr lang="en-US" altLang="ja-JP" sz="2000" dirty="0" err="1"/>
              <a:t>bagaimana</a:t>
            </a:r>
            <a:r>
              <a:rPr lang="en-US" altLang="ja-JP" sz="2000" dirty="0"/>
              <a:t> </a:t>
            </a:r>
            <a:r>
              <a:rPr lang="en-US" altLang="ja-JP" sz="2000" dirty="0" err="1"/>
              <a:t>suatu</a:t>
            </a:r>
            <a:r>
              <a:rPr lang="en-US" altLang="ja-JP" sz="2000" dirty="0"/>
              <a:t> system </a:t>
            </a:r>
            <a:r>
              <a:rPr lang="en-US" altLang="ja-JP" sz="2000" dirty="0" err="1"/>
              <a:t>itu</a:t>
            </a:r>
            <a:r>
              <a:rPr lang="en-US" altLang="ja-JP" sz="2000" dirty="0"/>
              <a:t> </a:t>
            </a:r>
            <a:r>
              <a:rPr lang="en-US" altLang="ja-JP" sz="2000" dirty="0" err="1"/>
              <a:t>bekerja</a:t>
            </a:r>
            <a:r>
              <a:rPr lang="en-US" altLang="ja-JP" sz="2000" dirty="0"/>
              <a:t>, </a:t>
            </a:r>
            <a:r>
              <a:rPr lang="en-US" altLang="ja-JP" sz="2000" dirty="0" err="1"/>
              <a:t>didasarkan</a:t>
            </a:r>
            <a:r>
              <a:rPr lang="en-US" altLang="ja-JP" sz="2000" dirty="0"/>
              <a:t> pada </a:t>
            </a:r>
            <a:r>
              <a:rPr lang="en-US" altLang="ja-JP" sz="2000" dirty="0" err="1"/>
              <a:t>pengetahuan</a:t>
            </a:r>
            <a:r>
              <a:rPr lang="en-US" altLang="ja-JP" sz="2000" dirty="0"/>
              <a:t> dan </a:t>
            </a:r>
            <a:r>
              <a:rPr lang="en-US" altLang="ja-JP" sz="2000" dirty="0" err="1"/>
              <a:t>pengalaman</a:t>
            </a:r>
            <a:r>
              <a:rPr lang="en-US" altLang="ja-JP" sz="2000" dirty="0"/>
              <a:t> </a:t>
            </a:r>
            <a:r>
              <a:rPr lang="en-US" altLang="ja-JP" sz="2000" dirty="0" err="1"/>
              <a:t>sehari-hari</a:t>
            </a:r>
            <a:r>
              <a:rPr lang="en-US" altLang="ja-JP" sz="2000" dirty="0"/>
              <a:t>.  </a:t>
            </a:r>
          </a:p>
          <a:p>
            <a:pPr eaLnBrk="1" hangingPunct="1">
              <a:lnSpc>
                <a:spcPct val="90000"/>
              </a:lnSpc>
            </a:pPr>
            <a:r>
              <a:rPr lang="en-US" altLang="en-US" sz="2000" dirty="0">
                <a:solidFill>
                  <a:schemeClr val="hlink"/>
                </a:solidFill>
              </a:rPr>
              <a:t>Good conceptual model</a:t>
            </a:r>
            <a:r>
              <a:rPr lang="en-US" altLang="en-US" sz="2000" dirty="0"/>
              <a:t> </a:t>
            </a:r>
            <a:r>
              <a:rPr lang="en-US" altLang="en-US" sz="2000" dirty="0" err="1"/>
              <a:t>menjadikan</a:t>
            </a:r>
            <a:r>
              <a:rPr lang="en-US" altLang="en-US" sz="2000" dirty="0"/>
              <a:t> user </a:t>
            </a:r>
            <a:r>
              <a:rPr lang="en-US" altLang="en-US" sz="2000" dirty="0" err="1"/>
              <a:t>dapat</a:t>
            </a:r>
            <a:r>
              <a:rPr lang="en-US" altLang="en-US" sz="2000" dirty="0"/>
              <a:t> </a:t>
            </a:r>
            <a:r>
              <a:rPr lang="en-US" altLang="en-US" sz="2000" dirty="0" err="1"/>
              <a:t>memperkirakan</a:t>
            </a:r>
            <a:r>
              <a:rPr lang="en-US" altLang="en-US" sz="2000" dirty="0"/>
              <a:t> </a:t>
            </a:r>
            <a:r>
              <a:rPr lang="en-US" altLang="en-US" sz="2000" dirty="0" err="1"/>
              <a:t>dengan</a:t>
            </a:r>
            <a:r>
              <a:rPr lang="en-US" altLang="en-US" sz="2000" dirty="0"/>
              <a:t> </a:t>
            </a:r>
            <a:r>
              <a:rPr lang="en-US" altLang="en-US" sz="2000" dirty="0" err="1"/>
              <a:t>benar</a:t>
            </a:r>
            <a:r>
              <a:rPr lang="en-US" altLang="en-US" sz="2000" dirty="0"/>
              <a:t> </a:t>
            </a:r>
            <a:r>
              <a:rPr lang="en-US" altLang="en-US" sz="2000" dirty="0" err="1"/>
              <a:t>apa</a:t>
            </a:r>
            <a:r>
              <a:rPr lang="en-US" altLang="en-US" sz="2000" dirty="0"/>
              <a:t> yang </a:t>
            </a:r>
            <a:r>
              <a:rPr lang="en-US" altLang="en-US" sz="2000" dirty="0" err="1"/>
              <a:t>akan</a:t>
            </a:r>
            <a:r>
              <a:rPr lang="en-US" altLang="en-US" sz="2000" dirty="0"/>
              <a:t> </a:t>
            </a:r>
            <a:r>
              <a:rPr lang="en-US" altLang="en-US" sz="2000" dirty="0" err="1"/>
              <a:t>terjadi</a:t>
            </a:r>
            <a:r>
              <a:rPr lang="en-US" altLang="en-US" sz="2000" dirty="0"/>
              <a:t> </a:t>
            </a:r>
            <a:r>
              <a:rPr lang="en-US" altLang="en-US" sz="2000" dirty="0" err="1"/>
              <a:t>dengan</a:t>
            </a:r>
            <a:r>
              <a:rPr lang="en-US" altLang="en-US" sz="2000" dirty="0"/>
              <a:t> </a:t>
            </a:r>
            <a:r>
              <a:rPr lang="en-US" altLang="en-US" sz="2000" dirty="0" err="1"/>
              <a:t>tindakan-tindakan</a:t>
            </a:r>
            <a:r>
              <a:rPr lang="en-US" altLang="en-US" sz="2000" dirty="0"/>
              <a:t> yang </a:t>
            </a:r>
            <a:r>
              <a:rPr lang="en-US" altLang="en-US" sz="2000" dirty="0" err="1"/>
              <a:t>dibuat</a:t>
            </a:r>
            <a:r>
              <a:rPr lang="en-US" altLang="en-US" sz="2000" dirty="0"/>
              <a:t>. </a:t>
            </a:r>
          </a:p>
          <a:p>
            <a:pPr eaLnBrk="1" hangingPunct="1">
              <a:lnSpc>
                <a:spcPct val="90000"/>
              </a:lnSpc>
            </a:pPr>
            <a:r>
              <a:rPr lang="en-US" altLang="en-US" sz="2000" dirty="0" err="1"/>
              <a:t>Tidak</a:t>
            </a:r>
            <a:r>
              <a:rPr lang="en-US" altLang="en-US" sz="2000" dirty="0"/>
              <a:t> </a:t>
            </a:r>
            <a:r>
              <a:rPr lang="en-US" altLang="en-US" sz="2000" dirty="0" err="1"/>
              <a:t>ada</a:t>
            </a:r>
            <a:r>
              <a:rPr lang="en-US" altLang="en-US" sz="2000" dirty="0"/>
              <a:t> natural conceptual model </a:t>
            </a:r>
            <a:r>
              <a:rPr lang="en-US" altLang="en-US" sz="2000" dirty="0" err="1"/>
              <a:t>untuk</a:t>
            </a:r>
            <a:r>
              <a:rPr lang="en-US" altLang="en-US" sz="2000" dirty="0"/>
              <a:t> general purpose computer  - </a:t>
            </a:r>
            <a:r>
              <a:rPr lang="en-US" altLang="en-US" sz="2000" dirty="0" err="1"/>
              <a:t>hal</a:t>
            </a:r>
            <a:r>
              <a:rPr lang="en-US" altLang="en-US" sz="2000" dirty="0"/>
              <a:t> </a:t>
            </a:r>
            <a:r>
              <a:rPr lang="en-US" altLang="en-US" sz="2000" dirty="0" err="1"/>
              <a:t>ini</a:t>
            </a:r>
            <a:r>
              <a:rPr lang="en-US" altLang="en-US" sz="2000" dirty="0"/>
              <a:t> </a:t>
            </a:r>
            <a:r>
              <a:rPr lang="en-US" altLang="en-US" sz="2000" dirty="0" err="1"/>
              <a:t>diciptakan</a:t>
            </a:r>
            <a:r>
              <a:rPr lang="en-US" altLang="en-US" sz="2000" dirty="0"/>
              <a:t> oleh software dan I/O devices. </a:t>
            </a:r>
            <a:r>
              <a:rPr lang="en-US" altLang="en-US" sz="2000" dirty="0" err="1"/>
              <a:t>Contoh</a:t>
            </a:r>
            <a:r>
              <a:rPr lang="en-US" altLang="en-US" sz="2000" dirty="0"/>
              <a:t> command based-line  </a:t>
            </a:r>
          </a:p>
          <a:p>
            <a:pPr eaLnBrk="1" hangingPunct="1">
              <a:lnSpc>
                <a:spcPct val="90000"/>
              </a:lnSpc>
              <a:buFont typeface="Wingdings" panose="05000000000000000000" pitchFamily="2" charset="2"/>
              <a:buNone/>
            </a:pPr>
            <a:r>
              <a:rPr lang="en-US" altLang="en-US" sz="2000" dirty="0">
                <a:solidFill>
                  <a:schemeClr val="hlink"/>
                </a:solidFill>
              </a:rPr>
              <a:t>Software designer must provide good model to users through the system interface.</a:t>
            </a:r>
            <a:r>
              <a:rPr lang="en-US" altLang="en-US" sz="2000" dirty="0"/>
              <a:t> </a:t>
            </a:r>
          </a:p>
          <a:p>
            <a:endParaRPr lang="en-ID" sz="2000" dirty="0"/>
          </a:p>
        </p:txBody>
      </p:sp>
    </p:spTree>
    <p:extLst>
      <p:ext uri="{BB962C8B-B14F-4D97-AF65-F5344CB8AC3E}">
        <p14:creationId xmlns:p14="http://schemas.microsoft.com/office/powerpoint/2010/main" val="669926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3B33-4077-489F-8563-170DFEFE785A}"/>
              </a:ext>
            </a:extLst>
          </p:cNvPr>
          <p:cNvSpPr>
            <a:spLocks noGrp="1"/>
          </p:cNvSpPr>
          <p:nvPr>
            <p:ph type="title"/>
          </p:nvPr>
        </p:nvSpPr>
        <p:spPr/>
        <p:txBody>
          <a:bodyPr/>
          <a:lstStyle/>
          <a:p>
            <a:r>
              <a:rPr lang="en-US" altLang="en-US" dirty="0"/>
              <a:t>Developing a conceptual model</a:t>
            </a:r>
            <a:endParaRPr lang="en-ID" dirty="0"/>
          </a:p>
        </p:txBody>
      </p:sp>
      <p:sp>
        <p:nvSpPr>
          <p:cNvPr id="3" name="Content Placeholder 2">
            <a:extLst>
              <a:ext uri="{FF2B5EF4-FFF2-40B4-BE49-F238E27FC236}">
                <a16:creationId xmlns:a16="http://schemas.microsoft.com/office/drawing/2014/main" id="{D426DEA4-D353-4482-A568-76CC9D99FBBA}"/>
              </a:ext>
            </a:extLst>
          </p:cNvPr>
          <p:cNvSpPr>
            <a:spLocks noGrp="1"/>
          </p:cNvSpPr>
          <p:nvPr>
            <p:ph idx="1"/>
          </p:nvPr>
        </p:nvSpPr>
        <p:spPr/>
        <p:txBody>
          <a:bodyPr>
            <a:normAutofit/>
          </a:bodyPr>
          <a:lstStyle/>
          <a:p>
            <a:pPr eaLnBrk="1" hangingPunct="1">
              <a:lnSpc>
                <a:spcPct val="80000"/>
              </a:lnSpc>
            </a:pPr>
            <a:r>
              <a:rPr lang="en-US" altLang="en-US" sz="2400" dirty="0" err="1"/>
              <a:t>Bagaimana</a:t>
            </a:r>
            <a:r>
              <a:rPr lang="en-US" altLang="en-US" sz="2400" dirty="0"/>
              <a:t> </a:t>
            </a:r>
            <a:r>
              <a:rPr lang="en-US" altLang="en-US" sz="2400" dirty="0" err="1"/>
              <a:t>desainer</a:t>
            </a:r>
            <a:r>
              <a:rPr lang="en-US" altLang="en-US" sz="2400" dirty="0"/>
              <a:t> </a:t>
            </a:r>
            <a:r>
              <a:rPr lang="en-US" altLang="en-US" sz="2400" dirty="0" err="1"/>
              <a:t>mengembangkan</a:t>
            </a:r>
            <a:r>
              <a:rPr lang="en-US" altLang="en-US" sz="2400" dirty="0"/>
              <a:t> conceptual model? </a:t>
            </a:r>
          </a:p>
          <a:p>
            <a:pPr eaLnBrk="1" hangingPunct="1">
              <a:lnSpc>
                <a:spcPct val="80000"/>
              </a:lnSpc>
            </a:pPr>
            <a:r>
              <a:rPr lang="en-GB" altLang="en-US" sz="2400" dirty="0" err="1"/>
              <a:t>Apa</a:t>
            </a:r>
            <a:r>
              <a:rPr lang="en-GB" altLang="en-US" sz="2400" dirty="0"/>
              <a:t> yang </a:t>
            </a:r>
            <a:r>
              <a:rPr lang="en-GB" altLang="en-US" sz="2400" dirty="0" err="1"/>
              <a:t>akan</a:t>
            </a:r>
            <a:r>
              <a:rPr lang="en-GB" altLang="en-US" sz="2400" dirty="0"/>
              <a:t> user </a:t>
            </a:r>
            <a:r>
              <a:rPr lang="en-GB" altLang="en-US" sz="2400" dirty="0" err="1"/>
              <a:t>lakukan</a:t>
            </a:r>
            <a:r>
              <a:rPr lang="en-GB" altLang="en-US" sz="2400" dirty="0"/>
              <a:t> – searching info, creating documents, recording events?</a:t>
            </a:r>
          </a:p>
          <a:p>
            <a:pPr eaLnBrk="1" hangingPunct="1">
              <a:lnSpc>
                <a:spcPct val="80000"/>
              </a:lnSpc>
            </a:pPr>
            <a:r>
              <a:rPr lang="en-GB" altLang="en-US" sz="2400" dirty="0" err="1"/>
              <a:t>Bagaimana</a:t>
            </a:r>
            <a:r>
              <a:rPr lang="en-GB" altLang="en-US" sz="2400" dirty="0"/>
              <a:t> system </a:t>
            </a:r>
            <a:r>
              <a:rPr lang="en-GB" altLang="en-US" sz="2400" dirty="0" err="1"/>
              <a:t>akan</a:t>
            </a:r>
            <a:r>
              <a:rPr lang="en-GB" altLang="en-US" sz="2400" dirty="0"/>
              <a:t> men-support </a:t>
            </a:r>
            <a:r>
              <a:rPr lang="en-GB" altLang="en-US" sz="2400" dirty="0" err="1"/>
              <a:t>aktivitas</a:t>
            </a:r>
            <a:r>
              <a:rPr lang="en-GB" altLang="en-US" sz="2400" dirty="0"/>
              <a:t> </a:t>
            </a:r>
            <a:r>
              <a:rPr lang="en-GB" altLang="en-US" sz="2400" dirty="0" err="1"/>
              <a:t>ini</a:t>
            </a:r>
            <a:r>
              <a:rPr lang="en-GB" altLang="en-US" sz="2400" dirty="0"/>
              <a:t>? – browsing, questions etc</a:t>
            </a:r>
          </a:p>
          <a:p>
            <a:pPr eaLnBrk="1" hangingPunct="1">
              <a:lnSpc>
                <a:spcPct val="80000"/>
              </a:lnSpc>
            </a:pPr>
            <a:r>
              <a:rPr lang="en-GB" altLang="en-US" sz="2400" dirty="0" err="1"/>
              <a:t>Apa</a:t>
            </a:r>
            <a:r>
              <a:rPr lang="en-GB" altLang="en-US" sz="2400" dirty="0"/>
              <a:t> </a:t>
            </a:r>
            <a:r>
              <a:rPr lang="en-GB" altLang="en-US" sz="2400" dirty="0" err="1"/>
              <a:t>bentuk</a:t>
            </a:r>
            <a:r>
              <a:rPr lang="en-GB" altLang="en-US" sz="2400" dirty="0"/>
              <a:t> interface metaphor-</a:t>
            </a:r>
            <a:r>
              <a:rPr lang="en-GB" altLang="en-US" sz="2400" dirty="0" err="1"/>
              <a:t>nya</a:t>
            </a:r>
            <a:r>
              <a:rPr lang="en-GB" altLang="en-US" sz="2400" dirty="0"/>
              <a:t>, </a:t>
            </a:r>
            <a:r>
              <a:rPr lang="en-GB" altLang="en-US" sz="2400" dirty="0" err="1"/>
              <a:t>jika</a:t>
            </a:r>
            <a:r>
              <a:rPr lang="en-GB" altLang="en-US" sz="2400" dirty="0"/>
              <a:t> </a:t>
            </a:r>
            <a:r>
              <a:rPr lang="en-GB" altLang="en-US" sz="2400" dirty="0" err="1"/>
              <a:t>ada</a:t>
            </a:r>
            <a:r>
              <a:rPr lang="en-GB" altLang="en-US" sz="2400" dirty="0"/>
              <a:t> </a:t>
            </a:r>
            <a:r>
              <a:rPr lang="en-GB" altLang="en-US" sz="2400" dirty="0" err="1"/>
              <a:t>apa</a:t>
            </a:r>
            <a:r>
              <a:rPr lang="en-GB" altLang="en-US" sz="2400" dirty="0"/>
              <a:t> yang </a:t>
            </a:r>
            <a:r>
              <a:rPr lang="en-GB" altLang="en-US" sz="2400" dirty="0" err="1"/>
              <a:t>sungguh</a:t>
            </a:r>
            <a:r>
              <a:rPr lang="en-GB" altLang="en-US" sz="2400" dirty="0"/>
              <a:t> </a:t>
            </a:r>
            <a:r>
              <a:rPr lang="en-GB" altLang="en-US" sz="2400" dirty="0" err="1"/>
              <a:t>bermakna</a:t>
            </a:r>
            <a:r>
              <a:rPr lang="en-GB" altLang="en-US" sz="2400" dirty="0"/>
              <a:t> ?</a:t>
            </a:r>
          </a:p>
          <a:p>
            <a:pPr eaLnBrk="1" hangingPunct="1">
              <a:lnSpc>
                <a:spcPct val="80000"/>
              </a:lnSpc>
            </a:pPr>
            <a:r>
              <a:rPr lang="en-GB" altLang="en-US" sz="2400" dirty="0" err="1"/>
              <a:t>Apa</a:t>
            </a:r>
            <a:r>
              <a:rPr lang="en-GB" altLang="en-US" sz="2400" dirty="0"/>
              <a:t> </a:t>
            </a:r>
            <a:r>
              <a:rPr lang="en-GB" altLang="en-US" sz="2400" dirty="0" err="1"/>
              <a:t>macam</a:t>
            </a:r>
            <a:r>
              <a:rPr lang="en-GB" altLang="en-US" sz="2400" dirty="0"/>
              <a:t> interaction style yang </a:t>
            </a:r>
            <a:r>
              <a:rPr lang="en-GB" altLang="en-US" sz="2400" dirty="0" err="1"/>
              <a:t>digunakan</a:t>
            </a:r>
            <a:r>
              <a:rPr lang="en-GB" altLang="en-US" sz="2400" dirty="0"/>
              <a:t>? Command language, menu selection etc</a:t>
            </a:r>
          </a:p>
          <a:p>
            <a:pPr eaLnBrk="1" hangingPunct="1">
              <a:lnSpc>
                <a:spcPct val="80000"/>
              </a:lnSpc>
            </a:pPr>
            <a:endParaRPr lang="en-AU" altLang="en-US" sz="2400" dirty="0"/>
          </a:p>
          <a:p>
            <a:endParaRPr lang="en-ID" sz="2400" dirty="0"/>
          </a:p>
        </p:txBody>
      </p:sp>
    </p:spTree>
    <p:extLst>
      <p:ext uri="{BB962C8B-B14F-4D97-AF65-F5344CB8AC3E}">
        <p14:creationId xmlns:p14="http://schemas.microsoft.com/office/powerpoint/2010/main" val="80853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443D-0DF8-4739-87B0-7716196A697F}"/>
              </a:ext>
            </a:extLst>
          </p:cNvPr>
          <p:cNvSpPr>
            <a:spLocks noGrp="1"/>
          </p:cNvSpPr>
          <p:nvPr>
            <p:ph type="title"/>
          </p:nvPr>
        </p:nvSpPr>
        <p:spPr/>
        <p:txBody>
          <a:bodyPr/>
          <a:lstStyle/>
          <a:p>
            <a:r>
              <a:rPr lang="en-GB" altLang="en-US" dirty="0"/>
              <a:t>Conceptual models based on task activities</a:t>
            </a:r>
            <a:endParaRPr lang="en-ID" dirty="0"/>
          </a:p>
        </p:txBody>
      </p:sp>
      <p:sp>
        <p:nvSpPr>
          <p:cNvPr id="3" name="Content Placeholder 2">
            <a:extLst>
              <a:ext uri="{FF2B5EF4-FFF2-40B4-BE49-F238E27FC236}">
                <a16:creationId xmlns:a16="http://schemas.microsoft.com/office/drawing/2014/main" id="{3ECCEA0E-7FFD-4A70-BE65-2422B8415A68}"/>
              </a:ext>
            </a:extLst>
          </p:cNvPr>
          <p:cNvSpPr>
            <a:spLocks noGrp="1"/>
          </p:cNvSpPr>
          <p:nvPr>
            <p:ph idx="1"/>
          </p:nvPr>
        </p:nvSpPr>
        <p:spPr/>
        <p:txBody>
          <a:bodyPr/>
          <a:lstStyle/>
          <a:p>
            <a:pPr eaLnBrk="1" hangingPunct="1">
              <a:lnSpc>
                <a:spcPct val="90000"/>
              </a:lnSpc>
            </a:pPr>
            <a:r>
              <a:rPr lang="en-GB" altLang="en-US" sz="2000" dirty="0">
                <a:solidFill>
                  <a:schemeClr val="tx2"/>
                </a:solidFill>
              </a:rPr>
              <a:t>Giving instructions</a:t>
            </a:r>
          </a:p>
          <a:p>
            <a:pPr lvl="1" eaLnBrk="1" hangingPunct="1">
              <a:lnSpc>
                <a:spcPct val="90000"/>
              </a:lnSpc>
            </a:pPr>
            <a:r>
              <a:rPr lang="en-GB" altLang="en-US" sz="2000" dirty="0" err="1"/>
              <a:t>Memberikan</a:t>
            </a:r>
            <a:r>
              <a:rPr lang="en-GB" altLang="en-US" sz="2000" dirty="0"/>
              <a:t> commands </a:t>
            </a:r>
            <a:r>
              <a:rPr lang="en-GB" altLang="en-US" sz="2000" dirty="0" err="1"/>
              <a:t>menggunakan</a:t>
            </a:r>
            <a:r>
              <a:rPr lang="en-GB" altLang="en-US" sz="2000" dirty="0"/>
              <a:t> keyboard dan function keys dan selecting options via menu</a:t>
            </a:r>
          </a:p>
          <a:p>
            <a:pPr eaLnBrk="1" hangingPunct="1">
              <a:lnSpc>
                <a:spcPct val="90000"/>
              </a:lnSpc>
            </a:pPr>
            <a:r>
              <a:rPr lang="en-GB" altLang="en-US" sz="2000" dirty="0">
                <a:solidFill>
                  <a:schemeClr val="tx2"/>
                </a:solidFill>
              </a:rPr>
              <a:t>Conversing</a:t>
            </a:r>
          </a:p>
          <a:p>
            <a:pPr lvl="1" eaLnBrk="1" hangingPunct="1">
              <a:lnSpc>
                <a:spcPct val="90000"/>
              </a:lnSpc>
            </a:pPr>
            <a:r>
              <a:rPr lang="en-GB" altLang="en-US" sz="2000" dirty="0" err="1"/>
              <a:t>Interaksi</a:t>
            </a:r>
            <a:r>
              <a:rPr lang="en-GB" altLang="en-US" sz="2000" dirty="0"/>
              <a:t> </a:t>
            </a:r>
            <a:r>
              <a:rPr lang="en-GB" altLang="en-US" sz="2000" dirty="0" err="1"/>
              <a:t>dengan</a:t>
            </a:r>
            <a:r>
              <a:rPr lang="en-GB" altLang="en-US" sz="2000" dirty="0"/>
              <a:t> system </a:t>
            </a:r>
            <a:r>
              <a:rPr lang="en-GB" altLang="en-US" sz="2000" dirty="0" err="1"/>
              <a:t>sejauh</a:t>
            </a:r>
            <a:r>
              <a:rPr lang="en-GB" altLang="en-US" sz="2000" dirty="0"/>
              <a:t> </a:t>
            </a:r>
            <a:r>
              <a:rPr lang="en-GB" altLang="en-US" sz="2000" dirty="0" err="1"/>
              <a:t>mempunyai</a:t>
            </a:r>
            <a:r>
              <a:rPr lang="en-GB" altLang="en-US" sz="2000" dirty="0"/>
              <a:t> conversation</a:t>
            </a:r>
          </a:p>
          <a:p>
            <a:pPr eaLnBrk="1" hangingPunct="1">
              <a:lnSpc>
                <a:spcPct val="90000"/>
              </a:lnSpc>
            </a:pPr>
            <a:r>
              <a:rPr lang="en-GB" altLang="en-US" sz="2000" dirty="0">
                <a:solidFill>
                  <a:schemeClr val="tx2"/>
                </a:solidFill>
              </a:rPr>
              <a:t>Manipulating and navigating</a:t>
            </a:r>
          </a:p>
          <a:p>
            <a:pPr lvl="1" eaLnBrk="1" hangingPunct="1">
              <a:lnSpc>
                <a:spcPct val="90000"/>
              </a:lnSpc>
            </a:pPr>
            <a:r>
              <a:rPr lang="en-GB" altLang="en-US" sz="2000" dirty="0" err="1"/>
              <a:t>Melakukan</a:t>
            </a:r>
            <a:r>
              <a:rPr lang="en-GB" altLang="en-US" sz="2000" dirty="0"/>
              <a:t> pada objects dan </a:t>
            </a:r>
            <a:r>
              <a:rPr lang="en-GB" altLang="en-US" sz="2000" dirty="0" err="1"/>
              <a:t>interaksi</a:t>
            </a:r>
            <a:r>
              <a:rPr lang="en-GB" altLang="en-US" sz="2000" dirty="0"/>
              <a:t> </a:t>
            </a:r>
            <a:r>
              <a:rPr lang="en-GB" altLang="en-US" sz="2000" dirty="0" err="1"/>
              <a:t>dengan</a:t>
            </a:r>
            <a:r>
              <a:rPr lang="en-GB" altLang="en-US" sz="2000" dirty="0"/>
              <a:t> virtual objects</a:t>
            </a:r>
          </a:p>
          <a:p>
            <a:pPr eaLnBrk="1" hangingPunct="1">
              <a:lnSpc>
                <a:spcPct val="90000"/>
              </a:lnSpc>
            </a:pPr>
            <a:r>
              <a:rPr lang="en-GB" altLang="en-US" sz="2000" dirty="0">
                <a:solidFill>
                  <a:schemeClr val="tx2"/>
                </a:solidFill>
              </a:rPr>
              <a:t>Exploring and browsing</a:t>
            </a:r>
          </a:p>
          <a:p>
            <a:pPr lvl="1" eaLnBrk="1" hangingPunct="1">
              <a:lnSpc>
                <a:spcPct val="90000"/>
              </a:lnSpc>
            </a:pPr>
            <a:r>
              <a:rPr lang="en-GB" altLang="en-US" sz="2000" dirty="0"/>
              <a:t>finding out &amp; learning things </a:t>
            </a:r>
            <a:r>
              <a:rPr lang="en-GB" altLang="en-US" sz="2000" dirty="0" err="1"/>
              <a:t>tanpa</a:t>
            </a:r>
            <a:r>
              <a:rPr lang="en-GB" altLang="en-US" sz="2000" dirty="0"/>
              <a:t> </a:t>
            </a:r>
            <a:r>
              <a:rPr lang="en-GB" altLang="en-US" sz="2000" dirty="0" err="1"/>
              <a:t>pertanyaan</a:t>
            </a:r>
            <a:r>
              <a:rPr lang="en-GB" altLang="en-US" sz="2000" dirty="0"/>
              <a:t> </a:t>
            </a:r>
            <a:r>
              <a:rPr lang="en-GB" altLang="en-US" sz="2000" dirty="0" err="1"/>
              <a:t>secara</a:t>
            </a:r>
            <a:r>
              <a:rPr lang="en-GB" altLang="en-US" sz="2000" dirty="0"/>
              <a:t> </a:t>
            </a:r>
            <a:r>
              <a:rPr lang="en-GB" altLang="en-US" sz="2000" dirty="0" err="1"/>
              <a:t>khusus</a:t>
            </a:r>
            <a:r>
              <a:rPr lang="en-GB" altLang="en-US" sz="2000" dirty="0"/>
              <a:t> </a:t>
            </a:r>
          </a:p>
          <a:p>
            <a:endParaRPr lang="en-ID" dirty="0"/>
          </a:p>
        </p:txBody>
      </p:sp>
    </p:spTree>
    <p:extLst>
      <p:ext uri="{BB962C8B-B14F-4D97-AF65-F5344CB8AC3E}">
        <p14:creationId xmlns:p14="http://schemas.microsoft.com/office/powerpoint/2010/main" val="2327234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D59A-0994-4CD2-8E92-11FC8ED6B325}"/>
              </a:ext>
            </a:extLst>
          </p:cNvPr>
          <p:cNvSpPr>
            <a:spLocks noGrp="1"/>
          </p:cNvSpPr>
          <p:nvPr>
            <p:ph type="title"/>
          </p:nvPr>
        </p:nvSpPr>
        <p:spPr/>
        <p:txBody>
          <a:bodyPr/>
          <a:lstStyle/>
          <a:p>
            <a:r>
              <a:rPr lang="en-GB" altLang="en-US" dirty="0"/>
              <a:t>Which conceptual model is best?</a:t>
            </a:r>
            <a:endParaRPr lang="en-ID" dirty="0"/>
          </a:p>
        </p:txBody>
      </p:sp>
      <p:sp>
        <p:nvSpPr>
          <p:cNvPr id="3" name="Content Placeholder 2">
            <a:extLst>
              <a:ext uri="{FF2B5EF4-FFF2-40B4-BE49-F238E27FC236}">
                <a16:creationId xmlns:a16="http://schemas.microsoft.com/office/drawing/2014/main" id="{B09AFAC8-D2C1-4FE6-BD4A-5024DA3A8923}"/>
              </a:ext>
            </a:extLst>
          </p:cNvPr>
          <p:cNvSpPr>
            <a:spLocks noGrp="1"/>
          </p:cNvSpPr>
          <p:nvPr>
            <p:ph idx="1"/>
          </p:nvPr>
        </p:nvSpPr>
        <p:spPr/>
        <p:txBody>
          <a:bodyPr>
            <a:normAutofit/>
          </a:bodyPr>
          <a:lstStyle/>
          <a:p>
            <a:pPr eaLnBrk="1" hangingPunct="1">
              <a:lnSpc>
                <a:spcPct val="90000"/>
              </a:lnSpc>
            </a:pPr>
            <a:r>
              <a:rPr lang="en-GB" altLang="en-US" sz="2000" dirty="0"/>
              <a:t>Direct manipulation </a:t>
            </a:r>
            <a:r>
              <a:rPr lang="en-GB" altLang="en-US" sz="2000" dirty="0" err="1"/>
              <a:t>adalah</a:t>
            </a:r>
            <a:r>
              <a:rPr lang="en-GB" altLang="en-US" sz="2000" dirty="0"/>
              <a:t> good </a:t>
            </a:r>
            <a:r>
              <a:rPr lang="en-GB" altLang="en-US" sz="2000" dirty="0" err="1"/>
              <a:t>untuk</a:t>
            </a:r>
            <a:r>
              <a:rPr lang="en-GB" altLang="en-US" sz="2000" dirty="0"/>
              <a:t> ‘doing’ types of tasks, </a:t>
            </a:r>
            <a:r>
              <a:rPr lang="en-GB" altLang="en-US" sz="2000" dirty="0" err="1"/>
              <a:t>misal</a:t>
            </a:r>
            <a:r>
              <a:rPr lang="en-GB" altLang="en-US" sz="2000" dirty="0"/>
              <a:t> designing, drawing, flying, driving, sizing windows</a:t>
            </a:r>
          </a:p>
          <a:p>
            <a:pPr eaLnBrk="1" hangingPunct="1">
              <a:lnSpc>
                <a:spcPct val="90000"/>
              </a:lnSpc>
            </a:pPr>
            <a:r>
              <a:rPr lang="en-GB" altLang="en-US" sz="2000" dirty="0" err="1"/>
              <a:t>Memberikan</a:t>
            </a:r>
            <a:r>
              <a:rPr lang="en-GB" altLang="en-US" sz="2000" dirty="0"/>
              <a:t> </a:t>
            </a:r>
            <a:r>
              <a:rPr lang="en-GB" altLang="en-US" sz="2000" dirty="0" err="1"/>
              <a:t>instruksi</a:t>
            </a:r>
            <a:r>
              <a:rPr lang="en-GB" altLang="en-US" sz="2000" dirty="0"/>
              <a:t> </a:t>
            </a:r>
            <a:r>
              <a:rPr lang="en-GB" altLang="en-US" sz="2000" dirty="0" err="1"/>
              <a:t>adalah</a:t>
            </a:r>
            <a:r>
              <a:rPr lang="en-GB" altLang="en-US" sz="2000" dirty="0"/>
              <a:t> good </a:t>
            </a:r>
            <a:r>
              <a:rPr lang="en-GB" altLang="en-US" sz="2000" dirty="0" err="1"/>
              <a:t>untuk</a:t>
            </a:r>
            <a:r>
              <a:rPr lang="en-GB" altLang="en-US" sz="2000" dirty="0"/>
              <a:t> repetitive tasks, </a:t>
            </a:r>
            <a:r>
              <a:rPr lang="en-GB" altLang="en-US" sz="2000" dirty="0" err="1"/>
              <a:t>misal</a:t>
            </a:r>
            <a:r>
              <a:rPr lang="en-GB" altLang="en-US" sz="2000" dirty="0"/>
              <a:t> spell-checking,  file management </a:t>
            </a:r>
          </a:p>
          <a:p>
            <a:pPr eaLnBrk="1" hangingPunct="1">
              <a:lnSpc>
                <a:spcPct val="90000"/>
              </a:lnSpc>
            </a:pPr>
            <a:r>
              <a:rPr lang="en-GB" altLang="en-US" sz="2000" dirty="0" err="1"/>
              <a:t>Mempunyai</a:t>
            </a:r>
            <a:r>
              <a:rPr lang="en-GB" altLang="en-US" sz="2000" dirty="0"/>
              <a:t> conversation </a:t>
            </a:r>
            <a:r>
              <a:rPr lang="en-GB" altLang="en-US" sz="2000" dirty="0" err="1"/>
              <a:t>adalah</a:t>
            </a:r>
            <a:r>
              <a:rPr lang="en-GB" altLang="en-US" sz="2000" dirty="0"/>
              <a:t> good </a:t>
            </a:r>
            <a:r>
              <a:rPr lang="en-GB" altLang="en-US" sz="2000" dirty="0" err="1"/>
              <a:t>untuk</a:t>
            </a:r>
            <a:r>
              <a:rPr lang="en-GB" altLang="en-US" sz="2000" dirty="0"/>
              <a:t>  children, computer-phobic, disabled users dan specialised applications (</a:t>
            </a:r>
            <a:r>
              <a:rPr lang="en-GB" altLang="en-US" sz="2000" dirty="0" err="1"/>
              <a:t>misal</a:t>
            </a:r>
            <a:r>
              <a:rPr lang="en-GB" altLang="en-US" sz="2000" dirty="0"/>
              <a:t> phone services)</a:t>
            </a:r>
          </a:p>
          <a:p>
            <a:pPr eaLnBrk="1" hangingPunct="1">
              <a:lnSpc>
                <a:spcPct val="90000"/>
              </a:lnSpc>
            </a:pPr>
            <a:r>
              <a:rPr lang="en-GB" altLang="en-US" sz="2000" dirty="0"/>
              <a:t>Web sites &amp; </a:t>
            </a:r>
            <a:r>
              <a:rPr lang="en-GB" altLang="en-US" sz="2000" dirty="0" err="1"/>
              <a:t>beberapa</a:t>
            </a:r>
            <a:r>
              <a:rPr lang="en-GB" altLang="en-US" sz="2000" dirty="0"/>
              <a:t> education applications </a:t>
            </a:r>
            <a:r>
              <a:rPr lang="en-GB" altLang="en-US" sz="2000" dirty="0" err="1"/>
              <a:t>menggunakan</a:t>
            </a:r>
            <a:r>
              <a:rPr lang="en-GB" altLang="en-US" sz="2000" dirty="0"/>
              <a:t> hybrid browsing/instructing model</a:t>
            </a:r>
          </a:p>
          <a:p>
            <a:pPr eaLnBrk="1" hangingPunct="1">
              <a:lnSpc>
                <a:spcPct val="90000"/>
              </a:lnSpc>
            </a:pPr>
            <a:r>
              <a:rPr lang="en-GB" altLang="en-US" sz="2000" dirty="0"/>
              <a:t>Hybrid conceptual models </a:t>
            </a:r>
            <a:r>
              <a:rPr lang="en-GB" altLang="en-US" sz="2000" dirty="0" err="1"/>
              <a:t>selalu</a:t>
            </a:r>
            <a:r>
              <a:rPr lang="en-GB" altLang="en-US" sz="2000" dirty="0"/>
              <a:t> </a:t>
            </a:r>
            <a:r>
              <a:rPr lang="en-GB" altLang="en-US" sz="2000" dirty="0" err="1"/>
              <a:t>digunakan</a:t>
            </a:r>
            <a:r>
              <a:rPr lang="en-GB" altLang="en-US" sz="2000" dirty="0"/>
              <a:t> </a:t>
            </a:r>
            <a:r>
              <a:rPr lang="en-GB" altLang="en-US" sz="2000" dirty="0" err="1"/>
              <a:t>misal</a:t>
            </a:r>
            <a:r>
              <a:rPr lang="en-GB" altLang="en-US" sz="2000" dirty="0"/>
              <a:t> windows – </a:t>
            </a:r>
            <a:r>
              <a:rPr lang="en-GB" altLang="en-US" sz="2000" dirty="0" err="1"/>
              <a:t>tapi</a:t>
            </a:r>
            <a:r>
              <a:rPr lang="en-GB" altLang="en-US" sz="2000" dirty="0"/>
              <a:t> </a:t>
            </a:r>
            <a:r>
              <a:rPr lang="en-GB" altLang="en-US" sz="2000" dirty="0" err="1"/>
              <a:t>butuh</a:t>
            </a:r>
            <a:r>
              <a:rPr lang="en-GB" altLang="en-US" sz="2000" dirty="0"/>
              <a:t> </a:t>
            </a:r>
            <a:r>
              <a:rPr lang="en-GB" altLang="en-US" sz="2000" dirty="0" err="1"/>
              <a:t>waktu</a:t>
            </a:r>
            <a:r>
              <a:rPr lang="en-GB" altLang="en-US" sz="2000" dirty="0"/>
              <a:t> </a:t>
            </a:r>
            <a:r>
              <a:rPr lang="en-GB" altLang="en-US" sz="2000" dirty="0" err="1"/>
              <a:t>agak</a:t>
            </a:r>
            <a:r>
              <a:rPr lang="en-GB" altLang="en-US" sz="2000" dirty="0"/>
              <a:t> lama </a:t>
            </a:r>
            <a:r>
              <a:rPr lang="en-GB" altLang="en-US" sz="2000" dirty="0" err="1"/>
              <a:t>untuk</a:t>
            </a:r>
            <a:r>
              <a:rPr lang="en-GB" altLang="en-US" sz="2000" dirty="0"/>
              <a:t> </a:t>
            </a:r>
            <a:r>
              <a:rPr lang="en-GB" altLang="en-US" sz="2000" dirty="0" err="1"/>
              <a:t>pembelajaran</a:t>
            </a:r>
            <a:r>
              <a:rPr lang="en-GB" altLang="en-US" sz="2000" dirty="0"/>
              <a:t> </a:t>
            </a:r>
          </a:p>
          <a:p>
            <a:endParaRPr lang="en-ID" sz="2000" dirty="0"/>
          </a:p>
        </p:txBody>
      </p:sp>
    </p:spTree>
    <p:extLst>
      <p:ext uri="{BB962C8B-B14F-4D97-AF65-F5344CB8AC3E}">
        <p14:creationId xmlns:p14="http://schemas.microsoft.com/office/powerpoint/2010/main" val="1701313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D7EE-C057-4583-82E6-294AD578540F}"/>
              </a:ext>
            </a:extLst>
          </p:cNvPr>
          <p:cNvSpPr>
            <a:spLocks noGrp="1"/>
          </p:cNvSpPr>
          <p:nvPr>
            <p:ph type="title"/>
          </p:nvPr>
        </p:nvSpPr>
        <p:spPr>
          <a:xfrm>
            <a:off x="677334" y="609600"/>
            <a:ext cx="8596668" cy="1320800"/>
          </a:xfrm>
        </p:spPr>
        <p:txBody>
          <a:bodyPr anchor="t">
            <a:normAutofit/>
          </a:bodyPr>
          <a:lstStyle/>
          <a:p>
            <a:r>
              <a:rPr lang="en-GB" altLang="en-US"/>
              <a:t>Conceptual models based on objects</a:t>
            </a:r>
            <a:endParaRPr lang="en-ID" dirty="0"/>
          </a:p>
        </p:txBody>
      </p:sp>
      <p:sp>
        <p:nvSpPr>
          <p:cNvPr id="3" name="Content Placeholder 2">
            <a:extLst>
              <a:ext uri="{FF2B5EF4-FFF2-40B4-BE49-F238E27FC236}">
                <a16:creationId xmlns:a16="http://schemas.microsoft.com/office/drawing/2014/main" id="{99ACA198-0EDA-4DEB-B25B-7EE9ADE57736}"/>
              </a:ext>
            </a:extLst>
          </p:cNvPr>
          <p:cNvSpPr>
            <a:spLocks noGrp="1"/>
          </p:cNvSpPr>
          <p:nvPr>
            <p:ph idx="1"/>
          </p:nvPr>
        </p:nvSpPr>
        <p:spPr>
          <a:xfrm>
            <a:off x="6336287" y="2160589"/>
            <a:ext cx="2934714" cy="3880773"/>
          </a:xfrm>
        </p:spPr>
        <p:txBody>
          <a:bodyPr>
            <a:normAutofit/>
          </a:bodyPr>
          <a:lstStyle/>
          <a:p>
            <a:pPr eaLnBrk="1" hangingPunct="1">
              <a:buFont typeface="Wingdings" panose="05000000000000000000" pitchFamily="2" charset="2"/>
              <a:buNone/>
            </a:pPr>
            <a:r>
              <a:rPr lang="en-GB" altLang="en-US"/>
              <a:t>Spreadsheet:</a:t>
            </a:r>
          </a:p>
          <a:p>
            <a:pPr eaLnBrk="1" hangingPunct="1"/>
            <a:r>
              <a:rPr lang="en-GB" altLang="en-US"/>
              <a:t>Analog </a:t>
            </a:r>
            <a:r>
              <a:rPr lang="en-GB" altLang="en-US" err="1"/>
              <a:t>ke</a:t>
            </a:r>
            <a:r>
              <a:rPr lang="en-GB" altLang="en-US"/>
              <a:t> ledger </a:t>
            </a:r>
            <a:br>
              <a:rPr lang="en-GB" altLang="en-US"/>
            </a:br>
            <a:r>
              <a:rPr lang="en-GB" altLang="en-US"/>
              <a:t>sheet</a:t>
            </a:r>
          </a:p>
          <a:p>
            <a:pPr eaLnBrk="1" hangingPunct="1"/>
            <a:r>
              <a:rPr lang="en-GB" altLang="en-US" err="1"/>
              <a:t>Interaktif</a:t>
            </a:r>
            <a:r>
              <a:rPr lang="en-GB" altLang="en-US"/>
              <a:t> dan </a:t>
            </a:r>
            <a:br>
              <a:rPr lang="en-GB" altLang="en-US"/>
            </a:br>
            <a:r>
              <a:rPr lang="en-GB" altLang="en-US" err="1"/>
              <a:t>komputasional</a:t>
            </a:r>
            <a:endParaRPr lang="en-GB" altLang="en-US"/>
          </a:p>
          <a:p>
            <a:pPr eaLnBrk="1" hangingPunct="1"/>
            <a:r>
              <a:rPr lang="en-GB" altLang="en-US" err="1"/>
              <a:t>Mudah</a:t>
            </a:r>
            <a:r>
              <a:rPr lang="en-GB" altLang="en-US"/>
              <a:t> </a:t>
            </a:r>
            <a:r>
              <a:rPr lang="en-GB" altLang="en-US" err="1"/>
              <a:t>dimengerti</a:t>
            </a:r>
            <a:r>
              <a:rPr lang="en-GB" altLang="en-US"/>
              <a:t> </a:t>
            </a:r>
          </a:p>
          <a:p>
            <a:endParaRPr lang="en-ID" dirty="0"/>
          </a:p>
        </p:txBody>
      </p:sp>
      <p:pic>
        <p:nvPicPr>
          <p:cNvPr id="4" name="Picture 3" descr="Graphical user interface, table&#10;&#10;Description automatically generated">
            <a:extLst>
              <a:ext uri="{FF2B5EF4-FFF2-40B4-BE49-F238E27FC236}">
                <a16:creationId xmlns:a16="http://schemas.microsoft.com/office/drawing/2014/main" id="{4CB682B5-1081-47FB-B984-A0BD6E9A2C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01" r="3" b="3"/>
          <a:stretch/>
        </p:blipFill>
        <p:spPr bwMode="auto">
          <a:xfrm>
            <a:off x="677334" y="2159331"/>
            <a:ext cx="5423429" cy="38823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3698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A5D5-5FD9-4A03-B41D-30868770EFC6}"/>
              </a:ext>
            </a:extLst>
          </p:cNvPr>
          <p:cNvSpPr>
            <a:spLocks noGrp="1"/>
          </p:cNvSpPr>
          <p:nvPr>
            <p:ph type="title"/>
          </p:nvPr>
        </p:nvSpPr>
        <p:spPr/>
        <p:txBody>
          <a:bodyPr/>
          <a:lstStyle/>
          <a:p>
            <a:r>
              <a:rPr lang="en-US" altLang="en-US" dirty="0"/>
              <a:t>Conceptual models</a:t>
            </a:r>
            <a:endParaRPr lang="en-ID" dirty="0"/>
          </a:p>
        </p:txBody>
      </p:sp>
      <p:sp>
        <p:nvSpPr>
          <p:cNvPr id="3" name="Content Placeholder 2">
            <a:extLst>
              <a:ext uri="{FF2B5EF4-FFF2-40B4-BE49-F238E27FC236}">
                <a16:creationId xmlns:a16="http://schemas.microsoft.com/office/drawing/2014/main" id="{BC72C704-F0A9-494A-86FC-0A446EE35A00}"/>
              </a:ext>
            </a:extLst>
          </p:cNvPr>
          <p:cNvSpPr>
            <a:spLocks noGrp="1"/>
          </p:cNvSpPr>
          <p:nvPr>
            <p:ph idx="1"/>
          </p:nvPr>
        </p:nvSpPr>
        <p:spPr/>
        <p:txBody>
          <a:bodyPr>
            <a:normAutofit/>
          </a:bodyPr>
          <a:lstStyle/>
          <a:p>
            <a:pPr eaLnBrk="1" hangingPunct="1">
              <a:buFont typeface="Wingdings" panose="05000000000000000000" pitchFamily="2" charset="2"/>
              <a:buNone/>
            </a:pPr>
            <a:r>
              <a:rPr lang="ja-JP" altLang="en-US" sz="2400" dirty="0">
                <a:solidFill>
                  <a:schemeClr val="hlink"/>
                </a:solidFill>
              </a:rPr>
              <a:t>“</a:t>
            </a:r>
            <a:r>
              <a:rPr lang="en-US" altLang="ja-JP" sz="2400" dirty="0">
                <a:solidFill>
                  <a:schemeClr val="hlink"/>
                </a:solidFill>
              </a:rPr>
              <a:t>The most important thing to design is the user</a:t>
            </a:r>
            <a:r>
              <a:rPr lang="ja-JP" altLang="en-US" sz="2400" dirty="0">
                <a:solidFill>
                  <a:schemeClr val="hlink"/>
                </a:solidFill>
              </a:rPr>
              <a:t>’</a:t>
            </a:r>
            <a:r>
              <a:rPr lang="en-US" altLang="ja-JP" sz="2400" dirty="0">
                <a:solidFill>
                  <a:schemeClr val="hlink"/>
                </a:solidFill>
              </a:rPr>
              <a:t>s conceptual model. Everything else should be subordinated to making that model clear, obvious, and substantial. That is almost exactly the opposite of how most software is designed.</a:t>
            </a:r>
            <a:r>
              <a:rPr lang="ja-JP" altLang="en-US" sz="2400" dirty="0">
                <a:solidFill>
                  <a:schemeClr val="hlink"/>
                </a:solidFill>
              </a:rPr>
              <a:t>”</a:t>
            </a:r>
            <a:r>
              <a:rPr lang="en-US" altLang="ja-JP" sz="2400" dirty="0">
                <a:solidFill>
                  <a:schemeClr val="hlink"/>
                </a:solidFill>
              </a:rPr>
              <a:t> </a:t>
            </a:r>
          </a:p>
          <a:p>
            <a:pPr eaLnBrk="1" hangingPunct="1">
              <a:buFont typeface="Wingdings" panose="05000000000000000000" pitchFamily="2" charset="2"/>
              <a:buNone/>
            </a:pPr>
            <a:endParaRPr lang="en-US" altLang="en-US" sz="2400" dirty="0">
              <a:solidFill>
                <a:schemeClr val="hlink"/>
              </a:solidFill>
            </a:endParaRPr>
          </a:p>
          <a:p>
            <a:pPr eaLnBrk="1" hangingPunct="1">
              <a:buFont typeface="Wingdings" panose="05000000000000000000" pitchFamily="2" charset="2"/>
              <a:buNone/>
            </a:pPr>
            <a:r>
              <a:rPr lang="en-US" altLang="en-US" sz="2400" dirty="0"/>
              <a:t>(David Liddle, 1996, p.17 as cited in </a:t>
            </a:r>
            <a:r>
              <a:rPr lang="en-US" altLang="en-US" sz="2400" dirty="0" err="1"/>
              <a:t>Preece</a:t>
            </a:r>
            <a:r>
              <a:rPr lang="en-US" altLang="en-US" sz="2400" dirty="0"/>
              <a:t>, 2002)</a:t>
            </a:r>
          </a:p>
          <a:p>
            <a:endParaRPr lang="en-ID" sz="2400" dirty="0"/>
          </a:p>
        </p:txBody>
      </p:sp>
    </p:spTree>
    <p:extLst>
      <p:ext uri="{BB962C8B-B14F-4D97-AF65-F5344CB8AC3E}">
        <p14:creationId xmlns:p14="http://schemas.microsoft.com/office/powerpoint/2010/main" val="314183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6E08-94C7-4F8F-8F63-4B2625944818}"/>
              </a:ext>
            </a:extLst>
          </p:cNvPr>
          <p:cNvSpPr>
            <a:spLocks noGrp="1"/>
          </p:cNvSpPr>
          <p:nvPr>
            <p:ph type="title"/>
          </p:nvPr>
        </p:nvSpPr>
        <p:spPr/>
        <p:txBody>
          <a:bodyPr/>
          <a:lstStyle/>
          <a:p>
            <a:r>
              <a:rPr lang="en-US" altLang="en-US" sz="3600" dirty="0"/>
              <a:t>Communicating a conceptual model</a:t>
            </a:r>
            <a:endParaRPr lang="en-ID" dirty="0"/>
          </a:p>
        </p:txBody>
      </p:sp>
      <p:sp>
        <p:nvSpPr>
          <p:cNvPr id="3" name="Content Placeholder 2">
            <a:extLst>
              <a:ext uri="{FF2B5EF4-FFF2-40B4-BE49-F238E27FC236}">
                <a16:creationId xmlns:a16="http://schemas.microsoft.com/office/drawing/2014/main" id="{191E3904-5971-40F6-B925-B83724FA8EBD}"/>
              </a:ext>
            </a:extLst>
          </p:cNvPr>
          <p:cNvSpPr>
            <a:spLocks noGrp="1"/>
          </p:cNvSpPr>
          <p:nvPr>
            <p:ph idx="1"/>
          </p:nvPr>
        </p:nvSpPr>
        <p:spPr/>
        <p:txBody>
          <a:bodyPr/>
          <a:lstStyle/>
          <a:p>
            <a:pPr eaLnBrk="1" hangingPunct="1"/>
            <a:r>
              <a:rPr lang="en-US" altLang="en-US" sz="2800" dirty="0" err="1"/>
              <a:t>Bagaimana</a:t>
            </a:r>
            <a:r>
              <a:rPr lang="en-US" altLang="en-US" sz="2800" dirty="0"/>
              <a:t> system interface </a:t>
            </a:r>
            <a:r>
              <a:rPr lang="en-US" altLang="en-US" sz="2800" dirty="0" err="1"/>
              <a:t>mengkomunikasikan</a:t>
            </a:r>
            <a:r>
              <a:rPr lang="en-US" altLang="en-US" sz="2800" dirty="0"/>
              <a:t> conceptual model?</a:t>
            </a:r>
          </a:p>
          <a:p>
            <a:pPr eaLnBrk="1" hangingPunct="1">
              <a:buFont typeface="Wingdings" panose="05000000000000000000" pitchFamily="2" charset="2"/>
              <a:buNone/>
            </a:pPr>
            <a:r>
              <a:rPr lang="en-US" altLang="en-US" sz="2800" dirty="0"/>
              <a:t>	</a:t>
            </a:r>
            <a:r>
              <a:rPr lang="en-US" altLang="en-US" sz="2800" dirty="0" err="1"/>
              <a:t>melalui</a:t>
            </a:r>
            <a:r>
              <a:rPr lang="en-US" altLang="en-US" sz="2800" dirty="0"/>
              <a:t>: </a:t>
            </a:r>
          </a:p>
          <a:p>
            <a:pPr lvl="1" eaLnBrk="1" hangingPunct="1"/>
            <a:r>
              <a:rPr lang="en-US" altLang="en-US" sz="2400" dirty="0"/>
              <a:t>Metaphor </a:t>
            </a:r>
          </a:p>
          <a:p>
            <a:pPr lvl="1" eaLnBrk="1" hangingPunct="1"/>
            <a:r>
              <a:rPr lang="en-US" altLang="en-US" sz="2400" dirty="0"/>
              <a:t>General design elements &amp; principles (Affordance, constraints, mappings,   causality, transfer effects, idioms - more about these later…)</a:t>
            </a:r>
            <a:endParaRPr lang="en-AU" altLang="en-US" sz="2400" dirty="0"/>
          </a:p>
          <a:p>
            <a:endParaRPr lang="en-ID" dirty="0"/>
          </a:p>
        </p:txBody>
      </p:sp>
    </p:spTree>
    <p:extLst>
      <p:ext uri="{BB962C8B-B14F-4D97-AF65-F5344CB8AC3E}">
        <p14:creationId xmlns:p14="http://schemas.microsoft.com/office/powerpoint/2010/main" val="23479435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8A40-A439-443B-95D7-6232E37BC261}"/>
              </a:ext>
            </a:extLst>
          </p:cNvPr>
          <p:cNvSpPr>
            <a:spLocks noGrp="1"/>
          </p:cNvSpPr>
          <p:nvPr>
            <p:ph type="title"/>
          </p:nvPr>
        </p:nvSpPr>
        <p:spPr/>
        <p:txBody>
          <a:bodyPr/>
          <a:lstStyle/>
          <a:p>
            <a:r>
              <a:rPr lang="en-GB" altLang="en-US" dirty="0"/>
              <a:t>Interface metaphors</a:t>
            </a:r>
            <a:endParaRPr lang="en-ID" dirty="0"/>
          </a:p>
        </p:txBody>
      </p:sp>
      <p:sp>
        <p:nvSpPr>
          <p:cNvPr id="3" name="Content Placeholder 2">
            <a:extLst>
              <a:ext uri="{FF2B5EF4-FFF2-40B4-BE49-F238E27FC236}">
                <a16:creationId xmlns:a16="http://schemas.microsoft.com/office/drawing/2014/main" id="{2AE08189-F469-4C3F-B7C1-BF8DE57412E1}"/>
              </a:ext>
            </a:extLst>
          </p:cNvPr>
          <p:cNvSpPr>
            <a:spLocks noGrp="1"/>
          </p:cNvSpPr>
          <p:nvPr>
            <p:ph idx="1"/>
          </p:nvPr>
        </p:nvSpPr>
        <p:spPr/>
        <p:txBody>
          <a:bodyPr/>
          <a:lstStyle/>
          <a:p>
            <a:pPr eaLnBrk="1" hangingPunct="1">
              <a:lnSpc>
                <a:spcPct val="90000"/>
              </a:lnSpc>
            </a:pPr>
            <a:r>
              <a:rPr lang="en-GB" altLang="en-US" sz="2400" dirty="0"/>
              <a:t>Interface </a:t>
            </a:r>
            <a:r>
              <a:rPr lang="en-GB" altLang="en-US" sz="2400" dirty="0" err="1"/>
              <a:t>didisain</a:t>
            </a:r>
            <a:r>
              <a:rPr lang="en-GB" altLang="en-US" sz="2400" dirty="0"/>
              <a:t> </a:t>
            </a:r>
            <a:r>
              <a:rPr lang="en-GB" altLang="en-US" sz="2400" dirty="0" err="1"/>
              <a:t>menjadi</a:t>
            </a:r>
            <a:r>
              <a:rPr lang="en-GB" altLang="en-US" sz="2400" dirty="0"/>
              <a:t> </a:t>
            </a:r>
            <a:r>
              <a:rPr lang="en-GB" altLang="en-US" sz="2400" dirty="0" err="1"/>
              <a:t>persis</a:t>
            </a:r>
            <a:r>
              <a:rPr lang="en-GB" altLang="en-US" sz="2400" dirty="0"/>
              <a:t> </a:t>
            </a:r>
            <a:r>
              <a:rPr lang="en-GB" altLang="en-US" sz="2400" dirty="0" err="1"/>
              <a:t>seperti</a:t>
            </a:r>
            <a:r>
              <a:rPr lang="en-GB" altLang="en-US" sz="2400" dirty="0"/>
              <a:t> physical entity </a:t>
            </a:r>
            <a:r>
              <a:rPr lang="en-GB" altLang="en-US" sz="2400" dirty="0" err="1"/>
              <a:t>tapi</a:t>
            </a:r>
            <a:r>
              <a:rPr lang="en-GB" altLang="en-US" sz="2400" dirty="0"/>
              <a:t> juga punya </a:t>
            </a:r>
            <a:r>
              <a:rPr lang="en-GB" altLang="en-US" sz="2400" dirty="0" err="1"/>
              <a:t>properti</a:t>
            </a:r>
            <a:r>
              <a:rPr lang="en-GB" altLang="en-US" sz="2400" dirty="0"/>
              <a:t> </a:t>
            </a:r>
            <a:r>
              <a:rPr lang="en-GB" altLang="en-US" sz="2400" dirty="0" err="1"/>
              <a:t>tersendiri</a:t>
            </a:r>
            <a:r>
              <a:rPr lang="en-GB" altLang="en-US" sz="2400" dirty="0"/>
              <a:t>.</a:t>
            </a:r>
          </a:p>
          <a:p>
            <a:pPr lvl="1" eaLnBrk="1" hangingPunct="1">
              <a:lnSpc>
                <a:spcPct val="90000"/>
              </a:lnSpc>
            </a:pPr>
            <a:r>
              <a:rPr lang="en-GB" altLang="en-US" sz="2400" dirty="0" err="1"/>
              <a:t>misal</a:t>
            </a:r>
            <a:r>
              <a:rPr lang="en-GB" altLang="en-US" sz="2400" dirty="0"/>
              <a:t> desktop, toolbox,  book metaphors, web portals. </a:t>
            </a:r>
          </a:p>
          <a:p>
            <a:pPr eaLnBrk="1" hangingPunct="1">
              <a:lnSpc>
                <a:spcPct val="90000"/>
              </a:lnSpc>
            </a:pPr>
            <a:r>
              <a:rPr lang="en-GB" altLang="en-US" sz="2400" dirty="0" err="1"/>
              <a:t>Dapat</a:t>
            </a:r>
            <a:r>
              <a:rPr lang="en-GB" altLang="en-US" sz="2400" dirty="0"/>
              <a:t> </a:t>
            </a:r>
            <a:r>
              <a:rPr lang="en-GB" altLang="en-US" sz="2400" dirty="0" err="1"/>
              <a:t>didasarkan</a:t>
            </a:r>
            <a:r>
              <a:rPr lang="en-GB" altLang="en-US" sz="2400" dirty="0"/>
              <a:t> pada </a:t>
            </a:r>
          </a:p>
          <a:p>
            <a:pPr lvl="1" eaLnBrk="1" hangingPunct="1">
              <a:lnSpc>
                <a:spcPct val="90000"/>
              </a:lnSpc>
            </a:pPr>
            <a:r>
              <a:rPr lang="en-GB" altLang="en-US" sz="2000" dirty="0"/>
              <a:t>Activity</a:t>
            </a:r>
          </a:p>
          <a:p>
            <a:pPr lvl="1" eaLnBrk="1" hangingPunct="1">
              <a:lnSpc>
                <a:spcPct val="90000"/>
              </a:lnSpc>
            </a:pPr>
            <a:r>
              <a:rPr lang="en-GB" altLang="en-US" sz="2000" dirty="0"/>
              <a:t>object </a:t>
            </a:r>
          </a:p>
          <a:p>
            <a:pPr lvl="1" eaLnBrk="1" hangingPunct="1">
              <a:lnSpc>
                <a:spcPct val="90000"/>
              </a:lnSpc>
            </a:pPr>
            <a:r>
              <a:rPr lang="en-GB" altLang="en-US" sz="2000" dirty="0"/>
              <a:t>combination of both.</a:t>
            </a:r>
          </a:p>
          <a:p>
            <a:pPr eaLnBrk="1" hangingPunct="1">
              <a:lnSpc>
                <a:spcPct val="90000"/>
              </a:lnSpc>
            </a:pPr>
            <a:r>
              <a:rPr lang="en-GB" altLang="en-US" sz="2400" dirty="0" err="1"/>
              <a:t>Mencari</a:t>
            </a:r>
            <a:r>
              <a:rPr lang="en-GB" altLang="en-US" sz="2400" dirty="0"/>
              <a:t> </a:t>
            </a:r>
            <a:r>
              <a:rPr lang="en-GB" altLang="en-US" sz="2400" dirty="0" err="1"/>
              <a:t>apa</a:t>
            </a:r>
            <a:r>
              <a:rPr lang="en-GB" altLang="en-US" sz="2400" dirty="0"/>
              <a:t> yang user </a:t>
            </a:r>
            <a:r>
              <a:rPr lang="en-GB" altLang="en-US" sz="2400" dirty="0" err="1"/>
              <a:t>ketahui</a:t>
            </a:r>
            <a:r>
              <a:rPr lang="en-GB" altLang="en-US" sz="2400" dirty="0"/>
              <a:t> dan </a:t>
            </a:r>
            <a:r>
              <a:rPr lang="en-GB" altLang="en-US" sz="2400" dirty="0" err="1"/>
              <a:t>membantu</a:t>
            </a:r>
            <a:r>
              <a:rPr lang="en-GB" altLang="en-US" sz="2400" dirty="0"/>
              <a:t> </a:t>
            </a:r>
            <a:r>
              <a:rPr lang="en-GB" altLang="en-US" sz="2400" dirty="0" err="1"/>
              <a:t>menemukan</a:t>
            </a:r>
            <a:r>
              <a:rPr lang="en-GB" altLang="en-US" sz="2400" dirty="0"/>
              <a:t> </a:t>
            </a:r>
            <a:r>
              <a:rPr lang="en-GB" altLang="en-US" sz="2400" dirty="0" err="1"/>
              <a:t>apa</a:t>
            </a:r>
            <a:r>
              <a:rPr lang="en-GB" altLang="en-US" sz="2400" dirty="0"/>
              <a:t> yang </a:t>
            </a:r>
            <a:r>
              <a:rPr lang="en-GB" altLang="en-US" sz="2400" dirty="0" err="1"/>
              <a:t>tidak</a:t>
            </a:r>
            <a:r>
              <a:rPr lang="en-GB" altLang="en-US" sz="2400" dirty="0"/>
              <a:t> </a:t>
            </a:r>
            <a:r>
              <a:rPr lang="en-GB" altLang="en-US" sz="2400" dirty="0" err="1"/>
              <a:t>diketahui</a:t>
            </a:r>
            <a:r>
              <a:rPr lang="en-GB" altLang="en-US" sz="2400" dirty="0"/>
              <a:t>  </a:t>
            </a:r>
          </a:p>
          <a:p>
            <a:endParaRPr lang="en-ID" dirty="0"/>
          </a:p>
        </p:txBody>
      </p:sp>
    </p:spTree>
    <p:extLst>
      <p:ext uri="{BB962C8B-B14F-4D97-AF65-F5344CB8AC3E}">
        <p14:creationId xmlns:p14="http://schemas.microsoft.com/office/powerpoint/2010/main" val="3086286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9018-762A-4CCF-97A1-A8A212B435C4}"/>
              </a:ext>
            </a:extLst>
          </p:cNvPr>
          <p:cNvSpPr>
            <a:spLocks noGrp="1"/>
          </p:cNvSpPr>
          <p:nvPr>
            <p:ph type="title"/>
          </p:nvPr>
        </p:nvSpPr>
        <p:spPr/>
        <p:txBody>
          <a:bodyPr/>
          <a:lstStyle/>
          <a:p>
            <a:r>
              <a:rPr lang="en-GB" altLang="en-US" dirty="0"/>
              <a:t>Benefits of interface metaphors</a:t>
            </a:r>
            <a:endParaRPr lang="en-ID" dirty="0"/>
          </a:p>
        </p:txBody>
      </p:sp>
      <p:sp>
        <p:nvSpPr>
          <p:cNvPr id="3" name="Content Placeholder 2">
            <a:extLst>
              <a:ext uri="{FF2B5EF4-FFF2-40B4-BE49-F238E27FC236}">
                <a16:creationId xmlns:a16="http://schemas.microsoft.com/office/drawing/2014/main" id="{54AAD389-6369-4F7B-AB84-B4C6A161C600}"/>
              </a:ext>
            </a:extLst>
          </p:cNvPr>
          <p:cNvSpPr>
            <a:spLocks noGrp="1"/>
          </p:cNvSpPr>
          <p:nvPr>
            <p:ph idx="1"/>
          </p:nvPr>
        </p:nvSpPr>
        <p:spPr/>
        <p:txBody>
          <a:bodyPr/>
          <a:lstStyle/>
          <a:p>
            <a:pPr eaLnBrk="1" hangingPunct="1"/>
            <a:r>
              <a:rPr lang="en-GB" altLang="en-US" sz="2400" dirty="0" err="1"/>
              <a:t>Membuat</a:t>
            </a:r>
            <a:r>
              <a:rPr lang="en-GB" altLang="en-US" sz="2400" dirty="0"/>
              <a:t> proses </a:t>
            </a:r>
            <a:r>
              <a:rPr lang="en-GB" altLang="en-US" sz="2400" dirty="0" err="1"/>
              <a:t>pembelajaran</a:t>
            </a:r>
            <a:r>
              <a:rPr lang="en-GB" altLang="en-US" sz="2400" dirty="0"/>
              <a:t> system </a:t>
            </a:r>
            <a:r>
              <a:rPr lang="en-GB" altLang="en-US" sz="2400" dirty="0" err="1"/>
              <a:t>menjadi</a:t>
            </a:r>
            <a:r>
              <a:rPr lang="en-GB" altLang="en-US" sz="2400" dirty="0"/>
              <a:t> </a:t>
            </a:r>
            <a:r>
              <a:rPr lang="en-GB" altLang="en-US" sz="2400" dirty="0" err="1"/>
              <a:t>lebih</a:t>
            </a:r>
            <a:r>
              <a:rPr lang="en-GB" altLang="en-US" sz="2400" dirty="0"/>
              <a:t> </a:t>
            </a:r>
            <a:r>
              <a:rPr lang="en-GB" altLang="en-US" sz="2400" dirty="0" err="1"/>
              <a:t>mudah</a:t>
            </a:r>
            <a:r>
              <a:rPr lang="en-GB" altLang="en-US" sz="2400" dirty="0"/>
              <a:t> dan </a:t>
            </a:r>
            <a:r>
              <a:rPr lang="en-GB" altLang="en-US" sz="2400" dirty="0" err="1"/>
              <a:t>membantu</a:t>
            </a:r>
            <a:r>
              <a:rPr lang="en-GB" altLang="en-US" sz="2400" dirty="0"/>
              <a:t> agar user </a:t>
            </a:r>
            <a:r>
              <a:rPr lang="en-GB" altLang="en-US" sz="2400" dirty="0" err="1"/>
              <a:t>dapat</a:t>
            </a:r>
            <a:r>
              <a:rPr lang="en-GB" altLang="en-US" sz="2400" dirty="0"/>
              <a:t> </a:t>
            </a:r>
            <a:r>
              <a:rPr lang="en-GB" altLang="en-US" sz="2400" dirty="0" err="1"/>
              <a:t>mengerti</a:t>
            </a:r>
            <a:r>
              <a:rPr lang="en-GB" altLang="en-US" sz="2400" dirty="0"/>
              <a:t> </a:t>
            </a:r>
            <a:r>
              <a:rPr lang="en-GB" altLang="en-US" sz="2400" dirty="0" err="1"/>
              <a:t>apa</a:t>
            </a:r>
            <a:r>
              <a:rPr lang="en-GB" altLang="en-US" sz="2400" dirty="0"/>
              <a:t> yang </a:t>
            </a:r>
            <a:r>
              <a:rPr lang="en-GB" altLang="en-US" sz="2400" dirty="0" err="1"/>
              <a:t>ada</a:t>
            </a:r>
            <a:r>
              <a:rPr lang="en-GB" altLang="en-US" sz="2400" dirty="0"/>
              <a:t> </a:t>
            </a:r>
            <a:r>
              <a:rPr lang="en-GB" altLang="en-US" sz="2400" dirty="0" err="1"/>
              <a:t>dibalik</a:t>
            </a:r>
            <a:r>
              <a:rPr lang="en-GB" altLang="en-US" sz="2400" dirty="0"/>
              <a:t> conceptual model.</a:t>
            </a:r>
          </a:p>
          <a:p>
            <a:pPr eaLnBrk="1" hangingPunct="1"/>
            <a:r>
              <a:rPr lang="en-GB" altLang="en-US" sz="2400" dirty="0"/>
              <a:t>Innovative metaphors </a:t>
            </a:r>
            <a:r>
              <a:rPr lang="en-GB" altLang="en-US" sz="2400" dirty="0" err="1"/>
              <a:t>dapat</a:t>
            </a:r>
            <a:r>
              <a:rPr lang="en-GB" altLang="en-US" sz="2400" dirty="0"/>
              <a:t> </a:t>
            </a:r>
            <a:r>
              <a:rPr lang="en-GB" altLang="en-US" sz="2400" dirty="0" err="1"/>
              <a:t>menjadi</a:t>
            </a:r>
            <a:r>
              <a:rPr lang="en-GB" altLang="en-US" sz="2400" dirty="0"/>
              <a:t> </a:t>
            </a:r>
            <a:r>
              <a:rPr lang="en-GB" altLang="en-US" sz="2400" dirty="0" err="1"/>
              <a:t>daya</a:t>
            </a:r>
            <a:r>
              <a:rPr lang="en-GB" altLang="en-US" sz="2400" dirty="0"/>
              <a:t> </a:t>
            </a:r>
            <a:r>
              <a:rPr lang="en-GB" altLang="en-US" sz="2400" dirty="0" err="1"/>
              <a:t>tarik</a:t>
            </a:r>
            <a:r>
              <a:rPr lang="en-GB" altLang="en-US" sz="2400" dirty="0"/>
              <a:t> </a:t>
            </a:r>
            <a:r>
              <a:rPr lang="en-GB" altLang="en-US" sz="2400" dirty="0" err="1"/>
              <a:t>tersendiri</a:t>
            </a:r>
            <a:r>
              <a:rPr lang="en-GB" altLang="en-US" sz="2400" dirty="0"/>
              <a:t> dan </a:t>
            </a:r>
            <a:r>
              <a:rPr lang="en-GB" altLang="en-US" sz="2400" dirty="0" err="1"/>
              <a:t>membuat</a:t>
            </a:r>
            <a:r>
              <a:rPr lang="en-GB" altLang="en-US" sz="2400" dirty="0"/>
              <a:t> </a:t>
            </a:r>
            <a:r>
              <a:rPr lang="en-GB" altLang="en-US" sz="2400" dirty="0" err="1"/>
              <a:t>aplikasi</a:t>
            </a:r>
            <a:r>
              <a:rPr lang="en-GB" altLang="en-US" sz="2400" dirty="0"/>
              <a:t> </a:t>
            </a:r>
            <a:r>
              <a:rPr lang="en-GB" altLang="en-US" sz="2400" dirty="0" err="1"/>
              <a:t>lebih</a:t>
            </a:r>
            <a:r>
              <a:rPr lang="en-GB" altLang="en-US" sz="2400" dirty="0"/>
              <a:t> </a:t>
            </a:r>
            <a:r>
              <a:rPr lang="en-GB" altLang="en-US" sz="2400" dirty="0" err="1"/>
              <a:t>mudah</a:t>
            </a:r>
            <a:r>
              <a:rPr lang="en-GB" altLang="en-US" sz="2400" dirty="0"/>
              <a:t> </a:t>
            </a:r>
            <a:r>
              <a:rPr lang="en-GB" altLang="en-US" sz="2400" dirty="0" err="1"/>
              <a:t>diakses</a:t>
            </a:r>
            <a:r>
              <a:rPr lang="en-GB" altLang="en-US" sz="2400" dirty="0"/>
              <a:t> oleh </a:t>
            </a:r>
            <a:r>
              <a:rPr lang="en-GB" altLang="en-US" sz="2400" dirty="0" err="1"/>
              <a:t>beragam</a:t>
            </a:r>
            <a:r>
              <a:rPr lang="en-GB" altLang="en-US" sz="2400" dirty="0"/>
              <a:t> user.</a:t>
            </a:r>
          </a:p>
        </p:txBody>
      </p:sp>
    </p:spTree>
    <p:extLst>
      <p:ext uri="{BB962C8B-B14F-4D97-AF65-F5344CB8AC3E}">
        <p14:creationId xmlns:p14="http://schemas.microsoft.com/office/powerpoint/2010/main" val="3896566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BD86-0065-4771-A21F-C58852D0BD71}"/>
              </a:ext>
            </a:extLst>
          </p:cNvPr>
          <p:cNvSpPr>
            <a:spLocks noGrp="1"/>
          </p:cNvSpPr>
          <p:nvPr>
            <p:ph type="title"/>
          </p:nvPr>
        </p:nvSpPr>
        <p:spPr/>
        <p:txBody>
          <a:bodyPr/>
          <a:lstStyle/>
          <a:p>
            <a:r>
              <a:rPr lang="en-US" altLang="en-US" sz="3600" dirty="0" err="1"/>
              <a:t>Prinsip-prinsip</a:t>
            </a:r>
            <a:r>
              <a:rPr lang="en-US" altLang="en-US" sz="3600" dirty="0"/>
              <a:t> </a:t>
            </a:r>
            <a:r>
              <a:rPr lang="en-US" altLang="en-US" sz="3600" dirty="0" err="1"/>
              <a:t>Disain</a:t>
            </a:r>
            <a:endParaRPr lang="en-ID" dirty="0"/>
          </a:p>
        </p:txBody>
      </p:sp>
      <p:sp>
        <p:nvSpPr>
          <p:cNvPr id="3" name="Content Placeholder 2">
            <a:extLst>
              <a:ext uri="{FF2B5EF4-FFF2-40B4-BE49-F238E27FC236}">
                <a16:creationId xmlns:a16="http://schemas.microsoft.com/office/drawing/2014/main" id="{6ADB07A5-0999-4D8A-8D1D-5140818273A4}"/>
              </a:ext>
            </a:extLst>
          </p:cNvPr>
          <p:cNvSpPr>
            <a:spLocks noGrp="1"/>
          </p:cNvSpPr>
          <p:nvPr>
            <p:ph idx="1"/>
          </p:nvPr>
        </p:nvSpPr>
        <p:spPr/>
        <p:txBody>
          <a:bodyPr>
            <a:normAutofit lnSpcReduction="10000"/>
          </a:bodyPr>
          <a:lstStyle/>
          <a:p>
            <a:pPr eaLnBrk="1" hangingPunct="1">
              <a:lnSpc>
                <a:spcPct val="90000"/>
              </a:lnSpc>
            </a:pPr>
            <a:r>
              <a:rPr lang="en-AU" altLang="en-US" sz="2400" dirty="0" err="1"/>
              <a:t>Mempertimbangkan</a:t>
            </a:r>
            <a:r>
              <a:rPr lang="en-AU" altLang="en-US" sz="2400" dirty="0"/>
              <a:t> fundamental design </a:t>
            </a:r>
            <a:r>
              <a:rPr lang="en-AU" altLang="en-US" sz="2400" dirty="0" err="1"/>
              <a:t>dengan</a:t>
            </a:r>
            <a:r>
              <a:rPr lang="en-AU" altLang="en-US" sz="2400" dirty="0"/>
              <a:t> applicability yang </a:t>
            </a:r>
            <a:r>
              <a:rPr lang="en-AU" altLang="en-US" sz="2400" dirty="0" err="1"/>
              <a:t>luas</a:t>
            </a:r>
            <a:r>
              <a:rPr lang="en-AU" altLang="en-US" sz="2400" dirty="0"/>
              <a:t>.</a:t>
            </a:r>
          </a:p>
          <a:p>
            <a:pPr eaLnBrk="1" hangingPunct="1">
              <a:lnSpc>
                <a:spcPct val="90000"/>
              </a:lnSpc>
            </a:pPr>
            <a:r>
              <a:rPr lang="en-AU" altLang="en-US" sz="2400" dirty="0" err="1"/>
              <a:t>Cenderung</a:t>
            </a:r>
            <a:r>
              <a:rPr lang="en-AU" altLang="en-US" sz="2400" dirty="0"/>
              <a:t> </a:t>
            </a:r>
            <a:r>
              <a:rPr lang="en-AU" altLang="en-US" sz="2400" dirty="0" err="1"/>
              <a:t>untuk</a:t>
            </a:r>
            <a:r>
              <a:rPr lang="en-AU" altLang="en-US" sz="2400" dirty="0"/>
              <a:t> </a:t>
            </a:r>
            <a:r>
              <a:rPr lang="en-AU" altLang="en-US" sz="2400" dirty="0" err="1"/>
              <a:t>jadi</a:t>
            </a:r>
            <a:r>
              <a:rPr lang="en-AU" altLang="en-US" sz="2400" dirty="0"/>
              <a:t> </a:t>
            </a:r>
            <a:r>
              <a:rPr lang="en-AU" altLang="en-US" sz="2400" dirty="0" err="1"/>
              <a:t>abstrak</a:t>
            </a:r>
            <a:r>
              <a:rPr lang="en-AU" altLang="en-US" sz="2400" dirty="0"/>
              <a:t> dan general </a:t>
            </a:r>
          </a:p>
          <a:p>
            <a:pPr eaLnBrk="1" hangingPunct="1">
              <a:lnSpc>
                <a:spcPct val="90000"/>
              </a:lnSpc>
            </a:pPr>
            <a:r>
              <a:rPr lang="en-AU" altLang="en-US" sz="2400" dirty="0" err="1"/>
              <a:t>Berguna</a:t>
            </a:r>
            <a:r>
              <a:rPr lang="en-AU" altLang="en-US" sz="2400" dirty="0"/>
              <a:t> </a:t>
            </a:r>
            <a:r>
              <a:rPr lang="en-AU" altLang="en-US" sz="2400" dirty="0" err="1"/>
              <a:t>untuk</a:t>
            </a:r>
            <a:r>
              <a:rPr lang="en-AU" altLang="en-US" sz="2400" dirty="0"/>
              <a:t> </a:t>
            </a:r>
            <a:r>
              <a:rPr lang="en-AU" altLang="en-US" sz="2400" dirty="0" err="1"/>
              <a:t>membandingkan</a:t>
            </a:r>
            <a:r>
              <a:rPr lang="en-AU" altLang="en-US" sz="2400" dirty="0"/>
              <a:t> dan </a:t>
            </a:r>
            <a:r>
              <a:rPr lang="en-AU" altLang="en-US" sz="2400" dirty="0" err="1"/>
              <a:t>menganalisa</a:t>
            </a:r>
            <a:r>
              <a:rPr lang="en-AU" altLang="en-US" sz="2400" dirty="0"/>
              <a:t> </a:t>
            </a:r>
            <a:r>
              <a:rPr lang="en-AU" altLang="en-US" sz="2400" dirty="0" err="1"/>
              <a:t>disain</a:t>
            </a:r>
            <a:r>
              <a:rPr lang="en-AU" altLang="en-US" sz="2400" dirty="0"/>
              <a:t> </a:t>
            </a:r>
            <a:r>
              <a:rPr lang="en-AU" altLang="en-US" sz="2400" dirty="0" err="1"/>
              <a:t>alternatif</a:t>
            </a:r>
            <a:endParaRPr lang="en-AU" altLang="en-US" sz="2400" dirty="0"/>
          </a:p>
          <a:p>
            <a:pPr eaLnBrk="1" hangingPunct="1">
              <a:lnSpc>
                <a:spcPct val="90000"/>
              </a:lnSpc>
            </a:pPr>
            <a:r>
              <a:rPr lang="en-AU" altLang="en-US" sz="2400" dirty="0"/>
              <a:t>2 </a:t>
            </a:r>
            <a:r>
              <a:rPr lang="en-AU" altLang="en-US" sz="2400" dirty="0" err="1"/>
              <a:t>contoh</a:t>
            </a:r>
            <a:r>
              <a:rPr lang="en-AU" altLang="en-US" sz="2400" dirty="0"/>
              <a:t> </a:t>
            </a:r>
          </a:p>
          <a:p>
            <a:pPr lvl="1" eaLnBrk="1" hangingPunct="1">
              <a:lnSpc>
                <a:spcPct val="90000"/>
              </a:lnSpc>
            </a:pPr>
            <a:r>
              <a:rPr lang="en-US" altLang="en-US" sz="2000" dirty="0" err="1"/>
              <a:t>Shneiderman</a:t>
            </a:r>
            <a:r>
              <a:rPr lang="ja-JP" altLang="en-US" sz="2000" dirty="0"/>
              <a:t>’</a:t>
            </a:r>
            <a:r>
              <a:rPr lang="en-US" altLang="ja-JP" sz="2000" dirty="0"/>
              <a:t>s 8 </a:t>
            </a:r>
            <a:r>
              <a:rPr lang="ja-JP" altLang="en-US" sz="2000" dirty="0"/>
              <a:t>‘</a:t>
            </a:r>
            <a:r>
              <a:rPr lang="en-US" altLang="ja-JP" sz="2000" dirty="0"/>
              <a:t>golden rules</a:t>
            </a:r>
            <a:r>
              <a:rPr lang="ja-JP" altLang="en-US" sz="2000" dirty="0"/>
              <a:t>’</a:t>
            </a:r>
            <a:r>
              <a:rPr lang="en-US" altLang="ja-JP" sz="2000" dirty="0"/>
              <a:t> interface design </a:t>
            </a:r>
          </a:p>
          <a:p>
            <a:pPr lvl="1" eaLnBrk="1" hangingPunct="1">
              <a:lnSpc>
                <a:spcPct val="90000"/>
              </a:lnSpc>
            </a:pPr>
            <a:r>
              <a:rPr lang="en-US" altLang="en-US" sz="2000" dirty="0"/>
              <a:t>Norman</a:t>
            </a:r>
            <a:r>
              <a:rPr lang="ja-JP" altLang="en-US" sz="2000" dirty="0"/>
              <a:t>’</a:t>
            </a:r>
            <a:r>
              <a:rPr lang="en-US" altLang="ja-JP" sz="2000" dirty="0"/>
              <a:t>s principles.</a:t>
            </a:r>
            <a:endParaRPr lang="en-AU" altLang="ja-JP" sz="2000" dirty="0"/>
          </a:p>
          <a:p>
            <a:pPr eaLnBrk="1" hangingPunct="1">
              <a:lnSpc>
                <a:spcPct val="90000"/>
              </a:lnSpc>
            </a:pPr>
            <a:r>
              <a:rPr lang="en-AU" altLang="en-US" sz="2400" dirty="0" err="1"/>
              <a:t>Dalam</a:t>
            </a:r>
            <a:r>
              <a:rPr lang="en-AU" altLang="en-US" sz="2400" dirty="0"/>
              <a:t> </a:t>
            </a:r>
            <a:r>
              <a:rPr lang="en-AU" altLang="en-US" sz="2400" dirty="0" err="1"/>
              <a:t>prakteknya</a:t>
            </a:r>
            <a:r>
              <a:rPr lang="en-AU" altLang="en-US" sz="2400" dirty="0"/>
              <a:t>, </a:t>
            </a:r>
            <a:r>
              <a:rPr lang="en-AU" altLang="en-US" sz="2400" dirty="0" err="1"/>
              <a:t>prinsip-prinsip</a:t>
            </a:r>
            <a:r>
              <a:rPr lang="en-AU" altLang="en-US" sz="2400" dirty="0"/>
              <a:t> </a:t>
            </a:r>
            <a:r>
              <a:rPr lang="en-AU" altLang="en-US" sz="2400" dirty="0" err="1"/>
              <a:t>disain</a:t>
            </a:r>
            <a:r>
              <a:rPr lang="en-AU" altLang="en-US" sz="2400" dirty="0"/>
              <a:t> </a:t>
            </a:r>
            <a:r>
              <a:rPr lang="en-AU" altLang="en-US" sz="2400" dirty="0" err="1"/>
              <a:t>merujuk</a:t>
            </a:r>
            <a:r>
              <a:rPr lang="en-AU" altLang="en-US" sz="2400" dirty="0"/>
              <a:t> pada heuristics. </a:t>
            </a:r>
            <a:r>
              <a:rPr lang="en-AU" altLang="en-US" sz="2400" dirty="0" err="1"/>
              <a:t>Contoh</a:t>
            </a:r>
            <a:r>
              <a:rPr lang="en-AU" altLang="en-US" sz="2400" dirty="0"/>
              <a:t> </a:t>
            </a:r>
            <a:r>
              <a:rPr lang="en-US" altLang="en-US" sz="2400" dirty="0"/>
              <a:t>Nielsen</a:t>
            </a:r>
            <a:r>
              <a:rPr lang="ja-JP" altLang="en-US" sz="2400" dirty="0"/>
              <a:t>’</a:t>
            </a:r>
            <a:r>
              <a:rPr lang="en-US" altLang="ja-JP" sz="2400" dirty="0"/>
              <a:t>s 10 usability principles. </a:t>
            </a:r>
            <a:endParaRPr lang="en-AU" altLang="en-US" sz="2400" dirty="0"/>
          </a:p>
          <a:p>
            <a:endParaRPr lang="en-ID" dirty="0"/>
          </a:p>
        </p:txBody>
      </p:sp>
    </p:spTree>
    <p:extLst>
      <p:ext uri="{BB962C8B-B14F-4D97-AF65-F5344CB8AC3E}">
        <p14:creationId xmlns:p14="http://schemas.microsoft.com/office/powerpoint/2010/main" val="3652446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20A1-35F9-43FA-B804-A1FB083F6510}"/>
              </a:ext>
            </a:extLst>
          </p:cNvPr>
          <p:cNvSpPr>
            <a:spLocks noGrp="1"/>
          </p:cNvSpPr>
          <p:nvPr>
            <p:ph type="title"/>
          </p:nvPr>
        </p:nvSpPr>
        <p:spPr/>
        <p:txBody>
          <a:bodyPr/>
          <a:lstStyle/>
          <a:p>
            <a:r>
              <a:rPr lang="en-GB" altLang="en-US" dirty="0"/>
              <a:t>Problems with interface metaphors </a:t>
            </a:r>
            <a:endParaRPr lang="en-ID" dirty="0"/>
          </a:p>
        </p:txBody>
      </p:sp>
      <p:sp>
        <p:nvSpPr>
          <p:cNvPr id="3" name="Content Placeholder 2">
            <a:extLst>
              <a:ext uri="{FF2B5EF4-FFF2-40B4-BE49-F238E27FC236}">
                <a16:creationId xmlns:a16="http://schemas.microsoft.com/office/drawing/2014/main" id="{32768DF1-89AF-48FF-8C46-D847D22A063E}"/>
              </a:ext>
            </a:extLst>
          </p:cNvPr>
          <p:cNvSpPr>
            <a:spLocks noGrp="1"/>
          </p:cNvSpPr>
          <p:nvPr>
            <p:ph idx="1"/>
          </p:nvPr>
        </p:nvSpPr>
        <p:spPr/>
        <p:txBody>
          <a:bodyPr/>
          <a:lstStyle/>
          <a:p>
            <a:pPr eaLnBrk="1" hangingPunct="1">
              <a:lnSpc>
                <a:spcPct val="80000"/>
              </a:lnSpc>
            </a:pPr>
            <a:r>
              <a:rPr lang="en-US" altLang="en-US" sz="2000" dirty="0" err="1"/>
              <a:t>Mencampuradukan</a:t>
            </a:r>
            <a:r>
              <a:rPr lang="en-US" altLang="en-US" sz="2000" dirty="0"/>
              <a:t> metaphor </a:t>
            </a:r>
            <a:r>
              <a:rPr lang="en-US" altLang="en-US" sz="2000" dirty="0" err="1"/>
              <a:t>dpat</a:t>
            </a:r>
            <a:r>
              <a:rPr lang="en-US" altLang="en-US" sz="2000" dirty="0"/>
              <a:t> </a:t>
            </a:r>
            <a:r>
              <a:rPr lang="en-US" altLang="en-US" sz="2000" dirty="0" err="1"/>
              <a:t>membuat</a:t>
            </a:r>
            <a:r>
              <a:rPr lang="en-US" altLang="en-US" sz="2000" dirty="0"/>
              <a:t> </a:t>
            </a:r>
            <a:r>
              <a:rPr lang="en-US" altLang="en-US" sz="2000" dirty="0" err="1"/>
              <a:t>bingung</a:t>
            </a:r>
            <a:r>
              <a:rPr lang="en-US" altLang="en-US" sz="2000" dirty="0"/>
              <a:t> – </a:t>
            </a:r>
            <a:r>
              <a:rPr lang="en-US" altLang="en-US" sz="2000" dirty="0" err="1"/>
              <a:t>ada</a:t>
            </a:r>
            <a:r>
              <a:rPr lang="en-US" altLang="en-US" sz="2000" dirty="0"/>
              <a:t> </a:t>
            </a:r>
            <a:r>
              <a:rPr lang="en-US" altLang="en-US" sz="2000" dirty="0" err="1"/>
              <a:t>kemungkinan</a:t>
            </a:r>
            <a:r>
              <a:rPr lang="en-US" altLang="en-US" sz="2000" dirty="0"/>
              <a:t> </a:t>
            </a:r>
            <a:r>
              <a:rPr lang="en-US" altLang="en-US" sz="2000" dirty="0" err="1"/>
              <a:t>malah</a:t>
            </a:r>
            <a:r>
              <a:rPr lang="en-US" altLang="en-US" sz="2000" dirty="0"/>
              <a:t> </a:t>
            </a:r>
            <a:r>
              <a:rPr lang="en-US" altLang="en-US" sz="2000" dirty="0" err="1"/>
              <a:t>melanggar</a:t>
            </a:r>
            <a:r>
              <a:rPr lang="en-US" altLang="en-US" sz="2000" dirty="0"/>
              <a:t> </a:t>
            </a:r>
            <a:r>
              <a:rPr lang="ja-JP" altLang="en-US" sz="2000" dirty="0"/>
              <a:t>“</a:t>
            </a:r>
            <a:r>
              <a:rPr lang="en-US" altLang="ja-JP" sz="2000" i="1" dirty="0"/>
              <a:t>c</a:t>
            </a:r>
            <a:r>
              <a:rPr lang="en-GB" altLang="ja-JP" sz="2000" i="1" dirty="0" err="1"/>
              <a:t>onventional</a:t>
            </a:r>
            <a:r>
              <a:rPr lang="en-GB" altLang="ja-JP" sz="2000" i="1" dirty="0"/>
              <a:t> or cultural rules</a:t>
            </a:r>
            <a:r>
              <a:rPr lang="en-GB" altLang="en-US" sz="2000" dirty="0"/>
              <a:t>”</a:t>
            </a:r>
            <a:r>
              <a:rPr lang="en-GB" altLang="ja-JP" sz="2000" dirty="0"/>
              <a:t>.</a:t>
            </a:r>
          </a:p>
          <a:p>
            <a:pPr eaLnBrk="1" hangingPunct="1">
              <a:lnSpc>
                <a:spcPct val="80000"/>
              </a:lnSpc>
            </a:pPr>
            <a:r>
              <a:rPr lang="en-GB" altLang="en-US" sz="2000" dirty="0" err="1"/>
              <a:t>Dapat</a:t>
            </a:r>
            <a:r>
              <a:rPr lang="en-GB" altLang="en-US" sz="2000" dirty="0"/>
              <a:t> </a:t>
            </a:r>
            <a:r>
              <a:rPr lang="en-GB" altLang="en-US" sz="2000" dirty="0" err="1"/>
              <a:t>membatasi</a:t>
            </a:r>
            <a:r>
              <a:rPr lang="en-GB" altLang="en-US" sz="2000" dirty="0"/>
              <a:t> </a:t>
            </a:r>
          </a:p>
          <a:p>
            <a:pPr lvl="1" eaLnBrk="1" hangingPunct="1">
              <a:lnSpc>
                <a:spcPct val="80000"/>
              </a:lnSpc>
            </a:pPr>
            <a:r>
              <a:rPr lang="en-GB" altLang="en-US" sz="1800" dirty="0" err="1"/>
              <a:t>konseptualisasi</a:t>
            </a:r>
            <a:r>
              <a:rPr lang="en-GB" altLang="en-US" sz="1800" dirty="0"/>
              <a:t> </a:t>
            </a:r>
            <a:r>
              <a:rPr lang="en-GB" altLang="en-US" sz="1800" dirty="0" err="1"/>
              <a:t>disainer</a:t>
            </a:r>
            <a:r>
              <a:rPr lang="en-GB" altLang="en-US" sz="1800" dirty="0"/>
              <a:t> </a:t>
            </a:r>
            <a:r>
              <a:rPr lang="en-GB" altLang="en-US" sz="1800" dirty="0" err="1"/>
              <a:t>terhadap</a:t>
            </a:r>
            <a:r>
              <a:rPr lang="en-GB" altLang="en-US" sz="1800" dirty="0"/>
              <a:t> </a:t>
            </a:r>
            <a:r>
              <a:rPr lang="en-GB" altLang="en-US" sz="1800" dirty="0" err="1"/>
              <a:t>masalah</a:t>
            </a:r>
            <a:r>
              <a:rPr lang="en-GB" altLang="en-US" sz="1800" dirty="0"/>
              <a:t> yang </a:t>
            </a:r>
            <a:r>
              <a:rPr lang="en-GB" altLang="en-US" sz="1800" dirty="0" err="1"/>
              <a:t>ada</a:t>
            </a:r>
            <a:r>
              <a:rPr lang="en-GB" altLang="en-US" sz="1800" dirty="0"/>
              <a:t> </a:t>
            </a:r>
          </a:p>
          <a:p>
            <a:pPr lvl="1" eaLnBrk="1" hangingPunct="1">
              <a:lnSpc>
                <a:spcPct val="80000"/>
              </a:lnSpc>
            </a:pPr>
            <a:r>
              <a:rPr lang="en-GB" altLang="en-US" sz="1800" dirty="0" err="1"/>
              <a:t>Kemampuan</a:t>
            </a:r>
            <a:r>
              <a:rPr lang="en-GB" altLang="en-US" sz="1800" dirty="0"/>
              <a:t> </a:t>
            </a:r>
            <a:r>
              <a:rPr lang="en-GB" altLang="en-US" sz="1800" dirty="0" err="1"/>
              <a:t>disainer</a:t>
            </a:r>
            <a:r>
              <a:rPr lang="en-GB" altLang="en-US" sz="1800" dirty="0"/>
              <a:t> </a:t>
            </a:r>
            <a:r>
              <a:rPr lang="en-GB" altLang="en-US" sz="1800" dirty="0" err="1"/>
              <a:t>untuk</a:t>
            </a:r>
            <a:r>
              <a:rPr lang="en-GB" altLang="en-US" sz="1800" dirty="0"/>
              <a:t> </a:t>
            </a:r>
            <a:r>
              <a:rPr lang="en-GB" altLang="en-US" sz="1800" dirty="0" err="1"/>
              <a:t>membayangkan</a:t>
            </a:r>
            <a:r>
              <a:rPr lang="en-GB" altLang="en-US" sz="1800" dirty="0"/>
              <a:t> conceptual models yang </a:t>
            </a:r>
            <a:r>
              <a:rPr lang="en-GB" altLang="en-US" sz="1800" dirty="0" err="1"/>
              <a:t>baru</a:t>
            </a:r>
            <a:r>
              <a:rPr lang="en-GB" altLang="en-US" sz="1800" dirty="0"/>
              <a:t> </a:t>
            </a:r>
          </a:p>
          <a:p>
            <a:pPr eaLnBrk="1" hangingPunct="1">
              <a:lnSpc>
                <a:spcPct val="80000"/>
              </a:lnSpc>
            </a:pPr>
            <a:r>
              <a:rPr lang="en-GB" altLang="en-US" sz="2000" dirty="0" err="1"/>
              <a:t>Kemungkinan</a:t>
            </a:r>
            <a:r>
              <a:rPr lang="en-GB" altLang="en-US" sz="2000" dirty="0"/>
              <a:t> </a:t>
            </a:r>
            <a:r>
              <a:rPr lang="en-GB" altLang="en-US" sz="2000" dirty="0" err="1"/>
              <a:t>dapat</a:t>
            </a:r>
            <a:r>
              <a:rPr lang="en-GB" altLang="en-US" sz="2000" dirty="0"/>
              <a:t> </a:t>
            </a:r>
            <a:r>
              <a:rPr lang="en-GB" altLang="en-US" sz="2000" dirty="0" err="1"/>
              <a:t>menimbulkan</a:t>
            </a:r>
            <a:r>
              <a:rPr lang="en-GB" altLang="en-US" sz="2000" dirty="0"/>
              <a:t> </a:t>
            </a:r>
            <a:r>
              <a:rPr lang="en-GB" altLang="en-US" sz="2000" dirty="0" err="1"/>
              <a:t>konflik</a:t>
            </a:r>
            <a:r>
              <a:rPr lang="en-GB" altLang="en-US" sz="2000" dirty="0"/>
              <a:t> </a:t>
            </a:r>
            <a:r>
              <a:rPr lang="en-GB" altLang="en-US" sz="2000" dirty="0" err="1"/>
              <a:t>dengan</a:t>
            </a:r>
            <a:r>
              <a:rPr lang="en-GB" altLang="en-US" sz="2000" dirty="0"/>
              <a:t> design principles.</a:t>
            </a:r>
          </a:p>
          <a:p>
            <a:pPr eaLnBrk="1" hangingPunct="1">
              <a:lnSpc>
                <a:spcPct val="80000"/>
              </a:lnSpc>
            </a:pPr>
            <a:r>
              <a:rPr lang="en-GB" altLang="en-US" sz="2000" dirty="0" err="1"/>
              <a:t>Memaksa</a:t>
            </a:r>
            <a:r>
              <a:rPr lang="en-GB" altLang="en-US" sz="2000" dirty="0"/>
              <a:t> user </a:t>
            </a:r>
            <a:r>
              <a:rPr lang="en-GB" altLang="en-US" sz="2000" dirty="0" err="1"/>
              <a:t>untuk</a:t>
            </a:r>
            <a:r>
              <a:rPr lang="en-GB" altLang="en-US" sz="2000" dirty="0"/>
              <a:t> </a:t>
            </a:r>
            <a:r>
              <a:rPr lang="en-GB" altLang="en-US" sz="2000" dirty="0" err="1"/>
              <a:t>hanya</a:t>
            </a:r>
            <a:r>
              <a:rPr lang="en-GB" altLang="en-US" sz="2000" dirty="0"/>
              <a:t> </a:t>
            </a:r>
            <a:r>
              <a:rPr lang="en-GB" altLang="en-US" sz="2000" dirty="0" err="1"/>
              <a:t>mengerti</a:t>
            </a:r>
            <a:r>
              <a:rPr lang="en-GB" altLang="en-US" sz="2000" dirty="0"/>
              <a:t> system </a:t>
            </a:r>
            <a:r>
              <a:rPr lang="en-GB" altLang="en-US" sz="2000" dirty="0" err="1"/>
              <a:t>dalam</a:t>
            </a:r>
            <a:r>
              <a:rPr lang="en-GB" altLang="en-US" sz="2000" dirty="0"/>
              <a:t> </a:t>
            </a:r>
            <a:r>
              <a:rPr lang="en-GB" altLang="en-US" sz="2000" dirty="0" err="1"/>
              <a:t>istilah-istilah</a:t>
            </a:r>
            <a:r>
              <a:rPr lang="en-GB" altLang="en-US" sz="2000" dirty="0"/>
              <a:t> metaphor. </a:t>
            </a:r>
          </a:p>
          <a:p>
            <a:pPr eaLnBrk="1" hangingPunct="1">
              <a:lnSpc>
                <a:spcPct val="80000"/>
              </a:lnSpc>
            </a:pPr>
            <a:r>
              <a:rPr lang="en-GB" altLang="en-US" sz="2000" dirty="0" err="1"/>
              <a:t>Disainer</a:t>
            </a:r>
            <a:r>
              <a:rPr lang="en-GB" altLang="en-US" sz="2000" dirty="0"/>
              <a:t> </a:t>
            </a:r>
            <a:r>
              <a:rPr lang="en-GB" altLang="en-US" sz="2000" dirty="0" err="1"/>
              <a:t>dapat</a:t>
            </a:r>
            <a:r>
              <a:rPr lang="en-GB" altLang="en-US" sz="2000" dirty="0"/>
              <a:t> inadvertently </a:t>
            </a:r>
            <a:r>
              <a:rPr lang="en-GB" altLang="en-US" sz="2000" dirty="0" err="1"/>
              <a:t>menggunakan</a:t>
            </a:r>
            <a:r>
              <a:rPr lang="en-GB" altLang="en-US" sz="2000" dirty="0"/>
              <a:t> </a:t>
            </a:r>
            <a:r>
              <a:rPr lang="en-GB" altLang="en-US" sz="2000" dirty="0" err="1"/>
              <a:t>kejelekan</a:t>
            </a:r>
            <a:r>
              <a:rPr lang="en-GB" altLang="en-US" sz="2000" dirty="0"/>
              <a:t> </a:t>
            </a:r>
            <a:r>
              <a:rPr lang="en-GB" altLang="en-US" sz="2000" dirty="0" err="1"/>
              <a:t>disain</a:t>
            </a:r>
            <a:r>
              <a:rPr lang="en-GB" altLang="en-US" sz="2000" dirty="0"/>
              <a:t> yang </a:t>
            </a:r>
            <a:r>
              <a:rPr lang="en-GB" altLang="en-US" sz="2000" dirty="0" err="1"/>
              <a:t>sduah</a:t>
            </a:r>
            <a:r>
              <a:rPr lang="en-GB" altLang="en-US" sz="2000" dirty="0"/>
              <a:t> </a:t>
            </a:r>
            <a:r>
              <a:rPr lang="en-GB" altLang="en-US" sz="2000" dirty="0" err="1"/>
              <a:t>ada</a:t>
            </a:r>
            <a:r>
              <a:rPr lang="en-GB" altLang="en-US" sz="2000" dirty="0"/>
              <a:t> dan </a:t>
            </a:r>
            <a:r>
              <a:rPr lang="en-GB" altLang="en-US" sz="2000" dirty="0" err="1"/>
              <a:t>hanya</a:t>
            </a:r>
            <a:r>
              <a:rPr lang="en-GB" altLang="en-US" sz="2000" dirty="0"/>
              <a:t> </a:t>
            </a:r>
            <a:r>
              <a:rPr lang="en-GB" altLang="en-US" sz="2000" dirty="0" err="1"/>
              <a:t>mengganti</a:t>
            </a:r>
            <a:r>
              <a:rPr lang="en-GB" altLang="en-US" sz="2000" dirty="0"/>
              <a:t> </a:t>
            </a:r>
            <a:r>
              <a:rPr lang="en-GB" altLang="en-US" sz="2000" dirty="0" err="1"/>
              <a:t>bagian</a:t>
            </a:r>
            <a:r>
              <a:rPr lang="en-GB" altLang="en-US" sz="2000" dirty="0"/>
              <a:t> yang </a:t>
            </a:r>
            <a:r>
              <a:rPr lang="en-GB" altLang="en-US" sz="2000" dirty="0" err="1"/>
              <a:t>jelek</a:t>
            </a:r>
            <a:r>
              <a:rPr lang="en-GB" altLang="en-US" sz="2000" dirty="0"/>
              <a:t> </a:t>
            </a:r>
            <a:r>
              <a:rPr lang="en-GB" altLang="en-US" sz="2000" dirty="0" err="1"/>
              <a:t>itu</a:t>
            </a:r>
            <a:r>
              <a:rPr lang="en-GB" altLang="en-US" sz="2000" dirty="0"/>
              <a:t> </a:t>
            </a:r>
            <a:r>
              <a:rPr lang="en-GB" altLang="en-US" sz="2000" dirty="0" err="1"/>
              <a:t>saja</a:t>
            </a:r>
            <a:r>
              <a:rPr lang="en-GB" altLang="en-US" sz="2000" dirty="0"/>
              <a:t> </a:t>
            </a:r>
            <a:r>
              <a:rPr lang="en-GB" altLang="en-US" sz="2000" dirty="0" err="1"/>
              <a:t>misal</a:t>
            </a:r>
            <a:r>
              <a:rPr lang="en-GB" altLang="en-US" sz="2000" dirty="0"/>
              <a:t> </a:t>
            </a:r>
            <a:r>
              <a:rPr lang="en-GB" altLang="en-US" sz="2000" dirty="0" err="1"/>
              <a:t>kalculator</a:t>
            </a:r>
            <a:endParaRPr lang="en-GB" altLang="en-US" sz="2000" dirty="0"/>
          </a:p>
          <a:p>
            <a:endParaRPr lang="en-ID" dirty="0"/>
          </a:p>
        </p:txBody>
      </p:sp>
    </p:spTree>
    <p:extLst>
      <p:ext uri="{BB962C8B-B14F-4D97-AF65-F5344CB8AC3E}">
        <p14:creationId xmlns:p14="http://schemas.microsoft.com/office/powerpoint/2010/main" val="3696735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D6AE-75FC-442B-8122-940896561B00}"/>
              </a:ext>
            </a:extLst>
          </p:cNvPr>
          <p:cNvSpPr>
            <a:spLocks noGrp="1"/>
          </p:cNvSpPr>
          <p:nvPr>
            <p:ph type="title"/>
          </p:nvPr>
        </p:nvSpPr>
        <p:spPr>
          <a:xfrm>
            <a:off x="677334" y="609600"/>
            <a:ext cx="8596668" cy="1320800"/>
          </a:xfrm>
        </p:spPr>
        <p:txBody>
          <a:bodyPr anchor="t">
            <a:normAutofit/>
          </a:bodyPr>
          <a:lstStyle/>
          <a:p>
            <a:endParaRPr lang="en-ID"/>
          </a:p>
        </p:txBody>
      </p:sp>
      <p:pic>
        <p:nvPicPr>
          <p:cNvPr id="4" name="Content Placeholder 3" descr="office metaphor">
            <a:extLst>
              <a:ext uri="{FF2B5EF4-FFF2-40B4-BE49-F238E27FC236}">
                <a16:creationId xmlns:a16="http://schemas.microsoft.com/office/drawing/2014/main" id="{07FC0C3D-5C4F-4F32-B9AC-C1CFCC5D01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7474" y="2159331"/>
            <a:ext cx="5283289" cy="35033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2CFD37BC-4169-43FB-9D1C-B1B346188DD4}"/>
              </a:ext>
            </a:extLst>
          </p:cNvPr>
          <p:cNvSpPr>
            <a:spLocks noGrp="1"/>
          </p:cNvSpPr>
          <p:nvPr>
            <p:ph idx="1"/>
          </p:nvPr>
        </p:nvSpPr>
        <p:spPr>
          <a:xfrm>
            <a:off x="859244" y="5815263"/>
            <a:ext cx="8414758" cy="866274"/>
          </a:xfrm>
        </p:spPr>
        <p:txBody>
          <a:bodyPr>
            <a:normAutofit/>
          </a:bodyPr>
          <a:lstStyle/>
          <a:p>
            <a:r>
              <a:rPr lang="en-US" altLang="en-US" sz="1600" dirty="0"/>
              <a:t>Image from Herrington, T., Herrington, J., Oliver, R. &amp; Omari, A. (2000) A Web-based resource providing reflective online support for preservice mathematics teachers on school practice, Contemporary Issues in Technology and Teacher Education, 1(2). </a:t>
            </a:r>
          </a:p>
          <a:p>
            <a:endParaRPr lang="en-US" sz="1500" dirty="0"/>
          </a:p>
        </p:txBody>
      </p:sp>
    </p:spTree>
    <p:extLst>
      <p:ext uri="{BB962C8B-B14F-4D97-AF65-F5344CB8AC3E}">
        <p14:creationId xmlns:p14="http://schemas.microsoft.com/office/powerpoint/2010/main" val="744941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07AE-9868-44D8-B95B-6D29A0C4F94D}"/>
              </a:ext>
            </a:extLst>
          </p:cNvPr>
          <p:cNvSpPr>
            <a:spLocks noGrp="1"/>
          </p:cNvSpPr>
          <p:nvPr>
            <p:ph type="title"/>
          </p:nvPr>
        </p:nvSpPr>
        <p:spPr/>
        <p:txBody>
          <a:bodyPr/>
          <a:lstStyle/>
          <a:p>
            <a:r>
              <a:rPr lang="en-US" altLang="en-US" dirty="0" err="1"/>
              <a:t>Apakah</a:t>
            </a:r>
            <a:r>
              <a:rPr lang="en-US" altLang="en-US" dirty="0"/>
              <a:t> </a:t>
            </a:r>
            <a:r>
              <a:rPr lang="en-US" altLang="en-US" dirty="0" err="1"/>
              <a:t>ada</a:t>
            </a:r>
            <a:r>
              <a:rPr lang="en-US" altLang="en-US" dirty="0"/>
              <a:t> </a:t>
            </a:r>
            <a:r>
              <a:rPr lang="en-US" altLang="en-US" dirty="0" err="1"/>
              <a:t>kejelasan</a:t>
            </a:r>
            <a:r>
              <a:rPr lang="en-US" altLang="en-US" dirty="0"/>
              <a:t> mapping?</a:t>
            </a:r>
            <a:endParaRPr lang="en-ID" dirty="0"/>
          </a:p>
        </p:txBody>
      </p:sp>
      <p:sp>
        <p:nvSpPr>
          <p:cNvPr id="3" name="Content Placeholder 2">
            <a:extLst>
              <a:ext uri="{FF2B5EF4-FFF2-40B4-BE49-F238E27FC236}">
                <a16:creationId xmlns:a16="http://schemas.microsoft.com/office/drawing/2014/main" id="{7A8E09FD-38B6-44AE-A4FC-EA4ECFFA0F62}"/>
              </a:ext>
            </a:extLst>
          </p:cNvPr>
          <p:cNvSpPr>
            <a:spLocks noGrp="1"/>
          </p:cNvSpPr>
          <p:nvPr>
            <p:ph idx="1"/>
          </p:nvPr>
        </p:nvSpPr>
        <p:spPr/>
        <p:txBody>
          <a:bodyPr>
            <a:normAutofit/>
          </a:bodyPr>
          <a:lstStyle/>
          <a:p>
            <a:pPr eaLnBrk="1" hangingPunct="1"/>
            <a:r>
              <a:rPr lang="en-US" altLang="en-US" sz="2000" dirty="0"/>
              <a:t>Desk drawers =&gt; lesson plans</a:t>
            </a:r>
          </a:p>
          <a:p>
            <a:pPr eaLnBrk="1" hangingPunct="1"/>
            <a:r>
              <a:rPr lang="en-US" altLang="en-US" sz="2000" dirty="0"/>
              <a:t>Television set =&gt; video clips</a:t>
            </a:r>
          </a:p>
          <a:p>
            <a:pPr eaLnBrk="1" hangingPunct="1"/>
            <a:r>
              <a:rPr lang="en-US" altLang="en-US" sz="2000" dirty="0"/>
              <a:t>Notice board =&gt;online message board</a:t>
            </a:r>
          </a:p>
          <a:p>
            <a:pPr eaLnBrk="1" hangingPunct="1"/>
            <a:r>
              <a:rPr lang="en-US" altLang="en-US" sz="2000" dirty="0"/>
              <a:t>Telephone =&gt;contact information</a:t>
            </a:r>
          </a:p>
          <a:p>
            <a:pPr eaLnBrk="1" hangingPunct="1"/>
            <a:r>
              <a:rPr lang="en-US" altLang="en-US" sz="2000" dirty="0"/>
              <a:t>Computer screen =&gt; Useful links </a:t>
            </a:r>
          </a:p>
          <a:p>
            <a:pPr eaLnBrk="1" hangingPunct="1"/>
            <a:r>
              <a:rPr lang="en-US" altLang="en-US" sz="2000" dirty="0"/>
              <a:t>Travel </a:t>
            </a:r>
            <a:r>
              <a:rPr lang="en-US" altLang="en-US" sz="2000" dirty="0" err="1"/>
              <a:t>centre</a:t>
            </a:r>
            <a:r>
              <a:rPr lang="en-US" altLang="en-US" sz="2000" dirty="0"/>
              <a:t> =&gt; conferences</a:t>
            </a:r>
          </a:p>
          <a:p>
            <a:pPr algn="ctr" eaLnBrk="1" hangingPunct="1">
              <a:buFont typeface="Wingdings" panose="05000000000000000000" pitchFamily="2" charset="2"/>
              <a:buNone/>
            </a:pPr>
            <a:r>
              <a:rPr lang="en-US" altLang="en-US" sz="2000" dirty="0"/>
              <a:t>What about the cat? </a:t>
            </a:r>
          </a:p>
          <a:p>
            <a:pPr algn="ctr" eaLnBrk="1" hangingPunct="1">
              <a:buFont typeface="Wingdings" panose="05000000000000000000" pitchFamily="2" charset="2"/>
              <a:buNone/>
            </a:pPr>
            <a:r>
              <a:rPr lang="en-US" altLang="en-US" sz="2000" dirty="0">
                <a:solidFill>
                  <a:schemeClr val="hlink"/>
                </a:solidFill>
              </a:rPr>
              <a:t>M</a:t>
            </a:r>
            <a:r>
              <a:rPr lang="en-US" altLang="en-US" sz="2000" dirty="0"/>
              <a:t>athematics </a:t>
            </a:r>
            <a:r>
              <a:rPr lang="en-US" altLang="en-US" sz="2000" dirty="0">
                <a:solidFill>
                  <a:schemeClr val="hlink"/>
                </a:solidFill>
              </a:rPr>
              <a:t>E</a:t>
            </a:r>
            <a:r>
              <a:rPr lang="en-US" altLang="en-US" sz="2000" dirty="0"/>
              <a:t>ducation </a:t>
            </a:r>
            <a:r>
              <a:rPr lang="en-US" altLang="en-US" sz="2000" dirty="0">
                <a:solidFill>
                  <a:schemeClr val="hlink"/>
                </a:solidFill>
              </a:rPr>
              <a:t>O</a:t>
            </a:r>
            <a:r>
              <a:rPr lang="en-US" altLang="en-US" sz="2000" dirty="0"/>
              <a:t>n the </a:t>
            </a:r>
            <a:r>
              <a:rPr lang="en-US" altLang="en-US" sz="2000" dirty="0">
                <a:solidFill>
                  <a:schemeClr val="hlink"/>
                </a:solidFill>
              </a:rPr>
              <a:t>W</a:t>
            </a:r>
            <a:r>
              <a:rPr lang="en-US" altLang="en-US" sz="2000" dirty="0"/>
              <a:t>eb: MEOW</a:t>
            </a:r>
          </a:p>
          <a:p>
            <a:pPr eaLnBrk="1" hangingPunct="1"/>
            <a:endParaRPr lang="en-US" altLang="en-US" sz="2000" dirty="0"/>
          </a:p>
          <a:p>
            <a:endParaRPr lang="en-ID" sz="2000" dirty="0"/>
          </a:p>
        </p:txBody>
      </p:sp>
    </p:spTree>
    <p:extLst>
      <p:ext uri="{BB962C8B-B14F-4D97-AF65-F5344CB8AC3E}">
        <p14:creationId xmlns:p14="http://schemas.microsoft.com/office/powerpoint/2010/main" val="1192100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7730-9D78-4ACF-A338-EF9AA7098690}"/>
              </a:ext>
            </a:extLst>
          </p:cNvPr>
          <p:cNvSpPr>
            <a:spLocks noGrp="1"/>
          </p:cNvSpPr>
          <p:nvPr>
            <p:ph type="title"/>
          </p:nvPr>
        </p:nvSpPr>
        <p:spPr/>
        <p:txBody>
          <a:bodyPr/>
          <a:lstStyle/>
          <a:p>
            <a:r>
              <a:rPr lang="en-US" altLang="en-US" dirty="0"/>
              <a:t>References</a:t>
            </a:r>
            <a:endParaRPr lang="en-ID" dirty="0"/>
          </a:p>
        </p:txBody>
      </p:sp>
      <p:sp>
        <p:nvSpPr>
          <p:cNvPr id="3" name="Content Placeholder 2">
            <a:extLst>
              <a:ext uri="{FF2B5EF4-FFF2-40B4-BE49-F238E27FC236}">
                <a16:creationId xmlns:a16="http://schemas.microsoft.com/office/drawing/2014/main" id="{66E79165-BB56-46DD-AC5E-28C0C1A36591}"/>
              </a:ext>
            </a:extLst>
          </p:cNvPr>
          <p:cNvSpPr>
            <a:spLocks noGrp="1"/>
          </p:cNvSpPr>
          <p:nvPr>
            <p:ph idx="1"/>
          </p:nvPr>
        </p:nvSpPr>
        <p:spPr/>
        <p:txBody>
          <a:bodyPr/>
          <a:lstStyle/>
          <a:p>
            <a:pPr eaLnBrk="1" hangingPunct="1">
              <a:lnSpc>
                <a:spcPct val="80000"/>
              </a:lnSpc>
            </a:pPr>
            <a:r>
              <a:rPr lang="en-US" altLang="en-US" sz="1800" dirty="0" err="1"/>
              <a:t>Koyani</a:t>
            </a:r>
            <a:r>
              <a:rPr lang="en-US" altLang="en-US" sz="1800" dirty="0"/>
              <a:t>, S., Bailey, R., &amp; Nall, J. </a:t>
            </a:r>
            <a:r>
              <a:rPr lang="en-US" altLang="en-US" sz="1800" i="1" dirty="0"/>
              <a:t>Research-based Web Design &amp; Usability Guidelines,</a:t>
            </a:r>
            <a:r>
              <a:rPr lang="en-US" altLang="en-US" sz="1800" dirty="0"/>
              <a:t> http://usability.gov/guidelines/ </a:t>
            </a:r>
          </a:p>
          <a:p>
            <a:pPr eaLnBrk="1" hangingPunct="1">
              <a:lnSpc>
                <a:spcPct val="80000"/>
              </a:lnSpc>
            </a:pPr>
            <a:r>
              <a:rPr lang="en-US" altLang="en-US" sz="1800" dirty="0" err="1"/>
              <a:t>Neilsen</a:t>
            </a:r>
            <a:r>
              <a:rPr lang="en-US" altLang="en-US" sz="1800" dirty="0"/>
              <a:t>, J.  Ten Usability Heuristics.  </a:t>
            </a:r>
            <a:r>
              <a:rPr lang="en-US" altLang="en-US" sz="1800" dirty="0">
                <a:hlinkClick r:id="rId2"/>
              </a:rPr>
              <a:t>http://www.useit.com/papers/heuristic/heuristic_list.html</a:t>
            </a:r>
            <a:endParaRPr lang="en-US" altLang="en-US" sz="1800" dirty="0"/>
          </a:p>
          <a:p>
            <a:pPr eaLnBrk="1" hangingPunct="1">
              <a:lnSpc>
                <a:spcPct val="80000"/>
              </a:lnSpc>
            </a:pPr>
            <a:r>
              <a:rPr lang="en-US" altLang="en-US" sz="1800" dirty="0"/>
              <a:t>Norman, D. A. (1998). The Design of Everyday Things</a:t>
            </a:r>
          </a:p>
          <a:p>
            <a:pPr eaLnBrk="1" hangingPunct="1">
              <a:lnSpc>
                <a:spcPct val="80000"/>
              </a:lnSpc>
            </a:pPr>
            <a:r>
              <a:rPr lang="en-US" altLang="en-US" sz="1800" dirty="0" err="1"/>
              <a:t>Preece</a:t>
            </a:r>
            <a:r>
              <a:rPr lang="en-US" altLang="en-US" sz="1800" dirty="0"/>
              <a:t>, J., Rogers, Y., &amp; Sharp, H. (2002) Interaction Design: beyond human-computer interaction</a:t>
            </a:r>
          </a:p>
          <a:p>
            <a:pPr eaLnBrk="1" hangingPunct="1">
              <a:lnSpc>
                <a:spcPct val="80000"/>
              </a:lnSpc>
            </a:pPr>
            <a:r>
              <a:rPr lang="en-US" altLang="en-US" sz="1800" dirty="0" err="1"/>
              <a:t>Shneiderman</a:t>
            </a:r>
            <a:r>
              <a:rPr lang="en-US" altLang="en-US" sz="1800" dirty="0"/>
              <a:t>, B., &amp; </a:t>
            </a:r>
            <a:r>
              <a:rPr lang="en-US" altLang="en-US" sz="1800" dirty="0" err="1"/>
              <a:t>Plaisant</a:t>
            </a:r>
            <a:r>
              <a:rPr lang="en-US" altLang="en-US" sz="1800" dirty="0"/>
              <a:t>, C. (2005). Designing the User Interface: Strategies for Effective Human-Computer Interaction</a:t>
            </a:r>
          </a:p>
          <a:p>
            <a:pPr eaLnBrk="1" hangingPunct="1">
              <a:lnSpc>
                <a:spcPct val="80000"/>
              </a:lnSpc>
            </a:pPr>
            <a:r>
              <a:rPr lang="en-US" altLang="en-US" sz="1800" dirty="0"/>
              <a:t>Stone, D., Jarrett, C., Woodroffe, M., &amp; </a:t>
            </a:r>
            <a:r>
              <a:rPr lang="en-US" altLang="en-US" sz="1800" dirty="0" err="1"/>
              <a:t>Minocha</a:t>
            </a:r>
            <a:r>
              <a:rPr lang="en-US" altLang="en-US" sz="1800" dirty="0"/>
              <a:t>, S. (2005). User Interface Design and Evaluation.</a:t>
            </a:r>
          </a:p>
          <a:p>
            <a:pPr eaLnBrk="1" hangingPunct="1">
              <a:lnSpc>
                <a:spcPct val="80000"/>
              </a:lnSpc>
            </a:pPr>
            <a:r>
              <a:rPr lang="en-US" altLang="en-US" sz="1800" dirty="0"/>
              <a:t>Web Content Accessibility Guidelines 1.0 from the World Wide Web Consortium (W3C).   http://www.w3.org/TR/WCAG/ </a:t>
            </a:r>
          </a:p>
          <a:p>
            <a:pPr eaLnBrk="1" hangingPunct="1">
              <a:lnSpc>
                <a:spcPct val="80000"/>
              </a:lnSpc>
            </a:pPr>
            <a:endParaRPr lang="en-US" altLang="en-US" sz="1800" dirty="0"/>
          </a:p>
          <a:p>
            <a:endParaRPr lang="en-ID" dirty="0"/>
          </a:p>
        </p:txBody>
      </p:sp>
    </p:spTree>
    <p:extLst>
      <p:ext uri="{BB962C8B-B14F-4D97-AF65-F5344CB8AC3E}">
        <p14:creationId xmlns:p14="http://schemas.microsoft.com/office/powerpoint/2010/main" val="158626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02F1-300E-4952-B2E0-D5B5E133CA4A}"/>
              </a:ext>
            </a:extLst>
          </p:cNvPr>
          <p:cNvSpPr>
            <a:spLocks noGrp="1"/>
          </p:cNvSpPr>
          <p:nvPr>
            <p:ph type="title"/>
          </p:nvPr>
        </p:nvSpPr>
        <p:spPr/>
        <p:txBody>
          <a:bodyPr/>
          <a:lstStyle/>
          <a:p>
            <a:r>
              <a:rPr lang="en-US" altLang="en-US" sz="3600" dirty="0" err="1"/>
              <a:t>Disain</a:t>
            </a:r>
            <a:r>
              <a:rPr lang="en-US" altLang="en-US" sz="3600" dirty="0"/>
              <a:t> guidelines</a:t>
            </a:r>
            <a:endParaRPr lang="en-ID" dirty="0"/>
          </a:p>
        </p:txBody>
      </p:sp>
      <p:sp>
        <p:nvSpPr>
          <p:cNvPr id="3" name="Content Placeholder 2">
            <a:extLst>
              <a:ext uri="{FF2B5EF4-FFF2-40B4-BE49-F238E27FC236}">
                <a16:creationId xmlns:a16="http://schemas.microsoft.com/office/drawing/2014/main" id="{9B0F6119-CDE3-4658-9742-CA62BBA81723}"/>
              </a:ext>
            </a:extLst>
          </p:cNvPr>
          <p:cNvSpPr>
            <a:spLocks noGrp="1"/>
          </p:cNvSpPr>
          <p:nvPr>
            <p:ph idx="1"/>
          </p:nvPr>
        </p:nvSpPr>
        <p:spPr/>
        <p:txBody>
          <a:bodyPr>
            <a:noAutofit/>
          </a:bodyPr>
          <a:lstStyle/>
          <a:p>
            <a:pPr eaLnBrk="1" hangingPunct="1">
              <a:lnSpc>
                <a:spcPct val="90000"/>
              </a:lnSpc>
            </a:pPr>
            <a:r>
              <a:rPr lang="en-AU" altLang="en-US" sz="2400" dirty="0" err="1"/>
              <a:t>Memberikan</a:t>
            </a:r>
            <a:r>
              <a:rPr lang="en-AU" altLang="en-US" sz="2400" dirty="0"/>
              <a:t> </a:t>
            </a:r>
            <a:r>
              <a:rPr lang="en-AU" altLang="en-US" sz="2400" dirty="0" err="1"/>
              <a:t>secara</a:t>
            </a:r>
            <a:r>
              <a:rPr lang="en-AU" altLang="en-US" sz="2400" dirty="0"/>
              <a:t> </a:t>
            </a:r>
            <a:r>
              <a:rPr lang="en-AU" altLang="en-US" sz="2400" dirty="0" err="1"/>
              <a:t>khusus</a:t>
            </a:r>
            <a:r>
              <a:rPr lang="en-AU" altLang="en-US" sz="2400" dirty="0"/>
              <a:t> </a:t>
            </a:r>
            <a:r>
              <a:rPr lang="en-AU" altLang="en-US" sz="2400" dirty="0" err="1"/>
              <a:t>rekomendasi</a:t>
            </a:r>
            <a:r>
              <a:rPr lang="en-AU" altLang="en-US" sz="2400" dirty="0"/>
              <a:t> </a:t>
            </a:r>
            <a:r>
              <a:rPr lang="en-AU" altLang="en-US" sz="2400" dirty="0" err="1"/>
              <a:t>disain</a:t>
            </a:r>
            <a:r>
              <a:rPr lang="en-AU" altLang="en-US" sz="2400" dirty="0"/>
              <a:t> </a:t>
            </a:r>
            <a:r>
              <a:rPr lang="en-AU" altLang="en-US" sz="2400" dirty="0" err="1"/>
              <a:t>untuk</a:t>
            </a:r>
            <a:r>
              <a:rPr lang="en-AU" altLang="en-US" sz="2400" dirty="0"/>
              <a:t> </a:t>
            </a:r>
            <a:r>
              <a:rPr lang="en-AU" altLang="en-US" sz="2400" dirty="0" err="1"/>
              <a:t>aspek-aspek</a:t>
            </a:r>
            <a:r>
              <a:rPr lang="en-AU" altLang="en-US" sz="2400" dirty="0"/>
              <a:t> </a:t>
            </a:r>
            <a:r>
              <a:rPr lang="en-AU" altLang="en-US" sz="2400" dirty="0" err="1"/>
              <a:t>khusus</a:t>
            </a:r>
            <a:r>
              <a:rPr lang="en-AU" altLang="en-US" sz="2400" dirty="0"/>
              <a:t> </a:t>
            </a:r>
            <a:r>
              <a:rPr lang="en-AU" altLang="en-US" sz="2400" dirty="0" err="1"/>
              <a:t>dari</a:t>
            </a:r>
            <a:r>
              <a:rPr lang="en-AU" altLang="en-US" sz="2400" dirty="0"/>
              <a:t> </a:t>
            </a:r>
            <a:r>
              <a:rPr lang="en-AU" altLang="en-US" sz="2400" dirty="0" err="1"/>
              <a:t>disain</a:t>
            </a:r>
            <a:r>
              <a:rPr lang="en-AU" altLang="en-US" sz="2400" dirty="0"/>
              <a:t> user interface</a:t>
            </a:r>
          </a:p>
          <a:p>
            <a:pPr eaLnBrk="1" hangingPunct="1">
              <a:lnSpc>
                <a:spcPct val="90000"/>
              </a:lnSpc>
            </a:pPr>
            <a:r>
              <a:rPr lang="en-AU" altLang="en-US" sz="2400" dirty="0" err="1"/>
              <a:t>Disain</a:t>
            </a:r>
            <a:r>
              <a:rPr lang="en-AU" altLang="en-US" sz="2400" dirty="0"/>
              <a:t> guidelines </a:t>
            </a:r>
            <a:r>
              <a:rPr lang="en-AU" altLang="en-US" sz="2400" dirty="0" err="1"/>
              <a:t>adalah</a:t>
            </a:r>
            <a:r>
              <a:rPr lang="en-AU" altLang="en-US" sz="2400" dirty="0"/>
              <a:t> </a:t>
            </a:r>
            <a:r>
              <a:rPr lang="en-AU" altLang="en-US" sz="2400" dirty="0" err="1"/>
              <a:t>praktis</a:t>
            </a:r>
            <a:r>
              <a:rPr lang="en-AU" altLang="en-US" sz="2400" dirty="0"/>
              <a:t> dan </a:t>
            </a:r>
            <a:r>
              <a:rPr lang="en-AU" altLang="en-US" sz="2400" dirty="0" err="1"/>
              <a:t>terfokus</a:t>
            </a:r>
            <a:endParaRPr lang="en-AU" altLang="en-US" sz="2400" dirty="0"/>
          </a:p>
          <a:p>
            <a:pPr eaLnBrk="1" hangingPunct="1">
              <a:lnSpc>
                <a:spcPct val="90000"/>
              </a:lnSpc>
            </a:pPr>
            <a:r>
              <a:rPr lang="en-AU" altLang="en-US" sz="2400" dirty="0" err="1"/>
              <a:t>Kemungkinan</a:t>
            </a:r>
            <a:r>
              <a:rPr lang="en-AU" altLang="en-US" sz="2400" dirty="0"/>
              <a:t> </a:t>
            </a:r>
            <a:r>
              <a:rPr lang="en-AU" altLang="en-US" sz="2400" dirty="0" err="1"/>
              <a:t>diturunkan</a:t>
            </a:r>
            <a:r>
              <a:rPr lang="en-AU" altLang="en-US" sz="2400" dirty="0"/>
              <a:t> </a:t>
            </a:r>
            <a:r>
              <a:rPr lang="en-AU" altLang="en-US" sz="2400" dirty="0" err="1"/>
              <a:t>dari</a:t>
            </a:r>
            <a:r>
              <a:rPr lang="en-AU" altLang="en-US" sz="2400" dirty="0"/>
              <a:t> </a:t>
            </a:r>
            <a:r>
              <a:rPr lang="en-AU" altLang="en-US" sz="2400" dirty="0" err="1"/>
              <a:t>pengalaman</a:t>
            </a:r>
            <a:r>
              <a:rPr lang="en-AU" altLang="en-US" sz="2400" dirty="0"/>
              <a:t> </a:t>
            </a:r>
            <a:r>
              <a:rPr lang="en-AU" altLang="en-US" sz="2400" dirty="0" err="1"/>
              <a:t>nyata</a:t>
            </a:r>
            <a:r>
              <a:rPr lang="en-AU" altLang="en-US" sz="2400" dirty="0"/>
              <a:t> dan </a:t>
            </a:r>
            <a:r>
              <a:rPr lang="en-AU" altLang="en-US" sz="2400" dirty="0" err="1"/>
              <a:t>studi</a:t>
            </a:r>
            <a:r>
              <a:rPr lang="en-AU" altLang="en-US" sz="2400" dirty="0"/>
              <a:t> </a:t>
            </a:r>
            <a:r>
              <a:rPr lang="en-AU" altLang="en-US" sz="2400" dirty="0" err="1"/>
              <a:t>perbandingan</a:t>
            </a:r>
            <a:endParaRPr lang="en-AU" altLang="en-US" sz="2400" dirty="0"/>
          </a:p>
          <a:p>
            <a:pPr eaLnBrk="1" hangingPunct="1">
              <a:lnSpc>
                <a:spcPct val="90000"/>
              </a:lnSpc>
            </a:pPr>
            <a:r>
              <a:rPr lang="en-AU" altLang="en-US" sz="2400" dirty="0" err="1"/>
              <a:t>Contoh</a:t>
            </a:r>
            <a:r>
              <a:rPr lang="en-AU" altLang="en-US" sz="2400" dirty="0"/>
              <a:t> </a:t>
            </a:r>
            <a:r>
              <a:rPr lang="ja-JP" altLang="en-US" sz="2400" dirty="0"/>
              <a:t>“</a:t>
            </a:r>
            <a:r>
              <a:rPr lang="en-US" altLang="ja-JP" sz="2400" i="1" dirty="0"/>
              <a:t>Web-Based Design &amp; Usability Guidelines</a:t>
            </a:r>
            <a:r>
              <a:rPr lang="en-US" altLang="ja-JP" sz="2400" dirty="0"/>
              <a:t> </a:t>
            </a:r>
            <a:r>
              <a:rPr lang="ja-JP" altLang="en-US" sz="2400" dirty="0"/>
              <a:t>“</a:t>
            </a:r>
            <a:r>
              <a:rPr lang="en-US" altLang="ja-JP" sz="2400" dirty="0"/>
              <a:t> (</a:t>
            </a:r>
            <a:r>
              <a:rPr lang="en-US" altLang="ja-JP" sz="2400" dirty="0" err="1"/>
              <a:t>Koyani</a:t>
            </a:r>
            <a:r>
              <a:rPr lang="en-US" altLang="ja-JP" sz="2400" dirty="0"/>
              <a:t>, 2003), dan the WC3 </a:t>
            </a:r>
            <a:r>
              <a:rPr lang="ja-JP" altLang="en-US" sz="2400" dirty="0"/>
              <a:t>“</a:t>
            </a:r>
            <a:r>
              <a:rPr lang="en-US" altLang="ja-JP" sz="2400" i="1" dirty="0"/>
              <a:t>Web Content Accessibility Guidelines 1.0</a:t>
            </a:r>
            <a:r>
              <a:rPr lang="en-US" altLang="ja-JP" sz="2400" dirty="0"/>
              <a:t> </a:t>
            </a:r>
            <a:r>
              <a:rPr lang="ja-JP" altLang="en-US" sz="2400" dirty="0"/>
              <a:t>“</a:t>
            </a:r>
            <a:r>
              <a:rPr lang="en-US" altLang="ja-JP" sz="2400" dirty="0"/>
              <a:t>. </a:t>
            </a:r>
          </a:p>
          <a:p>
            <a:pPr eaLnBrk="1" hangingPunct="1">
              <a:lnSpc>
                <a:spcPct val="90000"/>
              </a:lnSpc>
            </a:pPr>
            <a:r>
              <a:rPr lang="en-AU" altLang="en-US" sz="2400" dirty="0" err="1"/>
              <a:t>Dapat</a:t>
            </a:r>
            <a:r>
              <a:rPr lang="en-AU" altLang="en-US" sz="2400" dirty="0"/>
              <a:t> </a:t>
            </a:r>
            <a:r>
              <a:rPr lang="en-AU" altLang="en-US" sz="2400" dirty="0" err="1"/>
              <a:t>lebih</a:t>
            </a:r>
            <a:r>
              <a:rPr lang="en-AU" altLang="en-US" sz="2400" dirty="0"/>
              <a:t> </a:t>
            </a:r>
            <a:r>
              <a:rPr lang="en-AU" altLang="en-US" sz="2400" dirty="0" err="1"/>
              <a:t>spesifik</a:t>
            </a:r>
            <a:r>
              <a:rPr lang="en-AU" altLang="en-US" sz="2400" dirty="0"/>
              <a:t>. </a:t>
            </a:r>
            <a:r>
              <a:rPr lang="en-AU" altLang="en-US" sz="2400" dirty="0" err="1"/>
              <a:t>Contoh</a:t>
            </a:r>
            <a:r>
              <a:rPr lang="en-AU" altLang="en-US" sz="2400" dirty="0"/>
              <a:t> guideline </a:t>
            </a:r>
            <a:r>
              <a:rPr lang="en-AU" altLang="en-US" sz="2400" dirty="0" err="1"/>
              <a:t>untuk</a:t>
            </a:r>
            <a:r>
              <a:rPr lang="en-AU" altLang="en-US" sz="2400" dirty="0"/>
              <a:t> </a:t>
            </a:r>
            <a:r>
              <a:rPr lang="en-AU" altLang="en-US" sz="2400" dirty="0" err="1"/>
              <a:t>fasilitas</a:t>
            </a:r>
            <a:r>
              <a:rPr lang="en-AU" altLang="en-US" sz="2400" dirty="0"/>
              <a:t> data entry </a:t>
            </a:r>
            <a:r>
              <a:rPr lang="en-AU" altLang="en-US" sz="2400" dirty="0" err="1"/>
              <a:t>atau</a:t>
            </a:r>
            <a:r>
              <a:rPr lang="en-AU" altLang="en-US" sz="2400" dirty="0"/>
              <a:t> </a:t>
            </a:r>
            <a:r>
              <a:rPr lang="en-AU" altLang="en-US" sz="2400" dirty="0" err="1"/>
              <a:t>pengorganisasian</a:t>
            </a:r>
            <a:r>
              <a:rPr lang="en-AU" altLang="en-US" sz="2400" dirty="0"/>
              <a:t> display.</a:t>
            </a:r>
          </a:p>
          <a:p>
            <a:endParaRPr lang="en-ID" sz="2400" dirty="0"/>
          </a:p>
        </p:txBody>
      </p:sp>
    </p:spTree>
    <p:extLst>
      <p:ext uri="{BB962C8B-B14F-4D97-AF65-F5344CB8AC3E}">
        <p14:creationId xmlns:p14="http://schemas.microsoft.com/office/powerpoint/2010/main" val="361476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26C6-2EC0-4418-8F21-682C65F592D2}"/>
              </a:ext>
            </a:extLst>
          </p:cNvPr>
          <p:cNvSpPr>
            <a:spLocks noGrp="1"/>
          </p:cNvSpPr>
          <p:nvPr>
            <p:ph type="title"/>
          </p:nvPr>
        </p:nvSpPr>
        <p:spPr/>
        <p:txBody>
          <a:bodyPr/>
          <a:lstStyle/>
          <a:p>
            <a:r>
              <a:rPr lang="en-US" altLang="en-US" dirty="0"/>
              <a:t>Standard</a:t>
            </a:r>
            <a:endParaRPr lang="en-ID" dirty="0"/>
          </a:p>
        </p:txBody>
      </p:sp>
      <p:sp>
        <p:nvSpPr>
          <p:cNvPr id="3" name="Content Placeholder 2">
            <a:extLst>
              <a:ext uri="{FF2B5EF4-FFF2-40B4-BE49-F238E27FC236}">
                <a16:creationId xmlns:a16="http://schemas.microsoft.com/office/drawing/2014/main" id="{A9EA2889-3C8E-4B04-A3BB-820940CB6CB9}"/>
              </a:ext>
            </a:extLst>
          </p:cNvPr>
          <p:cNvSpPr>
            <a:spLocks noGrp="1"/>
          </p:cNvSpPr>
          <p:nvPr>
            <p:ph idx="1"/>
          </p:nvPr>
        </p:nvSpPr>
        <p:spPr/>
        <p:txBody>
          <a:bodyPr>
            <a:noAutofit/>
          </a:bodyPr>
          <a:lstStyle/>
          <a:p>
            <a:pPr eaLnBrk="1" hangingPunct="1">
              <a:lnSpc>
                <a:spcPct val="90000"/>
              </a:lnSpc>
            </a:pPr>
            <a:r>
              <a:rPr lang="en-US" altLang="en-US" sz="2400" dirty="0" err="1"/>
              <a:t>Standart</a:t>
            </a:r>
            <a:r>
              <a:rPr lang="en-US" altLang="en-US" sz="2400" dirty="0"/>
              <a:t> </a:t>
            </a:r>
            <a:r>
              <a:rPr lang="en-US" altLang="en-US" sz="2400" dirty="0" err="1"/>
              <a:t>secara</a:t>
            </a:r>
            <a:r>
              <a:rPr lang="en-US" altLang="en-US" sz="2400" dirty="0"/>
              <a:t> formal international </a:t>
            </a:r>
            <a:r>
              <a:rPr lang="en-US" altLang="en-US" sz="2400" dirty="0" err="1"/>
              <a:t>disetujui</a:t>
            </a:r>
            <a:r>
              <a:rPr lang="en-US" altLang="en-US" sz="2400" dirty="0"/>
              <a:t> </a:t>
            </a:r>
            <a:r>
              <a:rPr lang="en-US" altLang="en-US" sz="2400" dirty="0" err="1"/>
              <a:t>sebagai</a:t>
            </a:r>
            <a:r>
              <a:rPr lang="en-US" altLang="en-US" sz="2400" dirty="0"/>
              <a:t> </a:t>
            </a:r>
            <a:r>
              <a:rPr lang="en-US" altLang="en-US" sz="2400" dirty="0" err="1"/>
              <a:t>pendekatan</a:t>
            </a:r>
            <a:r>
              <a:rPr lang="en-US" altLang="en-US" sz="2400" dirty="0"/>
              <a:t> </a:t>
            </a:r>
            <a:r>
              <a:rPr lang="en-US" altLang="en-US" sz="2400" dirty="0" err="1"/>
              <a:t>prinsip-prinsip</a:t>
            </a:r>
            <a:r>
              <a:rPr lang="en-US" altLang="en-US" sz="2400" dirty="0"/>
              <a:t> </a:t>
            </a:r>
            <a:r>
              <a:rPr lang="en-US" altLang="en-US" sz="2400" dirty="0" err="1"/>
              <a:t>disain</a:t>
            </a:r>
            <a:endParaRPr lang="en-US" altLang="en-US" sz="2400" dirty="0"/>
          </a:p>
          <a:p>
            <a:pPr eaLnBrk="1" hangingPunct="1">
              <a:lnSpc>
                <a:spcPct val="90000"/>
              </a:lnSpc>
            </a:pPr>
            <a:r>
              <a:rPr lang="en-US" altLang="en-US" sz="2400" dirty="0" err="1"/>
              <a:t>Dalam</a:t>
            </a:r>
            <a:r>
              <a:rPr lang="en-US" altLang="en-US" sz="2400" dirty="0"/>
              <a:t> </a:t>
            </a:r>
            <a:r>
              <a:rPr lang="en-US" altLang="en-US" sz="2400" dirty="0" err="1"/>
              <a:t>tengah</a:t>
            </a:r>
            <a:r>
              <a:rPr lang="en-US" altLang="en-US" sz="2400" dirty="0"/>
              <a:t> </a:t>
            </a:r>
            <a:r>
              <a:rPr lang="en-US" altLang="en-US" sz="2400" dirty="0" err="1"/>
              <a:t>tahun</a:t>
            </a:r>
            <a:r>
              <a:rPr lang="en-US" altLang="en-US" sz="2400" dirty="0"/>
              <a:t> 90-an, the International </a:t>
            </a:r>
            <a:r>
              <a:rPr lang="en-US" altLang="en-US" sz="2400" dirty="0" err="1"/>
              <a:t>Organisation</a:t>
            </a:r>
            <a:r>
              <a:rPr lang="en-US" altLang="en-US" sz="2400" dirty="0"/>
              <a:t> for </a:t>
            </a:r>
            <a:r>
              <a:rPr lang="en-US" altLang="en-US" sz="2400" dirty="0" err="1"/>
              <a:t>Standardisation</a:t>
            </a:r>
            <a:r>
              <a:rPr lang="en-US" altLang="en-US" sz="2400" dirty="0"/>
              <a:t> (ISO) </a:t>
            </a:r>
            <a:r>
              <a:rPr lang="en-US" altLang="en-US" sz="2400" dirty="0" err="1"/>
              <a:t>mengembangkan</a:t>
            </a:r>
            <a:r>
              <a:rPr lang="en-US" altLang="en-US" sz="2400" dirty="0"/>
              <a:t> </a:t>
            </a:r>
            <a:r>
              <a:rPr lang="en-US" altLang="en-US" sz="2400" dirty="0" err="1"/>
              <a:t>standardt</a:t>
            </a:r>
            <a:r>
              <a:rPr lang="en-US" altLang="en-US" sz="2400" dirty="0"/>
              <a:t> </a:t>
            </a:r>
            <a:r>
              <a:rPr lang="en-US" altLang="en-US" sz="2400" dirty="0" err="1"/>
              <a:t>bagi</a:t>
            </a:r>
            <a:r>
              <a:rPr lang="en-US" altLang="en-US" sz="2400" dirty="0"/>
              <a:t> HCI and usability.</a:t>
            </a:r>
          </a:p>
          <a:p>
            <a:pPr eaLnBrk="1" hangingPunct="1">
              <a:lnSpc>
                <a:spcPct val="90000"/>
              </a:lnSpc>
            </a:pPr>
            <a:r>
              <a:rPr lang="en-US" altLang="en-US" sz="2400" dirty="0" err="1"/>
              <a:t>Contoh</a:t>
            </a:r>
            <a:r>
              <a:rPr lang="en-US" altLang="en-US" sz="2400" dirty="0"/>
              <a:t>, </a:t>
            </a:r>
            <a:r>
              <a:rPr lang="en-US" altLang="en-US" sz="2400" dirty="0" err="1"/>
              <a:t>dari</a:t>
            </a:r>
            <a:r>
              <a:rPr lang="en-US" altLang="en-US" sz="2400" dirty="0"/>
              <a:t> </a:t>
            </a:r>
            <a:r>
              <a:rPr lang="en-US" altLang="en-US" sz="2400" dirty="0" err="1"/>
              <a:t>standart</a:t>
            </a:r>
            <a:r>
              <a:rPr lang="en-US" altLang="en-US" sz="2400" dirty="0"/>
              <a:t> user interface </a:t>
            </a:r>
            <a:r>
              <a:rPr lang="ja-JP" altLang="en-US" sz="2400" dirty="0"/>
              <a:t>“</a:t>
            </a:r>
            <a:r>
              <a:rPr lang="en-US" altLang="ja-JP" sz="2400" dirty="0"/>
              <a:t>Ergonomics Requirements for Office Work with Visual Display terminals</a:t>
            </a:r>
            <a:r>
              <a:rPr lang="ja-JP" altLang="en-US" sz="2400" dirty="0"/>
              <a:t>”</a:t>
            </a:r>
            <a:r>
              <a:rPr lang="en-US" altLang="ja-JP" sz="2400" dirty="0"/>
              <a:t> ISO 9241, part 12:</a:t>
            </a:r>
          </a:p>
          <a:p>
            <a:pPr eaLnBrk="1" hangingPunct="1">
              <a:lnSpc>
                <a:spcPct val="90000"/>
              </a:lnSpc>
              <a:buFont typeface="Wingdings" panose="05000000000000000000" pitchFamily="2" charset="2"/>
              <a:buNone/>
            </a:pPr>
            <a:r>
              <a:rPr lang="ja-JP" altLang="en-US" sz="2400" i="1" dirty="0"/>
              <a:t>“</a:t>
            </a:r>
            <a:r>
              <a:rPr lang="en-US" altLang="ja-JP" sz="2400" i="1" dirty="0">
                <a:solidFill>
                  <a:schemeClr val="hlink"/>
                </a:solidFill>
              </a:rPr>
              <a:t>Fields, items, icons and graphs should be labeled unless their meaning is obvious and can be understood clearly by the intended users</a:t>
            </a:r>
            <a:r>
              <a:rPr lang="ja-JP" altLang="en-US" sz="2400" i="1" dirty="0"/>
              <a:t>”</a:t>
            </a:r>
            <a:r>
              <a:rPr lang="en-US" altLang="ja-JP" sz="2400" i="1" dirty="0"/>
              <a:t>.</a:t>
            </a:r>
            <a:endParaRPr lang="en-US" altLang="en-US" sz="2400" i="1" dirty="0"/>
          </a:p>
          <a:p>
            <a:endParaRPr lang="en-ID" sz="2400" dirty="0"/>
          </a:p>
        </p:txBody>
      </p:sp>
    </p:spTree>
    <p:extLst>
      <p:ext uri="{BB962C8B-B14F-4D97-AF65-F5344CB8AC3E}">
        <p14:creationId xmlns:p14="http://schemas.microsoft.com/office/powerpoint/2010/main" val="96854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06B4-0FD0-43F3-8E05-85D378FBA05D}"/>
              </a:ext>
            </a:extLst>
          </p:cNvPr>
          <p:cNvSpPr>
            <a:spLocks noGrp="1"/>
          </p:cNvSpPr>
          <p:nvPr>
            <p:ph type="title"/>
          </p:nvPr>
        </p:nvSpPr>
        <p:spPr/>
        <p:txBody>
          <a:bodyPr/>
          <a:lstStyle/>
          <a:p>
            <a:r>
              <a:rPr lang="en-US" altLang="en-US" dirty="0"/>
              <a:t>Style guides</a:t>
            </a:r>
            <a:endParaRPr lang="en-ID" dirty="0"/>
          </a:p>
        </p:txBody>
      </p:sp>
      <p:sp>
        <p:nvSpPr>
          <p:cNvPr id="3" name="Content Placeholder 2">
            <a:extLst>
              <a:ext uri="{FF2B5EF4-FFF2-40B4-BE49-F238E27FC236}">
                <a16:creationId xmlns:a16="http://schemas.microsoft.com/office/drawing/2014/main" id="{8F317FF1-D4AB-41F5-9A71-4A7D1FAEB033}"/>
              </a:ext>
            </a:extLst>
          </p:cNvPr>
          <p:cNvSpPr>
            <a:spLocks noGrp="1"/>
          </p:cNvSpPr>
          <p:nvPr>
            <p:ph idx="1"/>
          </p:nvPr>
        </p:nvSpPr>
        <p:spPr/>
        <p:txBody>
          <a:bodyPr>
            <a:normAutofit/>
          </a:bodyPr>
          <a:lstStyle/>
          <a:p>
            <a:pPr eaLnBrk="1" hangingPunct="1">
              <a:buFont typeface="Wingdings" panose="05000000000000000000" pitchFamily="2" charset="2"/>
              <a:buNone/>
            </a:pPr>
            <a:r>
              <a:rPr lang="en-US" altLang="en-US" sz="2400" dirty="0"/>
              <a:t>Style guides </a:t>
            </a:r>
            <a:r>
              <a:rPr lang="en-US" altLang="en-US" sz="2400" dirty="0" err="1"/>
              <a:t>adalah</a:t>
            </a:r>
            <a:r>
              <a:rPr lang="en-US" altLang="en-US" sz="2400" dirty="0"/>
              <a:t> </a:t>
            </a:r>
            <a:r>
              <a:rPr lang="en-US" altLang="en-US" sz="2400" dirty="0" err="1"/>
              <a:t>khusus</a:t>
            </a:r>
            <a:r>
              <a:rPr lang="en-US" altLang="en-US" sz="2400" dirty="0"/>
              <a:t> </a:t>
            </a:r>
            <a:r>
              <a:rPr lang="ja-JP" altLang="en-US" sz="2400" dirty="0"/>
              <a:t>“</a:t>
            </a:r>
            <a:r>
              <a:rPr lang="en-US" altLang="ja-JP" sz="2400" i="1" dirty="0"/>
              <a:t>in house</a:t>
            </a:r>
            <a:r>
              <a:rPr lang="ja-JP" altLang="en-US" sz="2400" dirty="0"/>
              <a:t>”</a:t>
            </a:r>
            <a:r>
              <a:rPr lang="en-US" altLang="ja-JP" sz="2400" dirty="0"/>
              <a:t> </a:t>
            </a:r>
            <a:r>
              <a:rPr lang="en-US" altLang="ja-JP" sz="2400" dirty="0" err="1"/>
              <a:t>disain</a:t>
            </a:r>
            <a:r>
              <a:rPr lang="en-US" altLang="ja-JP" sz="2400" dirty="0"/>
              <a:t> rules. </a:t>
            </a:r>
            <a:r>
              <a:rPr lang="en-US" altLang="ja-JP" sz="2400" dirty="0" err="1"/>
              <a:t>Meliputi</a:t>
            </a:r>
            <a:r>
              <a:rPr lang="en-US" altLang="ja-JP" sz="2400" dirty="0"/>
              <a:t>: </a:t>
            </a:r>
          </a:p>
          <a:p>
            <a:pPr eaLnBrk="1" hangingPunct="1"/>
            <a:r>
              <a:rPr lang="en-US" altLang="en-US" sz="2400" dirty="0" err="1"/>
              <a:t>Dibuat</a:t>
            </a:r>
            <a:r>
              <a:rPr lang="en-US" altLang="en-US" sz="2400" dirty="0"/>
              <a:t> </a:t>
            </a:r>
            <a:r>
              <a:rPr lang="en-US" altLang="en-US" sz="2400" dirty="0" err="1"/>
              <a:t>secara</a:t>
            </a:r>
            <a:r>
              <a:rPr lang="en-US" altLang="en-US" sz="2400" dirty="0"/>
              <a:t> </a:t>
            </a:r>
            <a:r>
              <a:rPr lang="en-US" altLang="en-US" sz="2400" dirty="0" err="1"/>
              <a:t>komersial</a:t>
            </a:r>
            <a:r>
              <a:rPr lang="en-US" altLang="en-US" sz="2400" dirty="0"/>
              <a:t> </a:t>
            </a:r>
            <a:r>
              <a:rPr lang="en-US" altLang="en-US" sz="2400" dirty="0" err="1"/>
              <a:t>untuk</a:t>
            </a:r>
            <a:r>
              <a:rPr lang="en-US" altLang="en-US" sz="2400" dirty="0"/>
              <a:t> </a:t>
            </a:r>
            <a:r>
              <a:rPr lang="en-US" altLang="en-US" sz="2400" dirty="0" err="1"/>
              <a:t>suatu</a:t>
            </a:r>
            <a:r>
              <a:rPr lang="en-US" altLang="en-US" sz="2400" dirty="0"/>
              <a:t> </a:t>
            </a:r>
            <a:r>
              <a:rPr lang="en-US" altLang="en-US" sz="2400" dirty="0" err="1"/>
              <a:t>produk</a:t>
            </a:r>
            <a:r>
              <a:rPr lang="en-US" altLang="en-US" sz="2400" dirty="0"/>
              <a:t> </a:t>
            </a:r>
            <a:r>
              <a:rPr lang="en-US" altLang="en-US" sz="2400" dirty="0" err="1"/>
              <a:t>atau</a:t>
            </a:r>
            <a:r>
              <a:rPr lang="en-US" altLang="en-US" sz="2400" dirty="0"/>
              <a:t> family </a:t>
            </a:r>
            <a:r>
              <a:rPr lang="en-US" altLang="en-US" sz="2400" dirty="0" err="1"/>
              <a:t>produk</a:t>
            </a:r>
            <a:endParaRPr lang="en-US" altLang="en-US" sz="2400" dirty="0"/>
          </a:p>
          <a:p>
            <a:pPr eaLnBrk="1" hangingPunct="1"/>
            <a:r>
              <a:rPr lang="en-US" altLang="en-US" sz="2400" dirty="0" err="1"/>
              <a:t>Cocok</a:t>
            </a:r>
            <a:r>
              <a:rPr lang="en-US" altLang="en-US" sz="2400" dirty="0"/>
              <a:t> </a:t>
            </a:r>
            <a:r>
              <a:rPr lang="en-US" altLang="en-US" sz="2400" dirty="0" err="1"/>
              <a:t>untuk</a:t>
            </a:r>
            <a:r>
              <a:rPr lang="en-US" altLang="en-US" sz="2400" dirty="0"/>
              <a:t> </a:t>
            </a:r>
            <a:r>
              <a:rPr lang="en-US" altLang="en-US" sz="2400" dirty="0" err="1"/>
              <a:t>aplikasi</a:t>
            </a:r>
            <a:r>
              <a:rPr lang="en-US" altLang="en-US" sz="2400" dirty="0"/>
              <a:t> </a:t>
            </a:r>
            <a:r>
              <a:rPr lang="en-US" altLang="en-US" sz="2400" dirty="0" err="1"/>
              <a:t>khusus</a:t>
            </a:r>
            <a:r>
              <a:rPr lang="en-US" altLang="en-US" sz="2400" dirty="0"/>
              <a:t> </a:t>
            </a:r>
          </a:p>
          <a:p>
            <a:pPr eaLnBrk="1" hangingPunct="1">
              <a:buFont typeface="Wingdings" panose="05000000000000000000" pitchFamily="2" charset="2"/>
              <a:buNone/>
            </a:pPr>
            <a:r>
              <a:rPr lang="en-US" altLang="en-US" sz="2400" dirty="0"/>
              <a:t>	</a:t>
            </a:r>
            <a:r>
              <a:rPr lang="en-US" altLang="en-US" sz="2400" dirty="0" err="1"/>
              <a:t>Contoh</a:t>
            </a:r>
            <a:r>
              <a:rPr lang="en-US" altLang="en-US" sz="2400" dirty="0"/>
              <a:t>: Apple Human Interface Guidelines </a:t>
            </a:r>
            <a:r>
              <a:rPr lang="en-US" altLang="en-US" sz="2400" dirty="0" err="1"/>
              <a:t>untuk</a:t>
            </a:r>
            <a:r>
              <a:rPr lang="en-US" altLang="en-US" sz="2400" dirty="0"/>
              <a:t> the Macintosh</a:t>
            </a:r>
          </a:p>
          <a:p>
            <a:endParaRPr lang="en-ID" sz="2400" dirty="0"/>
          </a:p>
        </p:txBody>
      </p:sp>
    </p:spTree>
    <p:extLst>
      <p:ext uri="{BB962C8B-B14F-4D97-AF65-F5344CB8AC3E}">
        <p14:creationId xmlns:p14="http://schemas.microsoft.com/office/powerpoint/2010/main" val="157439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B010-48C9-4A42-B02C-0088B4D5CA6A}"/>
              </a:ext>
            </a:extLst>
          </p:cNvPr>
          <p:cNvSpPr>
            <a:spLocks noGrp="1"/>
          </p:cNvSpPr>
          <p:nvPr>
            <p:ph type="title"/>
          </p:nvPr>
        </p:nvSpPr>
        <p:spPr/>
        <p:txBody>
          <a:bodyPr/>
          <a:lstStyle/>
          <a:p>
            <a:r>
              <a:rPr lang="en-US" altLang="en-US" dirty="0" err="1"/>
              <a:t>Teori-teori</a:t>
            </a:r>
            <a:r>
              <a:rPr lang="en-US" altLang="en-US" dirty="0"/>
              <a:t> HCI</a:t>
            </a:r>
            <a:endParaRPr lang="en-ID" dirty="0"/>
          </a:p>
        </p:txBody>
      </p:sp>
      <p:sp>
        <p:nvSpPr>
          <p:cNvPr id="3" name="Content Placeholder 2">
            <a:extLst>
              <a:ext uri="{FF2B5EF4-FFF2-40B4-BE49-F238E27FC236}">
                <a16:creationId xmlns:a16="http://schemas.microsoft.com/office/drawing/2014/main" id="{C86A5D06-45AA-4FF9-9C13-DB2DA0F431AF}"/>
              </a:ext>
            </a:extLst>
          </p:cNvPr>
          <p:cNvSpPr>
            <a:spLocks noGrp="1"/>
          </p:cNvSpPr>
          <p:nvPr>
            <p:ph idx="1"/>
          </p:nvPr>
        </p:nvSpPr>
        <p:spPr/>
        <p:txBody>
          <a:bodyPr>
            <a:normAutofit lnSpcReduction="10000"/>
          </a:bodyPr>
          <a:lstStyle/>
          <a:p>
            <a:pPr>
              <a:lnSpc>
                <a:spcPct val="90000"/>
              </a:lnSpc>
              <a:spcBef>
                <a:spcPct val="0"/>
              </a:spcBef>
            </a:pPr>
            <a:r>
              <a:rPr lang="en-AU" altLang="en-US" sz="2400" dirty="0" err="1"/>
              <a:t>Hanya</a:t>
            </a:r>
            <a:r>
              <a:rPr lang="en-AU" altLang="en-US" sz="2400" dirty="0"/>
              <a:t> </a:t>
            </a:r>
            <a:r>
              <a:rPr lang="en-AU" altLang="en-US" sz="2400" dirty="0" err="1"/>
              <a:t>sedikit</a:t>
            </a:r>
            <a:r>
              <a:rPr lang="en-AU" altLang="en-US" sz="2400" dirty="0"/>
              <a:t> </a:t>
            </a:r>
            <a:r>
              <a:rPr lang="en-AU" altLang="en-US" sz="2400" dirty="0" err="1"/>
              <a:t>teori</a:t>
            </a:r>
            <a:r>
              <a:rPr lang="en-AU" altLang="en-US" sz="2400" dirty="0"/>
              <a:t> </a:t>
            </a:r>
            <a:r>
              <a:rPr lang="en-AU" altLang="en-US" sz="2400" dirty="0" err="1"/>
              <a:t>tingkat</a:t>
            </a:r>
            <a:r>
              <a:rPr lang="en-AU" altLang="en-US" sz="2400" dirty="0"/>
              <a:t> </a:t>
            </a:r>
            <a:r>
              <a:rPr lang="en-AU" altLang="en-US" sz="2400" dirty="0" err="1"/>
              <a:t>tinggi</a:t>
            </a:r>
            <a:r>
              <a:rPr lang="en-AU" altLang="en-US" sz="2400" dirty="0"/>
              <a:t> </a:t>
            </a:r>
            <a:r>
              <a:rPr lang="en-AU" altLang="en-US" sz="2400" dirty="0" err="1"/>
              <a:t>untuk</a:t>
            </a:r>
            <a:r>
              <a:rPr lang="en-AU" altLang="en-US" sz="2400" dirty="0"/>
              <a:t> </a:t>
            </a:r>
            <a:r>
              <a:rPr lang="en-AU" altLang="en-US" sz="2400" dirty="0" err="1"/>
              <a:t>menerangkan</a:t>
            </a:r>
            <a:r>
              <a:rPr lang="en-AU" altLang="en-US" sz="2400" dirty="0"/>
              <a:t> dan </a:t>
            </a:r>
            <a:r>
              <a:rPr lang="en-AU" altLang="en-US" sz="2400" dirty="0" err="1"/>
              <a:t>memprediksi</a:t>
            </a:r>
            <a:r>
              <a:rPr lang="en-AU" altLang="en-US" sz="2400" dirty="0"/>
              <a:t> </a:t>
            </a:r>
            <a:r>
              <a:rPr lang="en-AU" altLang="en-US" sz="2400" dirty="0" err="1"/>
              <a:t>sifat-sifat</a:t>
            </a:r>
            <a:r>
              <a:rPr lang="en-AU" altLang="en-US" sz="2400" dirty="0"/>
              <a:t> </a:t>
            </a:r>
            <a:r>
              <a:rPr lang="en-AU" altLang="en-US" sz="2400" dirty="0" err="1"/>
              <a:t>manusia</a:t>
            </a:r>
            <a:r>
              <a:rPr lang="en-AU" altLang="en-US" sz="2400" dirty="0"/>
              <a:t> </a:t>
            </a:r>
            <a:r>
              <a:rPr lang="en-AU" altLang="en-US" sz="2400" dirty="0" err="1"/>
              <a:t>dalam</a:t>
            </a:r>
            <a:r>
              <a:rPr lang="en-AU" altLang="en-US" sz="2400" dirty="0"/>
              <a:t> </a:t>
            </a:r>
            <a:r>
              <a:rPr lang="en-AU" altLang="en-US" sz="2400" dirty="0" err="1"/>
              <a:t>keberagaman</a:t>
            </a:r>
            <a:r>
              <a:rPr lang="en-AU" altLang="en-US" sz="2400" dirty="0"/>
              <a:t> </a:t>
            </a:r>
            <a:r>
              <a:rPr lang="en-US" altLang="en-US" sz="2400" dirty="0"/>
              <a:t>human-computer systems. </a:t>
            </a:r>
          </a:p>
          <a:p>
            <a:pPr>
              <a:lnSpc>
                <a:spcPct val="90000"/>
              </a:lnSpc>
              <a:spcBef>
                <a:spcPct val="0"/>
              </a:spcBef>
            </a:pPr>
            <a:r>
              <a:rPr lang="en-AU" altLang="en-US" sz="2400" dirty="0" err="1"/>
              <a:t>Beberapa</a:t>
            </a:r>
            <a:r>
              <a:rPr lang="en-AU" altLang="en-US" sz="2400" dirty="0"/>
              <a:t> </a:t>
            </a:r>
            <a:r>
              <a:rPr lang="en-AU" altLang="en-US" sz="2400" dirty="0" err="1"/>
              <a:t>teori</a:t>
            </a:r>
            <a:r>
              <a:rPr lang="en-AU" altLang="en-US" sz="2400" dirty="0"/>
              <a:t> </a:t>
            </a:r>
            <a:r>
              <a:rPr lang="en-AU" altLang="en-US" sz="2400" dirty="0" err="1"/>
              <a:t>setuju</a:t>
            </a:r>
            <a:r>
              <a:rPr lang="en-AU" altLang="en-US" sz="2400" dirty="0"/>
              <a:t> </a:t>
            </a:r>
            <a:r>
              <a:rPr lang="en-AU" altLang="en-US" sz="2400" dirty="0" err="1"/>
              <a:t>dengan</a:t>
            </a:r>
            <a:r>
              <a:rPr lang="en-AU" altLang="en-US" sz="2400" dirty="0"/>
              <a:t> </a:t>
            </a:r>
            <a:r>
              <a:rPr lang="en-AU" altLang="en-US" sz="2400" dirty="0" err="1"/>
              <a:t>penomena</a:t>
            </a:r>
            <a:r>
              <a:rPr lang="en-AU" altLang="en-US" sz="2400" dirty="0"/>
              <a:t> low level. </a:t>
            </a:r>
            <a:r>
              <a:rPr lang="en-AU" altLang="en-US" sz="2400" dirty="0" err="1"/>
              <a:t>Contoh</a:t>
            </a:r>
            <a:r>
              <a:rPr lang="en-AU" altLang="en-US" sz="2400" dirty="0"/>
              <a:t>, </a:t>
            </a:r>
            <a:r>
              <a:rPr lang="en-AU" altLang="en-US" sz="2400" dirty="0" err="1"/>
              <a:t>pilihan</a:t>
            </a:r>
            <a:r>
              <a:rPr lang="en-AU" altLang="en-US" sz="2400" dirty="0"/>
              <a:t> accuracy and speed (Fitts Law), </a:t>
            </a:r>
            <a:r>
              <a:rPr lang="en-AU" altLang="en-US" sz="2400" dirty="0" err="1"/>
              <a:t>atau</a:t>
            </a:r>
            <a:r>
              <a:rPr lang="en-AU" altLang="en-US" sz="2400" dirty="0"/>
              <a:t> </a:t>
            </a:r>
            <a:r>
              <a:rPr lang="en-AU" altLang="en-US" sz="2400" dirty="0" err="1"/>
              <a:t>tujuan</a:t>
            </a:r>
            <a:r>
              <a:rPr lang="en-AU" altLang="en-US" sz="2400" dirty="0"/>
              <a:t> modelling human </a:t>
            </a:r>
            <a:r>
              <a:rPr lang="en-AU" altLang="en-US" sz="2400" dirty="0" err="1"/>
              <a:t>ke</a:t>
            </a:r>
            <a:r>
              <a:rPr lang="en-AU" altLang="en-US" sz="2400" dirty="0"/>
              <a:t> </a:t>
            </a:r>
            <a:r>
              <a:rPr lang="en-AU" altLang="en-US" sz="2400" dirty="0" err="1"/>
              <a:t>dalam</a:t>
            </a:r>
            <a:r>
              <a:rPr lang="en-AU" altLang="en-US" sz="2400" dirty="0"/>
              <a:t> low-level actions dan predicting performance (GOMS).</a:t>
            </a:r>
          </a:p>
          <a:p>
            <a:pPr>
              <a:lnSpc>
                <a:spcPct val="90000"/>
              </a:lnSpc>
              <a:spcBef>
                <a:spcPct val="0"/>
              </a:spcBef>
            </a:pPr>
            <a:r>
              <a:rPr lang="en-AU" altLang="en-US" sz="2400" dirty="0" err="1"/>
              <a:t>Dua</a:t>
            </a:r>
            <a:r>
              <a:rPr lang="en-AU" altLang="en-US" sz="2400" dirty="0"/>
              <a:t> high-level model </a:t>
            </a:r>
            <a:r>
              <a:rPr lang="en-AU" altLang="en-US" sz="2400" dirty="0" err="1"/>
              <a:t>kognitif</a:t>
            </a:r>
            <a:r>
              <a:rPr lang="en-AU" altLang="en-US" sz="2400" dirty="0"/>
              <a:t> human behaviour yang </a:t>
            </a:r>
            <a:r>
              <a:rPr lang="en-AU" altLang="en-US" sz="2400" dirty="0" err="1"/>
              <a:t>menolong</a:t>
            </a:r>
            <a:r>
              <a:rPr lang="en-AU" altLang="en-US" sz="2400" dirty="0"/>
              <a:t> </a:t>
            </a:r>
            <a:r>
              <a:rPr lang="en-AU" altLang="en-US" sz="2400" dirty="0" err="1"/>
              <a:t>untuk</a:t>
            </a:r>
            <a:r>
              <a:rPr lang="en-AU" altLang="en-US" sz="2400" dirty="0"/>
              <a:t> </a:t>
            </a:r>
            <a:r>
              <a:rPr lang="en-AU" altLang="en-US" sz="2400" dirty="0" err="1"/>
              <a:t>mengerti</a:t>
            </a:r>
            <a:r>
              <a:rPr lang="en-AU" altLang="en-US" sz="2400" dirty="0"/>
              <a:t> </a:t>
            </a:r>
            <a:r>
              <a:rPr lang="en-AU" altLang="en-US" sz="2400" dirty="0" err="1"/>
              <a:t>bagaimana</a:t>
            </a:r>
            <a:r>
              <a:rPr lang="en-AU" altLang="en-US" sz="2400" dirty="0"/>
              <a:t> </a:t>
            </a:r>
            <a:r>
              <a:rPr lang="en-AU" altLang="en-US" sz="2400" dirty="0" err="1"/>
              <a:t>manusia</a:t>
            </a:r>
            <a:r>
              <a:rPr lang="en-AU" altLang="en-US" sz="2400" dirty="0"/>
              <a:t> </a:t>
            </a:r>
            <a:r>
              <a:rPr lang="en-AU" altLang="en-US" sz="2400" dirty="0" err="1"/>
              <a:t>berinteraksi</a:t>
            </a:r>
            <a:r>
              <a:rPr lang="en-AU" altLang="en-US" sz="2400" dirty="0"/>
              <a:t> </a:t>
            </a:r>
            <a:r>
              <a:rPr lang="en-AU" altLang="en-US" sz="2400" dirty="0" err="1"/>
              <a:t>dengan</a:t>
            </a:r>
            <a:r>
              <a:rPr lang="en-AU" altLang="en-US" sz="2400" dirty="0"/>
              <a:t> </a:t>
            </a:r>
            <a:r>
              <a:rPr lang="en-AU" altLang="en-US" sz="2400" dirty="0" err="1"/>
              <a:t>mesin</a:t>
            </a:r>
            <a:r>
              <a:rPr lang="en-AU" altLang="en-US" sz="2400" dirty="0"/>
              <a:t>:</a:t>
            </a:r>
          </a:p>
          <a:p>
            <a:pPr lvl="1">
              <a:lnSpc>
                <a:spcPct val="90000"/>
              </a:lnSpc>
              <a:spcBef>
                <a:spcPct val="0"/>
              </a:spcBef>
            </a:pPr>
            <a:r>
              <a:rPr lang="en-AU" altLang="en-US" sz="2000" dirty="0" err="1"/>
              <a:t>Shneiderman's</a:t>
            </a:r>
            <a:r>
              <a:rPr lang="en-AU" altLang="en-US" sz="2000" dirty="0"/>
              <a:t> object/action model</a:t>
            </a:r>
          </a:p>
          <a:p>
            <a:pPr lvl="1">
              <a:lnSpc>
                <a:spcPct val="90000"/>
              </a:lnSpc>
              <a:spcBef>
                <a:spcPct val="0"/>
              </a:spcBef>
            </a:pPr>
            <a:r>
              <a:rPr lang="en-AU" altLang="en-US" sz="2000" dirty="0"/>
              <a:t>Norman's stages of interaction. </a:t>
            </a:r>
          </a:p>
          <a:p>
            <a:endParaRPr lang="en-ID" dirty="0"/>
          </a:p>
        </p:txBody>
      </p:sp>
    </p:spTree>
    <p:extLst>
      <p:ext uri="{BB962C8B-B14F-4D97-AF65-F5344CB8AC3E}">
        <p14:creationId xmlns:p14="http://schemas.microsoft.com/office/powerpoint/2010/main" val="26146777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2601</Words>
  <Application>Microsoft Office PowerPoint</Application>
  <PresentationFormat>Widescreen</PresentationFormat>
  <Paragraphs>303</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Haettenschweiler</vt:lpstr>
      <vt:lpstr>Tahoma</vt:lpstr>
      <vt:lpstr>Times</vt:lpstr>
      <vt:lpstr>Trebuchet MS</vt:lpstr>
      <vt:lpstr>Wingdings</vt:lpstr>
      <vt:lpstr>Wingdings 3</vt:lpstr>
      <vt:lpstr>Facet</vt:lpstr>
      <vt:lpstr>  Graphical User Interface  Design and Programming </vt:lpstr>
      <vt:lpstr>Overview</vt:lpstr>
      <vt:lpstr>Teori, model, prinsip, guidelines, standart, style guides</vt:lpstr>
      <vt:lpstr>Teori dan model</vt:lpstr>
      <vt:lpstr>Prinsip-prinsip Disain</vt:lpstr>
      <vt:lpstr>Disain guidelines</vt:lpstr>
      <vt:lpstr>Standard</vt:lpstr>
      <vt:lpstr>Style guides</vt:lpstr>
      <vt:lpstr>Teori-teori HCI</vt:lpstr>
      <vt:lpstr>Dr Ben Shneiderman</vt:lpstr>
      <vt:lpstr>Shneiderman’s syntactic (arti kalimat) - semantic (arti kata) model </vt:lpstr>
      <vt:lpstr>Syntactic-semantic model</vt:lpstr>
      <vt:lpstr>Shneiderman’s object/action model (OAI)</vt:lpstr>
      <vt:lpstr>Donald Norman</vt:lpstr>
      <vt:lpstr>Normans 7 stage model</vt:lpstr>
      <vt:lpstr> Normans 7 stage model</vt:lpstr>
      <vt:lpstr>Execution &amp; Evaluation</vt:lpstr>
      <vt:lpstr>Normans 7-stage model</vt:lpstr>
      <vt:lpstr>Bridging the gulfs</vt:lpstr>
      <vt:lpstr>Normans model as design aid </vt:lpstr>
      <vt:lpstr>Psikologi kognitif dalam HCI</vt:lpstr>
      <vt:lpstr>Cognition</vt:lpstr>
      <vt:lpstr>Attention</vt:lpstr>
      <vt:lpstr> Attention</vt:lpstr>
      <vt:lpstr>use of colour!</vt:lpstr>
      <vt:lpstr>Attention </vt:lpstr>
      <vt:lpstr>Attention</vt:lpstr>
      <vt:lpstr>Perception &amp; Recognition</vt:lpstr>
      <vt:lpstr>Mana yang paling mudah di baca?</vt:lpstr>
      <vt:lpstr>Memory</vt:lpstr>
      <vt:lpstr>Memory</vt:lpstr>
      <vt:lpstr>Memory</vt:lpstr>
      <vt:lpstr>Memory</vt:lpstr>
      <vt:lpstr>Cognition as a framework</vt:lpstr>
      <vt:lpstr>Information processing model</vt:lpstr>
      <vt:lpstr>External cognition</vt:lpstr>
      <vt:lpstr>External cognition (contd.)</vt:lpstr>
      <vt:lpstr>Disain yang berimplikasi pada external cognition</vt:lpstr>
      <vt:lpstr>Conceptual models</vt:lpstr>
      <vt:lpstr>Three models</vt:lpstr>
      <vt:lpstr>Conceptual models</vt:lpstr>
      <vt:lpstr>Developing a conceptual model</vt:lpstr>
      <vt:lpstr>Conceptual models based on task activities</vt:lpstr>
      <vt:lpstr>Which conceptual model is best?</vt:lpstr>
      <vt:lpstr>Conceptual models based on objects</vt:lpstr>
      <vt:lpstr>Conceptual models</vt:lpstr>
      <vt:lpstr>Communicating a conceptual model</vt:lpstr>
      <vt:lpstr>Interface metaphors</vt:lpstr>
      <vt:lpstr>Benefits of interface metaphors</vt:lpstr>
      <vt:lpstr>Problems with interface metaphors </vt:lpstr>
      <vt:lpstr>PowerPoint Presentation</vt:lpstr>
      <vt:lpstr>Apakah ada kejelasan mapping?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User Interface  Design and Programming</dc:title>
  <dc:creator>abd43</dc:creator>
  <cp:lastModifiedBy>abd43</cp:lastModifiedBy>
  <cp:revision>7</cp:revision>
  <dcterms:created xsi:type="dcterms:W3CDTF">2021-02-21T14:38:22Z</dcterms:created>
  <dcterms:modified xsi:type="dcterms:W3CDTF">2021-02-21T15:33:53Z</dcterms:modified>
</cp:coreProperties>
</file>