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30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2989DA-E916-497C-BEA9-21194F23055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847E2C2-38B2-4045-A36B-E9E1ECD071CB}">
      <dgm:prSet/>
      <dgm:spPr/>
      <dgm:t>
        <a:bodyPr/>
        <a:lstStyle/>
        <a:p>
          <a:r>
            <a:rPr lang="en-AU"/>
            <a:t>Norman membedakan antara “perceived” dan  “real” affordance. </a:t>
          </a:r>
          <a:endParaRPr lang="en-US"/>
        </a:p>
      </dgm:t>
    </dgm:pt>
    <dgm:pt modelId="{C4FAFDCE-7E45-467A-9AE5-F35447C2D2F3}" type="parTrans" cxnId="{1A659937-7805-49FA-A59A-82F2DBF92CC7}">
      <dgm:prSet/>
      <dgm:spPr/>
      <dgm:t>
        <a:bodyPr/>
        <a:lstStyle/>
        <a:p>
          <a:endParaRPr lang="en-US"/>
        </a:p>
      </dgm:t>
    </dgm:pt>
    <dgm:pt modelId="{80C98D92-19B2-4390-95B1-FD505D4048A8}" type="sibTrans" cxnId="{1A659937-7805-49FA-A59A-82F2DBF92CC7}">
      <dgm:prSet/>
      <dgm:spPr/>
      <dgm:t>
        <a:bodyPr/>
        <a:lstStyle/>
        <a:p>
          <a:endParaRPr lang="en-US"/>
        </a:p>
      </dgm:t>
    </dgm:pt>
    <dgm:pt modelId="{D00CD6A7-0463-40FC-83DC-89FEB032488A}">
      <dgm:prSet/>
      <dgm:spPr/>
      <dgm:t>
        <a:bodyPr/>
        <a:lstStyle/>
        <a:p>
          <a:r>
            <a:rPr lang="en-AU"/>
            <a:t>Physical objects mempunyai </a:t>
          </a:r>
          <a:r>
            <a:rPr lang="en-AU" i="1"/>
            <a:t>real</a:t>
          </a:r>
          <a:r>
            <a:rPr lang="en-AU"/>
            <a:t> affordance </a:t>
          </a:r>
          <a:endParaRPr lang="en-US"/>
        </a:p>
      </dgm:t>
    </dgm:pt>
    <dgm:pt modelId="{0D933112-C51E-433D-9460-3364993D01D1}" type="parTrans" cxnId="{A7E15B26-F8AB-4EEA-8A01-2A49BA06B265}">
      <dgm:prSet/>
      <dgm:spPr/>
      <dgm:t>
        <a:bodyPr/>
        <a:lstStyle/>
        <a:p>
          <a:endParaRPr lang="en-US"/>
        </a:p>
      </dgm:t>
    </dgm:pt>
    <dgm:pt modelId="{3E5369DD-2F81-4268-B2C1-B49989532BBC}" type="sibTrans" cxnId="{A7E15B26-F8AB-4EEA-8A01-2A49BA06B265}">
      <dgm:prSet/>
      <dgm:spPr/>
      <dgm:t>
        <a:bodyPr/>
        <a:lstStyle/>
        <a:p>
          <a:endParaRPr lang="en-US"/>
        </a:p>
      </dgm:t>
    </dgm:pt>
    <dgm:pt modelId="{0C92AD43-467C-4F88-869F-8C35345118C3}">
      <dgm:prSet/>
      <dgm:spPr/>
      <dgm:t>
        <a:bodyPr/>
        <a:lstStyle/>
        <a:p>
          <a:r>
            <a:rPr lang="en-AU"/>
            <a:t>virtual items mempunyai </a:t>
          </a:r>
          <a:r>
            <a:rPr lang="en-AU" i="1"/>
            <a:t>perceptual</a:t>
          </a:r>
          <a:r>
            <a:rPr lang="en-AU"/>
            <a:t> affordance.  </a:t>
          </a:r>
          <a:endParaRPr lang="en-US"/>
        </a:p>
      </dgm:t>
    </dgm:pt>
    <dgm:pt modelId="{FFB5F6A9-FE23-4449-9AAF-981FEAF34284}" type="parTrans" cxnId="{5F4781D6-B9EA-42A8-9E9C-B31A86C0BDB7}">
      <dgm:prSet/>
      <dgm:spPr/>
      <dgm:t>
        <a:bodyPr/>
        <a:lstStyle/>
        <a:p>
          <a:endParaRPr lang="en-US"/>
        </a:p>
      </dgm:t>
    </dgm:pt>
    <dgm:pt modelId="{D89E1016-489A-4F85-AB8E-7B5D2C81109A}" type="sibTrans" cxnId="{5F4781D6-B9EA-42A8-9E9C-B31A86C0BDB7}">
      <dgm:prSet/>
      <dgm:spPr/>
      <dgm:t>
        <a:bodyPr/>
        <a:lstStyle/>
        <a:p>
          <a:endParaRPr lang="en-US"/>
        </a:p>
      </dgm:t>
    </dgm:pt>
    <dgm:pt modelId="{EB28B2BD-17CE-49C7-8034-17F2F764BCF7}">
      <dgm:prSet/>
      <dgm:spPr/>
      <dgm:t>
        <a:bodyPr/>
        <a:lstStyle/>
        <a:p>
          <a:r>
            <a:rPr lang="en-AU"/>
            <a:t>Dalam bidang komputer, affordances selalu perceptual dan bukan physical.</a:t>
          </a:r>
          <a:endParaRPr lang="en-US"/>
        </a:p>
      </dgm:t>
    </dgm:pt>
    <dgm:pt modelId="{3A4EA2DF-D985-463B-8B0D-024B61D10243}" type="parTrans" cxnId="{2A5118F1-8333-4A68-83C1-E6DC0E5182FB}">
      <dgm:prSet/>
      <dgm:spPr/>
      <dgm:t>
        <a:bodyPr/>
        <a:lstStyle/>
        <a:p>
          <a:endParaRPr lang="en-US"/>
        </a:p>
      </dgm:t>
    </dgm:pt>
    <dgm:pt modelId="{6715A154-D9FB-4EE0-87FB-4D58D7D1853B}" type="sibTrans" cxnId="{2A5118F1-8333-4A68-83C1-E6DC0E5182FB}">
      <dgm:prSet/>
      <dgm:spPr/>
      <dgm:t>
        <a:bodyPr/>
        <a:lstStyle/>
        <a:p>
          <a:endParaRPr lang="en-US"/>
        </a:p>
      </dgm:t>
    </dgm:pt>
    <dgm:pt modelId="{35A2D277-385A-48EA-BAB5-91AB8E6A9021}">
      <dgm:prSet/>
      <dgm:spPr/>
      <dgm:t>
        <a:bodyPr/>
        <a:lstStyle/>
        <a:p>
          <a:r>
            <a:rPr lang="en-AU"/>
            <a:t>Perceptual objects menyandarkan pada pembelajaran conventions. </a:t>
          </a:r>
          <a:endParaRPr lang="en-US"/>
        </a:p>
      </dgm:t>
    </dgm:pt>
    <dgm:pt modelId="{A9DDCCC8-B659-47E4-B153-7C8A0C8F3982}" type="parTrans" cxnId="{2A507C98-02C6-4FAD-95EE-DD3FDFBBFEC2}">
      <dgm:prSet/>
      <dgm:spPr/>
      <dgm:t>
        <a:bodyPr/>
        <a:lstStyle/>
        <a:p>
          <a:endParaRPr lang="en-US"/>
        </a:p>
      </dgm:t>
    </dgm:pt>
    <dgm:pt modelId="{32968AA0-AD99-4FF9-83C1-41969B1B6200}" type="sibTrans" cxnId="{2A507C98-02C6-4FAD-95EE-DD3FDFBBFEC2}">
      <dgm:prSet/>
      <dgm:spPr/>
      <dgm:t>
        <a:bodyPr/>
        <a:lstStyle/>
        <a:p>
          <a:endParaRPr lang="en-US"/>
        </a:p>
      </dgm:t>
    </dgm:pt>
    <dgm:pt modelId="{7C6D5F53-C699-4863-AC87-A13A80225057}" type="pres">
      <dgm:prSet presAssocID="{F92989DA-E916-497C-BEA9-21194F230554}" presName="outerComposite" presStyleCnt="0">
        <dgm:presLayoutVars>
          <dgm:chMax val="5"/>
          <dgm:dir/>
          <dgm:resizeHandles val="exact"/>
        </dgm:presLayoutVars>
      </dgm:prSet>
      <dgm:spPr/>
    </dgm:pt>
    <dgm:pt modelId="{137EAB79-64C5-4D0C-A025-6E8F29C81A6D}" type="pres">
      <dgm:prSet presAssocID="{F92989DA-E916-497C-BEA9-21194F230554}" presName="dummyMaxCanvas" presStyleCnt="0">
        <dgm:presLayoutVars/>
      </dgm:prSet>
      <dgm:spPr/>
    </dgm:pt>
    <dgm:pt modelId="{169309D1-B5D9-4E3C-B948-CB2DFFDEE5C9}" type="pres">
      <dgm:prSet presAssocID="{F92989DA-E916-497C-BEA9-21194F230554}" presName="ThreeNodes_1" presStyleLbl="node1" presStyleIdx="0" presStyleCnt="3">
        <dgm:presLayoutVars>
          <dgm:bulletEnabled val="1"/>
        </dgm:presLayoutVars>
      </dgm:prSet>
      <dgm:spPr/>
    </dgm:pt>
    <dgm:pt modelId="{29EDCB98-8D0D-414B-9CE4-893F24805834}" type="pres">
      <dgm:prSet presAssocID="{F92989DA-E916-497C-BEA9-21194F230554}" presName="ThreeNodes_2" presStyleLbl="node1" presStyleIdx="1" presStyleCnt="3">
        <dgm:presLayoutVars>
          <dgm:bulletEnabled val="1"/>
        </dgm:presLayoutVars>
      </dgm:prSet>
      <dgm:spPr/>
    </dgm:pt>
    <dgm:pt modelId="{074B0134-E5B8-4F8C-8DEE-222FE4CC53C1}" type="pres">
      <dgm:prSet presAssocID="{F92989DA-E916-497C-BEA9-21194F230554}" presName="ThreeNodes_3" presStyleLbl="node1" presStyleIdx="2" presStyleCnt="3">
        <dgm:presLayoutVars>
          <dgm:bulletEnabled val="1"/>
        </dgm:presLayoutVars>
      </dgm:prSet>
      <dgm:spPr/>
    </dgm:pt>
    <dgm:pt modelId="{A5832BE9-DFC7-4EFA-A8F8-404B028C3407}" type="pres">
      <dgm:prSet presAssocID="{F92989DA-E916-497C-BEA9-21194F230554}" presName="ThreeConn_1-2" presStyleLbl="fgAccFollowNode1" presStyleIdx="0" presStyleCnt="2">
        <dgm:presLayoutVars>
          <dgm:bulletEnabled val="1"/>
        </dgm:presLayoutVars>
      </dgm:prSet>
      <dgm:spPr/>
    </dgm:pt>
    <dgm:pt modelId="{C5BA0DE9-CDDB-4AFB-A970-F1E0573ACC3B}" type="pres">
      <dgm:prSet presAssocID="{F92989DA-E916-497C-BEA9-21194F230554}" presName="ThreeConn_2-3" presStyleLbl="fgAccFollowNode1" presStyleIdx="1" presStyleCnt="2">
        <dgm:presLayoutVars>
          <dgm:bulletEnabled val="1"/>
        </dgm:presLayoutVars>
      </dgm:prSet>
      <dgm:spPr/>
    </dgm:pt>
    <dgm:pt modelId="{B251CB51-C260-42ED-8A94-46F6EB6F8474}" type="pres">
      <dgm:prSet presAssocID="{F92989DA-E916-497C-BEA9-21194F230554}" presName="ThreeNodes_1_text" presStyleLbl="node1" presStyleIdx="2" presStyleCnt="3">
        <dgm:presLayoutVars>
          <dgm:bulletEnabled val="1"/>
        </dgm:presLayoutVars>
      </dgm:prSet>
      <dgm:spPr/>
    </dgm:pt>
    <dgm:pt modelId="{9CDA8198-019D-4CE1-8C9F-B1033C0F4F0C}" type="pres">
      <dgm:prSet presAssocID="{F92989DA-E916-497C-BEA9-21194F230554}" presName="ThreeNodes_2_text" presStyleLbl="node1" presStyleIdx="2" presStyleCnt="3">
        <dgm:presLayoutVars>
          <dgm:bulletEnabled val="1"/>
        </dgm:presLayoutVars>
      </dgm:prSet>
      <dgm:spPr/>
    </dgm:pt>
    <dgm:pt modelId="{874D2444-D467-42A2-8600-13ED8E11E51F}" type="pres">
      <dgm:prSet presAssocID="{F92989DA-E916-497C-BEA9-21194F23055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506190A-D258-49E4-A69E-0C9474630ED5}" type="presOf" srcId="{F92989DA-E916-497C-BEA9-21194F230554}" destId="{7C6D5F53-C699-4863-AC87-A13A80225057}" srcOrd="0" destOrd="0" presId="urn:microsoft.com/office/officeart/2005/8/layout/vProcess5"/>
    <dgm:cxn modelId="{C197DB19-AA0E-414C-9367-7D7749FE5EC6}" type="presOf" srcId="{6715A154-D9FB-4EE0-87FB-4D58D7D1853B}" destId="{C5BA0DE9-CDDB-4AFB-A970-F1E0573ACC3B}" srcOrd="0" destOrd="0" presId="urn:microsoft.com/office/officeart/2005/8/layout/vProcess5"/>
    <dgm:cxn modelId="{A7E15B26-F8AB-4EEA-8A01-2A49BA06B265}" srcId="{8847E2C2-38B2-4045-A36B-E9E1ECD071CB}" destId="{D00CD6A7-0463-40FC-83DC-89FEB032488A}" srcOrd="0" destOrd="0" parTransId="{0D933112-C51E-433D-9460-3364993D01D1}" sibTransId="{3E5369DD-2F81-4268-B2C1-B49989532BBC}"/>
    <dgm:cxn modelId="{A9056132-5972-4261-B03C-E2019D45DB4F}" type="presOf" srcId="{0C92AD43-467C-4F88-869F-8C35345118C3}" destId="{B251CB51-C260-42ED-8A94-46F6EB6F8474}" srcOrd="1" destOrd="2" presId="urn:microsoft.com/office/officeart/2005/8/layout/vProcess5"/>
    <dgm:cxn modelId="{1A659937-7805-49FA-A59A-82F2DBF92CC7}" srcId="{F92989DA-E916-497C-BEA9-21194F230554}" destId="{8847E2C2-38B2-4045-A36B-E9E1ECD071CB}" srcOrd="0" destOrd="0" parTransId="{C4FAFDCE-7E45-467A-9AE5-F35447C2D2F3}" sibTransId="{80C98D92-19B2-4390-95B1-FD505D4048A8}"/>
    <dgm:cxn modelId="{33D0B245-DE39-477D-AC98-2864C834B5FF}" type="presOf" srcId="{8847E2C2-38B2-4045-A36B-E9E1ECD071CB}" destId="{169309D1-B5D9-4E3C-B948-CB2DFFDEE5C9}" srcOrd="0" destOrd="0" presId="urn:microsoft.com/office/officeart/2005/8/layout/vProcess5"/>
    <dgm:cxn modelId="{053E4147-276E-4ADA-88C7-DF2D05148DEA}" type="presOf" srcId="{D00CD6A7-0463-40FC-83DC-89FEB032488A}" destId="{B251CB51-C260-42ED-8A94-46F6EB6F8474}" srcOrd="1" destOrd="1" presId="urn:microsoft.com/office/officeart/2005/8/layout/vProcess5"/>
    <dgm:cxn modelId="{4D0AF378-A618-4AC5-8D6A-0AF9AE831280}" type="presOf" srcId="{EB28B2BD-17CE-49C7-8034-17F2F764BCF7}" destId="{9CDA8198-019D-4CE1-8C9F-B1033C0F4F0C}" srcOrd="1" destOrd="0" presId="urn:microsoft.com/office/officeart/2005/8/layout/vProcess5"/>
    <dgm:cxn modelId="{1D491891-AB5D-46BF-8B83-9E9FF7259302}" type="presOf" srcId="{35A2D277-385A-48EA-BAB5-91AB8E6A9021}" destId="{074B0134-E5B8-4F8C-8DEE-222FE4CC53C1}" srcOrd="0" destOrd="0" presId="urn:microsoft.com/office/officeart/2005/8/layout/vProcess5"/>
    <dgm:cxn modelId="{2A507C98-02C6-4FAD-95EE-DD3FDFBBFEC2}" srcId="{F92989DA-E916-497C-BEA9-21194F230554}" destId="{35A2D277-385A-48EA-BAB5-91AB8E6A9021}" srcOrd="2" destOrd="0" parTransId="{A9DDCCC8-B659-47E4-B153-7C8A0C8F3982}" sibTransId="{32968AA0-AD99-4FF9-83C1-41969B1B6200}"/>
    <dgm:cxn modelId="{E862999A-7DE1-44B7-A34D-A0F768E9BC30}" type="presOf" srcId="{80C98D92-19B2-4390-95B1-FD505D4048A8}" destId="{A5832BE9-DFC7-4EFA-A8F8-404B028C3407}" srcOrd="0" destOrd="0" presId="urn:microsoft.com/office/officeart/2005/8/layout/vProcess5"/>
    <dgm:cxn modelId="{C2BE20C2-4689-4235-ABA9-061080CFC12D}" type="presOf" srcId="{EB28B2BD-17CE-49C7-8034-17F2F764BCF7}" destId="{29EDCB98-8D0D-414B-9CE4-893F24805834}" srcOrd="0" destOrd="0" presId="urn:microsoft.com/office/officeart/2005/8/layout/vProcess5"/>
    <dgm:cxn modelId="{D2B254C5-2302-4BF0-B9E0-E25A07F79681}" type="presOf" srcId="{35A2D277-385A-48EA-BAB5-91AB8E6A9021}" destId="{874D2444-D467-42A2-8600-13ED8E11E51F}" srcOrd="1" destOrd="0" presId="urn:microsoft.com/office/officeart/2005/8/layout/vProcess5"/>
    <dgm:cxn modelId="{BB20D4CA-0B67-49F4-ABA7-9B55EDE3D324}" type="presOf" srcId="{0C92AD43-467C-4F88-869F-8C35345118C3}" destId="{169309D1-B5D9-4E3C-B948-CB2DFFDEE5C9}" srcOrd="0" destOrd="2" presId="urn:microsoft.com/office/officeart/2005/8/layout/vProcess5"/>
    <dgm:cxn modelId="{FDA0B1D0-FA56-4823-8F58-90494BB40F10}" type="presOf" srcId="{8847E2C2-38B2-4045-A36B-E9E1ECD071CB}" destId="{B251CB51-C260-42ED-8A94-46F6EB6F8474}" srcOrd="1" destOrd="0" presId="urn:microsoft.com/office/officeart/2005/8/layout/vProcess5"/>
    <dgm:cxn modelId="{5F4781D6-B9EA-42A8-9E9C-B31A86C0BDB7}" srcId="{8847E2C2-38B2-4045-A36B-E9E1ECD071CB}" destId="{0C92AD43-467C-4F88-869F-8C35345118C3}" srcOrd="1" destOrd="0" parTransId="{FFB5F6A9-FE23-4449-9AAF-981FEAF34284}" sibTransId="{D89E1016-489A-4F85-AB8E-7B5D2C81109A}"/>
    <dgm:cxn modelId="{E2508DF0-B9FE-402C-AE13-9D744F117B6F}" type="presOf" srcId="{D00CD6A7-0463-40FC-83DC-89FEB032488A}" destId="{169309D1-B5D9-4E3C-B948-CB2DFFDEE5C9}" srcOrd="0" destOrd="1" presId="urn:microsoft.com/office/officeart/2005/8/layout/vProcess5"/>
    <dgm:cxn modelId="{2A5118F1-8333-4A68-83C1-E6DC0E5182FB}" srcId="{F92989DA-E916-497C-BEA9-21194F230554}" destId="{EB28B2BD-17CE-49C7-8034-17F2F764BCF7}" srcOrd="1" destOrd="0" parTransId="{3A4EA2DF-D985-463B-8B0D-024B61D10243}" sibTransId="{6715A154-D9FB-4EE0-87FB-4D58D7D1853B}"/>
    <dgm:cxn modelId="{C042940F-7FE1-4B86-BE1D-3AEB19E1E9D6}" type="presParOf" srcId="{7C6D5F53-C699-4863-AC87-A13A80225057}" destId="{137EAB79-64C5-4D0C-A025-6E8F29C81A6D}" srcOrd="0" destOrd="0" presId="urn:microsoft.com/office/officeart/2005/8/layout/vProcess5"/>
    <dgm:cxn modelId="{E252726C-B674-4B67-BDA2-793E40611FCC}" type="presParOf" srcId="{7C6D5F53-C699-4863-AC87-A13A80225057}" destId="{169309D1-B5D9-4E3C-B948-CB2DFFDEE5C9}" srcOrd="1" destOrd="0" presId="urn:microsoft.com/office/officeart/2005/8/layout/vProcess5"/>
    <dgm:cxn modelId="{C4B96BF3-C4C1-40FD-B18F-5624ACA96054}" type="presParOf" srcId="{7C6D5F53-C699-4863-AC87-A13A80225057}" destId="{29EDCB98-8D0D-414B-9CE4-893F24805834}" srcOrd="2" destOrd="0" presId="urn:microsoft.com/office/officeart/2005/8/layout/vProcess5"/>
    <dgm:cxn modelId="{5926E51A-1D91-4686-A351-DAEA9D52F662}" type="presParOf" srcId="{7C6D5F53-C699-4863-AC87-A13A80225057}" destId="{074B0134-E5B8-4F8C-8DEE-222FE4CC53C1}" srcOrd="3" destOrd="0" presId="urn:microsoft.com/office/officeart/2005/8/layout/vProcess5"/>
    <dgm:cxn modelId="{D88DC1F0-6595-42DF-B8E3-744F9A6A8721}" type="presParOf" srcId="{7C6D5F53-C699-4863-AC87-A13A80225057}" destId="{A5832BE9-DFC7-4EFA-A8F8-404B028C3407}" srcOrd="4" destOrd="0" presId="urn:microsoft.com/office/officeart/2005/8/layout/vProcess5"/>
    <dgm:cxn modelId="{CB1EB9A9-7869-4D72-9D62-7029DFAF1341}" type="presParOf" srcId="{7C6D5F53-C699-4863-AC87-A13A80225057}" destId="{C5BA0DE9-CDDB-4AFB-A970-F1E0573ACC3B}" srcOrd="5" destOrd="0" presId="urn:microsoft.com/office/officeart/2005/8/layout/vProcess5"/>
    <dgm:cxn modelId="{4939132D-3348-43E4-9249-C412D173CDA0}" type="presParOf" srcId="{7C6D5F53-C699-4863-AC87-A13A80225057}" destId="{B251CB51-C260-42ED-8A94-46F6EB6F8474}" srcOrd="6" destOrd="0" presId="urn:microsoft.com/office/officeart/2005/8/layout/vProcess5"/>
    <dgm:cxn modelId="{5CDBE01F-A1BD-4BB9-8237-7B1EFDD7446E}" type="presParOf" srcId="{7C6D5F53-C699-4863-AC87-A13A80225057}" destId="{9CDA8198-019D-4CE1-8C9F-B1033C0F4F0C}" srcOrd="7" destOrd="0" presId="urn:microsoft.com/office/officeart/2005/8/layout/vProcess5"/>
    <dgm:cxn modelId="{B03D073A-A3D1-4D46-99B8-1F4576490B87}" type="presParOf" srcId="{7C6D5F53-C699-4863-AC87-A13A80225057}" destId="{874D2444-D467-42A2-8600-13ED8E11E51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309D1-B5D9-4E3C-B948-CB2DFFDEE5C9}">
      <dsp:nvSpPr>
        <dsp:cNvPr id="0" name=""/>
        <dsp:cNvSpPr/>
      </dsp:nvSpPr>
      <dsp:spPr>
        <a:xfrm>
          <a:off x="0" y="0"/>
          <a:ext cx="8549640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Norman membedakan antara “perceived” dan  “real” affordance. 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/>
            <a:t>Physical objects mempunyai </a:t>
          </a:r>
          <a:r>
            <a:rPr lang="en-AU" sz="1600" i="1" kern="1200"/>
            <a:t>real</a:t>
          </a:r>
          <a:r>
            <a:rPr lang="en-AU" sz="1600" kern="1200"/>
            <a:t> affordance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/>
            <a:t>virtual items mempunyai </a:t>
          </a:r>
          <a:r>
            <a:rPr lang="en-AU" sz="1600" i="1" kern="1200"/>
            <a:t>perceptual</a:t>
          </a:r>
          <a:r>
            <a:rPr lang="en-AU" sz="1600" kern="1200"/>
            <a:t> affordance.  </a:t>
          </a:r>
          <a:endParaRPr lang="en-US" sz="1600" kern="1200"/>
        </a:p>
      </dsp:txBody>
      <dsp:txXfrm>
        <a:off x="33267" y="33267"/>
        <a:ext cx="7323997" cy="1069290"/>
      </dsp:txXfrm>
    </dsp:sp>
    <dsp:sp modelId="{29EDCB98-8D0D-414B-9CE4-893F24805834}">
      <dsp:nvSpPr>
        <dsp:cNvPr id="0" name=""/>
        <dsp:cNvSpPr/>
      </dsp:nvSpPr>
      <dsp:spPr>
        <a:xfrm>
          <a:off x="754379" y="1325127"/>
          <a:ext cx="8549640" cy="1135824"/>
        </a:xfrm>
        <a:prstGeom prst="roundRect">
          <a:avLst>
            <a:gd name="adj" fmla="val 10000"/>
          </a:avLst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Dalam bidang komputer, affordances selalu perceptual dan bukan physical.</a:t>
          </a:r>
          <a:endParaRPr lang="en-US" sz="2100" kern="1200"/>
        </a:p>
      </dsp:txBody>
      <dsp:txXfrm>
        <a:off x="787646" y="1358394"/>
        <a:ext cx="6990440" cy="1069290"/>
      </dsp:txXfrm>
    </dsp:sp>
    <dsp:sp modelId="{074B0134-E5B8-4F8C-8DEE-222FE4CC53C1}">
      <dsp:nvSpPr>
        <dsp:cNvPr id="0" name=""/>
        <dsp:cNvSpPr/>
      </dsp:nvSpPr>
      <dsp:spPr>
        <a:xfrm>
          <a:off x="1508759" y="2650255"/>
          <a:ext cx="8549640" cy="1135824"/>
        </a:xfrm>
        <a:prstGeom prst="roundRect">
          <a:avLst>
            <a:gd name="adj" fmla="val 1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Perceptual objects menyandarkan pada pembelajaran conventions. </a:t>
          </a:r>
          <a:endParaRPr lang="en-US" sz="2100" kern="1200"/>
        </a:p>
      </dsp:txBody>
      <dsp:txXfrm>
        <a:off x="1542026" y="2683522"/>
        <a:ext cx="6990440" cy="1069290"/>
      </dsp:txXfrm>
    </dsp:sp>
    <dsp:sp modelId="{A5832BE9-DFC7-4EFA-A8F8-404B028C3407}">
      <dsp:nvSpPr>
        <dsp:cNvPr id="0" name=""/>
        <dsp:cNvSpPr/>
      </dsp:nvSpPr>
      <dsp:spPr>
        <a:xfrm>
          <a:off x="7811354" y="861333"/>
          <a:ext cx="738285" cy="73828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7977468" y="861333"/>
        <a:ext cx="406057" cy="555559"/>
      </dsp:txXfrm>
    </dsp:sp>
    <dsp:sp modelId="{C5BA0DE9-CDDB-4AFB-A970-F1E0573ACC3B}">
      <dsp:nvSpPr>
        <dsp:cNvPr id="0" name=""/>
        <dsp:cNvSpPr/>
      </dsp:nvSpPr>
      <dsp:spPr>
        <a:xfrm>
          <a:off x="8565734" y="2178889"/>
          <a:ext cx="738285" cy="73828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731848" y="2178889"/>
        <a:ext cx="406057" cy="555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6ED4-6031-4A58-A63C-ABEB2E0BDF5B}" type="datetimeFigureOut">
              <a:rPr lang="en-ID" smtClean="0"/>
              <a:t>28/02/2021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E6EA-0667-4AC4-B939-F4D358A4DA39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60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6ED4-6031-4A58-A63C-ABEB2E0BDF5B}" type="datetimeFigureOut">
              <a:rPr lang="en-ID" smtClean="0"/>
              <a:t>28/02/2021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E6EA-0667-4AC4-B939-F4D358A4D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912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6ED4-6031-4A58-A63C-ABEB2E0BDF5B}" type="datetimeFigureOut">
              <a:rPr lang="en-ID" smtClean="0"/>
              <a:t>28/02/2021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E6EA-0667-4AC4-B939-F4D358A4D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852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6ED4-6031-4A58-A63C-ABEB2E0BDF5B}" type="datetimeFigureOut">
              <a:rPr lang="en-ID" smtClean="0"/>
              <a:t>28/02/2021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E6EA-0667-4AC4-B939-F4D358A4D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771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6ED4-6031-4A58-A63C-ABEB2E0BDF5B}" type="datetimeFigureOut">
              <a:rPr lang="en-ID" smtClean="0"/>
              <a:t>28/02/2021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E6EA-0667-4AC4-B939-F4D358A4DA39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83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6ED4-6031-4A58-A63C-ABEB2E0BDF5B}" type="datetimeFigureOut">
              <a:rPr lang="en-ID" smtClean="0"/>
              <a:t>28/02/2021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E6EA-0667-4AC4-B939-F4D358A4D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484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6ED4-6031-4A58-A63C-ABEB2E0BDF5B}" type="datetimeFigureOut">
              <a:rPr lang="en-ID" smtClean="0"/>
              <a:t>28/02/2021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E6EA-0667-4AC4-B939-F4D358A4D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01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6ED4-6031-4A58-A63C-ABEB2E0BDF5B}" type="datetimeFigureOut">
              <a:rPr lang="en-ID" smtClean="0"/>
              <a:t>28/02/2021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E6EA-0667-4AC4-B939-F4D358A4D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125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6ED4-6031-4A58-A63C-ABEB2E0BDF5B}" type="datetimeFigureOut">
              <a:rPr lang="en-ID" smtClean="0"/>
              <a:t>28/02/2021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E6EA-0667-4AC4-B939-F4D358A4D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288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C46ED4-6031-4A58-A63C-ABEB2E0BDF5B}" type="datetimeFigureOut">
              <a:rPr lang="en-ID" smtClean="0"/>
              <a:t>28/02/2021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84E6EA-0667-4AC4-B939-F4D358A4D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078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6ED4-6031-4A58-A63C-ABEB2E0BDF5B}" type="datetimeFigureOut">
              <a:rPr lang="en-ID" smtClean="0"/>
              <a:t>28/02/2021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4E6EA-0667-4AC4-B939-F4D358A4DA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895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C46ED4-6031-4A58-A63C-ABEB2E0BDF5B}" type="datetimeFigureOut">
              <a:rPr lang="en-ID" smtClean="0"/>
              <a:t>28/02/2021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84E6EA-0667-4AC4-B939-F4D358A4DA39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75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642A89B1-6A18-46C4-840E-2C771937D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6" b="71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3DB051-DAF6-4068-8104-017E8FE3B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1" y="3231931"/>
            <a:ext cx="5778062" cy="1834056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Graphical User Interface </a:t>
            </a:r>
            <a:br>
              <a:rPr lang="en-US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and Programming </a:t>
            </a:r>
            <a:endParaRPr lang="en-ID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7842C-3E1A-4D0D-B06A-747A027FB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242675"/>
            <a:ext cx="6017172" cy="1085936"/>
          </a:xfrm>
        </p:spPr>
        <p:txBody>
          <a:bodyPr>
            <a:normAutofit/>
          </a:bodyPr>
          <a:lstStyle/>
          <a:p>
            <a:r>
              <a:rPr lang="en-ID" sz="2000" dirty="0" err="1">
                <a:solidFill>
                  <a:schemeClr val="bg2">
                    <a:lumMod val="10000"/>
                  </a:schemeClr>
                </a:solidFill>
              </a:rPr>
              <a:t>Pertemuan</a:t>
            </a:r>
            <a:r>
              <a:rPr lang="en-ID" sz="2000" dirty="0">
                <a:solidFill>
                  <a:schemeClr val="bg2">
                    <a:lumMod val="10000"/>
                  </a:schemeClr>
                </a:solidFill>
              </a:rPr>
              <a:t> 4</a:t>
            </a:r>
          </a:p>
          <a:p>
            <a:r>
              <a:rPr lang="en-US" altLang="en-US" dirty="0">
                <a:solidFill>
                  <a:schemeClr val="bg2">
                    <a:lumMod val="10000"/>
                  </a:schemeClr>
                </a:solidFill>
              </a:rPr>
              <a:t>Interface Design Principles</a:t>
            </a:r>
          </a:p>
          <a:p>
            <a:endParaRPr lang="en-ID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051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DEEE-9706-411E-8BDF-5B3936B3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Affordance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89C0-D9E5-4C3D-B7CD-A18720FD8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err="1"/>
              <a:t>Bagaimana</a:t>
            </a:r>
            <a:r>
              <a:rPr lang="en-GB" altLang="en-US" dirty="0"/>
              <a:t> </a:t>
            </a:r>
            <a:r>
              <a:rPr lang="en-GB" altLang="en-US" dirty="0" err="1"/>
              <a:t>obyek-obyek</a:t>
            </a:r>
            <a:r>
              <a:rPr lang="en-GB" altLang="en-US" dirty="0"/>
              <a:t> </a:t>
            </a:r>
            <a:r>
              <a:rPr lang="en-GB" altLang="en-US" dirty="0" err="1"/>
              <a:t>berikut</a:t>
            </a:r>
            <a:r>
              <a:rPr lang="en-GB" altLang="en-US" dirty="0"/>
              <a:t> </a:t>
            </a:r>
            <a:r>
              <a:rPr lang="en-GB" altLang="en-US" dirty="0" err="1"/>
              <a:t>memberikan</a:t>
            </a:r>
            <a:r>
              <a:rPr lang="en-GB" altLang="en-US" dirty="0"/>
              <a:t> affordance? </a:t>
            </a:r>
            <a:endParaRPr lang="en-AU" altLang="en-US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0C869-60FB-4DEE-91BD-40CEC386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943" y="3276933"/>
            <a:ext cx="1782763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E9A08A-467B-48EF-BA50-6C4AE54EA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543" y="5181933"/>
            <a:ext cx="13462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280ED7-F560-47F1-BCC3-77EAD552D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743" y="3048333"/>
            <a:ext cx="1905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5FB4AB-19C6-411C-989E-D8D1D1E4F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143" y="3276933"/>
            <a:ext cx="1077913" cy="204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23E770-73D6-4603-9F32-338595217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493" y="5513721"/>
            <a:ext cx="558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floppy">
            <a:extLst>
              <a:ext uri="{FF2B5EF4-FFF2-40B4-BE49-F238E27FC236}">
                <a16:creationId xmlns:a16="http://schemas.microsoft.com/office/drawing/2014/main" id="{1E8A74CC-A5D8-484A-8D62-DDEE0B2F0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943" y="3429333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97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C1C4-4663-412C-9768-E60425BE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Constraints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CF5BB-3BB7-476D-BB54-C0F545A06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i="1" dirty="0"/>
              <a:t>Constraints: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>
                <a:solidFill>
                  <a:schemeClr val="hlink"/>
                </a:solidFill>
              </a:rPr>
              <a:t>Keterbatasan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 err="1">
                <a:solidFill>
                  <a:schemeClr val="hlink"/>
                </a:solidFill>
              </a:rPr>
              <a:t>dari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 err="1">
                <a:solidFill>
                  <a:schemeClr val="hlink"/>
                </a:solidFill>
              </a:rPr>
              <a:t>beberapa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 err="1">
                <a:solidFill>
                  <a:schemeClr val="hlink"/>
                </a:solidFill>
              </a:rPr>
              <a:t>kemungkinan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ja-JP" altLang="en-US" sz="2400" dirty="0">
                <a:solidFill>
                  <a:schemeClr val="hlink"/>
                </a:solidFill>
              </a:rPr>
              <a:t>“</a:t>
            </a:r>
            <a:r>
              <a:rPr lang="en-US" altLang="ja-JP" sz="2400" dirty="0">
                <a:solidFill>
                  <a:schemeClr val="hlink"/>
                </a:solidFill>
              </a:rPr>
              <a:t>actions of an object</a:t>
            </a:r>
            <a:r>
              <a:rPr lang="ja-JP" altLang="en-US" sz="2400" dirty="0">
                <a:solidFill>
                  <a:schemeClr val="hlink"/>
                </a:solidFill>
              </a:rPr>
              <a:t>”</a:t>
            </a:r>
            <a:r>
              <a:rPr lang="en-US" altLang="ja-JP" sz="2400" dirty="0">
                <a:solidFill>
                  <a:schemeClr val="hlink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Constraints </a:t>
            </a:r>
            <a:r>
              <a:rPr lang="en-US" altLang="en-US" sz="2400" dirty="0" err="1"/>
              <a:t>mungkin</a:t>
            </a:r>
            <a:r>
              <a:rPr lang="en-US" altLang="en-US" sz="2400" dirty="0"/>
              <a:t> juga </a:t>
            </a:r>
            <a:r>
              <a:rPr lang="en-US" altLang="en-US" sz="2400" dirty="0" err="1"/>
              <a:t>digunakan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membatasi</a:t>
            </a:r>
            <a:r>
              <a:rPr lang="en-US" altLang="en-US" sz="2400" dirty="0"/>
              <a:t> agar user </a:t>
            </a:r>
            <a:r>
              <a:rPr lang="en-US" altLang="en-US" sz="2400" dirty="0" err="1"/>
              <a:t>tidak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membuat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kesalahan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Norman </a:t>
            </a:r>
            <a:r>
              <a:rPr lang="en-US" altLang="en-US" sz="2400" dirty="0" err="1"/>
              <a:t>mengklasifikasikan</a:t>
            </a:r>
            <a:r>
              <a:rPr lang="en-US" altLang="en-US" sz="2400" dirty="0"/>
              <a:t> 3 </a:t>
            </a:r>
            <a:r>
              <a:rPr lang="en-US" altLang="en-US" sz="2400" dirty="0" err="1"/>
              <a:t>kategori</a:t>
            </a:r>
            <a:r>
              <a:rPr lang="en-US" altLang="en-US" sz="2400" dirty="0"/>
              <a:t> constraints: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Physical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Cultural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61475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152E8-EF0E-424C-A59B-24D29973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altLang="en-US" sz="2800"/>
              <a:t>Constraints</a:t>
            </a:r>
            <a:endParaRPr lang="en-ID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1519E-35FF-4E5A-BCEF-C3C2AF718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altLang="en-US" sz="1800" dirty="0">
                <a:latin typeface="Times New Roman" panose="02020603050405020304" pitchFamily="18" charset="0"/>
              </a:rPr>
              <a:t>(Image from http://wwwadmin.cl.uh.edu/itc/course/INST/6031/)</a:t>
            </a:r>
          </a:p>
          <a:p>
            <a:endParaRPr lang="en-ID" sz="1800" dirty="0"/>
          </a:p>
        </p:txBody>
      </p:sp>
      <p:pic>
        <p:nvPicPr>
          <p:cNvPr id="5" name="Picture 4" descr="floppy-drive">
            <a:extLst>
              <a:ext uri="{FF2B5EF4-FFF2-40B4-BE49-F238E27FC236}">
                <a16:creationId xmlns:a16="http://schemas.microsoft.com/office/drawing/2014/main" id="{DD1D4CF7-6011-40E5-9FDC-C9AB7708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2090986"/>
            <a:ext cx="2974328" cy="267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floppy">
            <a:extLst>
              <a:ext uri="{FF2B5EF4-FFF2-40B4-BE49-F238E27FC236}">
                <a16:creationId xmlns:a16="http://schemas.microsoft.com/office/drawing/2014/main" id="{0B3C5C2F-52FE-45DE-83BC-51113503B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7042" y="2356777"/>
            <a:ext cx="2974328" cy="213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51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4340-E9A8-4FD5-AA69-3341E1CE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Mappings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5DE2-5646-4004-8366-72B896E8E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i="1" dirty="0"/>
              <a:t>Mapping</a:t>
            </a:r>
            <a:r>
              <a:rPr lang="en-US" altLang="en-US" sz="2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	Kumpulan </a:t>
            </a:r>
            <a:r>
              <a:rPr lang="en-US" altLang="en-US" sz="2400" dirty="0" err="1">
                <a:solidFill>
                  <a:schemeClr val="hlink"/>
                </a:solidFill>
              </a:rPr>
              <a:t>dari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 err="1">
                <a:solidFill>
                  <a:schemeClr val="hlink"/>
                </a:solidFill>
              </a:rPr>
              <a:t>beberapa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 err="1">
                <a:solidFill>
                  <a:schemeClr val="hlink"/>
                </a:solidFill>
              </a:rPr>
              <a:t>kemungkinan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 err="1">
                <a:solidFill>
                  <a:schemeClr val="hlink"/>
                </a:solidFill>
              </a:rPr>
              <a:t>hubungan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 err="1">
                <a:solidFill>
                  <a:schemeClr val="hlink"/>
                </a:solidFill>
              </a:rPr>
              <a:t>antar</a:t>
            </a:r>
            <a:r>
              <a:rPr lang="en-US" altLang="en-US" sz="2400" dirty="0">
                <a:solidFill>
                  <a:schemeClr val="hlink"/>
                </a:solidFill>
              </a:rPr>
              <a:t> objects.</a:t>
            </a:r>
          </a:p>
          <a:p>
            <a:pPr eaLnBrk="1" hangingPunct="1"/>
            <a:r>
              <a:rPr lang="en-US" altLang="en-US" sz="2800" dirty="0" err="1"/>
              <a:t>Menunjukkan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hubungan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antara</a:t>
            </a:r>
            <a:r>
              <a:rPr lang="en-US" altLang="en-US" sz="2800" dirty="0"/>
              <a:t> controls dan actions:</a:t>
            </a:r>
          </a:p>
          <a:p>
            <a:pPr lvl="1" eaLnBrk="1" hangingPunct="1"/>
            <a:r>
              <a:rPr lang="en-US" altLang="en-US" sz="2400" dirty="0"/>
              <a:t>cause and effect: steering wheel-turn right, car turns right</a:t>
            </a:r>
            <a:br>
              <a:rPr lang="en-US" altLang="en-US" sz="2400" dirty="0"/>
            </a:br>
            <a:endParaRPr lang="en-US" altLang="en-US" sz="24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7797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9E10-6766-4ADD-94DB-D8D25C90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Mappings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B5804-3D3A-4EF5-B8CC-C32AD5165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68CBD-A5C8-4B3D-B350-BB524BB53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219" y="2302166"/>
            <a:ext cx="43529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C853EF-D362-4D6C-B2D9-400DB1A47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856" y="2302166"/>
            <a:ext cx="43529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FF5BD687-7DAC-4889-AACB-F00B22D78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0581" y="5826416"/>
            <a:ext cx="352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/>
              <a:t>bad</a:t>
            </a:r>
            <a:endParaRPr lang="id-ID" altLang="en-US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F4E5B1D6-E482-465F-B9D4-60E128D2D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8731" y="5826416"/>
            <a:ext cx="3240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/>
              <a:t>good</a:t>
            </a:r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3617644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02EF-0F66-49D2-954C-2075A9AF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Mapping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EAAE7-40F9-48E8-9D96-32AA13543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AutoShape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69014D2-2D25-4D8A-B4DE-F9BB88DAF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846444"/>
            <a:ext cx="1042988" cy="1042988"/>
          </a:xfrm>
          <a:prstGeom prst="actionButtonForwardNex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AutoShape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3368073-C7C2-4E4A-9BC1-D6A742F2A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0" y="2846444"/>
            <a:ext cx="1042988" cy="1042988"/>
          </a:xfrm>
          <a:prstGeom prst="actionButtonBeginning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AutoShape 5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90B3FEB-D060-465C-86DD-55BCF7875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50" y="2846444"/>
            <a:ext cx="1042988" cy="1042988"/>
          </a:xfrm>
          <a:prstGeom prst="actionButtonE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71B0426-7292-44E0-BB18-F93D9D071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850" y="2846444"/>
            <a:ext cx="1042988" cy="1042988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2400">
              <a:latin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D5A71F-D48F-49C3-ADAC-FE707C182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86019"/>
            <a:ext cx="7467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>
                <a:latin typeface="Times New Roman" panose="02020603050405020304" pitchFamily="18" charset="0"/>
              </a:rPr>
              <a:t>poor mapping of video control buttons?</a:t>
            </a:r>
          </a:p>
        </p:txBody>
      </p:sp>
      <p:sp>
        <p:nvSpPr>
          <p:cNvPr id="9" name="AutoShape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9271A9D-CCA2-4588-8A0B-2F52781C7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4599044"/>
            <a:ext cx="1042988" cy="1042988"/>
          </a:xfrm>
          <a:prstGeom prst="actionButtonForwardNex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AutoShape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3126A52-B21D-4DBD-8555-CA5F5800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4599044"/>
            <a:ext cx="1042988" cy="1042988"/>
          </a:xfrm>
          <a:prstGeom prst="actionButtonBeginning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AutoShape 10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23BC3FF0-894E-412B-A2D5-97FF2F1F1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850" y="4599044"/>
            <a:ext cx="1042988" cy="1042988"/>
          </a:xfrm>
          <a:prstGeom prst="actionButtonE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AutoShape 1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BEC2AF2-8740-47CB-B5FC-DB6E83BDF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50" y="4599044"/>
            <a:ext cx="1042988" cy="1042988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51BED09C-AFAB-4ADB-8145-CCE2030F6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930707"/>
            <a:ext cx="48244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</a:rPr>
              <a:t> good mapping </a:t>
            </a:r>
          </a:p>
        </p:txBody>
      </p:sp>
    </p:spTree>
    <p:extLst>
      <p:ext uri="{BB962C8B-B14F-4D97-AF65-F5344CB8AC3E}">
        <p14:creationId xmlns:p14="http://schemas.microsoft.com/office/powerpoint/2010/main" val="3025359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player">
            <a:extLst>
              <a:ext uri="{FF2B5EF4-FFF2-40B4-BE49-F238E27FC236}">
                <a16:creationId xmlns:a16="http://schemas.microsoft.com/office/drawing/2014/main" id="{062CCC2D-1F74-40CA-9DCB-FEF9E80ECF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2360" y="640080"/>
            <a:ext cx="5218944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DB708-7C0E-4C4D-BAB6-357C4420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4400">
                <a:solidFill>
                  <a:srgbClr val="FFFFFF"/>
                </a:solidFill>
              </a:rPr>
              <a:t>QuickTime Player 4.0 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4802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C442-B5D5-4F0E-A5E6-7C478BBB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QuickTime Player 6.3</a:t>
            </a:r>
            <a:endParaRPr lang="en-ID" dirty="0"/>
          </a:p>
        </p:txBody>
      </p:sp>
      <p:pic>
        <p:nvPicPr>
          <p:cNvPr id="4" name="Content Placeholder 3" descr="qt_player">
            <a:extLst>
              <a:ext uri="{FF2B5EF4-FFF2-40B4-BE49-F238E27FC236}">
                <a16:creationId xmlns:a16="http://schemas.microsoft.com/office/drawing/2014/main" id="{9A22AA38-F643-445C-A7BC-D48F3A2244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276" y="1846263"/>
            <a:ext cx="4001773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40C6FD-91C8-4AE2-AEBE-7F5657E37A17}"/>
              </a:ext>
            </a:extLst>
          </p:cNvPr>
          <p:cNvSpPr txBox="1"/>
          <p:nvPr/>
        </p:nvSpPr>
        <p:spPr>
          <a:xfrm>
            <a:off x="4125276" y="579322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http://pixelcentric.net/x-shame/apps/qt.html</a:t>
            </a:r>
          </a:p>
        </p:txBody>
      </p:sp>
    </p:spTree>
    <p:extLst>
      <p:ext uri="{BB962C8B-B14F-4D97-AF65-F5344CB8AC3E}">
        <p14:creationId xmlns:p14="http://schemas.microsoft.com/office/powerpoint/2010/main" val="2743100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4282-A313-4F46-B12B-48B077E0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Causality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28F38-FBC5-49B1-B8A5-2F9077248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i="1" dirty="0"/>
              <a:t>Causality</a:t>
            </a:r>
            <a:endParaRPr lang="en-US" altLang="en-US" sz="2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err="1">
                <a:solidFill>
                  <a:schemeClr val="hlink"/>
                </a:solidFill>
              </a:rPr>
              <a:t>Sesuatu</a:t>
            </a:r>
            <a:r>
              <a:rPr lang="en-US" altLang="en-US" sz="2400" dirty="0">
                <a:solidFill>
                  <a:schemeClr val="hlink"/>
                </a:solidFill>
              </a:rPr>
              <a:t> yang </a:t>
            </a:r>
            <a:r>
              <a:rPr lang="en-US" altLang="en-US" sz="2400" dirty="0" err="1">
                <a:solidFill>
                  <a:schemeClr val="hlink"/>
                </a:solidFill>
              </a:rPr>
              <a:t>terjadi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 err="1">
                <a:solidFill>
                  <a:schemeClr val="hlink"/>
                </a:solidFill>
              </a:rPr>
              <a:t>dikarenakan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 err="1">
                <a:solidFill>
                  <a:schemeClr val="hlink"/>
                </a:solidFill>
              </a:rPr>
              <a:t>suatu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 err="1">
                <a:solidFill>
                  <a:schemeClr val="hlink"/>
                </a:solidFill>
              </a:rPr>
              <a:t>tindakan</a:t>
            </a:r>
            <a:r>
              <a:rPr lang="en-US" altLang="en-US" sz="2400" dirty="0">
                <a:solidFill>
                  <a:schemeClr val="hlink"/>
                </a:solidFill>
              </a:rPr>
              <a:t> yang </a:t>
            </a:r>
            <a:r>
              <a:rPr lang="en-US" altLang="en-US" sz="2400" dirty="0" err="1">
                <a:solidFill>
                  <a:schemeClr val="hlink"/>
                </a:solidFill>
              </a:rPr>
              <a:t>telah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 err="1">
                <a:solidFill>
                  <a:schemeClr val="hlink"/>
                </a:solidFill>
              </a:rPr>
              <a:t>dilakukan</a:t>
            </a:r>
            <a:r>
              <a:rPr lang="en-US" altLang="en-US" sz="2400" dirty="0">
                <a:solidFill>
                  <a:schemeClr val="hlink"/>
                </a:solidFill>
              </a:rPr>
              <a:t> oleh user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False causality: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incorrect effect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err="1"/>
              <a:t>Mulai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unfamiliar application </a:t>
            </a:r>
            <a:r>
              <a:rPr lang="en-US" altLang="en-US" sz="2000" dirty="0" err="1"/>
              <a:t>ketika</a:t>
            </a:r>
            <a:r>
              <a:rPr lang="en-US" altLang="en-US" sz="2000" dirty="0"/>
              <a:t> </a:t>
            </a:r>
            <a:r>
              <a:rPr lang="ja-JP" altLang="en-US" sz="2000" dirty="0">
                <a:ea typeface="MS PGothic" panose="020B0600070205080204" pitchFamily="34" charset="-128"/>
              </a:rPr>
              <a:t>“</a:t>
            </a:r>
            <a:r>
              <a:rPr lang="en-US" altLang="ja-JP" sz="2000" dirty="0">
                <a:ea typeface="MS PGothic" panose="020B0600070205080204" pitchFamily="34" charset="-128"/>
              </a:rPr>
              <a:t>computer crashes</a:t>
            </a:r>
            <a:r>
              <a:rPr lang="ja-JP" altLang="en-US" sz="2000" dirty="0">
                <a:ea typeface="MS PGothic" panose="020B0600070205080204" pitchFamily="34" charset="-128"/>
              </a:rPr>
              <a:t>”</a:t>
            </a:r>
            <a:endParaRPr lang="en-US" altLang="ja-JP" sz="2000" dirty="0">
              <a:ea typeface="MS PGothic" panose="020B0600070205080204" pitchFamily="34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causes </a:t>
            </a:r>
            <a:r>
              <a:rPr lang="ja-JP" altLang="en-US" sz="2000" dirty="0">
                <a:ea typeface="MS PGothic" panose="020B0600070205080204" pitchFamily="34" charset="-128"/>
              </a:rPr>
              <a:t>“</a:t>
            </a:r>
            <a:r>
              <a:rPr lang="en-US" altLang="ja-JP" sz="2000" dirty="0">
                <a:ea typeface="MS PGothic" panose="020B0600070205080204" pitchFamily="34" charset="-128"/>
              </a:rPr>
              <a:t>superstitious</a:t>
            </a:r>
            <a:r>
              <a:rPr lang="ja-JP" altLang="en-US" sz="2000" dirty="0">
                <a:ea typeface="MS PGothic" panose="020B0600070205080204" pitchFamily="34" charset="-128"/>
              </a:rPr>
              <a:t>”</a:t>
            </a:r>
            <a:r>
              <a:rPr lang="en-US" altLang="ja-JP" sz="2000" dirty="0">
                <a:ea typeface="MS PGothic" panose="020B0600070205080204" pitchFamily="34" charset="-128"/>
              </a:rPr>
              <a:t> behaviors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invisible effect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err="1"/>
              <a:t>Perintah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hasil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tidak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kelihatan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selalu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diulang-ulang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Misal</a:t>
            </a:r>
            <a:r>
              <a:rPr lang="en-US" altLang="en-US" sz="2000" dirty="0"/>
              <a:t> mouse click pada menu </a:t>
            </a:r>
            <a:r>
              <a:rPr lang="en-US" altLang="en-US" sz="2000" dirty="0" err="1"/>
              <a:t>dimana</a:t>
            </a:r>
            <a:r>
              <a:rPr lang="en-US" altLang="en-US" sz="2000" dirty="0"/>
              <a:t> system </a:t>
            </a:r>
            <a:r>
              <a:rPr lang="en-US" altLang="en-US" sz="2000" dirty="0" err="1"/>
              <a:t>tidak</a:t>
            </a:r>
            <a:r>
              <a:rPr lang="en-US" altLang="en-US" sz="2000" dirty="0"/>
              <a:t> responsive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7342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7913-3B36-47EF-B008-0E381DB3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Transfer effects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0C2CA-23F6-4C1D-9C3E-2C3DBFC68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Transfer Effect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400" dirty="0">
                <a:solidFill>
                  <a:schemeClr val="hlink"/>
                </a:solidFill>
              </a:rPr>
              <a:t>User </a:t>
            </a:r>
            <a:r>
              <a:rPr lang="en-US" altLang="en-US" sz="2400" dirty="0" err="1">
                <a:solidFill>
                  <a:schemeClr val="hlink"/>
                </a:solidFill>
              </a:rPr>
              <a:t>memindahkan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 err="1">
                <a:solidFill>
                  <a:schemeClr val="hlink"/>
                </a:solidFill>
              </a:rPr>
              <a:t>pola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 err="1">
                <a:solidFill>
                  <a:schemeClr val="hlink"/>
                </a:solidFill>
              </a:rPr>
              <a:t>pikir</a:t>
            </a:r>
            <a:r>
              <a:rPr lang="en-US" altLang="en-US" sz="2400" dirty="0">
                <a:solidFill>
                  <a:schemeClr val="hlink"/>
                </a:solidFill>
              </a:rPr>
              <a:t> dan </a:t>
            </a:r>
            <a:r>
              <a:rPr lang="en-US" altLang="en-US" sz="2400" dirty="0" err="1">
                <a:solidFill>
                  <a:schemeClr val="hlink"/>
                </a:solidFill>
              </a:rPr>
              <a:t>pembelajarannya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 err="1">
                <a:solidFill>
                  <a:schemeClr val="hlink"/>
                </a:solidFill>
              </a:rPr>
              <a:t>dari</a:t>
            </a:r>
            <a:r>
              <a:rPr lang="en-US" altLang="en-US" sz="2400" dirty="0">
                <a:solidFill>
                  <a:schemeClr val="hlink"/>
                </a:solidFill>
              </a:rPr>
              <a:t> system yang lama </a:t>
            </a:r>
            <a:r>
              <a:rPr lang="en-US" altLang="en-US" sz="2400" dirty="0" err="1">
                <a:solidFill>
                  <a:schemeClr val="hlink"/>
                </a:solidFill>
              </a:rPr>
              <a:t>ke</a:t>
            </a:r>
            <a:r>
              <a:rPr lang="en-US" altLang="en-US" sz="2400" dirty="0">
                <a:solidFill>
                  <a:schemeClr val="hlink"/>
                </a:solidFill>
              </a:rPr>
              <a:t> system yang </a:t>
            </a:r>
            <a:r>
              <a:rPr lang="en-US" altLang="en-US" sz="2400" dirty="0" err="1">
                <a:solidFill>
                  <a:schemeClr val="hlink"/>
                </a:solidFill>
              </a:rPr>
              <a:t>baru</a:t>
            </a:r>
            <a:r>
              <a:rPr lang="en-US" altLang="en-US" sz="2400" dirty="0">
                <a:solidFill>
                  <a:schemeClr val="hlink"/>
                </a:solidFill>
              </a:rPr>
              <a:t>  </a:t>
            </a:r>
          </a:p>
          <a:p>
            <a:pPr lvl="1" eaLnBrk="1" hangingPunct="1"/>
            <a:r>
              <a:rPr lang="en-US" altLang="en-US" sz="2400" dirty="0"/>
              <a:t>positive transfer: </a:t>
            </a:r>
            <a:r>
              <a:rPr lang="en-US" altLang="en-US" sz="2400" dirty="0" err="1"/>
              <a:t>pembelajaran</a:t>
            </a:r>
            <a:r>
              <a:rPr lang="en-US" altLang="en-US" sz="2400" dirty="0"/>
              <a:t> pada system yang lama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diterapkan</a:t>
            </a:r>
            <a:r>
              <a:rPr lang="en-US" altLang="en-US" sz="2400" dirty="0"/>
              <a:t> pada system yang </a:t>
            </a:r>
            <a:r>
              <a:rPr lang="en-US" altLang="en-US" sz="2400" dirty="0" err="1"/>
              <a:t>baru</a:t>
            </a:r>
            <a:r>
              <a:rPr lang="en-US" altLang="en-US" sz="2400" dirty="0"/>
              <a:t> </a:t>
            </a:r>
          </a:p>
          <a:p>
            <a:pPr lvl="1" eaLnBrk="1" hangingPunct="1"/>
            <a:r>
              <a:rPr lang="en-US" altLang="en-US" sz="2400" dirty="0"/>
              <a:t>negative transfer: </a:t>
            </a:r>
            <a:r>
              <a:rPr lang="en-US" altLang="en-US" sz="2400" dirty="0" err="1"/>
              <a:t>pembelajaran</a:t>
            </a:r>
            <a:r>
              <a:rPr lang="en-US" altLang="en-US" sz="2400" dirty="0"/>
              <a:t> pada system yang lama </a:t>
            </a:r>
            <a:r>
              <a:rPr lang="en-US" altLang="en-US" sz="2400" dirty="0" err="1"/>
              <a:t>tidak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cocok</a:t>
            </a:r>
            <a:r>
              <a:rPr lang="en-US" altLang="en-US" sz="2400" dirty="0"/>
              <a:t> / conflict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system yang </a:t>
            </a:r>
            <a:r>
              <a:rPr lang="en-US" altLang="en-US" sz="2400" dirty="0" err="1"/>
              <a:t>baru</a:t>
            </a:r>
            <a:r>
              <a:rPr lang="en-US" altLang="en-US" sz="2400" dirty="0"/>
              <a:t>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732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BC55-A6FD-4CC8-BEB9-7B1C94D6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F7685-B639-4BE9-AA57-C3650E0F6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HCI design concepts</a:t>
            </a:r>
          </a:p>
          <a:p>
            <a:pPr eaLnBrk="1" hangingPunct="1"/>
            <a:r>
              <a:rPr lang="en-US" altLang="en-US" dirty="0"/>
              <a:t>Design principles</a:t>
            </a:r>
            <a:endParaRPr lang="en-AU" alt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82012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CE2D-DCFD-4970-8D5E-49A5FC6E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Idioms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77A8B-11FC-4BE6-85D0-8C60366FC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Idioms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>
                <a:solidFill>
                  <a:schemeClr val="hlink"/>
                </a:solidFill>
              </a:rPr>
              <a:t>Simbol</a:t>
            </a:r>
            <a:r>
              <a:rPr lang="en-US" altLang="en-US" sz="2800" dirty="0">
                <a:solidFill>
                  <a:schemeClr val="hlink"/>
                </a:solidFill>
              </a:rPr>
              <a:t> / </a:t>
            </a:r>
            <a:r>
              <a:rPr lang="en-US" altLang="en-US" sz="2800" dirty="0" err="1">
                <a:solidFill>
                  <a:schemeClr val="hlink"/>
                </a:solidFill>
              </a:rPr>
              <a:t>lambang</a:t>
            </a:r>
            <a:r>
              <a:rPr lang="en-US" altLang="en-US" sz="2800" dirty="0">
                <a:solidFill>
                  <a:schemeClr val="hlink"/>
                </a:solidFill>
              </a:rPr>
              <a:t> yang </a:t>
            </a:r>
            <a:r>
              <a:rPr lang="en-US" altLang="en-US" sz="2800" dirty="0" err="1">
                <a:solidFill>
                  <a:schemeClr val="hlink"/>
                </a:solidFill>
              </a:rPr>
              <a:t>diterima</a:t>
            </a:r>
            <a:r>
              <a:rPr lang="en-US" altLang="en-US" sz="2800" dirty="0">
                <a:solidFill>
                  <a:schemeClr val="hlink"/>
                </a:solidFill>
              </a:rPr>
              <a:t> </a:t>
            </a:r>
            <a:r>
              <a:rPr lang="en-US" altLang="en-US" sz="2800" dirty="0" err="1">
                <a:solidFill>
                  <a:schemeClr val="hlink"/>
                </a:solidFill>
              </a:rPr>
              <a:t>umum</a:t>
            </a:r>
            <a:r>
              <a:rPr lang="en-US" altLang="en-US" sz="2800" dirty="0">
                <a:solidFill>
                  <a:schemeClr val="hlink"/>
                </a:solidFill>
              </a:rPr>
              <a:t> dan </a:t>
            </a:r>
            <a:r>
              <a:rPr lang="en-US" altLang="en-US" sz="2800" dirty="0" err="1">
                <a:solidFill>
                  <a:schemeClr val="hlink"/>
                </a:solidFill>
              </a:rPr>
              <a:t>digunakan</a:t>
            </a:r>
            <a:r>
              <a:rPr lang="en-US" altLang="en-US" sz="2800" dirty="0">
                <a:solidFill>
                  <a:schemeClr val="hlink"/>
                </a:solidFill>
              </a:rPr>
              <a:t> </a:t>
            </a:r>
            <a:r>
              <a:rPr lang="en-US" altLang="en-US" sz="2800" dirty="0" err="1">
                <a:solidFill>
                  <a:schemeClr val="hlink"/>
                </a:solidFill>
              </a:rPr>
              <a:t>untuk</a:t>
            </a:r>
            <a:r>
              <a:rPr lang="en-US" altLang="en-US" sz="2800" dirty="0">
                <a:solidFill>
                  <a:schemeClr val="hlink"/>
                </a:solidFill>
              </a:rPr>
              <a:t> </a:t>
            </a:r>
            <a:r>
              <a:rPr lang="en-US" altLang="en-US" sz="2800" dirty="0" err="1">
                <a:solidFill>
                  <a:schemeClr val="hlink"/>
                </a:solidFill>
              </a:rPr>
              <a:t>menggantikan</a:t>
            </a:r>
            <a:r>
              <a:rPr lang="en-US" altLang="en-US" sz="2800" dirty="0">
                <a:solidFill>
                  <a:schemeClr val="hlink"/>
                </a:solidFill>
              </a:rPr>
              <a:t> </a:t>
            </a:r>
            <a:r>
              <a:rPr lang="en-US" altLang="en-US" sz="2800" dirty="0" err="1">
                <a:solidFill>
                  <a:schemeClr val="hlink"/>
                </a:solidFill>
              </a:rPr>
              <a:t>suatu</a:t>
            </a:r>
            <a:r>
              <a:rPr lang="en-US" altLang="en-US" sz="2800" dirty="0">
                <a:solidFill>
                  <a:schemeClr val="hlink"/>
                </a:solidFill>
              </a:rPr>
              <a:t> </a:t>
            </a:r>
            <a:r>
              <a:rPr lang="en-US" altLang="en-US" sz="2800" dirty="0" err="1">
                <a:solidFill>
                  <a:schemeClr val="hlink"/>
                </a:solidFill>
              </a:rPr>
              <a:t>perintah</a:t>
            </a:r>
            <a:r>
              <a:rPr lang="en-US" altLang="en-US" sz="28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red </a:t>
            </a:r>
            <a:r>
              <a:rPr lang="en-US" altLang="en-US" sz="2000" dirty="0" err="1"/>
              <a:t>berarti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bahaya</a:t>
            </a:r>
            <a:r>
              <a:rPr lang="en-US" altLang="en-US" sz="2000" dirty="0"/>
              <a:t> / stop / </a:t>
            </a:r>
            <a:r>
              <a:rPr lang="en-US" altLang="en-US" sz="2000" dirty="0" err="1"/>
              <a:t>dilarang</a:t>
            </a:r>
            <a:r>
              <a:rPr lang="en-US" altLang="en-US" sz="20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green </a:t>
            </a:r>
            <a:r>
              <a:rPr lang="en-US" altLang="en-US" sz="2000" dirty="0" err="1"/>
              <a:t>berarti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aman</a:t>
            </a:r>
            <a:r>
              <a:rPr lang="en-US" altLang="en-US" sz="2000" dirty="0"/>
              <a:t> / </a:t>
            </a:r>
            <a:r>
              <a:rPr lang="en-US" altLang="en-US" sz="2000" dirty="0" err="1"/>
              <a:t>jalan</a:t>
            </a:r>
            <a:r>
              <a:rPr lang="en-US" altLang="en-US" sz="2000" dirty="0"/>
              <a:t> / ok  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Idioms </a:t>
            </a:r>
            <a:r>
              <a:rPr lang="en-US" altLang="en-US" sz="2800" dirty="0" err="1"/>
              <a:t>berbeda-beda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beberapa</a:t>
            </a:r>
            <a:r>
              <a:rPr lang="en-US" altLang="en-US" sz="2800" dirty="0"/>
              <a:t> kultur !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switches </a:t>
            </a:r>
            <a:r>
              <a:rPr lang="en-US" altLang="en-US" sz="2000" dirty="0" err="1"/>
              <a:t>lampu</a:t>
            </a:r>
            <a:r>
              <a:rPr lang="en-US" altLang="en-US" sz="2000" dirty="0"/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dirty="0"/>
              <a:t>America: down </a:t>
            </a:r>
            <a:r>
              <a:rPr lang="en-US" altLang="en-US" sz="1800" dirty="0">
                <a:sym typeface="Wingdings" panose="05000000000000000000" pitchFamily="2" charset="2"/>
              </a:rPr>
              <a:t> </a:t>
            </a:r>
            <a:r>
              <a:rPr lang="en-US" altLang="en-US" sz="1800" dirty="0"/>
              <a:t>off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dirty="0"/>
              <a:t>Britain: down </a:t>
            </a:r>
            <a:r>
              <a:rPr lang="en-US" altLang="en-US" sz="1800" dirty="0">
                <a:sym typeface="Wingdings" panose="05000000000000000000" pitchFamily="2" charset="2"/>
              </a:rPr>
              <a:t> </a:t>
            </a:r>
            <a:r>
              <a:rPr lang="en-US" altLang="en-US" sz="1800" dirty="0"/>
              <a:t>on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06287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DF4E-4FA2-4770-83AB-FE27B260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Individual differences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3A71-9FE1-4505-9395-0DDFEE19F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 dirty="0" err="1"/>
              <a:t>Tidak</a:t>
            </a:r>
            <a:r>
              <a:rPr lang="en-AU" altLang="en-US" sz="2800" dirty="0"/>
              <a:t> </a:t>
            </a:r>
            <a:r>
              <a:rPr lang="en-AU" altLang="en-US" sz="2800" dirty="0" err="1"/>
              <a:t>ada</a:t>
            </a:r>
            <a:r>
              <a:rPr lang="en-AU" altLang="en-US" sz="2800" dirty="0"/>
              <a:t> system yang </a:t>
            </a:r>
            <a:r>
              <a:rPr lang="en-AU" altLang="en-US" sz="2800" dirty="0" err="1"/>
              <a:t>dapat</a:t>
            </a:r>
            <a:r>
              <a:rPr lang="en-AU" altLang="en-US" sz="2800" dirty="0"/>
              <a:t> </a:t>
            </a:r>
            <a:r>
              <a:rPr lang="en-AU" altLang="en-US" sz="2800" dirty="0" err="1"/>
              <a:t>melayani</a:t>
            </a:r>
            <a:r>
              <a:rPr lang="en-AU" altLang="en-US" sz="2800" dirty="0"/>
              <a:t> </a:t>
            </a:r>
            <a:r>
              <a:rPr lang="en-AU" altLang="en-US" sz="2800" dirty="0" err="1"/>
              <a:t>setiap</a:t>
            </a:r>
            <a:r>
              <a:rPr lang="en-AU" altLang="en-US" sz="2800" dirty="0"/>
              <a:t> orang / user </a:t>
            </a:r>
            <a:r>
              <a:rPr lang="en-AU" altLang="en-US" sz="2800" dirty="0">
                <a:sym typeface="Wingdings" panose="05000000000000000000" pitchFamily="2" charset="2"/>
              </a:rPr>
              <a:t> rata-rata </a:t>
            </a:r>
            <a:r>
              <a:rPr lang="en-AU" altLang="en-US" sz="2800" dirty="0"/>
              <a:t>user.  </a:t>
            </a:r>
            <a:r>
              <a:rPr lang="en-AU" altLang="en-US" sz="2800" dirty="0" err="1"/>
              <a:t>Maka</a:t>
            </a:r>
            <a:r>
              <a:rPr lang="en-AU" altLang="en-US" sz="2800" dirty="0"/>
              <a:t> </a:t>
            </a:r>
            <a:r>
              <a:rPr lang="en-AU" altLang="en-US" sz="2800" dirty="0" err="1"/>
              <a:t>desian</a:t>
            </a:r>
            <a:r>
              <a:rPr lang="en-AU" altLang="en-US" sz="2800" dirty="0"/>
              <a:t> </a:t>
            </a:r>
            <a:r>
              <a:rPr lang="en-AU" altLang="en-US" sz="2800" dirty="0" err="1"/>
              <a:t>biasanya</a:t>
            </a:r>
            <a:r>
              <a:rPr lang="en-AU" altLang="en-US" sz="2800" dirty="0"/>
              <a:t> </a:t>
            </a:r>
            <a:r>
              <a:rPr lang="en-AU" altLang="en-US" sz="2800" dirty="0" err="1"/>
              <a:t>selalu</a:t>
            </a:r>
            <a:r>
              <a:rPr lang="en-AU" altLang="en-US" sz="2800" dirty="0"/>
              <a:t> </a:t>
            </a:r>
            <a:r>
              <a:rPr lang="en-AU" altLang="en-US" sz="2800" dirty="0" err="1"/>
              <a:t>kompromi</a:t>
            </a:r>
            <a:r>
              <a:rPr lang="en-US" altLang="en-US" sz="28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Rule of thumb: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Desain </a:t>
            </a:r>
            <a:r>
              <a:rPr lang="en-US" altLang="en-US" sz="2400" dirty="0" err="1"/>
              <a:t>harus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melayani</a:t>
            </a:r>
            <a:r>
              <a:rPr lang="en-US" altLang="en-US" sz="2400" dirty="0"/>
              <a:t> 95% user – 5% </a:t>
            </a:r>
            <a:r>
              <a:rPr lang="en-US" altLang="en-US" sz="2400" dirty="0" err="1"/>
              <a:t>kompromi</a:t>
            </a:r>
            <a:r>
              <a:rPr lang="en-US" altLang="en-US" sz="24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Desain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rata-rata user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keliru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err="1"/>
              <a:t>Contoh</a:t>
            </a:r>
            <a:r>
              <a:rPr lang="en-US" altLang="en-US" sz="2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computers dan visibility: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font size, line thickness, color for </a:t>
            </a:r>
            <a:r>
              <a:rPr lang="en-US" altLang="en-US" sz="2000" dirty="0" err="1"/>
              <a:t>colour</a:t>
            </a:r>
            <a:r>
              <a:rPr lang="en-US" altLang="en-US" sz="2000" dirty="0"/>
              <a:t> blind people?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55726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B3AB-7934-4058-8224-F62D4548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 dirty="0"/>
              <a:t>Digital watches</a:t>
            </a:r>
            <a:endParaRPr lang="en-ID" dirty="0"/>
          </a:p>
        </p:txBody>
      </p:sp>
      <p:pic>
        <p:nvPicPr>
          <p:cNvPr id="4" name="Picture 3" descr="digitalwatch1">
            <a:extLst>
              <a:ext uri="{FF2B5EF4-FFF2-40B4-BE49-F238E27FC236}">
                <a16:creationId xmlns:a16="http://schemas.microsoft.com/office/drawing/2014/main" id="{096E540D-7C90-43CE-B27C-592F78A0D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017" y="2294217"/>
            <a:ext cx="1918751" cy="271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digitalwatch4">
            <a:extLst>
              <a:ext uri="{FF2B5EF4-FFF2-40B4-BE49-F238E27FC236}">
                <a16:creationId xmlns:a16="http://schemas.microsoft.com/office/drawing/2014/main" id="{52C04336-0858-43B9-9DF9-684AF893D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2635" y="2254921"/>
            <a:ext cx="1906773" cy="279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digitalwatch2">
            <a:extLst>
              <a:ext uri="{FF2B5EF4-FFF2-40B4-BE49-F238E27FC236}">
                <a16:creationId xmlns:a16="http://schemas.microsoft.com/office/drawing/2014/main" id="{61B9C925-236E-4755-A7F6-4F3C71331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0276" y="1999918"/>
            <a:ext cx="1906772" cy="330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392E-DC94-4F15-AC0B-3FD325269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6" y="1845734"/>
            <a:ext cx="3621024" cy="4023360"/>
          </a:xfrm>
        </p:spPr>
        <p:txBody>
          <a:bodyPr>
            <a:normAutofit/>
          </a:bodyPr>
          <a:lstStyle/>
          <a:p>
            <a:endParaRPr lang="en-ID" sz="1800"/>
          </a:p>
        </p:txBody>
      </p:sp>
    </p:spTree>
    <p:extLst>
      <p:ext uri="{BB962C8B-B14F-4D97-AF65-F5344CB8AC3E}">
        <p14:creationId xmlns:p14="http://schemas.microsoft.com/office/powerpoint/2010/main" val="1562290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3150-92D9-4BFD-B655-9621DD40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Digital watch example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208D8-E98E-4DB8-A62A-CD96475EB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Affordances</a:t>
            </a:r>
            <a:r>
              <a:rPr lang="en-US" altLang="en-US" sz="2000" dirty="0"/>
              <a:t>: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biasanya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mempunyai</a:t>
            </a:r>
            <a:r>
              <a:rPr lang="en-US" altLang="en-US" sz="2000" dirty="0"/>
              <a:t> buttons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ditekan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tapi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fungsinya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tidak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jelas</a:t>
            </a:r>
            <a:r>
              <a:rPr lang="en-US" altLang="en-US" sz="2000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Constraints and mapping: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	</a:t>
            </a:r>
            <a:r>
              <a:rPr lang="en-US" altLang="en-US" sz="2000" dirty="0" err="1"/>
              <a:t>tidak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diketahui</a:t>
            </a:r>
            <a:r>
              <a:rPr lang="en-US" altLang="en-US" sz="2000" dirty="0"/>
              <a:t> oleh user, </a:t>
            </a:r>
            <a:r>
              <a:rPr lang="en-US" altLang="en-US" sz="2000" dirty="0" err="1"/>
              <a:t>biasanya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tidak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diketahui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jelas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relasi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antara</a:t>
            </a:r>
            <a:r>
              <a:rPr lang="en-US" altLang="en-US" sz="2000" dirty="0"/>
              <a:t> buttons, </a:t>
            </a:r>
            <a:r>
              <a:rPr lang="en-US" altLang="en-US" sz="2000" dirty="0" err="1"/>
              <a:t>kemungkinan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tindakan</a:t>
            </a:r>
            <a:r>
              <a:rPr lang="en-US" altLang="en-US" sz="2000" dirty="0"/>
              <a:t> dan </a:t>
            </a:r>
            <a:r>
              <a:rPr lang="en-US" altLang="en-US" sz="2000" dirty="0" err="1"/>
              <a:t>hasilnya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Transfer of training: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sedikit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relasi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jam analog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Cultural idiom:</a:t>
            </a:r>
            <a:r>
              <a:rPr lang="en-US" altLang="en-US" sz="2000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/>
              <a:t>beberapa</a:t>
            </a:r>
            <a:r>
              <a:rPr lang="en-US" altLang="en-US" sz="2000" dirty="0"/>
              <a:t> controls and functions </a:t>
            </a:r>
            <a:r>
              <a:rPr lang="en-US" altLang="en-US" sz="2000" dirty="0" err="1"/>
              <a:t>dapat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diterima</a:t>
            </a:r>
            <a:r>
              <a:rPr lang="en-US" altLang="en-US" sz="2000" dirty="0"/>
              <a:t> oleh </a:t>
            </a:r>
            <a:r>
              <a:rPr lang="en-US" altLang="en-US" sz="2000" dirty="0" err="1"/>
              <a:t>banyak</a:t>
            </a:r>
            <a:r>
              <a:rPr lang="en-US" altLang="en-US" sz="2000" dirty="0"/>
              <a:t> orang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Individual differences</a:t>
            </a:r>
            <a:r>
              <a:rPr lang="en-US" altLang="en-US" sz="2000" dirty="0"/>
              <a:t>: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jam </a:t>
            </a:r>
            <a:r>
              <a:rPr lang="en-US" altLang="en-US" sz="2000" dirty="0" err="1"/>
              <a:t>tangan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remaja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bisa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dipakai</a:t>
            </a:r>
            <a:r>
              <a:rPr lang="en-US" altLang="en-US" sz="2000" dirty="0"/>
              <a:t> oleh </a:t>
            </a:r>
            <a:r>
              <a:rPr lang="en-US" altLang="en-US" sz="2000" dirty="0" err="1"/>
              <a:t>bapak-bapak</a:t>
            </a:r>
            <a:r>
              <a:rPr lang="en-US" altLang="en-US" sz="2000" dirty="0"/>
              <a:t>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25692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8B25-C5C5-41FA-8940-99132CDE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Interface Design Guidelines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EB3D2-975A-49A1-B781-FE5B76AB2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solidFill>
                  <a:schemeClr val="hlink"/>
                </a:solidFill>
              </a:rPr>
              <a:t>Human factors design principles </a:t>
            </a:r>
            <a:r>
              <a:rPr lang="en-US" altLang="en-US" sz="3200" dirty="0" err="1">
                <a:solidFill>
                  <a:schemeClr val="hlink"/>
                </a:solidFill>
              </a:rPr>
              <a:t>memberikan</a:t>
            </a:r>
            <a:r>
              <a:rPr lang="en-US" altLang="en-US" sz="3200" dirty="0">
                <a:solidFill>
                  <a:schemeClr val="hlink"/>
                </a:solidFill>
              </a:rPr>
              <a:t> a good basis for design.</a:t>
            </a:r>
          </a:p>
          <a:p>
            <a:pPr eaLnBrk="1" hangingPunct="1"/>
            <a:r>
              <a:rPr lang="en-US" altLang="en-US" sz="3200" dirty="0">
                <a:solidFill>
                  <a:schemeClr val="hlink"/>
                </a:solidFill>
              </a:rPr>
              <a:t>Guidelines </a:t>
            </a:r>
            <a:r>
              <a:rPr lang="en-US" altLang="en-US" sz="3200" dirty="0" err="1">
                <a:solidFill>
                  <a:schemeClr val="hlink"/>
                </a:solidFill>
              </a:rPr>
              <a:t>ini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>
                <a:solidFill>
                  <a:schemeClr val="hlink"/>
                </a:solidFill>
              </a:rPr>
              <a:t>dapat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>
                <a:solidFill>
                  <a:schemeClr val="hlink"/>
                </a:solidFill>
              </a:rPr>
              <a:t>digunakan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>
                <a:solidFill>
                  <a:schemeClr val="hlink"/>
                </a:solidFill>
              </a:rPr>
              <a:t>untuk</a:t>
            </a:r>
            <a:r>
              <a:rPr lang="en-US" altLang="en-US" sz="3200" dirty="0">
                <a:solidFill>
                  <a:schemeClr val="hlink"/>
                </a:solidFill>
              </a:rPr>
              <a:t> design process dan juga </a:t>
            </a:r>
            <a:r>
              <a:rPr lang="en-US" altLang="en-US" sz="3200" dirty="0" err="1">
                <a:solidFill>
                  <a:schemeClr val="hlink"/>
                </a:solidFill>
              </a:rPr>
              <a:t>untuk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>
                <a:solidFill>
                  <a:schemeClr val="hlink"/>
                </a:solidFill>
              </a:rPr>
              <a:t>mengevaluasi</a:t>
            </a:r>
            <a:r>
              <a:rPr lang="en-US" altLang="en-US" sz="3200" dirty="0">
                <a:solidFill>
                  <a:schemeClr val="hlink"/>
                </a:solidFill>
              </a:rPr>
              <a:t> interface </a:t>
            </a:r>
            <a:r>
              <a:rPr lang="en-US" altLang="en-US" sz="3200" dirty="0" err="1">
                <a:solidFill>
                  <a:schemeClr val="hlink"/>
                </a:solidFill>
              </a:rPr>
              <a:t>guna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>
                <a:solidFill>
                  <a:schemeClr val="hlink"/>
                </a:solidFill>
              </a:rPr>
              <a:t>melihat</a:t>
            </a:r>
            <a:r>
              <a:rPr lang="en-US" altLang="en-US" sz="3200" dirty="0">
                <a:solidFill>
                  <a:schemeClr val="hlink"/>
                </a:solidFill>
              </a:rPr>
              <a:t>  usability. </a:t>
            </a:r>
          </a:p>
          <a:p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1052561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F530-A630-42E4-944E-3E6D610E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Interface design principles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27C6-6776-4242-8857-72FE4FE12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371600" lvl="2" indent="-4572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 err="1">
                <a:solidFill>
                  <a:schemeClr val="folHlink"/>
                </a:solidFill>
              </a:rPr>
              <a:t>Shneiderman</a:t>
            </a:r>
            <a:r>
              <a:rPr lang="ja-JP" altLang="en-US" sz="2400" dirty="0">
                <a:solidFill>
                  <a:schemeClr val="folHlink"/>
                </a:solidFill>
                <a:ea typeface="MS PGothic" panose="020B0600070205080204" pitchFamily="34" charset="-128"/>
              </a:rPr>
              <a:t>’</a:t>
            </a:r>
            <a:r>
              <a:rPr lang="en-US" altLang="ja-JP" sz="2400" dirty="0">
                <a:solidFill>
                  <a:schemeClr val="folHlink"/>
                </a:solidFill>
                <a:ea typeface="MS PGothic" panose="020B0600070205080204" pitchFamily="34" charset="-128"/>
              </a:rPr>
              <a:t>s 8 Golden Rules</a:t>
            </a:r>
            <a:r>
              <a:rPr lang="en-US" altLang="ja-JP" sz="2400" dirty="0">
                <a:solidFill>
                  <a:schemeClr val="hlink"/>
                </a:solidFill>
                <a:ea typeface="MS PGothic" panose="020B0600070205080204" pitchFamily="34" charset="-128"/>
              </a:rPr>
              <a:t> </a:t>
            </a:r>
          </a:p>
          <a:p>
            <a:pPr marL="1371600" lvl="2" indent="-4572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altLang="en-US" sz="2400" dirty="0">
                <a:solidFill>
                  <a:schemeClr val="hlink"/>
                </a:solidFill>
              </a:rPr>
              <a:t>Strive for consistency and predictability</a:t>
            </a:r>
          </a:p>
          <a:p>
            <a:pPr marL="1371600" lvl="2" indent="-4572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altLang="en-US" sz="2400" dirty="0">
                <a:solidFill>
                  <a:schemeClr val="hlink"/>
                </a:solidFill>
              </a:rPr>
              <a:t>Cater to universal usability </a:t>
            </a:r>
          </a:p>
          <a:p>
            <a:pPr marL="1371600" lvl="2" indent="-4572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altLang="en-US" sz="2400" dirty="0">
                <a:solidFill>
                  <a:schemeClr val="hlink"/>
                </a:solidFill>
              </a:rPr>
              <a:t>Offer informative feedback</a:t>
            </a:r>
          </a:p>
          <a:p>
            <a:pPr marL="1371600" lvl="2" indent="-4572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altLang="en-US" sz="2400" dirty="0">
                <a:solidFill>
                  <a:schemeClr val="hlink"/>
                </a:solidFill>
              </a:rPr>
              <a:t>Indicate completions and exits clearly</a:t>
            </a:r>
          </a:p>
          <a:p>
            <a:pPr marL="1371600" lvl="2" indent="-4572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altLang="en-US" sz="2400" dirty="0">
                <a:solidFill>
                  <a:schemeClr val="hlink"/>
                </a:solidFill>
              </a:rPr>
              <a:t>Prevent errors </a:t>
            </a:r>
          </a:p>
          <a:p>
            <a:pPr marL="1371600" lvl="2" indent="-4572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altLang="en-US" sz="2400" dirty="0">
                <a:solidFill>
                  <a:schemeClr val="hlink"/>
                </a:solidFill>
              </a:rPr>
              <a:t>Permit easy reversal of actions </a:t>
            </a:r>
          </a:p>
          <a:p>
            <a:pPr marL="1371600" lvl="2" indent="-4572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altLang="en-US" sz="2400" dirty="0">
                <a:solidFill>
                  <a:schemeClr val="hlink"/>
                </a:solidFill>
              </a:rPr>
              <a:t>Give the user a sense of control</a:t>
            </a:r>
          </a:p>
          <a:p>
            <a:pPr marL="1371600" lvl="2" indent="-4572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altLang="en-US" sz="2400" dirty="0">
                <a:solidFill>
                  <a:schemeClr val="hlink"/>
                </a:solidFill>
              </a:rPr>
              <a:t>Reduce short-term memory/cognitive load</a:t>
            </a:r>
            <a:r>
              <a:rPr lang="en-US" altLang="en-US" sz="2400" dirty="0"/>
              <a:t> </a:t>
            </a:r>
          </a:p>
          <a:p>
            <a:pPr marL="1371600" lvl="2" indent="-457200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marL="1371600" lvl="2" indent="-4572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/>
              <a:t>(</a:t>
            </a:r>
            <a:r>
              <a:rPr lang="en-US" altLang="en-US" sz="2400" dirty="0" err="1"/>
              <a:t>Shneiderman</a:t>
            </a:r>
            <a:r>
              <a:rPr lang="en-US" altLang="en-US" sz="2400" dirty="0"/>
              <a:t>, 2005)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340690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39DE-CDCD-401E-88B8-6FE7EB6D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Consistency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C901-15AD-4953-807A-7B2129472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GB" altLang="en-US" sz="2800" dirty="0"/>
              <a:t>Consistent interfaces </a:t>
            </a:r>
          </a:p>
          <a:p>
            <a:pPr lvl="1" eaLnBrk="1" hangingPunct="1"/>
            <a:r>
              <a:rPr lang="en-GB" altLang="en-US" sz="2800" dirty="0" err="1"/>
              <a:t>Mudah</a:t>
            </a:r>
            <a:r>
              <a:rPr lang="en-GB" altLang="en-US" sz="2800" dirty="0"/>
              <a:t> </a:t>
            </a:r>
            <a:r>
              <a:rPr lang="en-GB" altLang="en-US" sz="2800" dirty="0" err="1"/>
              <a:t>digunakan</a:t>
            </a:r>
            <a:r>
              <a:rPr lang="en-GB" altLang="en-US" sz="2800" dirty="0"/>
              <a:t> dan </a:t>
            </a:r>
            <a:r>
              <a:rPr lang="en-GB" altLang="en-US" sz="2800" dirty="0" err="1"/>
              <a:t>dipelajari</a:t>
            </a:r>
            <a:r>
              <a:rPr lang="en-GB" altLang="en-US" sz="2800" dirty="0"/>
              <a:t> </a:t>
            </a:r>
          </a:p>
          <a:p>
            <a:pPr lvl="1" eaLnBrk="1" hangingPunct="1"/>
            <a:r>
              <a:rPr lang="en-GB" altLang="en-US" sz="2800" dirty="0"/>
              <a:t>internal (within an application) &amp; external (across applications or devices).</a:t>
            </a:r>
          </a:p>
          <a:p>
            <a:pPr lvl="2" eaLnBrk="1" hangingPunct="1"/>
            <a:r>
              <a:rPr lang="en-US" altLang="en-US" sz="2800" dirty="0"/>
              <a:t>Microsoft Office</a:t>
            </a:r>
            <a:r>
              <a:rPr lang="en-US" altLang="en-US" sz="2800" b="1" dirty="0"/>
              <a:t> </a:t>
            </a:r>
          </a:p>
          <a:p>
            <a:pPr lvl="1" eaLnBrk="1" hangingPunct="1"/>
            <a:r>
              <a:rPr lang="en-US" altLang="en-US" sz="2800" dirty="0"/>
              <a:t>Words, commands, actions </a:t>
            </a:r>
            <a:r>
              <a:rPr lang="en-US" altLang="en-US" sz="2800" dirty="0" err="1"/>
              <a:t>harus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mempunyai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efek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sama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berbagai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situasi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sehingga</a:t>
            </a:r>
            <a:r>
              <a:rPr lang="en-US" altLang="en-US" sz="2800" dirty="0"/>
              <a:t> user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memprediksi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hasil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apa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dilakukan</a:t>
            </a:r>
            <a:r>
              <a:rPr lang="en-US" altLang="en-US" sz="2800" dirty="0"/>
              <a:t> </a:t>
            </a:r>
          </a:p>
          <a:p>
            <a:pPr lvl="2" eaLnBrk="1" hangingPunct="1"/>
            <a:r>
              <a:rPr lang="ja-JP" altLang="en-US" sz="2800" dirty="0">
                <a:ea typeface="MS PGothic" panose="020B0600070205080204" pitchFamily="34" charset="-128"/>
              </a:rPr>
              <a:t>“</a:t>
            </a:r>
            <a:r>
              <a:rPr lang="en-US" altLang="ja-JP" sz="2800" dirty="0">
                <a:ea typeface="MS PGothic" panose="020B0600070205080204" pitchFamily="34" charset="-128"/>
              </a:rPr>
              <a:t>cut and paste</a:t>
            </a:r>
            <a:r>
              <a:rPr lang="ja-JP" altLang="en-US" sz="2800" dirty="0">
                <a:ea typeface="MS PGothic" panose="020B0600070205080204" pitchFamily="34" charset="-128"/>
              </a:rPr>
              <a:t>”</a:t>
            </a:r>
            <a:r>
              <a:rPr lang="en-US" altLang="ja-JP" sz="2800" dirty="0">
                <a:ea typeface="MS PGothic" panose="020B0600070205080204" pitchFamily="34" charset="-128"/>
              </a:rPr>
              <a:t>  </a:t>
            </a:r>
            <a:r>
              <a:rPr lang="en-US" altLang="ja-JP" sz="2800" dirty="0" err="1">
                <a:ea typeface="MS PGothic" panose="020B0600070205080204" pitchFamily="34" charset="-128"/>
              </a:rPr>
              <a:t>diterapkan</a:t>
            </a:r>
            <a:r>
              <a:rPr lang="en-US" altLang="ja-JP" sz="2800" dirty="0">
                <a:ea typeface="MS PGothic" panose="020B0600070205080204" pitchFamily="34" charset="-128"/>
              </a:rPr>
              <a:t> pada words, paragraphs, pictures,  files </a:t>
            </a:r>
            <a:r>
              <a:rPr lang="en-US" altLang="ja-JP" sz="2800" dirty="0" err="1">
                <a:ea typeface="MS PGothic" panose="020B0600070205080204" pitchFamily="34" charset="-128"/>
              </a:rPr>
              <a:t>akan</a:t>
            </a:r>
            <a:r>
              <a:rPr lang="en-US" altLang="ja-JP" sz="2800" dirty="0">
                <a:ea typeface="MS PGothic" panose="020B0600070205080204" pitchFamily="34" charset="-128"/>
              </a:rPr>
              <a:t> </a:t>
            </a:r>
            <a:r>
              <a:rPr lang="en-US" altLang="ja-JP" sz="2800" dirty="0" err="1">
                <a:ea typeface="MS PGothic" panose="020B0600070205080204" pitchFamily="34" charset="-128"/>
              </a:rPr>
              <a:t>mempunyai</a:t>
            </a:r>
            <a:r>
              <a:rPr lang="en-US" altLang="ja-JP" sz="2800" dirty="0">
                <a:ea typeface="MS PGothic" panose="020B0600070205080204" pitchFamily="34" charset="-128"/>
              </a:rPr>
              <a:t> </a:t>
            </a:r>
            <a:r>
              <a:rPr lang="en-US" altLang="ja-JP" sz="2800" dirty="0" err="1">
                <a:ea typeface="MS PGothic" panose="020B0600070205080204" pitchFamily="34" charset="-128"/>
              </a:rPr>
              <a:t>hasil</a:t>
            </a:r>
            <a:r>
              <a:rPr lang="en-US" altLang="ja-JP" sz="2800" dirty="0">
                <a:ea typeface="MS PGothic" panose="020B0600070205080204" pitchFamily="34" charset="-128"/>
              </a:rPr>
              <a:t> yang </a:t>
            </a:r>
            <a:r>
              <a:rPr lang="en-US" altLang="ja-JP" sz="2800" dirty="0" err="1">
                <a:ea typeface="MS PGothic" panose="020B0600070205080204" pitchFamily="34" charset="-128"/>
              </a:rPr>
              <a:t>sama</a:t>
            </a:r>
            <a:r>
              <a:rPr lang="en-US" altLang="ja-JP" sz="2800" dirty="0">
                <a:ea typeface="MS PGothic" panose="020B0600070205080204" pitchFamily="34" charset="-128"/>
              </a:rPr>
              <a:t> </a:t>
            </a:r>
          </a:p>
          <a:p>
            <a:pPr lvl="1" eaLnBrk="1" hangingPunct="1"/>
            <a:endParaRPr lang="en-US" altLang="en-US" sz="2800" dirty="0"/>
          </a:p>
          <a:p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723697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39EA-6F48-4EA6-ACFE-006A3DE7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Consistency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A02D-0E1F-4301-9D1F-1A3A2006C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Consistency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err="1"/>
              <a:t>bahasa</a:t>
            </a:r>
            <a:r>
              <a:rPr lang="en-US" altLang="en-US" sz="2400" dirty="0"/>
              <a:t> dan </a:t>
            </a:r>
            <a:r>
              <a:rPr lang="en-US" altLang="en-US" sz="2400" dirty="0" err="1"/>
              <a:t>terminologi</a:t>
            </a:r>
            <a:endParaRPr lang="en-US" altLang="en-US" sz="24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controls </a:t>
            </a:r>
            <a:r>
              <a:rPr lang="en-US" altLang="en-US" sz="2000" dirty="0" err="1"/>
              <a:t>berada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dalam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lokasi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sama</a:t>
            </a:r>
            <a:r>
              <a:rPr lang="en-US" altLang="en-US" sz="2000" dirty="0"/>
              <a:t> pada </a:t>
            </a:r>
            <a:r>
              <a:rPr lang="en-US" altLang="en-US" sz="2000" dirty="0" err="1"/>
              <a:t>semua</a:t>
            </a:r>
            <a:r>
              <a:rPr lang="en-US" altLang="en-US" sz="2000" dirty="0"/>
              <a:t> screens, menus and dialog boxes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layout and graphics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visual appearance </a:t>
            </a:r>
            <a:r>
              <a:rPr lang="en-US" altLang="en-US" sz="2000" dirty="0" err="1"/>
              <a:t>sama</a:t>
            </a:r>
            <a:r>
              <a:rPr lang="en-US" altLang="en-US" sz="2000" dirty="0"/>
              <a:t> pada </a:t>
            </a:r>
            <a:r>
              <a:rPr lang="en-US" altLang="en-US" sz="2000" dirty="0" err="1"/>
              <a:t>seluruh</a:t>
            </a:r>
            <a:r>
              <a:rPr lang="en-US" altLang="en-US" sz="2000" dirty="0"/>
              <a:t> system</a:t>
            </a:r>
            <a:br>
              <a:rPr lang="en-US" altLang="en-US" sz="2000" dirty="0"/>
            </a:br>
            <a:endParaRPr lang="en-GB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User </a:t>
            </a:r>
            <a:r>
              <a:rPr lang="en-US" altLang="en-US" sz="2800" dirty="0" err="1"/>
              <a:t>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mudah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mengerti</a:t>
            </a:r>
            <a:r>
              <a:rPr lang="en-US" altLang="en-US" sz="2800" dirty="0"/>
              <a:t> system </a:t>
            </a:r>
            <a:r>
              <a:rPr lang="en-US" altLang="en-US" sz="2800" dirty="0" err="1"/>
              <a:t>jika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desainer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mengikuti</a:t>
            </a:r>
            <a:r>
              <a:rPr lang="en-US" altLang="en-US" sz="2800" dirty="0"/>
              <a:t> </a:t>
            </a:r>
            <a:r>
              <a:rPr lang="ja-JP" altLang="en-US" sz="2800" dirty="0"/>
              <a:t>“</a:t>
            </a:r>
            <a:r>
              <a:rPr lang="en-US" altLang="ja-JP" sz="2800" dirty="0"/>
              <a:t>platform and general interface style conventions</a:t>
            </a:r>
            <a:r>
              <a:rPr lang="ja-JP" altLang="en-US" sz="2800" dirty="0"/>
              <a:t>”</a:t>
            </a:r>
            <a:r>
              <a:rPr lang="en-US" altLang="ja-JP" sz="2800" dirty="0"/>
              <a:t> </a:t>
            </a:r>
            <a:r>
              <a:rPr lang="en-US" altLang="ja-JP" sz="2800" dirty="0">
                <a:sym typeface="Wingdings" panose="05000000000000000000" pitchFamily="2" charset="2"/>
              </a:rPr>
              <a:t> </a:t>
            </a:r>
            <a:r>
              <a:rPr lang="en-US" altLang="ja-JP" sz="2800" dirty="0">
                <a:solidFill>
                  <a:schemeClr val="hlink"/>
                </a:solidFill>
                <a:sym typeface="Wingdings" panose="05000000000000000000" pitchFamily="2" charset="2"/>
              </a:rPr>
              <a:t>Microsoft platform and interface style</a:t>
            </a:r>
            <a:r>
              <a:rPr lang="en-US" altLang="ja-JP" sz="2800" dirty="0">
                <a:solidFill>
                  <a:schemeClr val="hlink"/>
                </a:solidFill>
              </a:rPr>
              <a:t>.</a:t>
            </a:r>
            <a:r>
              <a:rPr lang="en-US" altLang="ja-JP" sz="2800" dirty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23855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79EC-3877-4673-8FED-A22AE322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800" dirty="0">
                <a:solidFill>
                  <a:schemeClr val="tx2"/>
                </a:solidFill>
              </a:rPr>
              <a:t>External inconsistency example</a:t>
            </a:r>
            <a:br>
              <a:rPr lang="en-GB" altLang="en-US" sz="4800" dirty="0">
                <a:solidFill>
                  <a:schemeClr val="tx2"/>
                </a:solidFill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B1CE8-15B6-4091-B7F2-46F89F94C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dirty="0"/>
              <a:t>Keypad numbers layout</a:t>
            </a:r>
          </a:p>
          <a:p>
            <a:pPr eaLnBrk="1" hangingPunct="1"/>
            <a:endParaRPr lang="en-GB" altLang="en-US" dirty="0"/>
          </a:p>
          <a:p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3D3F11-093F-4AFB-A4BD-CAB7E98D1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3214351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10E6C-DA0F-4AD3-9172-8A40AE27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75" y="3214351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5679C-5857-4963-855B-FE524CBCB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175" y="3214351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DE11A-721F-4A6F-BEF7-3D06F76A6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3747751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2400">
              <a:latin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702BF6-ACE9-4FA6-B403-CE3645B98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75" y="3747751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B36DC8-DA71-4C1B-8AA7-055B12F3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175" y="3747751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73392F-7E2D-44B7-91ED-5B28DF345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4281151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0EBCD7-EAF0-4366-AA60-BC1EFC075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75" y="4281151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605CB3-B423-4A8D-B00B-0EBF5E0BF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175" y="4281151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5FFB34-CACA-4728-A59C-E67610CB3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3198476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79EFD1-6B46-462D-9516-16720A31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100" y="3198476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2400">
              <a:latin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EAD3DD-74B7-4A7C-AB8A-0DE8F108A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0" y="3198476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2400">
              <a:latin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B4670D-9106-4E4A-BCFD-D98EA67DC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3731876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2400">
              <a:latin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CEECCA-7158-4834-904A-453180F8C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100" y="3731876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2400">
              <a:latin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49FEC6-7F20-41DA-A19B-10E28B962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0" y="3731876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2400">
              <a:latin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2432C5-6028-48E4-BC9C-0FB70626D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4265276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2400">
              <a:latin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765B21-45E8-4D51-8E89-DB4CA4EC1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100" y="4265276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2400">
              <a:latin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54AE1C-F0A7-4C98-BC90-432D2D386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0" y="4265276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2400">
              <a:latin typeface="Times New Roman" panose="02020603050405020304" pitchFamily="18" charset="0"/>
            </a:endParaRP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A2A5C9B3-0375-4549-A04A-DB8B833D2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327467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" panose="02020603050405020304" pitchFamily="18" charset="0"/>
              </a:rPr>
              <a:t>1</a:t>
            </a:r>
          </a:p>
        </p:txBody>
      </p:sp>
      <p:sp>
        <p:nvSpPr>
          <p:cNvPr id="23" name="Text Box 24">
            <a:extLst>
              <a:ext uri="{FF2B5EF4-FFF2-40B4-BE49-F238E27FC236}">
                <a16:creationId xmlns:a16="http://schemas.microsoft.com/office/drawing/2014/main" id="{99C76E7E-B0D1-4CC4-9390-259B1E0CA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300" y="327467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" panose="02020603050405020304" pitchFamily="18" charset="0"/>
              </a:rPr>
              <a:t>2</a:t>
            </a:r>
          </a:p>
        </p:txBody>
      </p:sp>
      <p:sp>
        <p:nvSpPr>
          <p:cNvPr id="24" name="Text Box 25">
            <a:extLst>
              <a:ext uri="{FF2B5EF4-FFF2-40B4-BE49-F238E27FC236}">
                <a16:creationId xmlns:a16="http://schemas.microsoft.com/office/drawing/2014/main" id="{9EE5977A-AD66-48B9-A186-846382148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29055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E9F9D093-9BD8-4FCF-AB29-6C44EFC11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373187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" panose="02020603050405020304" pitchFamily="18" charset="0"/>
              </a:rPr>
              <a:t>4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C851DF16-F582-4C69-8F2D-2FD0F9D01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300" y="373187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" panose="02020603050405020304" pitchFamily="18" charset="0"/>
              </a:rPr>
              <a:t>5</a:t>
            </a: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AC622681-1D06-4E5D-9CD6-2858158A7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373187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" panose="02020603050405020304" pitchFamily="18" charset="0"/>
              </a:rPr>
              <a:t>6</a:t>
            </a:r>
          </a:p>
        </p:txBody>
      </p:sp>
      <p:sp>
        <p:nvSpPr>
          <p:cNvPr id="28" name="Text Box 29">
            <a:extLst>
              <a:ext uri="{FF2B5EF4-FFF2-40B4-BE49-F238E27FC236}">
                <a16:creationId xmlns:a16="http://schemas.microsoft.com/office/drawing/2014/main" id="{3325D7F2-C5D8-4C43-B532-2D5AFB4C9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575" y="435735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" panose="02020603050405020304" pitchFamily="18" charset="0"/>
              </a:rPr>
              <a:t>7</a:t>
            </a:r>
          </a:p>
        </p:txBody>
      </p:sp>
      <p:sp>
        <p:nvSpPr>
          <p:cNvPr id="29" name="Text Box 30">
            <a:extLst>
              <a:ext uri="{FF2B5EF4-FFF2-40B4-BE49-F238E27FC236}">
                <a16:creationId xmlns:a16="http://schemas.microsoft.com/office/drawing/2014/main" id="{5ECDA5D5-A5E9-4FB5-9F7E-510E7CB9D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300" y="434147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30" name="Text Box 31">
            <a:extLst>
              <a:ext uri="{FF2B5EF4-FFF2-40B4-BE49-F238E27FC236}">
                <a16:creationId xmlns:a16="http://schemas.microsoft.com/office/drawing/2014/main" id="{82E27A66-160A-4998-901B-47C5A05F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434147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" panose="02020603050405020304" pitchFamily="18" charset="0"/>
              </a:rPr>
              <a:t>9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B7D2466D-6DD2-49AC-A407-B55D31241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327467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" panose="02020603050405020304" pitchFamily="18" charset="0"/>
              </a:rPr>
              <a:t>7</a:t>
            </a:r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912FC090-E486-4021-AC1F-57AF2E4F0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25" y="325880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33" name="Text Box 34">
            <a:extLst>
              <a:ext uri="{FF2B5EF4-FFF2-40B4-BE49-F238E27FC236}">
                <a16:creationId xmlns:a16="http://schemas.microsoft.com/office/drawing/2014/main" id="{C1F78CF8-782B-453D-964C-DC58E3CCF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3225" y="325880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" panose="02020603050405020304" pitchFamily="18" charset="0"/>
              </a:rPr>
              <a:t>9</a:t>
            </a:r>
          </a:p>
        </p:txBody>
      </p:sp>
      <p:sp>
        <p:nvSpPr>
          <p:cNvPr id="34" name="Text Box 35">
            <a:extLst>
              <a:ext uri="{FF2B5EF4-FFF2-40B4-BE49-F238E27FC236}">
                <a16:creationId xmlns:a16="http://schemas.microsoft.com/office/drawing/2014/main" id="{3ED7560F-20A2-4758-B369-7425F8B25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434147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" panose="02020603050405020304" pitchFamily="18" charset="0"/>
              </a:rPr>
              <a:t>1</a:t>
            </a:r>
          </a:p>
        </p:txBody>
      </p:sp>
      <p:sp>
        <p:nvSpPr>
          <p:cNvPr id="35" name="Text Box 36">
            <a:extLst>
              <a:ext uri="{FF2B5EF4-FFF2-40B4-BE49-F238E27FC236}">
                <a16:creationId xmlns:a16="http://schemas.microsoft.com/office/drawing/2014/main" id="{53D63056-AE5A-4399-8CCF-727BE9B7E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0" y="434147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" panose="02020603050405020304" pitchFamily="18" charset="0"/>
              </a:rPr>
              <a:t>2</a:t>
            </a:r>
          </a:p>
        </p:txBody>
      </p:sp>
      <p:sp>
        <p:nvSpPr>
          <p:cNvPr id="36" name="Text Box 37">
            <a:extLst>
              <a:ext uri="{FF2B5EF4-FFF2-40B4-BE49-F238E27FC236}">
                <a16:creationId xmlns:a16="http://schemas.microsoft.com/office/drawing/2014/main" id="{09DE7DCC-8D6A-4CF8-87D5-52F130EB3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2575" y="435735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37" name="Text Box 38">
            <a:extLst>
              <a:ext uri="{FF2B5EF4-FFF2-40B4-BE49-F238E27FC236}">
                <a16:creationId xmlns:a16="http://schemas.microsoft.com/office/drawing/2014/main" id="{A3160EE7-AD0B-4E42-803B-0072E712D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380807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" panose="02020603050405020304" pitchFamily="18" charset="0"/>
              </a:rPr>
              <a:t>4</a:t>
            </a:r>
          </a:p>
        </p:txBody>
      </p:sp>
      <p:sp>
        <p:nvSpPr>
          <p:cNvPr id="38" name="Text Box 39">
            <a:extLst>
              <a:ext uri="{FF2B5EF4-FFF2-40B4-BE49-F238E27FC236}">
                <a16:creationId xmlns:a16="http://schemas.microsoft.com/office/drawing/2014/main" id="{2C81A13B-7B75-452F-AAD6-B494CF2D4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0" y="380807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" panose="02020603050405020304" pitchFamily="18" charset="0"/>
              </a:rPr>
              <a:t>5</a:t>
            </a:r>
          </a:p>
        </p:txBody>
      </p:sp>
      <p:sp>
        <p:nvSpPr>
          <p:cNvPr id="39" name="Text Box 40">
            <a:extLst>
              <a:ext uri="{FF2B5EF4-FFF2-40B4-BE49-F238E27FC236}">
                <a16:creationId xmlns:a16="http://schemas.microsoft.com/office/drawing/2014/main" id="{E10A1A77-CB78-4010-B1D2-34320A35F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900" y="380807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" panose="02020603050405020304" pitchFamily="18" charset="0"/>
              </a:rPr>
              <a:t>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5CD0F9-026E-42C3-9C94-AC858CF33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75" y="4814551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2400">
              <a:latin typeface="Times New Roman" panose="02020603050405020304" pitchFamily="18" charset="0"/>
            </a:endParaRPr>
          </a:p>
        </p:txBody>
      </p:sp>
      <p:sp>
        <p:nvSpPr>
          <p:cNvPr id="41" name="Text Box 42">
            <a:extLst>
              <a:ext uri="{FF2B5EF4-FFF2-40B4-BE49-F238E27FC236}">
                <a16:creationId xmlns:a16="http://schemas.microsoft.com/office/drawing/2014/main" id="{3F1B198E-CF52-41E6-BFA4-4B08515BA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489075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" panose="02020603050405020304" pitchFamily="18" charset="0"/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8D1ED1-74AF-4379-911E-5511600B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4798676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2400">
              <a:latin typeface="Times New Roman" panose="02020603050405020304" pitchFamily="18" charset="0"/>
            </a:endParaRP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AEFD34FD-4E5E-4738-8976-E7683E6E6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225" y="478280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" panose="02020603050405020304" pitchFamily="18" charset="0"/>
              </a:rPr>
              <a:t>0</a:t>
            </a:r>
          </a:p>
        </p:txBody>
      </p:sp>
      <p:sp>
        <p:nvSpPr>
          <p:cNvPr id="44" name="Text Box 45">
            <a:extLst>
              <a:ext uri="{FF2B5EF4-FFF2-40B4-BE49-F238E27FC236}">
                <a16:creationId xmlns:a16="http://schemas.microsoft.com/office/drawing/2014/main" id="{A78D08E4-B086-4538-A59C-5D3A48E43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2665076"/>
            <a:ext cx="3516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" panose="02020603050405020304" pitchFamily="18" charset="0"/>
              </a:rPr>
              <a:t>(a) phones, remote controls</a:t>
            </a:r>
          </a:p>
        </p:txBody>
      </p:sp>
      <p:sp>
        <p:nvSpPr>
          <p:cNvPr id="45" name="Text Box 46">
            <a:extLst>
              <a:ext uri="{FF2B5EF4-FFF2-40B4-BE49-F238E27FC236}">
                <a16:creationId xmlns:a16="http://schemas.microsoft.com/office/drawing/2014/main" id="{85E2F791-E42A-4ED0-A0B3-442D62AC3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2665076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latin typeface="Times" panose="02020603050405020304" pitchFamily="18" charset="0"/>
            </a:endParaRPr>
          </a:p>
        </p:txBody>
      </p:sp>
      <p:sp>
        <p:nvSpPr>
          <p:cNvPr id="46" name="Text Box 47">
            <a:extLst>
              <a:ext uri="{FF2B5EF4-FFF2-40B4-BE49-F238E27FC236}">
                <a16:creationId xmlns:a16="http://schemas.microsoft.com/office/drawing/2014/main" id="{E1F69A0C-966B-4C64-9AB6-0894150AA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38" y="2665076"/>
            <a:ext cx="4310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Times" panose="02020603050405020304" pitchFamily="18" charset="0"/>
              </a:rPr>
              <a:t>(b) calculators, computer keypads</a:t>
            </a:r>
          </a:p>
        </p:txBody>
      </p:sp>
    </p:spTree>
    <p:extLst>
      <p:ext uri="{BB962C8B-B14F-4D97-AF65-F5344CB8AC3E}">
        <p14:creationId xmlns:p14="http://schemas.microsoft.com/office/powerpoint/2010/main" val="2498022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2EC4-04DF-4F68-8C52-9C762B85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Consistency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AF48B-B383-4E53-A475-C376022BB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 err="1"/>
              <a:t>Selalu</a:t>
            </a:r>
            <a:r>
              <a:rPr lang="en-GB" altLang="en-US" sz="2800" dirty="0"/>
              <a:t> </a:t>
            </a:r>
            <a:r>
              <a:rPr lang="en-GB" altLang="en-US" sz="2800" dirty="0" err="1"/>
              <a:t>menggunakan</a:t>
            </a:r>
            <a:r>
              <a:rPr lang="en-GB" altLang="en-US" sz="2800" dirty="0"/>
              <a:t> “ctrl key plus first initial of the command”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err="1"/>
              <a:t>ctrl+C</a:t>
            </a:r>
            <a:r>
              <a:rPr lang="en-GB" altLang="en-US" sz="2400" dirty="0"/>
              <a:t>, </a:t>
            </a:r>
            <a:r>
              <a:rPr lang="en-GB" altLang="en-US" sz="2400" dirty="0" err="1"/>
              <a:t>ctrl+S</a:t>
            </a:r>
            <a:r>
              <a:rPr lang="en-GB" altLang="en-US" sz="2400" dirty="0"/>
              <a:t>, </a:t>
            </a:r>
            <a:r>
              <a:rPr lang="en-GB" altLang="en-US" sz="2400" dirty="0" err="1"/>
              <a:t>ctrl+O</a:t>
            </a:r>
            <a:endParaRPr lang="en-GB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err="1"/>
              <a:t>Bagaimana</a:t>
            </a:r>
            <a:r>
              <a:rPr lang="en-GB" altLang="en-US" sz="2800" dirty="0"/>
              <a:t> </a:t>
            </a:r>
            <a:r>
              <a:rPr lang="en-GB" altLang="en-US" sz="2800" dirty="0" err="1"/>
              <a:t>jika</a:t>
            </a:r>
            <a:r>
              <a:rPr lang="en-GB" altLang="en-US" sz="2800" dirty="0"/>
              <a:t> </a:t>
            </a:r>
            <a:r>
              <a:rPr lang="en-GB" altLang="en-US" sz="2800" dirty="0" err="1"/>
              <a:t>ada</a:t>
            </a:r>
            <a:r>
              <a:rPr lang="en-GB" altLang="en-US" sz="2800" dirty="0"/>
              <a:t> </a:t>
            </a:r>
            <a:r>
              <a:rPr lang="en-GB" altLang="en-US" sz="2800" dirty="0" err="1"/>
              <a:t>lebih</a:t>
            </a:r>
            <a:r>
              <a:rPr lang="en-GB" altLang="en-US" sz="2800" dirty="0"/>
              <a:t> </a:t>
            </a:r>
            <a:r>
              <a:rPr lang="en-GB" altLang="en-US" sz="2800" dirty="0" err="1"/>
              <a:t>dari</a:t>
            </a:r>
            <a:r>
              <a:rPr lang="en-GB" altLang="en-US" sz="2800" dirty="0"/>
              <a:t> </a:t>
            </a:r>
            <a:r>
              <a:rPr lang="en-GB" altLang="en-US" sz="2800" dirty="0" err="1"/>
              <a:t>satu</a:t>
            </a:r>
            <a:r>
              <a:rPr lang="en-GB" altLang="en-US" sz="2800" dirty="0"/>
              <a:t> command yang </a:t>
            </a:r>
            <a:r>
              <a:rPr lang="en-GB" altLang="en-US" sz="2800" dirty="0" err="1"/>
              <a:t>dimulai</a:t>
            </a:r>
            <a:r>
              <a:rPr lang="en-GB" altLang="en-US" sz="2800" dirty="0"/>
              <a:t> </a:t>
            </a:r>
            <a:r>
              <a:rPr lang="en-GB" altLang="en-US" sz="2800" dirty="0" err="1"/>
              <a:t>dengan</a:t>
            </a:r>
            <a:r>
              <a:rPr lang="en-GB" altLang="en-US" sz="2800" dirty="0"/>
              <a:t> </a:t>
            </a:r>
            <a:r>
              <a:rPr lang="en-GB" altLang="en-US" sz="2800" dirty="0" err="1"/>
              <a:t>huruf</a:t>
            </a:r>
            <a:r>
              <a:rPr lang="en-GB" altLang="en-US" sz="2800" dirty="0"/>
              <a:t> yang </a:t>
            </a:r>
            <a:r>
              <a:rPr lang="en-GB" altLang="en-US" sz="2800" dirty="0" err="1"/>
              <a:t>sama</a:t>
            </a:r>
            <a:r>
              <a:rPr lang="en-GB" altLang="en-US" sz="2800" dirty="0"/>
              <a:t> ?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err="1"/>
              <a:t>Misal</a:t>
            </a:r>
            <a:r>
              <a:rPr lang="en-GB" altLang="en-US" sz="2400" dirty="0"/>
              <a:t> save, spelling, select, style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err="1"/>
              <a:t>Gunakan</a:t>
            </a:r>
            <a:r>
              <a:rPr lang="en-GB" altLang="en-US" sz="2800" dirty="0"/>
              <a:t> “combination of keys” </a:t>
            </a:r>
            <a:r>
              <a:rPr lang="en-GB" altLang="en-US" sz="2800" dirty="0">
                <a:sym typeface="Wingdings" panose="05000000000000000000" pitchFamily="2" charset="2"/>
              </a:rPr>
              <a:t></a:t>
            </a:r>
            <a:r>
              <a:rPr lang="en-GB" altLang="en-US" sz="2800" dirty="0"/>
              <a:t>breaking the consistency rule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err="1"/>
              <a:t>ctrl+S</a:t>
            </a:r>
            <a:r>
              <a:rPr lang="en-GB" altLang="en-US" sz="2400" dirty="0"/>
              <a:t>, </a:t>
            </a:r>
            <a:r>
              <a:rPr lang="en-GB" altLang="en-US" sz="2400" dirty="0" err="1"/>
              <a:t>ctrl+Sp</a:t>
            </a:r>
            <a:r>
              <a:rPr lang="en-GB" altLang="en-US" sz="2400" dirty="0"/>
              <a:t>, </a:t>
            </a:r>
            <a:r>
              <a:rPr lang="en-GB" altLang="en-US" sz="2400" dirty="0" err="1"/>
              <a:t>ctrl+shift+L</a:t>
            </a:r>
            <a:r>
              <a:rPr lang="en-GB" altLang="en-US" sz="2400" dirty="0"/>
              <a:t>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2183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0ED1-04C9-4F0D-9AB5-19B1E585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General design principles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2DDB-7AD1-46E4-A781-C4F28A807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err="1"/>
              <a:t>Prinsip-prinsip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desain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diterapkan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segala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bidang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Beberapa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prinsip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penting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computer interfaces. </a:t>
            </a:r>
            <a:endParaRPr lang="en-AU" altLang="en-US" sz="2400" dirty="0"/>
          </a:p>
          <a:p>
            <a:pPr eaLnBrk="1" hangingPunct="1"/>
            <a:r>
              <a:rPr lang="en-US" altLang="en-US" sz="2400" dirty="0" err="1"/>
              <a:t>Mengikuti</a:t>
            </a:r>
            <a:r>
              <a:rPr lang="en-US" altLang="en-US" sz="2400" dirty="0"/>
              <a:t> </a:t>
            </a:r>
            <a:r>
              <a:rPr lang="ja-JP" altLang="en-US" sz="2400" dirty="0"/>
              <a:t>“</a:t>
            </a:r>
            <a:r>
              <a:rPr lang="en-US" altLang="ja-JP" sz="2400" dirty="0"/>
              <a:t>general design principles</a:t>
            </a:r>
            <a:r>
              <a:rPr lang="ja-JP" altLang="en-US" sz="2400" dirty="0"/>
              <a:t>”</a:t>
            </a:r>
            <a:r>
              <a:rPr lang="en-US" altLang="ja-JP" sz="2400" dirty="0"/>
              <a:t> </a:t>
            </a:r>
            <a:r>
              <a:rPr lang="en-US" altLang="ja-JP" sz="2400" dirty="0" err="1"/>
              <a:t>dapat</a:t>
            </a:r>
            <a:r>
              <a:rPr lang="en-US" altLang="ja-JP" sz="2400" dirty="0"/>
              <a:t> </a:t>
            </a:r>
            <a:r>
              <a:rPr lang="en-US" altLang="ja-JP" sz="2400" dirty="0" err="1"/>
              <a:t>menjamin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bahwa</a:t>
            </a:r>
            <a:r>
              <a:rPr lang="en-US" altLang="ja-JP" sz="2400" dirty="0"/>
              <a:t> </a:t>
            </a:r>
            <a:r>
              <a:rPr lang="ja-JP" altLang="en-US" sz="2400" dirty="0"/>
              <a:t>“</a:t>
            </a:r>
            <a:r>
              <a:rPr lang="en-US" altLang="ja-JP" sz="2400" dirty="0"/>
              <a:t>basic human factors</a:t>
            </a:r>
            <a:r>
              <a:rPr lang="ja-JP" altLang="en-US" sz="2400" dirty="0"/>
              <a:t>”</a:t>
            </a:r>
            <a:r>
              <a:rPr lang="en-US" altLang="ja-JP" sz="2400" dirty="0"/>
              <a:t> </a:t>
            </a:r>
            <a:r>
              <a:rPr lang="en-US" altLang="ja-JP" sz="2400" dirty="0" err="1"/>
              <a:t>akan</a:t>
            </a:r>
            <a:r>
              <a:rPr lang="en-US" altLang="ja-JP" sz="2400" dirty="0"/>
              <a:t> </a:t>
            </a:r>
            <a:r>
              <a:rPr lang="en-US" altLang="ja-JP" sz="2400" dirty="0" err="1"/>
              <a:t>dievaluasi</a:t>
            </a:r>
            <a:r>
              <a:rPr lang="en-US" altLang="ja-JP" sz="2400" dirty="0"/>
              <a:t>  </a:t>
            </a:r>
            <a:endParaRPr lang="en-US" altLang="en-US" sz="24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64145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C2BE-34C6-4FAB-8B26-9D0CBBC3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Consistency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42F68-A2B8-4930-992E-A23FE3765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Level consistency</a:t>
            </a:r>
          </a:p>
          <a:p>
            <a:pPr lvl="1" eaLnBrk="1" hangingPunct="1"/>
            <a:r>
              <a:rPr lang="en-US" altLang="en-US" sz="2400" dirty="0"/>
              <a:t>Application – word </a:t>
            </a:r>
          </a:p>
          <a:p>
            <a:pPr lvl="1" eaLnBrk="1" hangingPunct="1"/>
            <a:r>
              <a:rPr lang="en-US" altLang="en-US" sz="2400" dirty="0"/>
              <a:t>Product – </a:t>
            </a:r>
            <a:r>
              <a:rPr lang="en-US" altLang="en-US" sz="2400" dirty="0" err="1"/>
              <a:t>microsoft</a:t>
            </a:r>
            <a:r>
              <a:rPr lang="en-US" altLang="en-US" sz="2400" dirty="0"/>
              <a:t> office </a:t>
            </a:r>
          </a:p>
          <a:p>
            <a:pPr lvl="1" eaLnBrk="1" hangingPunct="1"/>
            <a:r>
              <a:rPr lang="en-US" altLang="en-US" sz="2400" dirty="0"/>
              <a:t>Platform – </a:t>
            </a:r>
            <a:r>
              <a:rPr lang="en-US" altLang="en-US" sz="2400" dirty="0" err="1"/>
              <a:t>linux</a:t>
            </a:r>
            <a:r>
              <a:rPr lang="en-US" altLang="en-US" sz="2400" dirty="0"/>
              <a:t>, windows </a:t>
            </a:r>
          </a:p>
          <a:p>
            <a:pPr lvl="1" eaLnBrk="1" hangingPunct="1"/>
            <a:r>
              <a:rPr lang="en-US" altLang="en-US" sz="2400" dirty="0"/>
              <a:t>User expectation </a:t>
            </a:r>
            <a:r>
              <a:rPr lang="en-US" altLang="en-US" sz="2400" dirty="0">
                <a:sym typeface="Wingdings" panose="05000000000000000000" pitchFamily="2" charset="2"/>
              </a:rPr>
              <a:t> most important </a:t>
            </a:r>
            <a:endParaRPr lang="en-US" altLang="en-US" sz="2400" dirty="0"/>
          </a:p>
          <a:p>
            <a:pPr eaLnBrk="1" hangingPunct="1"/>
            <a:r>
              <a:rPr lang="en-US" altLang="en-US" sz="2800" dirty="0" err="1"/>
              <a:t>Contoh</a:t>
            </a:r>
            <a:r>
              <a:rPr lang="en-US" altLang="en-US" sz="2800" dirty="0"/>
              <a:t> </a:t>
            </a:r>
          </a:p>
          <a:p>
            <a:pPr lvl="1" eaLnBrk="1" hangingPunct="1"/>
            <a:r>
              <a:rPr lang="en-US" altLang="en-US" sz="2400" dirty="0"/>
              <a:t>Web pages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words highlighted or underlined </a:t>
            </a:r>
            <a:r>
              <a:rPr lang="en-US" altLang="en-US" sz="2400" dirty="0" err="1"/>
              <a:t>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mengundang</a:t>
            </a:r>
            <a:r>
              <a:rPr lang="en-US" altLang="en-US" sz="2400" dirty="0"/>
              <a:t> user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meng-click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00399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751E-515C-43E7-83B7-AEA80FEA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Universal usability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5994B-4E41-4BDE-85F1-E19B19057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Universal usability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dirty="0">
                <a:solidFill>
                  <a:schemeClr val="hlink"/>
                </a:solidFill>
              </a:rPr>
              <a:t>catering for the needs of a wide range of users.</a:t>
            </a:r>
          </a:p>
          <a:p>
            <a:pPr eaLnBrk="1" hangingPunct="1"/>
            <a:r>
              <a:rPr lang="en-US" altLang="en-US" sz="2800" dirty="0" err="1"/>
              <a:t>dibutuhkan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pengertian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akan</a:t>
            </a:r>
            <a:r>
              <a:rPr lang="en-US" altLang="en-US" sz="2800" dirty="0"/>
              <a:t> </a:t>
            </a:r>
            <a:r>
              <a:rPr lang="ja-JP" altLang="en-US" sz="2800" dirty="0"/>
              <a:t>“</a:t>
            </a:r>
            <a:r>
              <a:rPr lang="en-US" altLang="ja-JP" sz="2800" dirty="0"/>
              <a:t>profiles of users</a:t>
            </a:r>
            <a:r>
              <a:rPr lang="ja-JP" altLang="en-US" sz="2800" dirty="0"/>
              <a:t>”</a:t>
            </a:r>
            <a:r>
              <a:rPr lang="en-US" altLang="ja-JP" sz="2800" dirty="0"/>
              <a:t>. </a:t>
            </a:r>
          </a:p>
          <a:p>
            <a:pPr eaLnBrk="1" hangingPunct="1"/>
            <a:r>
              <a:rPr lang="en-US" altLang="en-US" sz="2800" dirty="0" err="1"/>
              <a:t>Contoh</a:t>
            </a:r>
            <a:r>
              <a:rPr lang="en-US" altLang="en-US" sz="2800" dirty="0"/>
              <a:t>:</a:t>
            </a:r>
          </a:p>
          <a:p>
            <a:pPr lvl="1" eaLnBrk="1" hangingPunct="1"/>
            <a:r>
              <a:rPr lang="en-US" altLang="en-US" sz="2800" dirty="0"/>
              <a:t>Expert user - auto completion of  commands, functions keys</a:t>
            </a:r>
          </a:p>
          <a:p>
            <a:pPr lvl="1" eaLnBrk="1" hangingPunct="1"/>
            <a:r>
              <a:rPr lang="en-US" altLang="en-US" sz="2800" dirty="0"/>
              <a:t>Novice user - extra explanations</a:t>
            </a:r>
          </a:p>
          <a:p>
            <a:pPr lvl="1" eaLnBrk="1" hangingPunct="1"/>
            <a:endParaRPr lang="en-US" altLang="en-US" sz="2800" dirty="0"/>
          </a:p>
          <a:p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190351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FA3C-A06C-4AD0-95A4-10850E01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Feedback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540B-9C92-4917-AF8F-CA9F5C40D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Feedback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200" dirty="0"/>
              <a:t>	</a:t>
            </a:r>
            <a:r>
              <a:rPr lang="en-US" altLang="en-US" sz="3200" dirty="0">
                <a:solidFill>
                  <a:schemeClr val="hlink"/>
                </a:solidFill>
              </a:rPr>
              <a:t>Keep user informed about what is happening</a:t>
            </a:r>
            <a:r>
              <a:rPr lang="en-US" altLang="en-US" sz="32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3200" dirty="0"/>
              <a:t>sound, highlighting, animation and combinations of these.</a:t>
            </a:r>
            <a:endParaRPr lang="en-US" altLang="en-US" sz="32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 err="1"/>
              <a:t>Contoh</a:t>
            </a:r>
            <a:r>
              <a:rPr lang="en-US" altLang="en-US" sz="32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3200" dirty="0"/>
              <a:t>the hourglass – proses </a:t>
            </a:r>
            <a:r>
              <a:rPr lang="en-US" altLang="en-US" sz="3200" dirty="0" err="1"/>
              <a:t>sedang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berlangsung</a:t>
            </a:r>
            <a:endParaRPr lang="en-US" altLang="en-US" sz="3200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sz="3200" dirty="0"/>
              <a:t>the right hand on the web – </a:t>
            </a:r>
            <a:r>
              <a:rPr lang="en-US" altLang="en-US" sz="3200" dirty="0" err="1"/>
              <a:t>siap</a:t>
            </a:r>
            <a:r>
              <a:rPr lang="en-US" altLang="en-US" sz="3200" dirty="0"/>
              <a:t> </a:t>
            </a:r>
            <a:r>
              <a:rPr lang="en-US" altLang="en-US" sz="3200" dirty="0" err="1"/>
              <a:t>untuk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diproses</a:t>
            </a:r>
            <a:r>
              <a:rPr lang="en-US" altLang="en-US" sz="3200" dirty="0"/>
              <a:t> </a:t>
            </a:r>
          </a:p>
          <a:p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58030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3875-1121-440A-9721-947ED404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/>
              <a:t>Microsoft's Outlook Express 5.0</a:t>
            </a:r>
            <a:endParaRPr lang="en-ID" dirty="0"/>
          </a:p>
        </p:txBody>
      </p:sp>
      <p:pic>
        <p:nvPicPr>
          <p:cNvPr id="4" name="Content Placeholder 3" descr="oe5del">
            <a:extLst>
              <a:ext uri="{FF2B5EF4-FFF2-40B4-BE49-F238E27FC236}">
                <a16:creationId xmlns:a16="http://schemas.microsoft.com/office/drawing/2014/main" id="{5099EFC5-DB71-4866-8089-3C2FD59BB0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417" y="2166938"/>
            <a:ext cx="8304125" cy="295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415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319A-E55F-48F8-BE05-A822F201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Feedback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4DB64-8F31-4A5D-A453-53266F86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Feedback </a:t>
            </a:r>
            <a:r>
              <a:rPr lang="en-US" altLang="en-US" sz="3200" dirty="0" err="1"/>
              <a:t>harus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menunjukkan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jawaban</a:t>
            </a:r>
            <a:r>
              <a:rPr lang="en-US" altLang="en-US" sz="3200" dirty="0"/>
              <a:t> yang  </a:t>
            </a:r>
            <a:r>
              <a:rPr lang="ja-JP" altLang="en-US" sz="3200" dirty="0"/>
              <a:t>“</a:t>
            </a:r>
            <a:r>
              <a:rPr lang="en-US" altLang="ja-JP" sz="3200" dirty="0"/>
              <a:t>as specific as possible</a:t>
            </a:r>
            <a:r>
              <a:rPr lang="ja-JP" altLang="en-US" sz="3200" dirty="0"/>
              <a:t>”</a:t>
            </a:r>
            <a:r>
              <a:rPr lang="en-US" altLang="ja-JP" sz="3200" dirty="0"/>
              <a:t> </a:t>
            </a:r>
            <a:r>
              <a:rPr lang="en-US" altLang="ja-JP" sz="3200" dirty="0" err="1"/>
              <a:t>didasarkan</a:t>
            </a:r>
            <a:r>
              <a:rPr lang="en-US" altLang="ja-JP" sz="3200" dirty="0"/>
              <a:t> pada user input</a:t>
            </a:r>
          </a:p>
          <a:p>
            <a:pPr eaLnBrk="1" hangingPunct="1"/>
            <a:r>
              <a:rPr lang="en-US" altLang="en-US" sz="3200" dirty="0" err="1"/>
              <a:t>Usahakan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menarik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perhatian</a:t>
            </a:r>
            <a:r>
              <a:rPr lang="en-US" altLang="en-US" sz="3200" dirty="0"/>
              <a:t> user </a:t>
            </a:r>
            <a:r>
              <a:rPr lang="en-US" altLang="en-US" sz="3200" dirty="0" err="1"/>
              <a:t>tetapi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jangan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membuat</a:t>
            </a:r>
            <a:r>
              <a:rPr lang="en-US" altLang="en-US" sz="3200" dirty="0"/>
              <a:t> user </a:t>
            </a:r>
            <a:r>
              <a:rPr lang="en-US" altLang="en-US" sz="3200" dirty="0" err="1"/>
              <a:t>putus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asa</a:t>
            </a:r>
            <a:r>
              <a:rPr lang="en-US" altLang="en-US" sz="3200" dirty="0"/>
              <a:t>.</a:t>
            </a:r>
          </a:p>
          <a:p>
            <a:pPr eaLnBrk="1" hangingPunct="1"/>
            <a:r>
              <a:rPr lang="en-US" altLang="en-US" sz="3200" dirty="0" err="1"/>
              <a:t>Hindari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kalimatyang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menyinggung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perasaan</a:t>
            </a:r>
            <a:r>
              <a:rPr lang="en-US" altLang="en-US" sz="3200" dirty="0"/>
              <a:t> dan </a:t>
            </a:r>
            <a:r>
              <a:rPr lang="en-US" altLang="en-US" sz="3200" dirty="0" err="1"/>
              <a:t>warna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atau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suara</a:t>
            </a:r>
            <a:r>
              <a:rPr lang="en-US" altLang="en-US" sz="3200" dirty="0"/>
              <a:t> yang </a:t>
            </a:r>
            <a:r>
              <a:rPr lang="en-US" altLang="en-US" sz="3200" dirty="0" err="1"/>
              <a:t>menggangu</a:t>
            </a:r>
            <a:r>
              <a:rPr lang="en-US" altLang="en-US" sz="3200" dirty="0"/>
              <a:t> </a:t>
            </a:r>
            <a:br>
              <a:rPr lang="en-US" altLang="en-US" sz="3200" dirty="0"/>
            </a:br>
            <a:br>
              <a:rPr lang="en-US" altLang="en-US" sz="3200" dirty="0"/>
            </a:br>
            <a:endParaRPr lang="en-US" altLang="en-US" sz="3200" dirty="0"/>
          </a:p>
          <a:p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1569573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9603-07EB-43A8-9895-C86AC2E6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Visual C++</a:t>
            </a:r>
            <a:endParaRPr lang="en-ID" dirty="0"/>
          </a:p>
        </p:txBody>
      </p:sp>
      <p:pic>
        <p:nvPicPr>
          <p:cNvPr id="4" name="Content Placeholder 3" descr="UselessErrorMsg">
            <a:extLst>
              <a:ext uri="{FF2B5EF4-FFF2-40B4-BE49-F238E27FC236}">
                <a16:creationId xmlns:a16="http://schemas.microsoft.com/office/drawing/2014/main" id="{A68A46DA-0222-4227-AC21-D41D6FB290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902" y="1785998"/>
            <a:ext cx="5916195" cy="478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928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ADE7-D9C8-46CE-AA45-F14ADE9E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Exits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CBEE-86B9-499D-893A-8D3E3A848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err="1"/>
              <a:t>Atur</a:t>
            </a:r>
            <a:r>
              <a:rPr lang="en-US" altLang="en-US" sz="2800" dirty="0"/>
              <a:t> workflow </a:t>
            </a:r>
            <a:r>
              <a:rPr lang="en-US" altLang="en-US" sz="2800" dirty="0" err="1"/>
              <a:t>menjadi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urutan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benar</a:t>
            </a:r>
            <a:r>
              <a:rPr lang="en-US" altLang="en-US" sz="2800" dirty="0"/>
              <a:t> start, middle dan end</a:t>
            </a:r>
          </a:p>
          <a:p>
            <a:pPr eaLnBrk="1" hangingPunct="1"/>
            <a:r>
              <a:rPr lang="en-US" altLang="en-US" sz="2800" dirty="0"/>
              <a:t>Feedback </a:t>
            </a:r>
            <a:r>
              <a:rPr lang="en-US" altLang="en-US" sz="2800" dirty="0" err="1"/>
              <a:t>diberikan</a:t>
            </a:r>
            <a:r>
              <a:rPr lang="en-US" altLang="en-US" sz="2800" dirty="0"/>
              <a:t> pada </a:t>
            </a:r>
            <a:r>
              <a:rPr lang="en-US" altLang="en-US" sz="2800" dirty="0" err="1"/>
              <a:t>akhir</a:t>
            </a:r>
            <a:r>
              <a:rPr lang="en-US" altLang="en-US" sz="2800" dirty="0"/>
              <a:t> actions</a:t>
            </a:r>
          </a:p>
          <a:p>
            <a:pPr eaLnBrk="1" hangingPunct="1"/>
            <a:r>
              <a:rPr lang="en-US" altLang="en-US" sz="2800" dirty="0"/>
              <a:t>Beri </a:t>
            </a:r>
            <a:r>
              <a:rPr lang="en-US" altLang="en-US" sz="2800" dirty="0" err="1"/>
              <a:t>peringatan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tentang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segala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macam</a:t>
            </a:r>
            <a:r>
              <a:rPr lang="en-US" altLang="en-US" sz="2800" dirty="0"/>
              <a:t> input information yang di </a:t>
            </a:r>
            <a:r>
              <a:rPr lang="ja-JP" altLang="en-US" sz="2800" dirty="0"/>
              <a:t>“</a:t>
            </a:r>
            <a:r>
              <a:rPr lang="en-US" altLang="ja-JP" sz="2800" dirty="0"/>
              <a:t>saved</a:t>
            </a:r>
            <a:r>
              <a:rPr lang="ja-JP" altLang="en-US" sz="2800" dirty="0"/>
              <a:t>”</a:t>
            </a:r>
            <a:r>
              <a:rPr lang="en-US" altLang="ja-JP" sz="2800" dirty="0"/>
              <a:t> </a:t>
            </a:r>
            <a:r>
              <a:rPr lang="en-US" altLang="ja-JP" sz="2800" dirty="0" err="1"/>
              <a:t>atau</a:t>
            </a:r>
            <a:r>
              <a:rPr lang="en-US" altLang="ja-JP" sz="2800" dirty="0"/>
              <a:t> </a:t>
            </a:r>
            <a:r>
              <a:rPr lang="ja-JP" altLang="en-US" sz="2800" dirty="0"/>
              <a:t>“</a:t>
            </a:r>
            <a:r>
              <a:rPr lang="en-US" altLang="ja-JP" sz="2800" dirty="0"/>
              <a:t>lost</a:t>
            </a:r>
            <a:r>
              <a:rPr lang="ja-JP" altLang="en-US" sz="2800" dirty="0"/>
              <a:t>”</a:t>
            </a:r>
            <a:r>
              <a:rPr lang="en-US" altLang="ja-JP" sz="2800" dirty="0"/>
              <a:t>.</a:t>
            </a:r>
            <a:endParaRPr lang="en-US" altLang="en-US" sz="2800" dirty="0"/>
          </a:p>
          <a:p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970296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7832-2905-4233-9429-E91DE8A4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Exits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8C180-7C08-47E2-A7F7-BE99EB929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User </a:t>
            </a:r>
            <a:r>
              <a:rPr lang="en-US" altLang="en-US" sz="2800" dirty="0" err="1"/>
              <a:t>biasanya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berubah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pikiran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terinterupsi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atau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menjadi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bingung</a:t>
            </a:r>
            <a:r>
              <a:rPr lang="en-US" altLang="en-US" sz="2800" dirty="0"/>
              <a:t> pada </a:t>
            </a:r>
            <a:r>
              <a:rPr lang="en-US" altLang="en-US" sz="2800" dirty="0" err="1"/>
              <a:t>saat</a:t>
            </a:r>
            <a:r>
              <a:rPr lang="en-US" altLang="en-US" sz="2800" dirty="0"/>
              <a:t> proses </a:t>
            </a:r>
            <a:r>
              <a:rPr lang="en-US" altLang="en-US" sz="2800" dirty="0" err="1"/>
              <a:t>sedang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berjalan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Maka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perlu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diberikan</a:t>
            </a:r>
            <a:r>
              <a:rPr lang="en-US" altLang="en-US" sz="2800" dirty="0"/>
              <a:t> :</a:t>
            </a:r>
          </a:p>
          <a:p>
            <a:pPr lvl="1" eaLnBrk="1" hangingPunct="1"/>
            <a:r>
              <a:rPr lang="en-US" altLang="en-US" sz="2800" dirty="0">
                <a:solidFill>
                  <a:schemeClr val="hlink"/>
                </a:solidFill>
              </a:rPr>
              <a:t>Cancel button</a:t>
            </a:r>
            <a:r>
              <a:rPr lang="en-US" altLang="en-US" sz="2800" dirty="0"/>
              <a:t> (dialogs waiting for input)</a:t>
            </a:r>
          </a:p>
          <a:p>
            <a:pPr lvl="1" eaLnBrk="1" hangingPunct="1"/>
            <a:r>
              <a:rPr lang="en-US" altLang="en-US" sz="2800" dirty="0">
                <a:solidFill>
                  <a:schemeClr val="hlink"/>
                </a:solidFill>
              </a:rPr>
              <a:t>Undo</a:t>
            </a:r>
            <a:r>
              <a:rPr lang="en-US" altLang="en-US" sz="2800" dirty="0"/>
              <a:t> (get back to previous state)</a:t>
            </a:r>
          </a:p>
          <a:p>
            <a:pPr lvl="1" eaLnBrk="1" hangingPunct="1"/>
            <a:r>
              <a:rPr lang="en-US" altLang="en-US" sz="2800" dirty="0">
                <a:solidFill>
                  <a:schemeClr val="hlink"/>
                </a:solidFill>
              </a:rPr>
              <a:t>Quit</a:t>
            </a:r>
            <a:r>
              <a:rPr lang="en-US" altLang="en-US" sz="2800" dirty="0"/>
              <a:t> (leaving the program at any time) </a:t>
            </a:r>
          </a:p>
          <a:p>
            <a:pPr lvl="1" eaLnBrk="1" hangingPunct="1"/>
            <a:r>
              <a:rPr lang="en-US" altLang="en-US" sz="2800" dirty="0">
                <a:solidFill>
                  <a:schemeClr val="hlink"/>
                </a:solidFill>
              </a:rPr>
              <a:t>Defaults</a:t>
            </a:r>
            <a:r>
              <a:rPr lang="en-US" altLang="en-US" sz="2800" dirty="0"/>
              <a:t> (restoring to known state)</a:t>
            </a:r>
          </a:p>
          <a:p>
            <a:pPr eaLnBrk="1" hangingPunct="1"/>
            <a:endParaRPr lang="en-US" altLang="en-US" sz="2800" dirty="0"/>
          </a:p>
          <a:p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447297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1A528-7D34-4CF8-A397-00445567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altLang="en-US" sz="3600">
                <a:solidFill>
                  <a:srgbClr val="FFFFFF"/>
                </a:solidFill>
              </a:rPr>
              <a:t>An example: A Dishwasher</a:t>
            </a:r>
            <a:endParaRPr lang="en-ID" sz="36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09CBB6-3044-41AC-82C1-F44742FB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Dishwasher1">
            <a:extLst>
              <a:ext uri="{FF2B5EF4-FFF2-40B4-BE49-F238E27FC236}">
                <a16:creationId xmlns:a16="http://schemas.microsoft.com/office/drawing/2014/main" id="{BE13BC26-C7F1-4739-A6BD-50E3D0EA5B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5" r="5480"/>
          <a:stretch/>
        </p:blipFill>
        <p:spPr bwMode="auto">
          <a:xfrm>
            <a:off x="4742017" y="640080"/>
            <a:ext cx="6798082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277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95E0-39DD-4184-B5E1-8178A40E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Prevent errors!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C37F-1B20-4FD1-97E7-8243D38B7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Good Desain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	User </a:t>
            </a:r>
            <a:r>
              <a:rPr lang="en-US" altLang="en-US" sz="2400" dirty="0" err="1">
                <a:solidFill>
                  <a:schemeClr val="hlink"/>
                </a:solidFill>
              </a:rPr>
              <a:t>sulit</a:t>
            </a:r>
            <a:r>
              <a:rPr lang="en-US" altLang="en-US" sz="2400" dirty="0">
                <a:solidFill>
                  <a:schemeClr val="hlink"/>
                </a:solidFill>
              </a:rPr>
              <a:t>/</a:t>
            </a:r>
            <a:r>
              <a:rPr lang="en-US" altLang="en-US" sz="2400" dirty="0" err="1">
                <a:solidFill>
                  <a:schemeClr val="hlink"/>
                </a:solidFill>
              </a:rPr>
              <a:t>sedikit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 err="1">
                <a:solidFill>
                  <a:schemeClr val="hlink"/>
                </a:solidFill>
              </a:rPr>
              <a:t>membuat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 err="1">
                <a:solidFill>
                  <a:schemeClr val="hlink"/>
                </a:solidFill>
              </a:rPr>
              <a:t>kesalahan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 err="1">
                <a:solidFill>
                  <a:schemeClr val="hlink"/>
                </a:solidFill>
              </a:rPr>
              <a:t>dalam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 err="1">
                <a:solidFill>
                  <a:schemeClr val="hlink"/>
                </a:solidFill>
              </a:rPr>
              <a:t>menjalankan</a:t>
            </a:r>
            <a:r>
              <a:rPr lang="en-US" altLang="en-US" sz="2400" dirty="0">
                <a:solidFill>
                  <a:schemeClr val="hlink"/>
                </a:solidFill>
              </a:rPr>
              <a:t> proses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Gunakan</a:t>
            </a:r>
            <a:r>
              <a:rPr lang="en-US" altLang="en-US" sz="2400" dirty="0"/>
              <a:t> constraints.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menu selection </a:t>
            </a:r>
            <a:r>
              <a:rPr lang="en-US" altLang="en-US" sz="2000" dirty="0" err="1"/>
              <a:t>daripada</a:t>
            </a:r>
            <a:r>
              <a:rPr lang="en-US" altLang="en-US" sz="2000" dirty="0"/>
              <a:t> form fill-in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choosing a date from a calendar </a:t>
            </a:r>
            <a:r>
              <a:rPr lang="en-US" altLang="en-US" sz="2000" dirty="0" err="1"/>
              <a:t>daripada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menginputkannya</a:t>
            </a:r>
            <a:r>
              <a:rPr lang="en-US" altLang="en-US" sz="2000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Beri </a:t>
            </a:r>
            <a:r>
              <a:rPr lang="en-US" altLang="en-US" sz="2400" dirty="0" err="1"/>
              <a:t>validasi</a:t>
            </a:r>
            <a:r>
              <a:rPr lang="en-US" altLang="en-US" sz="2400" dirty="0"/>
              <a:t> input.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Check </a:t>
            </a:r>
            <a:r>
              <a:rPr lang="en-US" altLang="en-US" sz="2400" dirty="0" err="1"/>
              <a:t>terlebih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dahulu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sebelum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menjalankan</a:t>
            </a:r>
            <a:r>
              <a:rPr lang="en-US" altLang="en-US" sz="2400" dirty="0"/>
              <a:t> action </a:t>
            </a:r>
            <a:r>
              <a:rPr lang="en-US" altLang="en-US" sz="2400" dirty="0" err="1"/>
              <a:t>utama</a:t>
            </a:r>
            <a:r>
              <a:rPr lang="en-US" altLang="en-US" sz="2400" dirty="0"/>
              <a:t> . </a:t>
            </a:r>
            <a:r>
              <a:rPr lang="en-US" altLang="en-US" sz="2400" dirty="0" err="1"/>
              <a:t>Misal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gunakan</a:t>
            </a:r>
            <a:r>
              <a:rPr lang="en-US" altLang="en-US" sz="2400" dirty="0"/>
              <a:t> </a:t>
            </a:r>
            <a:r>
              <a:rPr lang="ja-JP" altLang="en-US" sz="2400" dirty="0"/>
              <a:t>“</a:t>
            </a:r>
            <a:r>
              <a:rPr lang="en-US" altLang="ja-JP" sz="2400" dirty="0"/>
              <a:t>save</a:t>
            </a:r>
            <a:r>
              <a:rPr lang="ja-JP" altLang="en-US" sz="2400" dirty="0"/>
              <a:t>”</a:t>
            </a:r>
            <a:r>
              <a:rPr lang="en-US" altLang="ja-JP" sz="2400" dirty="0"/>
              <a:t> </a:t>
            </a:r>
            <a:r>
              <a:rPr lang="en-US" altLang="ja-JP" sz="2400" dirty="0" err="1"/>
              <a:t>terlebih</a:t>
            </a:r>
            <a:r>
              <a:rPr lang="en-US" altLang="ja-JP" sz="2400" dirty="0"/>
              <a:t> </a:t>
            </a:r>
            <a:r>
              <a:rPr lang="en-US" altLang="ja-JP" sz="2400" dirty="0" err="1"/>
              <a:t>dahulu</a:t>
            </a:r>
            <a:r>
              <a:rPr lang="en-US" altLang="ja-JP" sz="2400" dirty="0"/>
              <a:t> </a:t>
            </a:r>
            <a:r>
              <a:rPr lang="en-US" altLang="ja-JP" sz="2400" dirty="0" err="1"/>
              <a:t>sebelum</a:t>
            </a:r>
            <a:r>
              <a:rPr lang="en-US" altLang="ja-JP" sz="2400" dirty="0"/>
              <a:t> </a:t>
            </a:r>
            <a:r>
              <a:rPr lang="ja-JP" altLang="en-US" sz="2400" dirty="0"/>
              <a:t>“</a:t>
            </a:r>
            <a:r>
              <a:rPr lang="en-US" altLang="ja-JP" sz="2400" dirty="0"/>
              <a:t>exit prompt</a:t>
            </a:r>
            <a:r>
              <a:rPr lang="ja-JP" altLang="en-US" sz="2400" dirty="0"/>
              <a:t>”</a:t>
            </a:r>
            <a:r>
              <a:rPr lang="en-US" altLang="ja-JP" sz="24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Beri feedback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errors </a:t>
            </a:r>
            <a:r>
              <a:rPr lang="en-US" altLang="en-US" sz="2400" dirty="0" err="1"/>
              <a:t>termasuk</a:t>
            </a:r>
            <a:r>
              <a:rPr lang="en-US" altLang="en-US" sz="2400" dirty="0"/>
              <a:t> juga </a:t>
            </a:r>
            <a:r>
              <a:rPr lang="en-US" altLang="en-US" sz="2400" dirty="0" err="1"/>
              <a:t>instruksi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sederhana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recovery-</a:t>
            </a:r>
            <a:r>
              <a:rPr lang="en-US" altLang="en-US" sz="2400" dirty="0" err="1"/>
              <a:t>nya</a:t>
            </a:r>
            <a:r>
              <a:rPr lang="en-US" altLang="en-US" sz="2400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1238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37C4-49A4-4792-9D4E-F17D9CB6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HCI Design Concepts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1E79-1A7F-4A70-99E7-E89C59C11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solidFill>
                  <a:schemeClr val="hlink"/>
                </a:solidFill>
              </a:rPr>
              <a:t>Visibility</a:t>
            </a:r>
          </a:p>
          <a:p>
            <a:pPr eaLnBrk="1" hangingPunct="1"/>
            <a:r>
              <a:rPr lang="en-US" altLang="en-US" sz="2400" dirty="0">
                <a:solidFill>
                  <a:schemeClr val="hlink"/>
                </a:solidFill>
              </a:rPr>
              <a:t>Affordance </a:t>
            </a:r>
          </a:p>
          <a:p>
            <a:pPr eaLnBrk="1" hangingPunct="1"/>
            <a:r>
              <a:rPr lang="en-US" altLang="en-US" sz="2400" dirty="0">
                <a:solidFill>
                  <a:schemeClr val="hlink"/>
                </a:solidFill>
              </a:rPr>
              <a:t>Constraints </a:t>
            </a:r>
          </a:p>
          <a:p>
            <a:pPr eaLnBrk="1" hangingPunct="1"/>
            <a:r>
              <a:rPr lang="en-US" altLang="en-US" sz="2400" dirty="0">
                <a:solidFill>
                  <a:schemeClr val="hlink"/>
                </a:solidFill>
              </a:rPr>
              <a:t>Mapping </a:t>
            </a:r>
          </a:p>
          <a:p>
            <a:pPr eaLnBrk="1" hangingPunct="1"/>
            <a:r>
              <a:rPr lang="en-US" altLang="en-US" sz="2400" dirty="0">
                <a:solidFill>
                  <a:schemeClr val="hlink"/>
                </a:solidFill>
              </a:rPr>
              <a:t>Causality </a:t>
            </a:r>
          </a:p>
          <a:p>
            <a:pPr eaLnBrk="1" hangingPunct="1"/>
            <a:r>
              <a:rPr lang="en-US" altLang="en-US" sz="2400" dirty="0">
                <a:solidFill>
                  <a:schemeClr val="hlink"/>
                </a:solidFill>
              </a:rPr>
              <a:t>Transfer effects</a:t>
            </a:r>
          </a:p>
          <a:p>
            <a:pPr eaLnBrk="1" hangingPunct="1"/>
            <a:r>
              <a:rPr lang="en-US" altLang="en-US" sz="2400" dirty="0">
                <a:solidFill>
                  <a:schemeClr val="hlink"/>
                </a:solidFill>
              </a:rPr>
              <a:t>Idioms</a:t>
            </a:r>
          </a:p>
          <a:p>
            <a:pPr eaLnBrk="1" hangingPunct="1"/>
            <a:r>
              <a:rPr lang="en-US" altLang="en-US" sz="2400" dirty="0">
                <a:solidFill>
                  <a:schemeClr val="hlink"/>
                </a:solidFill>
              </a:rPr>
              <a:t>Individual differences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916978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2922-083B-470C-B5D4-0A31CCDC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Designing for error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442A7-68D7-4B5B-B57A-259FDAE18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dirty="0" err="1"/>
              <a:t>Beberapa</a:t>
            </a:r>
            <a:r>
              <a:rPr lang="en-GB" altLang="en-US" sz="2400" dirty="0"/>
              <a:t> strategi </a:t>
            </a:r>
            <a:r>
              <a:rPr lang="en-GB" altLang="en-US" sz="2400" dirty="0" err="1"/>
              <a:t>untuk</a:t>
            </a:r>
            <a:r>
              <a:rPr lang="en-GB" altLang="en-US" sz="2400" dirty="0"/>
              <a:t> </a:t>
            </a:r>
            <a:r>
              <a:rPr lang="en-GB" altLang="en-US" sz="2400" dirty="0" err="1"/>
              <a:t>mengurangi</a:t>
            </a:r>
            <a:r>
              <a:rPr lang="en-GB" altLang="en-US" sz="2400" dirty="0"/>
              <a:t> error problems: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Buat errors </a:t>
            </a:r>
            <a:r>
              <a:rPr lang="en-GB" altLang="en-US" sz="2400" dirty="0" err="1"/>
              <a:t>dapat</a:t>
            </a:r>
            <a:r>
              <a:rPr lang="en-GB" altLang="en-US" sz="2400" dirty="0"/>
              <a:t> </a:t>
            </a:r>
            <a:r>
              <a:rPr lang="en-GB" altLang="en-US" sz="2400" dirty="0" err="1"/>
              <a:t>dideteksi</a:t>
            </a:r>
            <a:r>
              <a:rPr lang="en-GB" altLang="en-US" sz="24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/>
              <a:t>feedback on effects of action; evaluation of goal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err="1"/>
              <a:t>Kurangi</a:t>
            </a:r>
            <a:r>
              <a:rPr lang="en-GB" altLang="en-US" sz="2400" dirty="0"/>
              <a:t> </a:t>
            </a:r>
            <a:r>
              <a:rPr lang="en-GB" altLang="en-US" sz="2400" dirty="0" err="1"/>
              <a:t>hal-hal</a:t>
            </a:r>
            <a:r>
              <a:rPr lang="en-GB" altLang="en-US" sz="2400" dirty="0"/>
              <a:t> yang </a:t>
            </a:r>
            <a:r>
              <a:rPr lang="en-GB" altLang="en-US" sz="2400" dirty="0" err="1"/>
              <a:t>memungkinkan</a:t>
            </a:r>
            <a:r>
              <a:rPr lang="en-GB" altLang="en-US" sz="2400" dirty="0"/>
              <a:t> </a:t>
            </a:r>
            <a:r>
              <a:rPr lang="en-GB" altLang="en-US" sz="2400" dirty="0" err="1"/>
              <a:t>untuk</a:t>
            </a:r>
            <a:r>
              <a:rPr lang="en-GB" altLang="en-US" sz="2400" dirty="0"/>
              <a:t> slips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 err="1"/>
              <a:t>Sederhanakan</a:t>
            </a:r>
            <a:r>
              <a:rPr lang="en-GB" altLang="en-US" sz="2000" dirty="0"/>
              <a:t> dan indicate modes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err="1"/>
              <a:t>Kurangi</a:t>
            </a:r>
            <a:r>
              <a:rPr lang="en-GB" altLang="en-US" sz="2400" dirty="0"/>
              <a:t> </a:t>
            </a:r>
            <a:r>
              <a:rPr lang="en-GB" altLang="en-US" sz="2400" dirty="0" err="1"/>
              <a:t>hal-hal</a:t>
            </a:r>
            <a:r>
              <a:rPr lang="en-GB" altLang="en-US" sz="2400" dirty="0"/>
              <a:t> yang </a:t>
            </a:r>
            <a:r>
              <a:rPr lang="en-GB" altLang="en-US" sz="2400" dirty="0" err="1"/>
              <a:t>memungkinkan</a:t>
            </a:r>
            <a:r>
              <a:rPr lang="en-GB" altLang="en-US" sz="2400" dirty="0"/>
              <a:t> </a:t>
            </a:r>
            <a:r>
              <a:rPr lang="en-GB" altLang="en-US" sz="2400" dirty="0" err="1"/>
              <a:t>untuk</a:t>
            </a:r>
            <a:r>
              <a:rPr lang="en-GB" altLang="en-US" sz="2400" dirty="0"/>
              <a:t> </a:t>
            </a:r>
            <a:r>
              <a:rPr lang="en-GB" altLang="en-US" sz="2400" dirty="0" err="1"/>
              <a:t>melakukan</a:t>
            </a:r>
            <a:r>
              <a:rPr lang="en-GB" altLang="en-US" sz="2400" dirty="0"/>
              <a:t> </a:t>
            </a:r>
            <a:r>
              <a:rPr lang="en-GB" altLang="en-US" sz="2400" dirty="0" err="1"/>
              <a:t>kesalahan</a:t>
            </a:r>
            <a:r>
              <a:rPr lang="en-GB" altLang="en-US" sz="24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/>
              <a:t>Buat system state visible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err="1"/>
              <a:t>Kurangi</a:t>
            </a:r>
            <a:r>
              <a:rPr lang="en-GB" altLang="en-US" sz="2400" dirty="0"/>
              <a:t> </a:t>
            </a:r>
            <a:r>
              <a:rPr lang="en-GB" altLang="en-US" sz="2400" dirty="0" err="1"/>
              <a:t>konsekuensi</a:t>
            </a:r>
            <a:r>
              <a:rPr lang="en-GB" altLang="en-US" sz="2400" dirty="0"/>
              <a:t>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/>
              <a:t>Buat actions undo-able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sz="20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20770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10AE-9ABD-4A19-963E-0DD78A94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800" dirty="0"/>
              <a:t>General rules for error prevention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3FEF4-2CB2-4572-99B1-F79C6980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849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General rules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err="1"/>
              <a:t>Berjaga</a:t>
            </a:r>
            <a:r>
              <a:rPr lang="en-US" altLang="en-US" sz="1800" dirty="0"/>
              <a:t>-jaga </a:t>
            </a:r>
            <a:r>
              <a:rPr lang="en-US" altLang="en-US" sz="1800" dirty="0" err="1"/>
              <a:t>dari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kesalahan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sebelum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terjadi</a:t>
            </a:r>
            <a:r>
              <a:rPr lang="en-US" altLang="en-US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err="1"/>
              <a:t>Deteksi</a:t>
            </a:r>
            <a:r>
              <a:rPr lang="en-US" altLang="en-US" sz="1800" dirty="0"/>
              <a:t> dan </a:t>
            </a:r>
            <a:r>
              <a:rPr lang="en-US" altLang="en-US" sz="1800" dirty="0" err="1"/>
              <a:t>koreksi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jika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terjadi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kesalahan</a:t>
            </a:r>
            <a:r>
              <a:rPr lang="en-US" altLang="en-US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User </a:t>
            </a:r>
            <a:r>
              <a:rPr lang="en-US" altLang="en-US" sz="1800" dirty="0" err="1"/>
              <a:t>mengkoreksi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kesalahan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menggunakan</a:t>
            </a:r>
            <a:r>
              <a:rPr lang="en-US" altLang="en-US" sz="1800" dirty="0"/>
              <a:t> feedback dan undo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Contoh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capture errors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 err="1"/>
              <a:t>Selain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diberi</a:t>
            </a:r>
            <a:r>
              <a:rPr lang="en-US" altLang="en-US" sz="1600" dirty="0"/>
              <a:t> </a:t>
            </a:r>
            <a:r>
              <a:rPr lang="en-US" altLang="en-US" sz="1600" dirty="0" err="1"/>
              <a:t>konfirmasi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buat</a:t>
            </a:r>
            <a:r>
              <a:rPr lang="en-US" altLang="en-US" sz="1600" dirty="0"/>
              <a:t> juga actions undoable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 err="1"/>
              <a:t>adanya</a:t>
            </a:r>
            <a:r>
              <a:rPr lang="en-US" altLang="en-US" sz="1600" dirty="0"/>
              <a:t> redo oleh 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loss of activation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/>
              <a:t>Jika system </a:t>
            </a:r>
            <a:r>
              <a:rPr lang="en-US" altLang="en-US" sz="1600" dirty="0" err="1"/>
              <a:t>gagal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dalam</a:t>
            </a:r>
            <a:r>
              <a:rPr lang="en-US" altLang="en-US" sz="1600" dirty="0"/>
              <a:t> </a:t>
            </a:r>
            <a:r>
              <a:rPr lang="en-US" altLang="en-US" sz="1600" dirty="0" err="1"/>
              <a:t>menjalankan</a:t>
            </a:r>
            <a:r>
              <a:rPr lang="en-US" altLang="en-US" sz="1600" dirty="0"/>
              <a:t> action, </a:t>
            </a:r>
            <a:r>
              <a:rPr lang="en-US" altLang="en-US" sz="1600" dirty="0" err="1"/>
              <a:t>buat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hal</a:t>
            </a:r>
            <a:r>
              <a:rPr lang="en-US" altLang="en-US" sz="1600" dirty="0"/>
              <a:t> </a:t>
            </a:r>
            <a:r>
              <a:rPr lang="en-US" altLang="en-US" sz="1600" dirty="0" err="1"/>
              <a:t>itu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eksplisit</a:t>
            </a:r>
            <a:r>
              <a:rPr lang="en-US" altLang="en-US" sz="16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description errors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 err="1"/>
              <a:t>Dalam</a:t>
            </a:r>
            <a:r>
              <a:rPr lang="en-US" altLang="en-US" sz="1600" dirty="0"/>
              <a:t> icon-based interfaces </a:t>
            </a:r>
            <a:r>
              <a:rPr lang="en-US" altLang="en-US" sz="1600" dirty="0" err="1"/>
              <a:t>yakinkan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bahwa</a:t>
            </a:r>
            <a:r>
              <a:rPr lang="en-US" altLang="en-US" sz="1600" dirty="0"/>
              <a:t> icons yang </a:t>
            </a:r>
            <a:r>
              <a:rPr lang="en-US" altLang="en-US" sz="1600" dirty="0" err="1"/>
              <a:t>dibuat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adalah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spesifik</a:t>
            </a:r>
            <a:endParaRPr lang="en-AU" altLang="en-US" sz="16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5815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B519-4A43-4B38-9460-C295137B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Give user sense of control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E37E0-B3B9-4522-9069-895A2C75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user </a:t>
            </a:r>
            <a:r>
              <a:rPr lang="en-US" altLang="en-US" sz="2800" dirty="0" err="1"/>
              <a:t>adalah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satu-satunya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pengontrol</a:t>
            </a:r>
            <a:r>
              <a:rPr lang="en-US" altLang="en-US" sz="2800" dirty="0"/>
              <a:t> actions dan </a:t>
            </a:r>
            <a:r>
              <a:rPr lang="en-US" altLang="en-US" sz="2800" dirty="0" err="1"/>
              <a:t>bukan</a:t>
            </a:r>
            <a:r>
              <a:rPr lang="en-US" altLang="en-US" sz="2800" dirty="0"/>
              <a:t> computer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err="1"/>
              <a:t>Gunakan</a:t>
            </a:r>
            <a:r>
              <a:rPr lang="en-US" altLang="en-US" sz="2800" dirty="0"/>
              <a:t> user</a:t>
            </a:r>
            <a:r>
              <a:rPr lang="ja-JP" altLang="en-US" sz="2800" dirty="0"/>
              <a:t>’</a:t>
            </a:r>
            <a:r>
              <a:rPr lang="en-US" altLang="ja-JP" sz="2800" dirty="0"/>
              <a:t>s own language – simple dan non-technical. For example, CD player </a:t>
            </a:r>
            <a:r>
              <a:rPr lang="en-US" altLang="ja-JP" sz="2800" dirty="0" err="1"/>
              <a:t>v.s</a:t>
            </a:r>
            <a:r>
              <a:rPr lang="en-US" altLang="ja-JP" sz="2800" dirty="0"/>
              <a:t>. DNS configuration ( </a:t>
            </a:r>
            <a:r>
              <a:rPr lang="ja-JP" altLang="en-US" sz="2800" dirty="0"/>
              <a:t>“</a:t>
            </a:r>
            <a:r>
              <a:rPr lang="en-US" altLang="ja-JP" sz="2800" dirty="0"/>
              <a:t>techspeak</a:t>
            </a:r>
            <a:r>
              <a:rPr lang="ja-JP" altLang="en-US" sz="2800" dirty="0"/>
              <a:t>”</a:t>
            </a:r>
            <a:r>
              <a:rPr lang="en-US" altLang="ja-JP" sz="2800" dirty="0"/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err="1"/>
              <a:t>Sajikan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jelas</a:t>
            </a:r>
            <a:r>
              <a:rPr lang="en-US" altLang="en-US" sz="2800" dirty="0"/>
              <a:t> dan </a:t>
            </a:r>
            <a:r>
              <a:rPr lang="en-US" altLang="en-US" sz="2800" dirty="0" err="1"/>
              <a:t>ringkas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informasi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diminta</a:t>
            </a:r>
            <a:r>
              <a:rPr lang="en-US" altLang="en-US" sz="2800" dirty="0"/>
              <a:t> oleh user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err="1"/>
              <a:t>Hapus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atau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sembunyikan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informasi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tidak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relevan</a:t>
            </a:r>
            <a:r>
              <a:rPr lang="en-US" altLang="en-US" sz="24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Beri online help </a:t>
            </a:r>
            <a:r>
              <a:rPr lang="en-US" altLang="en-US" sz="2400" dirty="0" err="1"/>
              <a:t>menggunakan</a:t>
            </a:r>
            <a:r>
              <a:rPr lang="en-US" altLang="en-US" sz="2400" dirty="0"/>
              <a:t> context-driven help.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45528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5632-F4EF-4393-B33B-00467B95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Short term memory/cognitive load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487E6-7D5D-40CE-B62E-EBD53BE15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/>
              <a:t>Jangan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membuat</a:t>
            </a:r>
            <a:r>
              <a:rPr lang="en-US" altLang="en-US" sz="2800" dirty="0"/>
              <a:t> navigation window management yang </a:t>
            </a:r>
            <a:r>
              <a:rPr lang="en-US" altLang="en-US" sz="2800" dirty="0" err="1"/>
              <a:t>rumit</a:t>
            </a:r>
            <a:r>
              <a:rPr lang="en-US" altLang="en-US" sz="2800" dirty="0"/>
              <a:t> dan </a:t>
            </a:r>
            <a:r>
              <a:rPr lang="en-US" altLang="en-US" sz="2800" dirty="0" err="1"/>
              <a:t>kompleks</a:t>
            </a:r>
            <a:r>
              <a:rPr lang="en-US" altLang="en-US" sz="2800" dirty="0"/>
              <a:t> </a:t>
            </a:r>
          </a:p>
          <a:p>
            <a:pPr eaLnBrk="1" hangingPunct="1"/>
            <a:r>
              <a:rPr lang="en-US" altLang="en-US" sz="2800" dirty="0" err="1"/>
              <a:t>Gunakan</a:t>
            </a:r>
            <a:r>
              <a:rPr lang="en-US" altLang="en-US" sz="2800" dirty="0"/>
              <a:t> </a:t>
            </a:r>
          </a:p>
          <a:p>
            <a:pPr lvl="1" eaLnBrk="1" hangingPunct="1"/>
            <a:r>
              <a:rPr lang="en-US" altLang="en-US" sz="2400" dirty="0"/>
              <a:t>meaningful mnemonics, icons, dan abbreviations. </a:t>
            </a:r>
          </a:p>
          <a:p>
            <a:pPr lvl="1" eaLnBrk="1" hangingPunct="1"/>
            <a:r>
              <a:rPr lang="en-US" altLang="en-US" sz="2400" dirty="0"/>
              <a:t>recognition over recall.</a:t>
            </a:r>
            <a:r>
              <a:rPr lang="en-US" altLang="en-US" dirty="0"/>
              <a:t> </a:t>
            </a:r>
          </a:p>
          <a:p>
            <a:pPr lvl="2" eaLnBrk="1" hangingPunct="1"/>
            <a:r>
              <a:rPr lang="en-US" altLang="en-US" sz="2000" b="1" dirty="0"/>
              <a:t>Ctrl/S</a:t>
            </a:r>
          </a:p>
          <a:p>
            <a:pPr lvl="2" eaLnBrk="1" hangingPunct="1"/>
            <a:r>
              <a:rPr lang="en-US" altLang="en-US" sz="2000" b="1" dirty="0"/>
              <a:t>File </a:t>
            </a:r>
            <a:r>
              <a:rPr lang="en-US" altLang="en-US" sz="2000" b="1" dirty="0">
                <a:sym typeface="Wingdings" panose="05000000000000000000" pitchFamily="2" charset="2"/>
              </a:rPr>
              <a:t></a:t>
            </a:r>
            <a:r>
              <a:rPr lang="en-US" altLang="en-US" sz="2000" b="1" dirty="0"/>
              <a:t> </a:t>
            </a:r>
            <a:r>
              <a:rPr lang="en-US" altLang="en-US" sz="2000" b="1" u="sng" dirty="0"/>
              <a:t>S</a:t>
            </a:r>
            <a:r>
              <a:rPr lang="en-US" altLang="en-US" sz="2000" b="1" dirty="0"/>
              <a:t>ave</a:t>
            </a:r>
          </a:p>
          <a:p>
            <a:pPr lvl="2" eaLnBrk="1" hangingPunct="1"/>
            <a:r>
              <a:rPr lang="en-US" altLang="en-US" sz="2000" b="1" dirty="0"/>
              <a:t>Icon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EFB17-9271-452F-A509-644AFC91F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442" y="4144143"/>
            <a:ext cx="2088231" cy="17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776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70AD-B40F-4E54-B933-8340225F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Short term memory/cognitive load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D92C7-2F6F-4B98-AEE8-6D81FE78D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/>
              <a:t>Gambarkan</a:t>
            </a:r>
            <a:r>
              <a:rPr lang="en-US" altLang="en-US" sz="2800" dirty="0"/>
              <a:t> input format </a:t>
            </a:r>
            <a:r>
              <a:rPr lang="en-US" altLang="en-US" sz="2800" dirty="0" err="1"/>
              <a:t>menggunakan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contoh</a:t>
            </a:r>
            <a:r>
              <a:rPr lang="en-US" altLang="en-US" sz="2800" dirty="0"/>
              <a:t> dan </a:t>
            </a:r>
            <a:r>
              <a:rPr lang="en-US" altLang="en-US" sz="2800" dirty="0" err="1"/>
              <a:t>beri</a:t>
            </a:r>
            <a:r>
              <a:rPr lang="en-US" altLang="en-US" sz="2800" dirty="0"/>
              <a:t> default. </a:t>
            </a:r>
          </a:p>
          <a:p>
            <a:pPr lvl="1" eaLnBrk="1" hangingPunct="1"/>
            <a:r>
              <a:rPr lang="en-US" altLang="en-US" sz="2400" dirty="0"/>
              <a:t>date format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sz="2800" dirty="0" err="1"/>
              <a:t>Jangan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meminta</a:t>
            </a:r>
            <a:r>
              <a:rPr lang="en-US" altLang="en-US" sz="2800" dirty="0"/>
              <a:t> user </a:t>
            </a:r>
            <a:r>
              <a:rPr lang="en-US" altLang="en-US" sz="2800" dirty="0" err="1"/>
              <a:t>untuk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mengingat</a:t>
            </a:r>
            <a:r>
              <a:rPr lang="en-US" altLang="en-US" sz="2800" dirty="0"/>
              <a:t> data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satu</a:t>
            </a:r>
            <a:r>
              <a:rPr lang="en-US" altLang="en-US" sz="2800" dirty="0"/>
              <a:t> screen </a:t>
            </a:r>
            <a:r>
              <a:rPr lang="en-US" altLang="en-US" sz="2800" dirty="0" err="1"/>
              <a:t>ke</a:t>
            </a:r>
            <a:r>
              <a:rPr lang="en-US" altLang="en-US" sz="2800" dirty="0"/>
              <a:t> screen yang </a:t>
            </a:r>
            <a:r>
              <a:rPr lang="en-US" altLang="en-US" sz="2800" dirty="0" err="1"/>
              <a:t>lainnya</a:t>
            </a:r>
            <a:r>
              <a:rPr lang="en-US" altLang="en-US" sz="2800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44167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23B2-A7F0-4755-9167-DC08AFC7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Additional guidelines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74C51-7407-4BF0-8A72-44DDA5893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err="1"/>
              <a:t>Mengetahui</a:t>
            </a:r>
            <a:r>
              <a:rPr lang="en-US" altLang="en-US" sz="2800" dirty="0"/>
              <a:t> </a:t>
            </a:r>
            <a:r>
              <a:rPr lang="ja-JP" altLang="en-US" sz="2800" dirty="0"/>
              <a:t>“</a:t>
            </a:r>
            <a:r>
              <a:rPr lang="en-US" altLang="ja-JP" sz="2800" dirty="0"/>
              <a:t>basic interface design guidelines</a:t>
            </a:r>
            <a:r>
              <a:rPr lang="ja-JP" altLang="en-US" sz="2800" dirty="0"/>
              <a:t>”</a:t>
            </a:r>
            <a:r>
              <a:rPr lang="en-US" altLang="ja-JP" sz="2800" dirty="0"/>
              <a:t> </a:t>
            </a:r>
            <a:r>
              <a:rPr lang="en-US" altLang="ja-JP" sz="2800" dirty="0" err="1"/>
              <a:t>hanyalah</a:t>
            </a:r>
            <a:r>
              <a:rPr lang="en-US" altLang="ja-JP" sz="2800" dirty="0"/>
              <a:t> </a:t>
            </a:r>
            <a:r>
              <a:rPr lang="en-US" altLang="ja-JP" sz="2800" dirty="0" err="1"/>
              <a:t>awal</a:t>
            </a:r>
            <a:r>
              <a:rPr lang="en-US" altLang="ja-JP" sz="2800" dirty="0"/>
              <a:t> </a:t>
            </a:r>
            <a:r>
              <a:rPr lang="en-US" altLang="ja-JP" sz="2800" dirty="0" err="1"/>
              <a:t>dari</a:t>
            </a:r>
            <a:r>
              <a:rPr lang="en-US" altLang="ja-JP" sz="2800" dirty="0"/>
              <a:t> </a:t>
            </a:r>
            <a:r>
              <a:rPr lang="ja-JP" altLang="en-US" sz="2800" dirty="0"/>
              <a:t>“</a:t>
            </a:r>
            <a:r>
              <a:rPr lang="en-US" altLang="ja-JP" sz="2800" dirty="0"/>
              <a:t>designing a good interface</a:t>
            </a:r>
            <a:r>
              <a:rPr lang="ja-JP" altLang="en-US" sz="2800" dirty="0"/>
              <a:t>”</a:t>
            </a:r>
            <a:r>
              <a:rPr lang="en-US" altLang="ja-JP" sz="2800" dirty="0"/>
              <a:t>. Masih </a:t>
            </a:r>
            <a:r>
              <a:rPr lang="en-US" altLang="ja-JP" sz="2800" dirty="0" err="1"/>
              <a:t>ada</a:t>
            </a:r>
            <a:r>
              <a:rPr lang="en-US" altLang="ja-JP" sz="2800" dirty="0"/>
              <a:t> </a:t>
            </a:r>
            <a:r>
              <a:rPr lang="en-US" altLang="ja-JP" sz="2800" dirty="0" err="1"/>
              <a:t>beberapa</a:t>
            </a:r>
            <a:r>
              <a:rPr lang="en-US" altLang="ja-JP" sz="2800" dirty="0"/>
              <a:t> guidelines </a:t>
            </a:r>
            <a:r>
              <a:rPr lang="en-US" altLang="ja-JP" sz="2800" dirty="0" err="1"/>
              <a:t>untuk</a:t>
            </a:r>
            <a:r>
              <a:rPr lang="en-US" altLang="ja-JP" sz="2800" dirty="0"/>
              <a:t>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Graphical screen design.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General screen layout, legibility and readability (typefaces), icons, </a:t>
            </a:r>
            <a:r>
              <a:rPr lang="en-US" altLang="en-US" sz="2400" dirty="0" err="1"/>
              <a:t>colour</a:t>
            </a:r>
            <a:r>
              <a:rPr lang="en-US" altLang="en-US" sz="2400" dirty="0"/>
              <a:t>, data display and data entry (For example, menus, forms, dialog boxes)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Interface components yang lain: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animations, audio, video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automation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597941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9E81-E17C-4478-91F2-2E14EED6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References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327A0-F07B-4A8B-AB50-8C79D1EB2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Interface Hall of Shame: http://pixelcentric.net/x-shame/apps/qt.html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Norman, D. A. (1998). The Design of Everyday Things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err="1"/>
              <a:t>Preece</a:t>
            </a:r>
            <a:r>
              <a:rPr lang="en-US" altLang="en-US" sz="2000" dirty="0"/>
              <a:t>, J., Rogers, Y., &amp; Sharp, H. (2002).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err="1"/>
              <a:t>Shneiderman</a:t>
            </a:r>
            <a:r>
              <a:rPr lang="en-US" altLang="en-US" sz="2000" dirty="0"/>
              <a:t>, B., &amp; </a:t>
            </a:r>
            <a:r>
              <a:rPr lang="en-US" altLang="en-US" sz="2000" dirty="0" err="1"/>
              <a:t>Plaisant</a:t>
            </a:r>
            <a:r>
              <a:rPr lang="en-US" altLang="en-US" sz="2000" dirty="0"/>
              <a:t>, C. (2005). Designing the User Interface: Strategies for Effective Human-Computer Interaction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Stone, D., Jarrett, C., Woodroffe, M., &amp; </a:t>
            </a:r>
            <a:r>
              <a:rPr lang="en-US" altLang="en-US" sz="2000" dirty="0" err="1"/>
              <a:t>Minocha</a:t>
            </a:r>
            <a:r>
              <a:rPr lang="en-US" altLang="en-US" sz="2000" dirty="0"/>
              <a:t>, S. (2005). User Interface Design and Evaluation.</a:t>
            </a:r>
          </a:p>
          <a:p>
            <a:endParaRPr lang="en-ID" dirty="0"/>
          </a:p>
          <a:p>
            <a:br>
              <a:rPr lang="en-ID"/>
            </a:b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547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D8A8-D1D6-4155-AB62-ABB0E378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Donald Norman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C17D3-76C4-453A-AD4E-A669A61BF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4AF054-5C30-433D-BBDB-3F752BEB1DA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48799" y="4813587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-11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-11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-11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-11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Donald Norman, author of "</a:t>
            </a:r>
            <a:r>
              <a:rPr lang="en-US" altLang="en-US" sz="2400" i="1"/>
              <a:t>The Design of Everyday Things</a:t>
            </a:r>
            <a:r>
              <a:rPr lang="en-US" altLang="en-US" sz="2400"/>
              <a:t>".</a:t>
            </a:r>
          </a:p>
        </p:txBody>
      </p:sp>
      <p:pic>
        <p:nvPicPr>
          <p:cNvPr id="5" name="Picture 4" descr="norman_headshot_143x167">
            <a:extLst>
              <a:ext uri="{FF2B5EF4-FFF2-40B4-BE49-F238E27FC236}">
                <a16:creationId xmlns:a16="http://schemas.microsoft.com/office/drawing/2014/main" id="{B26ABC47-6A0E-4C15-A481-08B722DD4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799" y="1716374"/>
            <a:ext cx="2466975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DOET-2002cover">
            <a:extLst>
              <a:ext uri="{FF2B5EF4-FFF2-40B4-BE49-F238E27FC236}">
                <a16:creationId xmlns:a16="http://schemas.microsoft.com/office/drawing/2014/main" id="{46561B84-CEAB-4266-BB8C-810B98CDA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974" y="1644937"/>
            <a:ext cx="2852738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69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C4F9-F44F-4A2E-B727-4764B2E2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Visibility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C1C38-78E4-43B8-9110-AE6027264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hlink"/>
                </a:solidFill>
              </a:rPr>
              <a:t>The principle of </a:t>
            </a:r>
            <a:r>
              <a:rPr lang="en-US" altLang="en-US" sz="2800" i="1" dirty="0">
                <a:solidFill>
                  <a:schemeClr val="hlink"/>
                </a:solidFill>
              </a:rPr>
              <a:t>visibility</a:t>
            </a:r>
            <a:r>
              <a:rPr lang="en-US" altLang="en-US" sz="2800" dirty="0"/>
              <a:t> </a:t>
            </a:r>
          </a:p>
          <a:p>
            <a:pPr lvl="1" eaLnBrk="1" hangingPunct="1"/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melihat</a:t>
            </a:r>
            <a:r>
              <a:rPr lang="en-US" altLang="en-US" sz="2400" dirty="0"/>
              <a:t> interface yang </a:t>
            </a:r>
            <a:r>
              <a:rPr lang="en-US" altLang="en-US" sz="2400" dirty="0" err="1"/>
              <a:t>ada</a:t>
            </a:r>
            <a:r>
              <a:rPr lang="en-US" altLang="en-US" sz="2400" dirty="0"/>
              <a:t>, user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mengerti</a:t>
            </a:r>
            <a:r>
              <a:rPr lang="en-US" altLang="en-US" sz="2400" dirty="0"/>
              <a:t> system </a:t>
            </a:r>
            <a:r>
              <a:rPr lang="en-US" altLang="en-US" sz="2400" dirty="0" err="1"/>
              <a:t>apa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sedang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dihadapi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kemudian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bekerja</a:t>
            </a:r>
            <a:r>
              <a:rPr lang="en-US" altLang="en-US" sz="2400" dirty="0"/>
              <a:t> dan </a:t>
            </a:r>
            <a:r>
              <a:rPr lang="en-US" altLang="en-US" sz="2400" dirty="0" err="1"/>
              <a:t>melakukan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suatu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tindakan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system </a:t>
            </a:r>
            <a:r>
              <a:rPr lang="en-US" altLang="en-US" sz="2400" dirty="0" err="1"/>
              <a:t>tersebut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Bagian-</a:t>
            </a:r>
            <a:r>
              <a:rPr lang="en-US" altLang="en-US" sz="2400" dirty="0" err="1"/>
              <a:t>bagian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penting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system </a:t>
            </a:r>
            <a:r>
              <a:rPr lang="en-US" altLang="en-US" sz="2400" dirty="0" err="1"/>
              <a:t>harus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terlihat</a:t>
            </a:r>
            <a:r>
              <a:rPr lang="en-US" altLang="en-US" sz="2400" dirty="0"/>
              <a:t> dan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digunakan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jelas</a:t>
            </a:r>
            <a:r>
              <a:rPr lang="en-US" altLang="en-US" sz="2400" dirty="0"/>
              <a:t>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9849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508D-23A2-4677-BD5C-FD6CE0E6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Visibility</a:t>
            </a:r>
            <a:endParaRPr lang="en-ID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47B4D28-FF6F-43D3-B251-0B30FF2E7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125" y="1855684"/>
            <a:ext cx="8017128" cy="463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09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E8B5-15E0-427F-960B-41675194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Affordance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075C-076D-4FD2-9CBA-DA7082F44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hlink"/>
                </a:solidFill>
              </a:rPr>
              <a:t>Good </a:t>
            </a:r>
            <a:r>
              <a:rPr lang="en-US" altLang="en-US" sz="2800" i="1" dirty="0">
                <a:solidFill>
                  <a:schemeClr val="hlink"/>
                </a:solidFill>
              </a:rPr>
              <a:t>affordance</a:t>
            </a:r>
            <a:r>
              <a:rPr lang="en-US" altLang="en-US" sz="2800" dirty="0">
                <a:solidFill>
                  <a:schemeClr val="hlink"/>
                </a:solidFill>
              </a:rPr>
              <a:t> </a:t>
            </a:r>
          </a:p>
          <a:p>
            <a:pPr lvl="1" eaLnBrk="1" hangingPunct="1"/>
            <a:r>
              <a:rPr lang="en-US" altLang="en-US" sz="2400" dirty="0" err="1"/>
              <a:t>Penampilan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obyek</a:t>
            </a:r>
            <a:r>
              <a:rPr lang="en-US" altLang="en-US" sz="2400" dirty="0"/>
              <a:t> / interface </a:t>
            </a:r>
            <a:r>
              <a:rPr lang="en-US" altLang="en-US" sz="2400" dirty="0" err="1"/>
              <a:t>mengindikasikan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bagaimana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seharusnya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digunakan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Contoh</a:t>
            </a:r>
            <a:r>
              <a:rPr lang="en-US" altLang="en-US" sz="2400" dirty="0"/>
              <a:t>: </a:t>
            </a:r>
            <a:r>
              <a:rPr lang="en-GB" altLang="en-US" sz="2400" dirty="0"/>
              <a:t>scrollbars - moving up and down, button - pushing.</a:t>
            </a:r>
          </a:p>
          <a:p>
            <a:pPr lvl="1" eaLnBrk="1" hangingPunct="1"/>
            <a:r>
              <a:rPr lang="en-AU" altLang="en-US" sz="2400" dirty="0"/>
              <a:t>Metaphor / icon / </a:t>
            </a:r>
            <a:r>
              <a:rPr lang="en-AU" altLang="en-US" sz="2400" dirty="0" err="1"/>
              <a:t>gambar</a:t>
            </a:r>
            <a:r>
              <a:rPr lang="en-AU" altLang="en-US" sz="2400" dirty="0"/>
              <a:t> yang </a:t>
            </a:r>
            <a:r>
              <a:rPr lang="en-AU" altLang="en-US" sz="2400" dirty="0" err="1"/>
              <a:t>sederhana</a:t>
            </a:r>
            <a:r>
              <a:rPr lang="en-AU" altLang="en-US" sz="2400" dirty="0"/>
              <a:t>, </a:t>
            </a:r>
            <a:r>
              <a:rPr lang="en-AU" altLang="en-US" sz="2400" dirty="0" err="1"/>
              <a:t>mudah</a:t>
            </a:r>
            <a:r>
              <a:rPr lang="en-AU" altLang="en-US" sz="2400" dirty="0"/>
              <a:t> </a:t>
            </a:r>
            <a:r>
              <a:rPr lang="en-AU" altLang="en-US" sz="2400" dirty="0" err="1"/>
              <a:t>dimengerti</a:t>
            </a:r>
            <a:r>
              <a:rPr lang="en-AU" altLang="en-US" sz="2400" dirty="0"/>
              <a:t>.</a:t>
            </a:r>
            <a:r>
              <a:rPr lang="en-GB" altLang="en-US" sz="2400" dirty="0"/>
              <a:t> </a:t>
            </a:r>
            <a:endParaRPr lang="en-US" altLang="en-US" sz="24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8527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A8E3-3F78-4EB2-A7AD-790AA907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/>
              <a:t>Affordance</a:t>
            </a:r>
            <a:endParaRPr lang="en-ID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D63402D-9F9C-4AAB-B20F-24CD1B4FFF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03293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68229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131</TotalTime>
  <Words>1654</Words>
  <Application>Microsoft Office PowerPoint</Application>
  <PresentationFormat>Widescreen</PresentationFormat>
  <Paragraphs>268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Calibri</vt:lpstr>
      <vt:lpstr>Calibri Light</vt:lpstr>
      <vt:lpstr>Times</vt:lpstr>
      <vt:lpstr>Times New Roman</vt:lpstr>
      <vt:lpstr>Wingdings</vt:lpstr>
      <vt:lpstr>Retrospect</vt:lpstr>
      <vt:lpstr>Graphical User Interface  Design and Programming </vt:lpstr>
      <vt:lpstr>Overview</vt:lpstr>
      <vt:lpstr>General design principles</vt:lpstr>
      <vt:lpstr> HCI Design Concepts</vt:lpstr>
      <vt:lpstr>Donald Norman</vt:lpstr>
      <vt:lpstr>Visibility</vt:lpstr>
      <vt:lpstr>Visibility</vt:lpstr>
      <vt:lpstr>Affordance</vt:lpstr>
      <vt:lpstr>Affordance</vt:lpstr>
      <vt:lpstr>Affordance</vt:lpstr>
      <vt:lpstr>Constraints</vt:lpstr>
      <vt:lpstr>Constraints</vt:lpstr>
      <vt:lpstr>Mappings</vt:lpstr>
      <vt:lpstr>Mappings</vt:lpstr>
      <vt:lpstr>Mapping</vt:lpstr>
      <vt:lpstr>QuickTime Player 4.0 </vt:lpstr>
      <vt:lpstr>QuickTime Player 6.3</vt:lpstr>
      <vt:lpstr>Causality</vt:lpstr>
      <vt:lpstr>Transfer effects </vt:lpstr>
      <vt:lpstr>Idioms</vt:lpstr>
      <vt:lpstr>Individual differences</vt:lpstr>
      <vt:lpstr>Digital watches</vt:lpstr>
      <vt:lpstr>Digital watch example</vt:lpstr>
      <vt:lpstr>Interface Design Guidelines</vt:lpstr>
      <vt:lpstr>Interface design principles </vt:lpstr>
      <vt:lpstr>Consistency</vt:lpstr>
      <vt:lpstr>Consistency</vt:lpstr>
      <vt:lpstr>External inconsistency example </vt:lpstr>
      <vt:lpstr>Consistency</vt:lpstr>
      <vt:lpstr>Consistency</vt:lpstr>
      <vt:lpstr>Universal usability</vt:lpstr>
      <vt:lpstr>Feedback</vt:lpstr>
      <vt:lpstr>Microsoft's Outlook Express 5.0</vt:lpstr>
      <vt:lpstr>Feedback</vt:lpstr>
      <vt:lpstr>Visual C++</vt:lpstr>
      <vt:lpstr>Exits</vt:lpstr>
      <vt:lpstr>Exits</vt:lpstr>
      <vt:lpstr>An example: A Dishwasher</vt:lpstr>
      <vt:lpstr>Prevent errors!</vt:lpstr>
      <vt:lpstr>Designing for error</vt:lpstr>
      <vt:lpstr>General rules for error prevention</vt:lpstr>
      <vt:lpstr>Give user sense of control</vt:lpstr>
      <vt:lpstr>Short term memory/cognitive load</vt:lpstr>
      <vt:lpstr>Short term memory/cognitive load</vt:lpstr>
      <vt:lpstr>Additional guidelines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User Interface  Design and Programming</dc:title>
  <dc:creator>abd43</dc:creator>
  <cp:lastModifiedBy>abd43</cp:lastModifiedBy>
  <cp:revision>11</cp:revision>
  <dcterms:created xsi:type="dcterms:W3CDTF">2021-02-28T13:43:42Z</dcterms:created>
  <dcterms:modified xsi:type="dcterms:W3CDTF">2021-02-28T16:28:54Z</dcterms:modified>
</cp:coreProperties>
</file>