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78" r:id="rId29"/>
    <p:sldId id="279" r:id="rId30"/>
    <p:sldId id="285" r:id="rId31"/>
    <p:sldId id="286" r:id="rId32"/>
    <p:sldId id="287" r:id="rId33"/>
    <p:sldId id="288" r:id="rId34"/>
    <p:sldId id="289" r:id="rId35"/>
    <p:sldId id="290" r:id="rId36"/>
    <p:sldId id="291" r:id="rId37"/>
    <p:sldId id="294" r:id="rId38"/>
    <p:sldId id="295" r:id="rId39"/>
    <p:sldId id="296" r:id="rId40"/>
    <p:sldId id="297" r:id="rId41"/>
    <p:sldId id="292" r:id="rId42"/>
    <p:sldId id="293" r:id="rId43"/>
    <p:sldId id="298" r:id="rId44"/>
    <p:sldId id="299" r:id="rId45"/>
    <p:sldId id="300" r:id="rId46"/>
    <p:sldId id="30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492AD1-89EB-4840-B945-58695F570FB8}" type="datetimeFigureOut">
              <a:rPr lang="en-ID" smtClean="0"/>
              <a:t>23/03/2021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406839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2AD1-89EB-4840-B945-58695F570FB8}" type="datetimeFigureOut">
              <a:rPr lang="en-ID" smtClean="0"/>
              <a:t>23/03/2021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3048494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2AD1-89EB-4840-B945-58695F570FB8}" type="datetimeFigureOut">
              <a:rPr lang="en-ID" smtClean="0"/>
              <a:t>23/03/2021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4003760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2AD1-89EB-4840-B945-58695F570FB8}" type="datetimeFigureOut">
              <a:rPr lang="en-ID" smtClean="0"/>
              <a:t>23/03/2021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558835-900A-443A-B2BA-EC197FD62267}" type="slidenum">
              <a:rPr lang="en-ID" smtClean="0"/>
              <a:t>‹#›</a:t>
            </a:fld>
            <a:endParaRPr lang="en-ID"/>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722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2AD1-89EB-4840-B945-58695F570FB8}" type="datetimeFigureOut">
              <a:rPr lang="en-ID" smtClean="0"/>
              <a:t>23/03/2021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3924217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492AD1-89EB-4840-B945-58695F570FB8}" type="datetimeFigureOut">
              <a:rPr lang="en-ID" smtClean="0"/>
              <a:t>23/03/2021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294699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0492AD1-89EB-4840-B945-58695F570FB8}" type="datetimeFigureOut">
              <a:rPr lang="en-ID" smtClean="0"/>
              <a:t>23/03/2021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2337870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92AD1-89EB-4840-B945-58695F570FB8}" type="datetimeFigureOut">
              <a:rPr lang="en-ID" smtClean="0"/>
              <a:t>23/03/2021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1811887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92AD1-89EB-4840-B945-58695F570FB8}" type="datetimeFigureOut">
              <a:rPr lang="en-ID" smtClean="0"/>
              <a:t>23/03/2021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197020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92AD1-89EB-4840-B945-58695F570FB8}" type="datetimeFigureOut">
              <a:rPr lang="en-ID" smtClean="0"/>
              <a:t>23/03/2021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352730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92AD1-89EB-4840-B945-58695F570FB8}" type="datetimeFigureOut">
              <a:rPr lang="en-ID" smtClean="0"/>
              <a:t>23/03/2021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124972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492AD1-89EB-4840-B945-58695F570FB8}" type="datetimeFigureOut">
              <a:rPr lang="en-ID" smtClean="0"/>
              <a:t>23/03/2021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991245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92AD1-89EB-4840-B945-58695F570FB8}" type="datetimeFigureOut">
              <a:rPr lang="en-ID" smtClean="0"/>
              <a:t>23/03/2021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210075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92AD1-89EB-4840-B945-58695F570FB8}" type="datetimeFigureOut">
              <a:rPr lang="en-ID" smtClean="0"/>
              <a:t>23/03/2021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312331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92AD1-89EB-4840-B945-58695F570FB8}" type="datetimeFigureOut">
              <a:rPr lang="en-ID" smtClean="0"/>
              <a:t>23/03/2021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251826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2AD1-89EB-4840-B945-58695F570FB8}" type="datetimeFigureOut">
              <a:rPr lang="en-ID" smtClean="0"/>
              <a:t>23/03/2021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912945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92AD1-89EB-4840-B945-58695F570FB8}" type="datetimeFigureOut">
              <a:rPr lang="en-ID" smtClean="0"/>
              <a:t>23/03/2021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558835-900A-443A-B2BA-EC197FD62267}" type="slidenum">
              <a:rPr lang="en-ID" smtClean="0"/>
              <a:t>‹#›</a:t>
            </a:fld>
            <a:endParaRPr lang="en-ID"/>
          </a:p>
        </p:txBody>
      </p:sp>
    </p:spTree>
    <p:extLst>
      <p:ext uri="{BB962C8B-B14F-4D97-AF65-F5344CB8AC3E}">
        <p14:creationId xmlns:p14="http://schemas.microsoft.com/office/powerpoint/2010/main" val="479049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492AD1-89EB-4840-B945-58695F570FB8}" type="datetimeFigureOut">
              <a:rPr lang="en-ID" smtClean="0"/>
              <a:t>23/03/2021</a:t>
            </a:fld>
            <a:endParaRPr lang="en-ID"/>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9558835-900A-443A-B2BA-EC197FD62267}" type="slidenum">
              <a:rPr lang="en-ID" smtClean="0"/>
              <a:t>‹#›</a:t>
            </a:fld>
            <a:endParaRPr lang="en-ID"/>
          </a:p>
        </p:txBody>
      </p:sp>
    </p:spTree>
    <p:extLst>
      <p:ext uri="{BB962C8B-B14F-4D97-AF65-F5344CB8AC3E}">
        <p14:creationId xmlns:p14="http://schemas.microsoft.com/office/powerpoint/2010/main" val="419033684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useit.com/papers/heuristic/heuristic_list.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A computer screen capture&#10;&#10;Description automatically generated with low confidence">
            <a:extLst>
              <a:ext uri="{FF2B5EF4-FFF2-40B4-BE49-F238E27FC236}">
                <a16:creationId xmlns:a16="http://schemas.microsoft.com/office/drawing/2014/main" id="{B26DD74F-EC74-4F14-867D-2754D0BC8EF8}"/>
              </a:ext>
            </a:extLst>
          </p:cNvPr>
          <p:cNvPicPr>
            <a:picLocks noChangeAspect="1"/>
          </p:cNvPicPr>
          <p:nvPr/>
        </p:nvPicPr>
        <p:blipFill rotWithShape="1">
          <a:blip r:embed="rId3"/>
          <a:srcRect b="6278"/>
          <a:stretch/>
        </p:blipFill>
        <p:spPr>
          <a:xfrm>
            <a:off x="20" y="-1"/>
            <a:ext cx="12191980" cy="6858001"/>
          </a:xfrm>
          <a:prstGeom prst="rect">
            <a:avLst/>
          </a:prstGeom>
        </p:spPr>
      </p:pic>
      <p:sp>
        <p:nvSpPr>
          <p:cNvPr id="10" name="Rectangle 9">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4E8B0-B0CF-46B0-8721-F9E88978872F}"/>
              </a:ext>
            </a:extLst>
          </p:cNvPr>
          <p:cNvSpPr>
            <a:spLocks noGrp="1"/>
          </p:cNvSpPr>
          <p:nvPr>
            <p:ph type="ctrTitle"/>
          </p:nvPr>
        </p:nvSpPr>
        <p:spPr>
          <a:xfrm>
            <a:off x="1595269" y="1122363"/>
            <a:ext cx="9001462" cy="2387600"/>
          </a:xfrm>
        </p:spPr>
        <p:txBody>
          <a:bodyPr>
            <a:normAutofit/>
          </a:bodyPr>
          <a:lstStyle/>
          <a:p>
            <a:r>
              <a:rPr lang="en-ID" dirty="0"/>
              <a:t>Assessing usability</a:t>
            </a:r>
          </a:p>
        </p:txBody>
      </p:sp>
      <p:sp>
        <p:nvSpPr>
          <p:cNvPr id="3" name="Subtitle 2">
            <a:extLst>
              <a:ext uri="{FF2B5EF4-FFF2-40B4-BE49-F238E27FC236}">
                <a16:creationId xmlns:a16="http://schemas.microsoft.com/office/drawing/2014/main" id="{7C4080F1-19E4-4C27-B8D2-E8E2F8D2DCEA}"/>
              </a:ext>
            </a:extLst>
          </p:cNvPr>
          <p:cNvSpPr>
            <a:spLocks noGrp="1"/>
          </p:cNvSpPr>
          <p:nvPr>
            <p:ph type="subTitle" idx="1"/>
          </p:nvPr>
        </p:nvSpPr>
        <p:spPr>
          <a:xfrm>
            <a:off x="1595269" y="3602038"/>
            <a:ext cx="9001462" cy="1655762"/>
          </a:xfrm>
        </p:spPr>
        <p:txBody>
          <a:bodyPr>
            <a:normAutofit/>
          </a:bodyPr>
          <a:lstStyle/>
          <a:p>
            <a:r>
              <a:rPr lang="en-ID" dirty="0"/>
              <a:t>Week 5</a:t>
            </a:r>
          </a:p>
        </p:txBody>
      </p:sp>
    </p:spTree>
    <p:extLst>
      <p:ext uri="{BB962C8B-B14F-4D97-AF65-F5344CB8AC3E}">
        <p14:creationId xmlns:p14="http://schemas.microsoft.com/office/powerpoint/2010/main" val="384405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F7A3-7AD4-4298-96DD-D7083C2FAE44}"/>
              </a:ext>
            </a:extLst>
          </p:cNvPr>
          <p:cNvSpPr>
            <a:spLocks noGrp="1"/>
          </p:cNvSpPr>
          <p:nvPr>
            <p:ph type="title"/>
          </p:nvPr>
        </p:nvSpPr>
        <p:spPr/>
        <p:txBody>
          <a:bodyPr/>
          <a:lstStyle/>
          <a:p>
            <a:r>
              <a:rPr lang="en-US" altLang="en-US" sz="3600" dirty="0"/>
              <a:t>Framework evaluation : DECIDE</a:t>
            </a:r>
            <a:endParaRPr lang="en-ID" dirty="0"/>
          </a:p>
        </p:txBody>
      </p:sp>
      <p:sp>
        <p:nvSpPr>
          <p:cNvPr id="3" name="Content Placeholder 2">
            <a:extLst>
              <a:ext uri="{FF2B5EF4-FFF2-40B4-BE49-F238E27FC236}">
                <a16:creationId xmlns:a16="http://schemas.microsoft.com/office/drawing/2014/main" id="{7381EF2A-D300-47D1-831F-FCCD1D550A15}"/>
              </a:ext>
            </a:extLst>
          </p:cNvPr>
          <p:cNvSpPr>
            <a:spLocks noGrp="1"/>
          </p:cNvSpPr>
          <p:nvPr>
            <p:ph idx="1"/>
          </p:nvPr>
        </p:nvSpPr>
        <p:spPr/>
        <p:txBody>
          <a:bodyPr/>
          <a:lstStyle/>
          <a:p>
            <a:pPr eaLnBrk="1" hangingPunct="1"/>
            <a:r>
              <a:rPr lang="en-US" altLang="en-US" sz="2000" dirty="0">
                <a:solidFill>
                  <a:schemeClr val="hlink"/>
                </a:solidFill>
              </a:rPr>
              <a:t>D</a:t>
            </a:r>
            <a:r>
              <a:rPr lang="en-US" altLang="en-US" sz="2000" dirty="0"/>
              <a:t>etermine the overall goals</a:t>
            </a:r>
          </a:p>
          <a:p>
            <a:pPr eaLnBrk="1" hangingPunct="1"/>
            <a:r>
              <a:rPr lang="en-US" altLang="en-US" sz="2000" dirty="0">
                <a:solidFill>
                  <a:schemeClr val="hlink"/>
                </a:solidFill>
              </a:rPr>
              <a:t>E</a:t>
            </a:r>
            <a:r>
              <a:rPr lang="en-US" altLang="en-US" sz="2000" dirty="0"/>
              <a:t>xplore the specific questions</a:t>
            </a:r>
          </a:p>
          <a:p>
            <a:pPr eaLnBrk="1" hangingPunct="1"/>
            <a:r>
              <a:rPr lang="en-US" altLang="en-US" sz="2000" dirty="0">
                <a:solidFill>
                  <a:schemeClr val="hlink"/>
                </a:solidFill>
              </a:rPr>
              <a:t>C</a:t>
            </a:r>
            <a:r>
              <a:rPr lang="en-US" altLang="en-US" sz="2000" dirty="0"/>
              <a:t>hoose the appropriate evaluation techniques</a:t>
            </a:r>
          </a:p>
          <a:p>
            <a:pPr eaLnBrk="1" hangingPunct="1"/>
            <a:r>
              <a:rPr lang="en-US" altLang="en-US" sz="2000" dirty="0">
                <a:solidFill>
                  <a:schemeClr val="hlink"/>
                </a:solidFill>
              </a:rPr>
              <a:t>I</a:t>
            </a:r>
            <a:r>
              <a:rPr lang="en-US" altLang="en-US" sz="2000" dirty="0"/>
              <a:t>dentify practical issues</a:t>
            </a:r>
          </a:p>
          <a:p>
            <a:pPr eaLnBrk="1" hangingPunct="1"/>
            <a:r>
              <a:rPr lang="en-US" altLang="en-US" sz="2000" dirty="0">
                <a:solidFill>
                  <a:schemeClr val="hlink"/>
                </a:solidFill>
              </a:rPr>
              <a:t>D</a:t>
            </a:r>
            <a:r>
              <a:rPr lang="en-US" altLang="en-US" sz="2000" dirty="0"/>
              <a:t>ecide how to deal with ethical issues</a:t>
            </a:r>
          </a:p>
          <a:p>
            <a:pPr eaLnBrk="1" hangingPunct="1"/>
            <a:r>
              <a:rPr lang="en-US" altLang="en-US" sz="2000" dirty="0">
                <a:solidFill>
                  <a:schemeClr val="hlink"/>
                </a:solidFill>
              </a:rPr>
              <a:t>E</a:t>
            </a:r>
            <a:r>
              <a:rPr lang="en-US" altLang="en-US" sz="2000" dirty="0"/>
              <a:t>valuate, interpret and present the data</a:t>
            </a:r>
          </a:p>
          <a:p>
            <a:pPr eaLnBrk="1" hangingPunct="1">
              <a:buFont typeface="Wingdings" panose="05000000000000000000" pitchFamily="2" charset="2"/>
              <a:buNone/>
            </a:pPr>
            <a:r>
              <a:rPr lang="en-US" altLang="en-US" sz="1800" dirty="0"/>
              <a:t>						(</a:t>
            </a:r>
            <a:r>
              <a:rPr lang="en-US" altLang="en-US" sz="1800" dirty="0" err="1"/>
              <a:t>Preece</a:t>
            </a:r>
            <a:r>
              <a:rPr lang="en-US" altLang="en-US" sz="1800" dirty="0"/>
              <a:t>, 2002) p.348</a:t>
            </a:r>
          </a:p>
          <a:p>
            <a:endParaRPr lang="en-ID" dirty="0"/>
          </a:p>
        </p:txBody>
      </p:sp>
    </p:spTree>
    <p:extLst>
      <p:ext uri="{BB962C8B-B14F-4D97-AF65-F5344CB8AC3E}">
        <p14:creationId xmlns:p14="http://schemas.microsoft.com/office/powerpoint/2010/main" val="48027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95B7-5BDA-45F2-B73F-A9A2181DD461}"/>
              </a:ext>
            </a:extLst>
          </p:cNvPr>
          <p:cNvSpPr>
            <a:spLocks noGrp="1"/>
          </p:cNvSpPr>
          <p:nvPr>
            <p:ph type="title"/>
          </p:nvPr>
        </p:nvSpPr>
        <p:spPr/>
        <p:txBody>
          <a:bodyPr/>
          <a:lstStyle/>
          <a:p>
            <a:r>
              <a:rPr lang="en-US" altLang="en-US" dirty="0"/>
              <a:t>Usability evaluation: principles</a:t>
            </a:r>
            <a:endParaRPr lang="en-ID" dirty="0"/>
          </a:p>
        </p:txBody>
      </p:sp>
      <p:sp>
        <p:nvSpPr>
          <p:cNvPr id="3" name="Content Placeholder 2">
            <a:extLst>
              <a:ext uri="{FF2B5EF4-FFF2-40B4-BE49-F238E27FC236}">
                <a16:creationId xmlns:a16="http://schemas.microsoft.com/office/drawing/2014/main" id="{873D8F3A-CDEE-49E3-9910-E0B5F91EDF3B}"/>
              </a:ext>
            </a:extLst>
          </p:cNvPr>
          <p:cNvSpPr>
            <a:spLocks noGrp="1"/>
          </p:cNvSpPr>
          <p:nvPr>
            <p:ph idx="1"/>
          </p:nvPr>
        </p:nvSpPr>
        <p:spPr/>
        <p:txBody>
          <a:bodyPr/>
          <a:lstStyle/>
          <a:p>
            <a:pPr eaLnBrk="1" hangingPunct="1">
              <a:lnSpc>
                <a:spcPct val="90000"/>
              </a:lnSpc>
              <a:buFont typeface="Wingdings" panose="05000000000000000000" pitchFamily="2" charset="2"/>
              <a:buNone/>
            </a:pPr>
            <a:r>
              <a:rPr lang="en-US" altLang="en-US" sz="2000" dirty="0" err="1"/>
              <a:t>Beberapa</a:t>
            </a:r>
            <a:r>
              <a:rPr lang="en-US" altLang="en-US" sz="2000" dirty="0"/>
              <a:t> </a:t>
            </a:r>
            <a:r>
              <a:rPr lang="en-US" altLang="en-US" sz="2000" dirty="0" err="1"/>
              <a:t>petunjuk</a:t>
            </a:r>
            <a:r>
              <a:rPr lang="en-US" altLang="en-US" sz="2000" dirty="0"/>
              <a:t> </a:t>
            </a:r>
            <a:r>
              <a:rPr lang="en-US" altLang="en-US" sz="2000" dirty="0" err="1"/>
              <a:t>untuk</a:t>
            </a:r>
            <a:r>
              <a:rPr lang="en-US" altLang="en-US" sz="2000" dirty="0"/>
              <a:t> “principles for usability evaluation” </a:t>
            </a:r>
            <a:r>
              <a:rPr lang="en-US" altLang="en-US" sz="2000" dirty="0" err="1"/>
              <a:t>dengan</a:t>
            </a:r>
            <a:r>
              <a:rPr lang="en-US" altLang="en-US" sz="2000" dirty="0"/>
              <a:t> </a:t>
            </a:r>
            <a:r>
              <a:rPr lang="en-US" altLang="en-US" sz="2000" dirty="0" err="1"/>
              <a:t>pendekatan</a:t>
            </a:r>
            <a:r>
              <a:rPr lang="en-US" altLang="en-US" sz="2000" dirty="0"/>
              <a:t> user-</a:t>
            </a:r>
            <a:r>
              <a:rPr lang="en-US" altLang="en-US" sz="2000" dirty="0" err="1"/>
              <a:t>centred</a:t>
            </a:r>
            <a:r>
              <a:rPr lang="en-US" altLang="en-US" sz="2000" dirty="0"/>
              <a:t>:</a:t>
            </a:r>
          </a:p>
          <a:p>
            <a:pPr eaLnBrk="1" hangingPunct="1">
              <a:lnSpc>
                <a:spcPct val="90000"/>
              </a:lnSpc>
            </a:pPr>
            <a:r>
              <a:rPr lang="en-US" altLang="en-US" sz="2000" dirty="0"/>
              <a:t>User </a:t>
            </a:r>
            <a:r>
              <a:rPr lang="en-US" altLang="en-US" sz="2000" dirty="0" err="1"/>
              <a:t>harus</a:t>
            </a:r>
            <a:r>
              <a:rPr lang="en-US" altLang="en-US" sz="2000" dirty="0"/>
              <a:t> </a:t>
            </a:r>
            <a:r>
              <a:rPr lang="en-US" altLang="en-US" sz="2000" dirty="0" err="1"/>
              <a:t>dilibatkan</a:t>
            </a:r>
            <a:r>
              <a:rPr lang="en-US" altLang="en-US" sz="2000" dirty="0"/>
              <a:t> </a:t>
            </a:r>
            <a:r>
              <a:rPr lang="en-US" altLang="en-US" sz="2000" dirty="0" err="1"/>
              <a:t>dalam</a:t>
            </a:r>
            <a:r>
              <a:rPr lang="en-US" altLang="en-US" sz="2000" dirty="0"/>
              <a:t> </a:t>
            </a:r>
            <a:r>
              <a:rPr lang="en-US" altLang="en-US" sz="2000" dirty="0" err="1"/>
              <a:t>proyek</a:t>
            </a:r>
            <a:r>
              <a:rPr lang="en-US" altLang="en-US" sz="2000" dirty="0"/>
              <a:t> </a:t>
            </a:r>
            <a:r>
              <a:rPr lang="en-US" altLang="en-US" sz="2000" dirty="0" err="1"/>
              <a:t>sejak</a:t>
            </a:r>
            <a:r>
              <a:rPr lang="en-US" altLang="en-US" sz="2000" dirty="0"/>
              <a:t> </a:t>
            </a:r>
            <a:r>
              <a:rPr lang="en-US" altLang="en-US" sz="2000" dirty="0" err="1"/>
              <a:t>awal</a:t>
            </a:r>
            <a:r>
              <a:rPr lang="en-US" altLang="en-US" sz="2000" dirty="0"/>
              <a:t> </a:t>
            </a:r>
            <a:r>
              <a:rPr lang="en-US" altLang="en-US" sz="2000" dirty="0" err="1"/>
              <a:t>hingga</a:t>
            </a:r>
            <a:r>
              <a:rPr lang="en-US" altLang="en-US" sz="2000" dirty="0"/>
              <a:t> </a:t>
            </a:r>
            <a:r>
              <a:rPr lang="en-US" altLang="en-US" sz="2000" dirty="0" err="1"/>
              <a:t>akhir</a:t>
            </a:r>
            <a:r>
              <a:rPr lang="en-US" altLang="en-US" sz="2000" dirty="0"/>
              <a:t>.</a:t>
            </a:r>
          </a:p>
          <a:p>
            <a:pPr eaLnBrk="1" hangingPunct="1">
              <a:lnSpc>
                <a:spcPct val="90000"/>
              </a:lnSpc>
            </a:pPr>
            <a:r>
              <a:rPr lang="en-US" altLang="en-US" sz="2000" dirty="0" err="1"/>
              <a:t>Mengidentifikasi</a:t>
            </a:r>
            <a:r>
              <a:rPr lang="en-US" altLang="en-US" sz="2000" dirty="0"/>
              <a:t>, </a:t>
            </a:r>
            <a:r>
              <a:rPr lang="en-US" altLang="en-US" sz="2000" dirty="0" err="1"/>
              <a:t>mendokumentasi</a:t>
            </a:r>
            <a:r>
              <a:rPr lang="en-US" altLang="en-US" sz="2000" dirty="0"/>
              <a:t>, </a:t>
            </a:r>
            <a:r>
              <a:rPr lang="en-US" altLang="en-US" sz="2000" dirty="0" err="1"/>
              <a:t>menguji</a:t>
            </a:r>
            <a:r>
              <a:rPr lang="en-US" altLang="en-US" sz="2000" dirty="0"/>
              <a:t> “Specific usability and user experience goals”</a:t>
            </a:r>
          </a:p>
          <a:p>
            <a:pPr eaLnBrk="1" hangingPunct="1">
              <a:lnSpc>
                <a:spcPct val="90000"/>
              </a:lnSpc>
            </a:pPr>
            <a:r>
              <a:rPr lang="en-US" altLang="en-US" sz="2000" dirty="0" err="1"/>
              <a:t>Pengujian</a:t>
            </a:r>
            <a:r>
              <a:rPr lang="en-US" altLang="en-US" sz="2000" dirty="0"/>
              <a:t> </a:t>
            </a:r>
            <a:r>
              <a:rPr lang="en-US" altLang="en-US" sz="2000" dirty="0" err="1"/>
              <a:t>secara</a:t>
            </a:r>
            <a:r>
              <a:rPr lang="en-US" altLang="en-US" sz="2000" dirty="0"/>
              <a:t> </a:t>
            </a:r>
            <a:r>
              <a:rPr lang="en-US" altLang="en-US" sz="2000" dirty="0" err="1"/>
              <a:t>berulang-ulang</a:t>
            </a:r>
            <a:r>
              <a:rPr lang="en-US" altLang="en-US" sz="2000" dirty="0"/>
              <a:t> </a:t>
            </a:r>
          </a:p>
          <a:p>
            <a:pPr eaLnBrk="1" hangingPunct="1">
              <a:lnSpc>
                <a:spcPct val="90000"/>
              </a:lnSpc>
            </a:pPr>
            <a:r>
              <a:rPr lang="en-US" altLang="en-US" sz="2000" dirty="0" err="1"/>
              <a:t>Tolok</a:t>
            </a:r>
            <a:r>
              <a:rPr lang="en-US" altLang="en-US" sz="2000" dirty="0"/>
              <a:t> </a:t>
            </a:r>
            <a:r>
              <a:rPr lang="en-US" altLang="en-US" sz="2000" dirty="0" err="1"/>
              <a:t>ukur</a:t>
            </a:r>
            <a:r>
              <a:rPr lang="en-US" altLang="en-US" sz="2000" dirty="0"/>
              <a:t> : User </a:t>
            </a:r>
            <a:r>
              <a:rPr lang="en-US" altLang="en-US" sz="2000" dirty="0" err="1"/>
              <a:t>biasanya</a:t>
            </a:r>
            <a:r>
              <a:rPr lang="en-US" altLang="en-US" sz="2000" dirty="0"/>
              <a:t> </a:t>
            </a:r>
            <a:r>
              <a:rPr lang="en-US" altLang="en-US" sz="2000" dirty="0" err="1"/>
              <a:t>akan</a:t>
            </a:r>
            <a:r>
              <a:rPr lang="en-US" altLang="en-US" sz="2000" dirty="0"/>
              <a:t> </a:t>
            </a:r>
            <a:r>
              <a:rPr lang="en-US" altLang="en-US" sz="2000" dirty="0" err="1"/>
              <a:t>mengatakan</a:t>
            </a:r>
            <a:r>
              <a:rPr lang="en-US" altLang="en-US" sz="2000" dirty="0"/>
              <a:t> </a:t>
            </a:r>
            <a:r>
              <a:rPr lang="en-US" altLang="en-US" sz="2000" dirty="0" err="1"/>
              <a:t>apakah</a:t>
            </a:r>
            <a:r>
              <a:rPr lang="en-US" altLang="en-US" sz="2000" dirty="0"/>
              <a:t> </a:t>
            </a:r>
            <a:r>
              <a:rPr lang="en-US" altLang="en-US" sz="2000" dirty="0" err="1"/>
              <a:t>mereka</a:t>
            </a:r>
            <a:r>
              <a:rPr lang="en-US" altLang="en-US" sz="2000" dirty="0"/>
              <a:t> </a:t>
            </a:r>
            <a:r>
              <a:rPr lang="en-US" altLang="en-US" sz="2000" dirty="0" err="1"/>
              <a:t>suka</a:t>
            </a:r>
            <a:r>
              <a:rPr lang="en-US" altLang="en-US" sz="2000" dirty="0"/>
              <a:t> / </a:t>
            </a:r>
            <a:r>
              <a:rPr lang="en-US" altLang="en-US" sz="2000" dirty="0" err="1"/>
              <a:t>tidak</a:t>
            </a:r>
            <a:r>
              <a:rPr lang="en-US" altLang="en-US" sz="2000" dirty="0"/>
              <a:t> </a:t>
            </a:r>
            <a:r>
              <a:rPr lang="en-US" altLang="en-US" sz="2000" dirty="0" err="1"/>
              <a:t>suka</a:t>
            </a:r>
            <a:r>
              <a:rPr lang="en-US" altLang="en-US" sz="2000" dirty="0"/>
              <a:t> </a:t>
            </a:r>
            <a:r>
              <a:rPr lang="en-US" altLang="en-US" sz="2000" dirty="0" err="1"/>
              <a:t>dengan</a:t>
            </a:r>
            <a:r>
              <a:rPr lang="en-US" altLang="en-US" sz="2000" dirty="0"/>
              <a:t> software yang </a:t>
            </a:r>
            <a:r>
              <a:rPr lang="en-US" altLang="en-US" sz="2000" dirty="0" err="1"/>
              <a:t>mereka</a:t>
            </a:r>
            <a:r>
              <a:rPr lang="en-US" altLang="en-US" sz="2000" dirty="0"/>
              <a:t> </a:t>
            </a:r>
            <a:r>
              <a:rPr lang="en-US" altLang="en-US" sz="2000" dirty="0" err="1"/>
              <a:t>gunakan</a:t>
            </a:r>
            <a:endParaRPr lang="en-AU" altLang="en-US" sz="2000" dirty="0"/>
          </a:p>
          <a:p>
            <a:endParaRPr lang="en-ID" dirty="0"/>
          </a:p>
        </p:txBody>
      </p:sp>
    </p:spTree>
    <p:extLst>
      <p:ext uri="{BB962C8B-B14F-4D97-AF65-F5344CB8AC3E}">
        <p14:creationId xmlns:p14="http://schemas.microsoft.com/office/powerpoint/2010/main" val="80049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0697-1C86-4BE2-916D-6DA849537148}"/>
              </a:ext>
            </a:extLst>
          </p:cNvPr>
          <p:cNvSpPr>
            <a:spLocks noGrp="1"/>
          </p:cNvSpPr>
          <p:nvPr>
            <p:ph type="title"/>
          </p:nvPr>
        </p:nvSpPr>
        <p:spPr/>
        <p:txBody>
          <a:bodyPr/>
          <a:lstStyle/>
          <a:p>
            <a:r>
              <a:rPr lang="en-US" altLang="en-US" dirty="0"/>
              <a:t>Evaluation methods</a:t>
            </a:r>
            <a:endParaRPr lang="en-ID" dirty="0"/>
          </a:p>
        </p:txBody>
      </p:sp>
      <p:sp>
        <p:nvSpPr>
          <p:cNvPr id="3" name="Content Placeholder 2">
            <a:extLst>
              <a:ext uri="{FF2B5EF4-FFF2-40B4-BE49-F238E27FC236}">
                <a16:creationId xmlns:a16="http://schemas.microsoft.com/office/drawing/2014/main" id="{77E79840-3FB3-448B-A572-7024FF1B8B6E}"/>
              </a:ext>
            </a:extLst>
          </p:cNvPr>
          <p:cNvSpPr>
            <a:spLocks noGrp="1"/>
          </p:cNvSpPr>
          <p:nvPr>
            <p:ph idx="1"/>
          </p:nvPr>
        </p:nvSpPr>
        <p:spPr/>
        <p:txBody>
          <a:bodyPr/>
          <a:lstStyle/>
          <a:p>
            <a:pPr eaLnBrk="1" hangingPunct="1"/>
            <a:r>
              <a:rPr lang="en-US" altLang="en-US" sz="2800" dirty="0" err="1"/>
              <a:t>Bergantung</a:t>
            </a:r>
            <a:r>
              <a:rPr lang="en-US" altLang="en-US" sz="2800" dirty="0"/>
              <a:t> pada </a:t>
            </a:r>
            <a:r>
              <a:rPr lang="en-US" altLang="en-US" sz="2800" dirty="0" err="1"/>
              <a:t>beberapa</a:t>
            </a:r>
            <a:r>
              <a:rPr lang="en-US" altLang="en-US" sz="2800" dirty="0"/>
              <a:t> </a:t>
            </a:r>
            <a:r>
              <a:rPr lang="en-US" altLang="en-US" sz="2800" dirty="0" err="1"/>
              <a:t>faktor</a:t>
            </a:r>
            <a:r>
              <a:rPr lang="en-US" altLang="en-US" sz="2800" dirty="0"/>
              <a:t> :</a:t>
            </a:r>
          </a:p>
          <a:p>
            <a:pPr lvl="1" eaLnBrk="1" hangingPunct="1"/>
            <a:r>
              <a:rPr lang="en-AU" altLang="en-US" sz="2400" dirty="0"/>
              <a:t>stage of design or development  (early, middle, late)  </a:t>
            </a:r>
          </a:p>
          <a:p>
            <a:pPr lvl="1" eaLnBrk="1" hangingPunct="1"/>
            <a:r>
              <a:rPr lang="en-AU" altLang="en-US" sz="2400" dirty="0"/>
              <a:t>expected users </a:t>
            </a:r>
          </a:p>
          <a:p>
            <a:pPr lvl="1" eaLnBrk="1" hangingPunct="1"/>
            <a:r>
              <a:rPr lang="en-AU" altLang="en-US" sz="2400" dirty="0"/>
              <a:t>criticality of the interface </a:t>
            </a:r>
          </a:p>
          <a:p>
            <a:pPr lvl="1" eaLnBrk="1" hangingPunct="1"/>
            <a:r>
              <a:rPr lang="en-AU" altLang="en-US" sz="2400" dirty="0"/>
              <a:t>costs of product  </a:t>
            </a:r>
          </a:p>
          <a:p>
            <a:pPr lvl="1" eaLnBrk="1" hangingPunct="1"/>
            <a:r>
              <a:rPr lang="en-AU" altLang="en-US" sz="2400" dirty="0"/>
              <a:t>time and resources  </a:t>
            </a:r>
          </a:p>
          <a:p>
            <a:pPr lvl="1" eaLnBrk="1" hangingPunct="1"/>
            <a:r>
              <a:rPr lang="en-AU" altLang="en-US" sz="2400" dirty="0"/>
              <a:t>experience of design and evaluation team </a:t>
            </a:r>
          </a:p>
          <a:p>
            <a:endParaRPr lang="en-ID" dirty="0"/>
          </a:p>
        </p:txBody>
      </p:sp>
    </p:spTree>
    <p:extLst>
      <p:ext uri="{BB962C8B-B14F-4D97-AF65-F5344CB8AC3E}">
        <p14:creationId xmlns:p14="http://schemas.microsoft.com/office/powerpoint/2010/main" val="1270027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1747-F658-4825-AD8D-982881B74864}"/>
              </a:ext>
            </a:extLst>
          </p:cNvPr>
          <p:cNvSpPr>
            <a:spLocks noGrp="1"/>
          </p:cNvSpPr>
          <p:nvPr>
            <p:ph type="title"/>
          </p:nvPr>
        </p:nvSpPr>
        <p:spPr/>
        <p:txBody>
          <a:bodyPr/>
          <a:lstStyle/>
          <a:p>
            <a:r>
              <a:rPr lang="en-US" altLang="en-US" dirty="0"/>
              <a:t>Evaluation methods</a:t>
            </a:r>
            <a:endParaRPr lang="en-ID" dirty="0"/>
          </a:p>
        </p:txBody>
      </p:sp>
      <p:sp>
        <p:nvSpPr>
          <p:cNvPr id="3" name="Content Placeholder 2">
            <a:extLst>
              <a:ext uri="{FF2B5EF4-FFF2-40B4-BE49-F238E27FC236}">
                <a16:creationId xmlns:a16="http://schemas.microsoft.com/office/drawing/2014/main" id="{D0DDF215-D945-4D04-A9FF-E95AA7922358}"/>
              </a:ext>
            </a:extLst>
          </p:cNvPr>
          <p:cNvSpPr>
            <a:spLocks noGrp="1"/>
          </p:cNvSpPr>
          <p:nvPr>
            <p:ph idx="1"/>
          </p:nvPr>
        </p:nvSpPr>
        <p:spPr/>
        <p:txBody>
          <a:bodyPr>
            <a:normAutofit fontScale="85000" lnSpcReduction="20000"/>
          </a:bodyPr>
          <a:lstStyle/>
          <a:p>
            <a:pPr eaLnBrk="1" hangingPunct="1"/>
            <a:r>
              <a:rPr lang="en-US" altLang="en-US" sz="2800" dirty="0"/>
              <a:t>Predictive Models</a:t>
            </a:r>
          </a:p>
          <a:p>
            <a:pPr eaLnBrk="1" hangingPunct="1"/>
            <a:r>
              <a:rPr lang="en-US" altLang="en-US" sz="2800" dirty="0"/>
              <a:t>Expert Reviews</a:t>
            </a:r>
          </a:p>
          <a:p>
            <a:pPr eaLnBrk="1" hangingPunct="1"/>
            <a:r>
              <a:rPr lang="en-US" altLang="en-US" sz="2800" dirty="0"/>
              <a:t>Direct observation</a:t>
            </a:r>
          </a:p>
          <a:p>
            <a:pPr lvl="1" eaLnBrk="1" hangingPunct="1"/>
            <a:r>
              <a:rPr lang="en-US" altLang="en-US" sz="2400" dirty="0"/>
              <a:t>simple observation</a:t>
            </a:r>
          </a:p>
          <a:p>
            <a:pPr lvl="1" eaLnBrk="1" hangingPunct="1"/>
            <a:r>
              <a:rPr lang="en-US" altLang="en-US" sz="2400" dirty="0"/>
              <a:t>think-aloud</a:t>
            </a:r>
          </a:p>
          <a:p>
            <a:pPr lvl="1" eaLnBrk="1" hangingPunct="1"/>
            <a:r>
              <a:rPr lang="en-US" altLang="en-US" sz="2400" dirty="0"/>
              <a:t>constructive interaction</a:t>
            </a:r>
          </a:p>
          <a:p>
            <a:pPr eaLnBrk="1" hangingPunct="1"/>
            <a:r>
              <a:rPr lang="en-US" altLang="en-US" sz="2800" dirty="0"/>
              <a:t>Interviews and questionnaires</a:t>
            </a:r>
          </a:p>
          <a:p>
            <a:pPr eaLnBrk="1" hangingPunct="1"/>
            <a:r>
              <a:rPr lang="en-US" altLang="en-US" sz="2800" dirty="0"/>
              <a:t>User feedback and field studies</a:t>
            </a:r>
          </a:p>
          <a:p>
            <a:endParaRPr lang="en-ID" dirty="0"/>
          </a:p>
        </p:txBody>
      </p:sp>
    </p:spTree>
    <p:extLst>
      <p:ext uri="{BB962C8B-B14F-4D97-AF65-F5344CB8AC3E}">
        <p14:creationId xmlns:p14="http://schemas.microsoft.com/office/powerpoint/2010/main" val="1565077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2EA4-D0C0-4AE8-87C8-1220CCF79B00}"/>
              </a:ext>
            </a:extLst>
          </p:cNvPr>
          <p:cNvSpPr>
            <a:spLocks noGrp="1"/>
          </p:cNvSpPr>
          <p:nvPr>
            <p:ph type="title"/>
          </p:nvPr>
        </p:nvSpPr>
        <p:spPr/>
        <p:txBody>
          <a:bodyPr/>
          <a:lstStyle/>
          <a:p>
            <a:r>
              <a:rPr lang="en-US" altLang="en-US" dirty="0"/>
              <a:t>Predictive models</a:t>
            </a:r>
            <a:endParaRPr lang="en-ID" dirty="0"/>
          </a:p>
        </p:txBody>
      </p:sp>
      <p:sp>
        <p:nvSpPr>
          <p:cNvPr id="3" name="Content Placeholder 2">
            <a:extLst>
              <a:ext uri="{FF2B5EF4-FFF2-40B4-BE49-F238E27FC236}">
                <a16:creationId xmlns:a16="http://schemas.microsoft.com/office/drawing/2014/main" id="{4654CF23-C1C9-4595-8907-07FF28002B67}"/>
              </a:ext>
            </a:extLst>
          </p:cNvPr>
          <p:cNvSpPr>
            <a:spLocks noGrp="1"/>
          </p:cNvSpPr>
          <p:nvPr>
            <p:ph idx="1"/>
          </p:nvPr>
        </p:nvSpPr>
        <p:spPr/>
        <p:txBody>
          <a:bodyPr/>
          <a:lstStyle/>
          <a:p>
            <a:pPr eaLnBrk="1" hangingPunct="1"/>
            <a:r>
              <a:rPr lang="en-US" altLang="en-US" sz="2000" dirty="0" err="1"/>
              <a:t>Memberikan</a:t>
            </a:r>
            <a:r>
              <a:rPr lang="en-US" altLang="en-US" sz="2000" dirty="0"/>
              <a:t> </a:t>
            </a:r>
            <a:r>
              <a:rPr lang="en-US" altLang="en-US" sz="2000" dirty="0" err="1"/>
              <a:t>cara-cara</a:t>
            </a:r>
            <a:r>
              <a:rPr lang="en-US" altLang="en-US" sz="2000" dirty="0"/>
              <a:t> </a:t>
            </a:r>
            <a:r>
              <a:rPr lang="en-US" altLang="en-US" sz="2000" dirty="0" err="1"/>
              <a:t>untuk</a:t>
            </a:r>
            <a:r>
              <a:rPr lang="en-US" altLang="en-US" sz="2000" dirty="0"/>
              <a:t> </a:t>
            </a:r>
            <a:r>
              <a:rPr lang="en-US" altLang="en-US" sz="2000" dirty="0" err="1"/>
              <a:t>menguji</a:t>
            </a:r>
            <a:r>
              <a:rPr lang="en-US" altLang="en-US" sz="2000" dirty="0"/>
              <a:t> </a:t>
            </a:r>
            <a:r>
              <a:rPr lang="en-US" altLang="en-US" sz="2000" dirty="0" err="1"/>
              <a:t>suatu</a:t>
            </a:r>
            <a:r>
              <a:rPr lang="en-US" altLang="en-US" sz="2000" dirty="0"/>
              <a:t> </a:t>
            </a:r>
            <a:r>
              <a:rPr lang="en-US" altLang="en-US" sz="2000" dirty="0" err="1"/>
              <a:t>produk</a:t>
            </a:r>
            <a:r>
              <a:rPr lang="en-US" altLang="en-US" sz="2000" dirty="0"/>
              <a:t> </a:t>
            </a:r>
            <a:r>
              <a:rPr lang="en-US" altLang="en-US" sz="2000" dirty="0" err="1"/>
              <a:t>atau</a:t>
            </a:r>
            <a:r>
              <a:rPr lang="en-US" altLang="en-US" sz="2000" dirty="0"/>
              <a:t> </a:t>
            </a:r>
            <a:r>
              <a:rPr lang="en-US" altLang="en-US" sz="2000" dirty="0" err="1"/>
              <a:t>desain</a:t>
            </a:r>
            <a:r>
              <a:rPr lang="en-US" altLang="en-US" sz="2000" dirty="0"/>
              <a:t> </a:t>
            </a:r>
            <a:r>
              <a:rPr lang="en-US" altLang="en-US" sz="2000" dirty="0" err="1"/>
              <a:t>tanpa</a:t>
            </a:r>
            <a:r>
              <a:rPr lang="en-US" altLang="en-US" sz="2000" dirty="0"/>
              <a:t> </a:t>
            </a:r>
            <a:r>
              <a:rPr lang="en-US" altLang="en-US" sz="2000" dirty="0" err="1"/>
              <a:t>melibatkan</a:t>
            </a:r>
            <a:r>
              <a:rPr lang="en-US" altLang="en-US" sz="2000" dirty="0"/>
              <a:t> user </a:t>
            </a:r>
            <a:r>
              <a:rPr lang="en-US" altLang="en-US" sz="2000" dirty="0" err="1"/>
              <a:t>secara</a:t>
            </a:r>
            <a:r>
              <a:rPr lang="en-US" altLang="en-US" sz="2000" dirty="0"/>
              <a:t> </a:t>
            </a:r>
            <a:r>
              <a:rPr lang="en-US" altLang="en-US" sz="2000" dirty="0" err="1"/>
              <a:t>langsung</a:t>
            </a:r>
            <a:r>
              <a:rPr lang="en-US" altLang="en-US" sz="2000" dirty="0"/>
              <a:t>.</a:t>
            </a:r>
          </a:p>
          <a:p>
            <a:pPr eaLnBrk="1" hangingPunct="1"/>
            <a:r>
              <a:rPr lang="en-US" altLang="en-US" sz="2000" dirty="0"/>
              <a:t>“Psychological models of users” </a:t>
            </a:r>
            <a:r>
              <a:rPr lang="en-US" altLang="en-US" sz="2000" dirty="0" err="1"/>
              <a:t>digunakan</a:t>
            </a:r>
            <a:r>
              <a:rPr lang="en-US" altLang="en-US" sz="2000" dirty="0"/>
              <a:t> </a:t>
            </a:r>
            <a:r>
              <a:rPr lang="en-US" altLang="en-US" sz="2000" dirty="0" err="1"/>
              <a:t>untuk</a:t>
            </a:r>
            <a:r>
              <a:rPr lang="en-US" altLang="en-US" sz="2000" dirty="0"/>
              <a:t> </a:t>
            </a:r>
            <a:r>
              <a:rPr lang="en-US" altLang="en-US" sz="2000" dirty="0" err="1"/>
              <a:t>menguji</a:t>
            </a:r>
            <a:r>
              <a:rPr lang="en-US" altLang="en-US" sz="2000" dirty="0"/>
              <a:t> </a:t>
            </a:r>
            <a:r>
              <a:rPr lang="en-US" altLang="en-US" sz="2000" dirty="0" err="1"/>
              <a:t>suatu</a:t>
            </a:r>
            <a:r>
              <a:rPr lang="en-US" altLang="en-US" sz="2000" dirty="0"/>
              <a:t> </a:t>
            </a:r>
            <a:r>
              <a:rPr lang="en-US" altLang="en-US" sz="2000" dirty="0" err="1"/>
              <a:t>desain</a:t>
            </a:r>
            <a:r>
              <a:rPr lang="en-US" altLang="en-US" sz="2000" dirty="0"/>
              <a:t>.</a:t>
            </a:r>
          </a:p>
          <a:p>
            <a:pPr eaLnBrk="1" hangingPunct="1"/>
            <a:r>
              <a:rPr lang="en-US" altLang="en-US" sz="2000" dirty="0" err="1"/>
              <a:t>Lebih</a:t>
            </a:r>
            <a:r>
              <a:rPr lang="en-US" altLang="en-US" sz="2000" dirty="0"/>
              <a:t> </a:t>
            </a:r>
            <a:r>
              <a:rPr lang="en-US" altLang="en-US" sz="2000" dirty="0" err="1"/>
              <a:t>murah</a:t>
            </a:r>
            <a:r>
              <a:rPr lang="en-US" altLang="en-US" sz="2000" dirty="0"/>
              <a:t> </a:t>
            </a:r>
            <a:r>
              <a:rPr lang="en-US" altLang="en-US" sz="2000" dirty="0" err="1"/>
              <a:t>daripada</a:t>
            </a:r>
            <a:r>
              <a:rPr lang="en-US" altLang="en-US" sz="2000" dirty="0"/>
              <a:t> user testing.</a:t>
            </a:r>
          </a:p>
          <a:p>
            <a:pPr eaLnBrk="1" hangingPunct="1"/>
            <a:r>
              <a:rPr lang="en-US" altLang="en-US" sz="2000" dirty="0"/>
              <a:t>Ada </a:t>
            </a:r>
            <a:r>
              <a:rPr lang="en-US" altLang="en-US" sz="2000" dirty="0" err="1"/>
              <a:t>keterbatasan</a:t>
            </a:r>
            <a:r>
              <a:rPr lang="en-US" altLang="en-US" sz="2000" dirty="0"/>
              <a:t> </a:t>
            </a:r>
            <a:r>
              <a:rPr lang="en-US" altLang="en-US" sz="2000" dirty="0" err="1"/>
              <a:t>dengan</a:t>
            </a:r>
            <a:r>
              <a:rPr lang="en-US" altLang="en-US" sz="2000" dirty="0"/>
              <a:t> “predictable tasks”.</a:t>
            </a:r>
          </a:p>
          <a:p>
            <a:pPr eaLnBrk="1" hangingPunct="1"/>
            <a:r>
              <a:rPr lang="en-US" altLang="en-US" sz="2000" dirty="0" err="1"/>
              <a:t>Didasarkann</a:t>
            </a:r>
            <a:r>
              <a:rPr lang="en-US" altLang="en-US" sz="2000" dirty="0"/>
              <a:t> pada “expert </a:t>
            </a:r>
            <a:r>
              <a:rPr lang="en-US" altLang="en-US" sz="2000" dirty="0" err="1"/>
              <a:t>behaviour</a:t>
            </a:r>
            <a:r>
              <a:rPr lang="en-US" altLang="en-US" sz="2000" dirty="0"/>
              <a:t>”.</a:t>
            </a:r>
            <a:endParaRPr lang="en-AU" altLang="en-US" sz="2000" dirty="0"/>
          </a:p>
          <a:p>
            <a:endParaRPr lang="en-ID" dirty="0"/>
          </a:p>
        </p:txBody>
      </p:sp>
    </p:spTree>
    <p:extLst>
      <p:ext uri="{BB962C8B-B14F-4D97-AF65-F5344CB8AC3E}">
        <p14:creationId xmlns:p14="http://schemas.microsoft.com/office/powerpoint/2010/main" val="2245255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DC81F-D070-40BA-9466-A626535AA798}"/>
              </a:ext>
            </a:extLst>
          </p:cNvPr>
          <p:cNvSpPr>
            <a:spLocks noGrp="1"/>
          </p:cNvSpPr>
          <p:nvPr>
            <p:ph type="title"/>
          </p:nvPr>
        </p:nvSpPr>
        <p:spPr/>
        <p:txBody>
          <a:bodyPr/>
          <a:lstStyle/>
          <a:p>
            <a:r>
              <a:rPr lang="en-US" altLang="en-US" dirty="0"/>
              <a:t>GOMS</a:t>
            </a:r>
            <a:endParaRPr lang="en-ID" dirty="0"/>
          </a:p>
        </p:txBody>
      </p:sp>
      <p:sp>
        <p:nvSpPr>
          <p:cNvPr id="3" name="Content Placeholder 2">
            <a:extLst>
              <a:ext uri="{FF2B5EF4-FFF2-40B4-BE49-F238E27FC236}">
                <a16:creationId xmlns:a16="http://schemas.microsoft.com/office/drawing/2014/main" id="{F678C186-0C62-4639-B516-32F2AB5A477C}"/>
              </a:ext>
            </a:extLst>
          </p:cNvPr>
          <p:cNvSpPr>
            <a:spLocks noGrp="1"/>
          </p:cNvSpPr>
          <p:nvPr>
            <p:ph idx="1"/>
          </p:nvPr>
        </p:nvSpPr>
        <p:spPr/>
        <p:txBody>
          <a:bodyPr/>
          <a:lstStyle/>
          <a:p>
            <a:pPr eaLnBrk="1" hangingPunct="1">
              <a:lnSpc>
                <a:spcPct val="80000"/>
              </a:lnSpc>
            </a:pPr>
            <a:r>
              <a:rPr lang="en-US" altLang="en-US" sz="2400" b="1" dirty="0">
                <a:solidFill>
                  <a:schemeClr val="hlink"/>
                </a:solidFill>
              </a:rPr>
              <a:t>Goals</a:t>
            </a:r>
            <a:r>
              <a:rPr lang="en-US" altLang="en-US" sz="2400" dirty="0"/>
              <a:t> </a:t>
            </a:r>
          </a:p>
          <a:p>
            <a:pPr eaLnBrk="1" hangingPunct="1">
              <a:lnSpc>
                <a:spcPct val="80000"/>
              </a:lnSpc>
              <a:buFont typeface="Wingdings" panose="05000000000000000000" pitchFamily="2" charset="2"/>
              <a:buNone/>
            </a:pPr>
            <a:r>
              <a:rPr lang="en-US" altLang="en-US" sz="2000" dirty="0"/>
              <a:t>	</a:t>
            </a:r>
            <a:r>
              <a:rPr lang="en-US" altLang="en-US" sz="2000" dirty="0" err="1"/>
              <a:t>situasi</a:t>
            </a:r>
            <a:r>
              <a:rPr lang="en-US" altLang="en-US" sz="2000" dirty="0"/>
              <a:t> / </a:t>
            </a:r>
            <a:r>
              <a:rPr lang="en-US" altLang="en-US" sz="2000" dirty="0" err="1"/>
              <a:t>keadaan</a:t>
            </a:r>
            <a:r>
              <a:rPr lang="en-US" altLang="en-US" sz="2000" dirty="0"/>
              <a:t> yang </a:t>
            </a:r>
            <a:r>
              <a:rPr lang="en-US" altLang="en-US" sz="2000" dirty="0" err="1"/>
              <a:t>ingin</a:t>
            </a:r>
            <a:r>
              <a:rPr lang="en-US" altLang="en-US" sz="2000" dirty="0"/>
              <a:t> </a:t>
            </a:r>
            <a:r>
              <a:rPr lang="en-US" altLang="en-US" sz="2000" dirty="0" err="1"/>
              <a:t>dicapai</a:t>
            </a:r>
            <a:r>
              <a:rPr lang="en-US" altLang="en-US" sz="2000" dirty="0"/>
              <a:t> oleh user </a:t>
            </a:r>
            <a:r>
              <a:rPr lang="en-US" altLang="en-US" sz="2000" dirty="0" err="1"/>
              <a:t>misal</a:t>
            </a:r>
            <a:r>
              <a:rPr lang="en-US" altLang="en-US" sz="2000" dirty="0"/>
              <a:t> </a:t>
            </a:r>
            <a:r>
              <a:rPr lang="en-US" altLang="en-US" sz="2000" dirty="0" err="1"/>
              <a:t>ingin</a:t>
            </a:r>
            <a:r>
              <a:rPr lang="en-US" altLang="en-US" sz="2000" dirty="0"/>
              <a:t> </a:t>
            </a:r>
            <a:r>
              <a:rPr lang="en-US" altLang="en-US" sz="2000" dirty="0" err="1"/>
              <a:t>mengakses</a:t>
            </a:r>
            <a:r>
              <a:rPr lang="en-US" altLang="en-US" sz="2000" dirty="0"/>
              <a:t> website.</a:t>
            </a:r>
          </a:p>
          <a:p>
            <a:pPr eaLnBrk="1" hangingPunct="1">
              <a:lnSpc>
                <a:spcPct val="80000"/>
              </a:lnSpc>
            </a:pPr>
            <a:r>
              <a:rPr lang="en-US" altLang="en-US" sz="2400" b="1" dirty="0">
                <a:solidFill>
                  <a:schemeClr val="hlink"/>
                </a:solidFill>
              </a:rPr>
              <a:t>Operators</a:t>
            </a:r>
          </a:p>
          <a:p>
            <a:pPr eaLnBrk="1" hangingPunct="1">
              <a:lnSpc>
                <a:spcPct val="80000"/>
              </a:lnSpc>
              <a:buFont typeface="Wingdings" panose="05000000000000000000" pitchFamily="2" charset="2"/>
              <a:buNone/>
            </a:pPr>
            <a:r>
              <a:rPr lang="en-US" altLang="en-US" sz="2000" dirty="0"/>
              <a:t>	</a:t>
            </a:r>
            <a:r>
              <a:rPr lang="en-US" altLang="en-US" sz="2000" dirty="0" err="1"/>
              <a:t>menentukan</a:t>
            </a:r>
            <a:r>
              <a:rPr lang="en-US" altLang="en-US" sz="2000" dirty="0"/>
              <a:t> proses </a:t>
            </a:r>
            <a:r>
              <a:rPr lang="en-US" altLang="en-US" sz="2000" dirty="0" err="1"/>
              <a:t>kognitif</a:t>
            </a:r>
            <a:r>
              <a:rPr lang="en-US" altLang="en-US" sz="2000" dirty="0"/>
              <a:t> dan </a:t>
            </a:r>
            <a:r>
              <a:rPr lang="en-US" altLang="en-US" sz="2000" dirty="0" err="1"/>
              <a:t>tindakan</a:t>
            </a:r>
            <a:r>
              <a:rPr lang="en-US" altLang="en-US" sz="2000" dirty="0"/>
              <a:t> </a:t>
            </a:r>
            <a:r>
              <a:rPr lang="en-US" altLang="en-US" sz="2000" dirty="0" err="1"/>
              <a:t>apa</a:t>
            </a:r>
            <a:r>
              <a:rPr lang="en-US" altLang="en-US" sz="2000" dirty="0"/>
              <a:t> yang </a:t>
            </a:r>
            <a:r>
              <a:rPr lang="en-US" altLang="en-US" sz="2000" dirty="0" err="1"/>
              <a:t>harus</a:t>
            </a:r>
            <a:r>
              <a:rPr lang="en-US" altLang="en-US" sz="2000" dirty="0"/>
              <a:t> </a:t>
            </a:r>
            <a:r>
              <a:rPr lang="en-US" altLang="en-US" sz="2000" dirty="0" err="1"/>
              <a:t>dilakukan</a:t>
            </a:r>
            <a:r>
              <a:rPr lang="en-US" altLang="en-US" sz="2000" dirty="0"/>
              <a:t> agar </a:t>
            </a:r>
            <a:r>
              <a:rPr lang="en-US" altLang="en-US" sz="2000" dirty="0" err="1"/>
              <a:t>tujuan</a:t>
            </a:r>
            <a:r>
              <a:rPr lang="en-US" altLang="en-US" sz="2000" dirty="0"/>
              <a:t> </a:t>
            </a:r>
            <a:r>
              <a:rPr lang="en-US" altLang="en-US" sz="2000" dirty="0" err="1"/>
              <a:t>tersebut</a:t>
            </a:r>
            <a:r>
              <a:rPr lang="en-US" altLang="en-US" sz="2000" dirty="0"/>
              <a:t> </a:t>
            </a:r>
            <a:r>
              <a:rPr lang="en-US" altLang="en-US" sz="2000" dirty="0" err="1"/>
              <a:t>tercapai</a:t>
            </a:r>
            <a:r>
              <a:rPr lang="en-US" altLang="en-US" sz="2000" dirty="0"/>
              <a:t> </a:t>
            </a:r>
            <a:r>
              <a:rPr lang="en-US" altLang="en-US" sz="2000" dirty="0" err="1"/>
              <a:t>misal</a:t>
            </a:r>
            <a:r>
              <a:rPr lang="en-US" altLang="en-US" sz="2000" dirty="0"/>
              <a:t> </a:t>
            </a:r>
            <a:r>
              <a:rPr lang="en-US" altLang="en-US" sz="2000" dirty="0" err="1"/>
              <a:t>menentukan</a:t>
            </a:r>
            <a:r>
              <a:rPr lang="en-US" altLang="en-US" sz="2000" dirty="0"/>
              <a:t> “search engine” yang </a:t>
            </a:r>
            <a:r>
              <a:rPr lang="en-US" altLang="en-US" sz="2000" dirty="0" err="1"/>
              <a:t>akan</a:t>
            </a:r>
            <a:r>
              <a:rPr lang="en-US" altLang="en-US" sz="2000" dirty="0"/>
              <a:t> </a:t>
            </a:r>
            <a:r>
              <a:rPr lang="en-US" altLang="en-US" sz="2000" dirty="0" err="1"/>
              <a:t>digunakan</a:t>
            </a:r>
            <a:r>
              <a:rPr lang="en-US" altLang="en-US" sz="2000" dirty="0"/>
              <a:t>.</a:t>
            </a:r>
          </a:p>
          <a:p>
            <a:pPr eaLnBrk="1" hangingPunct="1">
              <a:lnSpc>
                <a:spcPct val="80000"/>
              </a:lnSpc>
            </a:pPr>
            <a:r>
              <a:rPr lang="en-US" altLang="en-US" sz="2400" b="1" dirty="0">
                <a:solidFill>
                  <a:schemeClr val="hlink"/>
                </a:solidFill>
              </a:rPr>
              <a:t>Methods</a:t>
            </a:r>
          </a:p>
          <a:p>
            <a:pPr eaLnBrk="1" hangingPunct="1">
              <a:lnSpc>
                <a:spcPct val="80000"/>
              </a:lnSpc>
              <a:buFont typeface="Wingdings" panose="05000000000000000000" pitchFamily="2" charset="2"/>
              <a:buNone/>
            </a:pPr>
            <a:r>
              <a:rPr lang="en-US" altLang="en-US" sz="2000" dirty="0"/>
              <a:t>	</a:t>
            </a:r>
            <a:r>
              <a:rPr lang="en-US" altLang="en-US" sz="2000" dirty="0" err="1"/>
              <a:t>menentukan</a:t>
            </a:r>
            <a:r>
              <a:rPr lang="en-US" altLang="en-US" sz="2000" dirty="0"/>
              <a:t> </a:t>
            </a:r>
            <a:r>
              <a:rPr lang="en-US" altLang="en-US" sz="2000" dirty="0" err="1"/>
              <a:t>prosedur</a:t>
            </a:r>
            <a:r>
              <a:rPr lang="en-US" altLang="en-US" sz="2000" dirty="0"/>
              <a:t> dan proses </a:t>
            </a:r>
            <a:r>
              <a:rPr lang="en-US" altLang="en-US" sz="2000" dirty="0" err="1"/>
              <a:t>secara</a:t>
            </a:r>
            <a:r>
              <a:rPr lang="en-US" altLang="en-US" sz="2000" dirty="0"/>
              <a:t> </a:t>
            </a:r>
            <a:r>
              <a:rPr lang="en-US" altLang="en-US" sz="2000" dirty="0" err="1"/>
              <a:t>lebih</a:t>
            </a:r>
            <a:r>
              <a:rPr lang="en-US" altLang="en-US" sz="2000" dirty="0"/>
              <a:t> detail </a:t>
            </a:r>
            <a:r>
              <a:rPr lang="en-US" altLang="en-US" sz="2000" dirty="0" err="1"/>
              <a:t>misal</a:t>
            </a:r>
            <a:r>
              <a:rPr lang="en-US" altLang="en-US" sz="2000" dirty="0"/>
              <a:t> drag mouse, type in keywords, press the go button</a:t>
            </a:r>
          </a:p>
          <a:p>
            <a:pPr eaLnBrk="1" hangingPunct="1">
              <a:lnSpc>
                <a:spcPct val="80000"/>
              </a:lnSpc>
            </a:pPr>
            <a:r>
              <a:rPr lang="en-US" altLang="en-US" sz="2400" b="1" dirty="0">
                <a:solidFill>
                  <a:schemeClr val="hlink"/>
                </a:solidFill>
              </a:rPr>
              <a:t>Selection rules</a:t>
            </a:r>
            <a:r>
              <a:rPr lang="en-US" altLang="en-US" sz="2000" dirty="0"/>
              <a:t> </a:t>
            </a:r>
          </a:p>
          <a:p>
            <a:pPr eaLnBrk="1" hangingPunct="1">
              <a:lnSpc>
                <a:spcPct val="80000"/>
              </a:lnSpc>
              <a:buFont typeface="Wingdings" panose="05000000000000000000" pitchFamily="2" charset="2"/>
              <a:buNone/>
            </a:pPr>
            <a:r>
              <a:rPr lang="en-US" altLang="en-US" sz="2000" dirty="0"/>
              <a:t>	</a:t>
            </a:r>
            <a:r>
              <a:rPr lang="en-US" altLang="en-US" sz="2000" dirty="0" err="1"/>
              <a:t>menentukan</a:t>
            </a:r>
            <a:r>
              <a:rPr lang="en-US" altLang="en-US" sz="2000" dirty="0"/>
              <a:t> </a:t>
            </a:r>
            <a:r>
              <a:rPr lang="en-US" altLang="en-US" sz="2000" dirty="0" err="1"/>
              <a:t>metode</a:t>
            </a:r>
            <a:r>
              <a:rPr lang="en-US" altLang="en-US" sz="2000" dirty="0"/>
              <a:t> </a:t>
            </a:r>
            <a:r>
              <a:rPr lang="en-US" altLang="en-US" sz="2000" dirty="0" err="1"/>
              <a:t>apa</a:t>
            </a:r>
            <a:r>
              <a:rPr lang="en-US" altLang="en-US" sz="2000" dirty="0"/>
              <a:t> yang </a:t>
            </a:r>
            <a:r>
              <a:rPr lang="en-US" altLang="en-US" sz="2000" dirty="0" err="1"/>
              <a:t>harus</a:t>
            </a:r>
            <a:r>
              <a:rPr lang="en-US" altLang="en-US" sz="2000" dirty="0"/>
              <a:t> </a:t>
            </a:r>
            <a:r>
              <a:rPr lang="en-US" altLang="en-US" sz="2000" dirty="0" err="1"/>
              <a:t>dipilih</a:t>
            </a:r>
            <a:r>
              <a:rPr lang="en-US" altLang="en-US" sz="2000" dirty="0"/>
              <a:t> </a:t>
            </a:r>
            <a:r>
              <a:rPr lang="en-US" altLang="en-US" sz="2000" dirty="0" err="1"/>
              <a:t>jika</a:t>
            </a:r>
            <a:r>
              <a:rPr lang="en-US" altLang="en-US" sz="2000" dirty="0"/>
              <a:t> </a:t>
            </a:r>
            <a:r>
              <a:rPr lang="en-US" altLang="en-US" sz="2000" dirty="0" err="1"/>
              <a:t>ada</a:t>
            </a:r>
            <a:r>
              <a:rPr lang="en-US" altLang="en-US" sz="2000" dirty="0"/>
              <a:t> </a:t>
            </a:r>
            <a:r>
              <a:rPr lang="en-US" altLang="en-US" sz="2000" dirty="0" err="1"/>
              <a:t>beberapa</a:t>
            </a:r>
            <a:r>
              <a:rPr lang="en-US" altLang="en-US" sz="2000" dirty="0"/>
              <a:t> </a:t>
            </a:r>
            <a:r>
              <a:rPr lang="en-US" altLang="en-US" sz="2000" dirty="0" err="1"/>
              <a:t>kemungkinan</a:t>
            </a:r>
            <a:r>
              <a:rPr lang="en-US" altLang="en-US" sz="2000" dirty="0"/>
              <a:t> </a:t>
            </a:r>
            <a:r>
              <a:rPr lang="en-US" altLang="en-US" sz="2000" dirty="0" err="1"/>
              <a:t>pilihan</a:t>
            </a:r>
            <a:r>
              <a:rPr lang="en-US" altLang="en-US" sz="2000" dirty="0"/>
              <a:t> </a:t>
            </a:r>
            <a:endParaRPr lang="en-AU" altLang="en-US" sz="1600" dirty="0"/>
          </a:p>
          <a:p>
            <a:endParaRPr lang="en-ID" dirty="0"/>
          </a:p>
        </p:txBody>
      </p:sp>
    </p:spTree>
    <p:extLst>
      <p:ext uri="{BB962C8B-B14F-4D97-AF65-F5344CB8AC3E}">
        <p14:creationId xmlns:p14="http://schemas.microsoft.com/office/powerpoint/2010/main" val="196193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967E-3CEB-4B85-8126-57D845E8480B}"/>
              </a:ext>
            </a:extLst>
          </p:cNvPr>
          <p:cNvSpPr>
            <a:spLocks noGrp="1"/>
          </p:cNvSpPr>
          <p:nvPr>
            <p:ph type="title"/>
          </p:nvPr>
        </p:nvSpPr>
        <p:spPr/>
        <p:txBody>
          <a:bodyPr/>
          <a:lstStyle/>
          <a:p>
            <a:r>
              <a:rPr lang="en-US" altLang="en-US" dirty="0"/>
              <a:t>Expert reviews</a:t>
            </a:r>
            <a:endParaRPr lang="en-ID" dirty="0"/>
          </a:p>
        </p:txBody>
      </p:sp>
      <p:sp>
        <p:nvSpPr>
          <p:cNvPr id="3" name="Content Placeholder 2">
            <a:extLst>
              <a:ext uri="{FF2B5EF4-FFF2-40B4-BE49-F238E27FC236}">
                <a16:creationId xmlns:a16="http://schemas.microsoft.com/office/drawing/2014/main" id="{A1D69031-02FE-45DE-B98E-EEC050AB94E8}"/>
              </a:ext>
            </a:extLst>
          </p:cNvPr>
          <p:cNvSpPr>
            <a:spLocks noGrp="1"/>
          </p:cNvSpPr>
          <p:nvPr>
            <p:ph idx="1"/>
          </p:nvPr>
        </p:nvSpPr>
        <p:spPr/>
        <p:txBody>
          <a:bodyPr/>
          <a:lstStyle/>
          <a:p>
            <a:pPr eaLnBrk="1" hangingPunct="1">
              <a:buFont typeface="Wingdings" panose="05000000000000000000" pitchFamily="2" charset="2"/>
              <a:buNone/>
            </a:pPr>
            <a:r>
              <a:rPr lang="en-AU" altLang="en-US" sz="2000" dirty="0" err="1"/>
              <a:t>Beberapa</a:t>
            </a:r>
            <a:r>
              <a:rPr lang="en-AU" altLang="en-US" sz="2000" dirty="0"/>
              <a:t> </a:t>
            </a:r>
            <a:r>
              <a:rPr lang="ja-JP" altLang="en-AU" sz="2000" dirty="0"/>
              <a:t>“</a:t>
            </a:r>
            <a:r>
              <a:rPr lang="en-AU" altLang="ja-JP" sz="2000" dirty="0"/>
              <a:t>expert review methods</a:t>
            </a:r>
            <a:r>
              <a:rPr lang="ja-JP" altLang="en-AU" sz="2000" dirty="0"/>
              <a:t>”</a:t>
            </a:r>
            <a:r>
              <a:rPr lang="en-AU" altLang="ja-JP" sz="2000" dirty="0"/>
              <a:t> : </a:t>
            </a:r>
          </a:p>
          <a:p>
            <a:pPr eaLnBrk="1" hangingPunct="1"/>
            <a:r>
              <a:rPr lang="en-AU" altLang="en-US" sz="2000" dirty="0"/>
              <a:t>Guidelines review </a:t>
            </a:r>
          </a:p>
          <a:p>
            <a:pPr eaLnBrk="1" hangingPunct="1"/>
            <a:r>
              <a:rPr lang="en-AU" altLang="en-US" sz="2000" dirty="0"/>
              <a:t>Consistency inspection </a:t>
            </a:r>
          </a:p>
          <a:p>
            <a:pPr eaLnBrk="1" hangingPunct="1"/>
            <a:r>
              <a:rPr lang="en-AU" altLang="en-US" sz="2000" dirty="0"/>
              <a:t>Cognitive walkthrough </a:t>
            </a:r>
          </a:p>
          <a:p>
            <a:pPr eaLnBrk="1" hangingPunct="1"/>
            <a:r>
              <a:rPr lang="en-AU" altLang="en-US" sz="2000" dirty="0"/>
              <a:t>Formal usability inspection </a:t>
            </a:r>
          </a:p>
          <a:p>
            <a:pPr eaLnBrk="1" hangingPunct="1"/>
            <a:r>
              <a:rPr lang="en-AU" altLang="en-US" sz="2000" dirty="0"/>
              <a:t>Heuristic evaluation</a:t>
            </a:r>
          </a:p>
          <a:p>
            <a:endParaRPr lang="en-ID" dirty="0"/>
          </a:p>
        </p:txBody>
      </p:sp>
    </p:spTree>
    <p:extLst>
      <p:ext uri="{BB962C8B-B14F-4D97-AF65-F5344CB8AC3E}">
        <p14:creationId xmlns:p14="http://schemas.microsoft.com/office/powerpoint/2010/main" val="58578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6CBE1-3388-469C-8B6C-4E1FC56EDCBE}"/>
              </a:ext>
            </a:extLst>
          </p:cNvPr>
          <p:cNvSpPr>
            <a:spLocks noGrp="1"/>
          </p:cNvSpPr>
          <p:nvPr>
            <p:ph type="title"/>
          </p:nvPr>
        </p:nvSpPr>
        <p:spPr/>
        <p:txBody>
          <a:bodyPr/>
          <a:lstStyle/>
          <a:p>
            <a:r>
              <a:rPr lang="en-US" altLang="en-US" sz="3200" dirty="0"/>
              <a:t>Guidelines review and consistency inspection</a:t>
            </a:r>
            <a:endParaRPr lang="en-ID" dirty="0"/>
          </a:p>
        </p:txBody>
      </p:sp>
      <p:sp>
        <p:nvSpPr>
          <p:cNvPr id="3" name="Content Placeholder 2">
            <a:extLst>
              <a:ext uri="{FF2B5EF4-FFF2-40B4-BE49-F238E27FC236}">
                <a16:creationId xmlns:a16="http://schemas.microsoft.com/office/drawing/2014/main" id="{99BA74DA-F0EE-4690-86A5-6258AC15B649}"/>
              </a:ext>
            </a:extLst>
          </p:cNvPr>
          <p:cNvSpPr>
            <a:spLocks noGrp="1"/>
          </p:cNvSpPr>
          <p:nvPr>
            <p:ph idx="1"/>
          </p:nvPr>
        </p:nvSpPr>
        <p:spPr/>
        <p:txBody>
          <a:bodyPr/>
          <a:lstStyle/>
          <a:p>
            <a:pPr eaLnBrk="1" hangingPunct="1"/>
            <a:r>
              <a:rPr lang="en-US" altLang="en-US" sz="2800" dirty="0"/>
              <a:t>Guidelines review </a:t>
            </a:r>
          </a:p>
          <a:p>
            <a:pPr lvl="1" eaLnBrk="1" hangingPunct="1"/>
            <a:r>
              <a:rPr lang="en-US" altLang="en-US" sz="2400" dirty="0"/>
              <a:t>interface </a:t>
            </a:r>
            <a:r>
              <a:rPr lang="en-US" altLang="en-US" sz="2400" dirty="0" err="1"/>
              <a:t>diuji</a:t>
            </a:r>
            <a:r>
              <a:rPr lang="en-US" altLang="en-US" sz="2400" dirty="0"/>
              <a:t> </a:t>
            </a:r>
            <a:r>
              <a:rPr lang="en-US" altLang="en-US" sz="2400" dirty="0" err="1"/>
              <a:t>dengan</a:t>
            </a:r>
            <a:r>
              <a:rPr lang="en-US" altLang="en-US" sz="2400" dirty="0"/>
              <a:t> “organization specific guidelines” </a:t>
            </a:r>
            <a:r>
              <a:rPr lang="en-US" altLang="en-US" sz="2400" dirty="0" err="1"/>
              <a:t>misal</a:t>
            </a:r>
            <a:r>
              <a:rPr lang="en-US" altLang="en-US" sz="2400" dirty="0"/>
              <a:t> standard windows/apple screens.</a:t>
            </a:r>
          </a:p>
          <a:p>
            <a:pPr lvl="1" eaLnBrk="1" hangingPunct="1"/>
            <a:r>
              <a:rPr lang="en-US" altLang="en-US" sz="2400" dirty="0"/>
              <a:t>take a long time. </a:t>
            </a:r>
          </a:p>
          <a:p>
            <a:pPr eaLnBrk="1" hangingPunct="1"/>
            <a:r>
              <a:rPr lang="en-US" altLang="en-US" sz="2800" dirty="0"/>
              <a:t>Consistency inspection</a:t>
            </a:r>
            <a:r>
              <a:rPr lang="en-US" altLang="en-US" dirty="0"/>
              <a:t> </a:t>
            </a:r>
          </a:p>
          <a:p>
            <a:pPr lvl="1" eaLnBrk="1" hangingPunct="1"/>
            <a:r>
              <a:rPr lang="en-US" altLang="en-US" sz="2400" dirty="0"/>
              <a:t>terminology, </a:t>
            </a:r>
            <a:r>
              <a:rPr lang="en-US" altLang="en-US" sz="2400" dirty="0" err="1"/>
              <a:t>colours</a:t>
            </a:r>
            <a:r>
              <a:rPr lang="en-US" altLang="en-US" sz="2400" dirty="0"/>
              <a:t>, fonts, icons, menus, general layouts</a:t>
            </a:r>
            <a:endParaRPr lang="en-AU" altLang="en-US" sz="2400" dirty="0"/>
          </a:p>
          <a:p>
            <a:endParaRPr lang="en-ID" dirty="0"/>
          </a:p>
        </p:txBody>
      </p:sp>
    </p:spTree>
    <p:extLst>
      <p:ext uri="{BB962C8B-B14F-4D97-AF65-F5344CB8AC3E}">
        <p14:creationId xmlns:p14="http://schemas.microsoft.com/office/powerpoint/2010/main" val="92341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02E8-8F18-4DC7-9642-95145BE4CF0D}"/>
              </a:ext>
            </a:extLst>
          </p:cNvPr>
          <p:cNvSpPr>
            <a:spLocks noGrp="1"/>
          </p:cNvSpPr>
          <p:nvPr>
            <p:ph type="title"/>
          </p:nvPr>
        </p:nvSpPr>
        <p:spPr/>
        <p:txBody>
          <a:bodyPr/>
          <a:lstStyle/>
          <a:p>
            <a:r>
              <a:rPr lang="en-US" altLang="en-US" sz="3200" dirty="0"/>
              <a:t>Cognitive walkthrough </a:t>
            </a:r>
            <a:endParaRPr lang="en-ID" dirty="0"/>
          </a:p>
        </p:txBody>
      </p:sp>
      <p:sp>
        <p:nvSpPr>
          <p:cNvPr id="3" name="Content Placeholder 2">
            <a:extLst>
              <a:ext uri="{FF2B5EF4-FFF2-40B4-BE49-F238E27FC236}">
                <a16:creationId xmlns:a16="http://schemas.microsoft.com/office/drawing/2014/main" id="{8D03A8E2-4916-4100-8F1B-F3F6BD89A426}"/>
              </a:ext>
            </a:extLst>
          </p:cNvPr>
          <p:cNvSpPr>
            <a:spLocks noGrp="1"/>
          </p:cNvSpPr>
          <p:nvPr>
            <p:ph idx="1"/>
          </p:nvPr>
        </p:nvSpPr>
        <p:spPr/>
        <p:txBody>
          <a:bodyPr/>
          <a:lstStyle/>
          <a:p>
            <a:pPr eaLnBrk="1" hangingPunct="1">
              <a:lnSpc>
                <a:spcPct val="90000"/>
              </a:lnSpc>
            </a:pPr>
            <a:r>
              <a:rPr lang="en-US" altLang="en-US" sz="2400" dirty="0" err="1"/>
              <a:t>Desainer</a:t>
            </a:r>
            <a:r>
              <a:rPr lang="en-US" altLang="en-US" sz="2400" dirty="0"/>
              <a:t> </a:t>
            </a:r>
            <a:r>
              <a:rPr lang="en-US" altLang="en-US" sz="2400" dirty="0" err="1"/>
              <a:t>mencoba</a:t>
            </a:r>
            <a:r>
              <a:rPr lang="en-US" altLang="en-US" sz="2400" dirty="0"/>
              <a:t> system </a:t>
            </a:r>
            <a:r>
              <a:rPr lang="en-US" altLang="en-US" sz="2400" dirty="0" err="1"/>
              <a:t>dengan</a:t>
            </a:r>
            <a:r>
              <a:rPr lang="en-US" altLang="en-US" sz="2400" dirty="0"/>
              <a:t> </a:t>
            </a:r>
            <a:r>
              <a:rPr lang="en-US" altLang="en-US" sz="2400" dirty="0" err="1"/>
              <a:t>cara</a:t>
            </a:r>
            <a:r>
              <a:rPr lang="en-US" altLang="en-US" sz="2400" dirty="0"/>
              <a:t> </a:t>
            </a:r>
            <a:r>
              <a:rPr lang="en-US" altLang="en-US" sz="2400" dirty="0" err="1"/>
              <a:t>menjalankan</a:t>
            </a:r>
            <a:r>
              <a:rPr lang="en-US" altLang="en-US" sz="2400" dirty="0"/>
              <a:t> </a:t>
            </a:r>
            <a:r>
              <a:rPr lang="en-US" altLang="en-US" sz="2400" dirty="0" err="1"/>
              <a:t>sesuai</a:t>
            </a:r>
            <a:r>
              <a:rPr lang="en-US" altLang="en-US" sz="2400" dirty="0"/>
              <a:t> </a:t>
            </a:r>
            <a:r>
              <a:rPr lang="en-US" altLang="en-US" sz="2400" dirty="0" err="1"/>
              <a:t>dengan</a:t>
            </a:r>
            <a:r>
              <a:rPr lang="en-US" altLang="en-US" sz="2400" dirty="0"/>
              <a:t> </a:t>
            </a:r>
            <a:r>
              <a:rPr lang="en-US" altLang="en-US" sz="2400" dirty="0" err="1"/>
              <a:t>apa</a:t>
            </a:r>
            <a:r>
              <a:rPr lang="en-US" altLang="en-US" sz="2400" dirty="0"/>
              <a:t> yang </a:t>
            </a:r>
            <a:r>
              <a:rPr lang="en-US" altLang="en-US" sz="2400" dirty="0" err="1"/>
              <a:t>diharapakan</a:t>
            </a:r>
            <a:r>
              <a:rPr lang="en-US" altLang="en-US" sz="2400" dirty="0"/>
              <a:t> oleh user – </a:t>
            </a:r>
            <a:r>
              <a:rPr lang="en-US" altLang="en-US" sz="2400" dirty="0" err="1"/>
              <a:t>pakah</a:t>
            </a:r>
            <a:r>
              <a:rPr lang="en-US" altLang="en-US" sz="2400" dirty="0"/>
              <a:t> system </a:t>
            </a:r>
            <a:r>
              <a:rPr lang="en-US" altLang="en-US" sz="2400" dirty="0" err="1"/>
              <a:t>berjalan</a:t>
            </a:r>
            <a:r>
              <a:rPr lang="en-US" altLang="en-US" sz="2400" dirty="0"/>
              <a:t> </a:t>
            </a:r>
            <a:r>
              <a:rPr lang="en-US" altLang="en-US" sz="2400" dirty="0" err="1"/>
              <a:t>dengan</a:t>
            </a:r>
            <a:r>
              <a:rPr lang="en-US" altLang="en-US" sz="2400" dirty="0"/>
              <a:t> </a:t>
            </a:r>
            <a:r>
              <a:rPr lang="en-US" altLang="en-US" sz="2400" dirty="0" err="1"/>
              <a:t>baik</a:t>
            </a:r>
            <a:r>
              <a:rPr lang="en-US" altLang="en-US" sz="2400" dirty="0"/>
              <a:t> / </a:t>
            </a:r>
            <a:r>
              <a:rPr lang="en-US" altLang="en-US" sz="2400" dirty="0" err="1"/>
              <a:t>sesuai</a:t>
            </a:r>
            <a:r>
              <a:rPr lang="en-US" altLang="en-US" sz="2400" dirty="0"/>
              <a:t> </a:t>
            </a:r>
            <a:r>
              <a:rPr lang="en-US" altLang="en-US" sz="2400" dirty="0" err="1"/>
              <a:t>dengan</a:t>
            </a:r>
            <a:r>
              <a:rPr lang="en-US" altLang="en-US" sz="2400" dirty="0"/>
              <a:t> </a:t>
            </a:r>
            <a:r>
              <a:rPr lang="en-US" altLang="en-US" sz="2400" dirty="0" err="1"/>
              <a:t>apa</a:t>
            </a:r>
            <a:r>
              <a:rPr lang="en-US" altLang="en-US" sz="2400" dirty="0"/>
              <a:t> yang </a:t>
            </a:r>
            <a:r>
              <a:rPr lang="en-US" altLang="en-US" sz="2400" dirty="0" err="1"/>
              <a:t>diharapkan</a:t>
            </a:r>
            <a:r>
              <a:rPr lang="en-US" altLang="en-US" sz="2400" dirty="0"/>
              <a:t> ? </a:t>
            </a:r>
          </a:p>
          <a:p>
            <a:pPr eaLnBrk="1" hangingPunct="1">
              <a:lnSpc>
                <a:spcPct val="90000"/>
              </a:lnSpc>
            </a:pPr>
            <a:r>
              <a:rPr lang="en-US" altLang="en-US" sz="2400" dirty="0"/>
              <a:t>Benefits </a:t>
            </a:r>
          </a:p>
          <a:p>
            <a:pPr lvl="1" eaLnBrk="1" hangingPunct="1">
              <a:lnSpc>
                <a:spcPct val="90000"/>
              </a:lnSpc>
            </a:pPr>
            <a:r>
              <a:rPr lang="en-US" altLang="en-US" sz="2000" dirty="0" err="1"/>
              <a:t>Dapat</a:t>
            </a:r>
            <a:r>
              <a:rPr lang="en-US" altLang="en-US" sz="2000" dirty="0"/>
              <a:t> </a:t>
            </a:r>
            <a:r>
              <a:rPr lang="en-US" altLang="en-US" sz="2000" dirty="0" err="1"/>
              <a:t>mendeteksi</a:t>
            </a:r>
            <a:r>
              <a:rPr lang="en-US" altLang="en-US" sz="2000" dirty="0"/>
              <a:t> </a:t>
            </a:r>
            <a:r>
              <a:rPr lang="en-US" altLang="en-US" sz="2000" dirty="0" err="1"/>
              <a:t>beberapa</a:t>
            </a:r>
            <a:r>
              <a:rPr lang="en-US" altLang="en-US" sz="2000" dirty="0"/>
              <a:t> </a:t>
            </a:r>
            <a:r>
              <a:rPr lang="en-US" altLang="en-US" sz="2000" dirty="0" err="1"/>
              <a:t>kemungkinan</a:t>
            </a:r>
            <a:r>
              <a:rPr lang="en-US" altLang="en-US" sz="2000" dirty="0"/>
              <a:t> problem yang </a:t>
            </a:r>
            <a:r>
              <a:rPr lang="en-US" altLang="en-US" sz="2000" dirty="0" err="1"/>
              <a:t>terjadi</a:t>
            </a:r>
            <a:r>
              <a:rPr lang="en-US" altLang="en-US" sz="2000" dirty="0"/>
              <a:t> </a:t>
            </a:r>
            <a:r>
              <a:rPr lang="en-US" altLang="en-US" sz="2000" dirty="0" err="1"/>
              <a:t>sejak</a:t>
            </a:r>
            <a:r>
              <a:rPr lang="en-US" altLang="en-US" sz="2000" dirty="0"/>
              <a:t> </a:t>
            </a:r>
            <a:r>
              <a:rPr lang="en-US" altLang="en-US" sz="2000" dirty="0" err="1"/>
              <a:t>awal</a:t>
            </a:r>
            <a:r>
              <a:rPr lang="en-US" altLang="en-US" sz="2000" dirty="0"/>
              <a:t>.</a:t>
            </a:r>
          </a:p>
          <a:p>
            <a:pPr eaLnBrk="1" hangingPunct="1">
              <a:lnSpc>
                <a:spcPct val="90000"/>
              </a:lnSpc>
            </a:pPr>
            <a:r>
              <a:rPr lang="en-US" altLang="en-US" sz="2400" dirty="0"/>
              <a:t>Problems </a:t>
            </a:r>
          </a:p>
          <a:p>
            <a:pPr lvl="1" eaLnBrk="1" hangingPunct="1">
              <a:lnSpc>
                <a:spcPct val="90000"/>
              </a:lnSpc>
            </a:pPr>
            <a:r>
              <a:rPr lang="en-US" altLang="en-US" sz="2000" dirty="0" err="1"/>
              <a:t>Desainer</a:t>
            </a:r>
            <a:r>
              <a:rPr lang="en-US" altLang="en-US" sz="2000" dirty="0"/>
              <a:t> </a:t>
            </a:r>
            <a:r>
              <a:rPr lang="en-US" altLang="en-US" sz="2000" dirty="0" err="1"/>
              <a:t>bukanlah</a:t>
            </a:r>
            <a:r>
              <a:rPr lang="en-US" altLang="en-US" sz="2000" dirty="0"/>
              <a:t> user.</a:t>
            </a:r>
          </a:p>
          <a:p>
            <a:pPr eaLnBrk="1" hangingPunct="1">
              <a:lnSpc>
                <a:spcPct val="90000"/>
              </a:lnSpc>
            </a:pPr>
            <a:r>
              <a:rPr lang="en-US" altLang="en-US" sz="2400" b="1" i="1" dirty="0">
                <a:solidFill>
                  <a:schemeClr val="hlink"/>
                </a:solidFill>
              </a:rPr>
              <a:t>This is a very common evaluation method, but intuitions and introspection often wrong.</a:t>
            </a:r>
            <a:endParaRPr lang="en-AU" altLang="en-US" sz="2400" b="1" i="1" dirty="0">
              <a:solidFill>
                <a:schemeClr val="hlink"/>
              </a:solidFill>
            </a:endParaRPr>
          </a:p>
          <a:p>
            <a:endParaRPr lang="en-ID" dirty="0"/>
          </a:p>
        </p:txBody>
      </p:sp>
    </p:spTree>
    <p:extLst>
      <p:ext uri="{BB962C8B-B14F-4D97-AF65-F5344CB8AC3E}">
        <p14:creationId xmlns:p14="http://schemas.microsoft.com/office/powerpoint/2010/main" val="1006303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4368-31AD-42FD-97B0-4FA001695A73}"/>
              </a:ext>
            </a:extLst>
          </p:cNvPr>
          <p:cNvSpPr>
            <a:spLocks noGrp="1"/>
          </p:cNvSpPr>
          <p:nvPr>
            <p:ph type="title"/>
          </p:nvPr>
        </p:nvSpPr>
        <p:spPr/>
        <p:txBody>
          <a:bodyPr/>
          <a:lstStyle/>
          <a:p>
            <a:r>
              <a:rPr lang="en-US" altLang="en-US" sz="3600" dirty="0"/>
              <a:t>Formal usability inspection</a:t>
            </a:r>
            <a:endParaRPr lang="en-ID" dirty="0"/>
          </a:p>
        </p:txBody>
      </p:sp>
      <p:sp>
        <p:nvSpPr>
          <p:cNvPr id="3" name="Content Placeholder 2">
            <a:extLst>
              <a:ext uri="{FF2B5EF4-FFF2-40B4-BE49-F238E27FC236}">
                <a16:creationId xmlns:a16="http://schemas.microsoft.com/office/drawing/2014/main" id="{6A9C1143-0B46-4115-B379-3BCCC445329C}"/>
              </a:ext>
            </a:extLst>
          </p:cNvPr>
          <p:cNvSpPr>
            <a:spLocks noGrp="1"/>
          </p:cNvSpPr>
          <p:nvPr>
            <p:ph idx="1"/>
          </p:nvPr>
        </p:nvSpPr>
        <p:spPr/>
        <p:txBody>
          <a:bodyPr/>
          <a:lstStyle/>
          <a:p>
            <a:pPr eaLnBrk="1" hangingPunct="1"/>
            <a:r>
              <a:rPr lang="en-US" altLang="en-US" sz="2800" dirty="0"/>
              <a:t>Formal meeting </a:t>
            </a:r>
          </a:p>
          <a:p>
            <a:pPr lvl="1" eaLnBrk="1" hangingPunct="1"/>
            <a:r>
              <a:rPr lang="en-US" altLang="en-US" sz="2400" dirty="0"/>
              <a:t>usability experts / software developer </a:t>
            </a:r>
            <a:r>
              <a:rPr lang="en-US" altLang="en-US" sz="2400" dirty="0" err="1"/>
              <a:t>bertemu</a:t>
            </a:r>
            <a:r>
              <a:rPr lang="en-US" altLang="en-US" sz="2400" dirty="0"/>
              <a:t> </a:t>
            </a:r>
            <a:r>
              <a:rPr lang="en-US" altLang="en-US" sz="2400" dirty="0" err="1"/>
              <a:t>secara</a:t>
            </a:r>
            <a:r>
              <a:rPr lang="en-US" altLang="en-US" sz="2400" dirty="0"/>
              <a:t> </a:t>
            </a:r>
            <a:r>
              <a:rPr lang="en-US" altLang="en-US" sz="2400" dirty="0" err="1"/>
              <a:t>rutin</a:t>
            </a:r>
            <a:r>
              <a:rPr lang="en-US" altLang="en-US" sz="2400" dirty="0"/>
              <a:t> </a:t>
            </a:r>
            <a:r>
              <a:rPr lang="en-US" altLang="en-US" sz="2400" dirty="0" err="1"/>
              <a:t>dengan</a:t>
            </a:r>
            <a:r>
              <a:rPr lang="en-US" altLang="en-US" sz="2400" dirty="0"/>
              <a:t> </a:t>
            </a:r>
            <a:r>
              <a:rPr lang="en-US" altLang="en-US" sz="2400" dirty="0" err="1"/>
              <a:t>seluruh</a:t>
            </a:r>
            <a:r>
              <a:rPr lang="en-US" altLang="en-US" sz="2400" dirty="0"/>
              <a:t> team .</a:t>
            </a:r>
          </a:p>
          <a:p>
            <a:pPr eaLnBrk="1" hangingPunct="1"/>
            <a:r>
              <a:rPr lang="en-US" altLang="en-US" sz="2800" dirty="0"/>
              <a:t>Expensive and time consuming </a:t>
            </a:r>
          </a:p>
          <a:p>
            <a:pPr lvl="1" eaLnBrk="1" hangingPunct="1"/>
            <a:r>
              <a:rPr lang="en-US" altLang="en-US" sz="2400" dirty="0" err="1"/>
              <a:t>akan</a:t>
            </a:r>
            <a:r>
              <a:rPr lang="en-US" altLang="en-US" sz="2400" dirty="0"/>
              <a:t> </a:t>
            </a:r>
            <a:r>
              <a:rPr lang="en-US" altLang="en-US" sz="2400" dirty="0" err="1"/>
              <a:t>sangat</a:t>
            </a:r>
            <a:r>
              <a:rPr lang="en-US" altLang="en-US" sz="2400" dirty="0"/>
              <a:t> </a:t>
            </a:r>
            <a:r>
              <a:rPr lang="en-US" altLang="en-US" sz="2400" dirty="0" err="1"/>
              <a:t>berguna</a:t>
            </a:r>
            <a:r>
              <a:rPr lang="en-US" altLang="en-US" sz="2400" dirty="0"/>
              <a:t> </a:t>
            </a:r>
            <a:r>
              <a:rPr lang="en-US" altLang="en-US" sz="2400" dirty="0" err="1"/>
              <a:t>jika</a:t>
            </a:r>
            <a:r>
              <a:rPr lang="en-US" altLang="en-US" sz="2400" dirty="0"/>
              <a:t> </a:t>
            </a:r>
            <a:r>
              <a:rPr lang="en-US" altLang="en-US" sz="2400" dirty="0" err="1"/>
              <a:t>ada</a:t>
            </a:r>
            <a:r>
              <a:rPr lang="en-US" altLang="en-US" sz="2400" dirty="0"/>
              <a:t> </a:t>
            </a:r>
            <a:r>
              <a:rPr lang="en-US" altLang="en-US" sz="2400" dirty="0" err="1"/>
              <a:t>anggota</a:t>
            </a:r>
            <a:r>
              <a:rPr lang="en-US" altLang="en-US" sz="2400" dirty="0"/>
              <a:t> team yang </a:t>
            </a:r>
            <a:r>
              <a:rPr lang="en-US" altLang="en-US" sz="2400" dirty="0" err="1"/>
              <a:t>baru</a:t>
            </a:r>
            <a:r>
              <a:rPr lang="en-US" altLang="en-US" sz="2400" dirty="0"/>
              <a:t> / beginner designer.</a:t>
            </a:r>
            <a:endParaRPr lang="en-AU" altLang="en-US" sz="2400" dirty="0"/>
          </a:p>
          <a:p>
            <a:endParaRPr lang="en-ID" dirty="0"/>
          </a:p>
        </p:txBody>
      </p:sp>
    </p:spTree>
    <p:extLst>
      <p:ext uri="{BB962C8B-B14F-4D97-AF65-F5344CB8AC3E}">
        <p14:creationId xmlns:p14="http://schemas.microsoft.com/office/powerpoint/2010/main" val="245526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6A37A-3FB6-4C4E-902F-1C2631776A97}"/>
              </a:ext>
            </a:extLst>
          </p:cNvPr>
          <p:cNvSpPr>
            <a:spLocks noGrp="1"/>
          </p:cNvSpPr>
          <p:nvPr>
            <p:ph type="title"/>
          </p:nvPr>
        </p:nvSpPr>
        <p:spPr/>
        <p:txBody>
          <a:bodyPr/>
          <a:lstStyle/>
          <a:p>
            <a:r>
              <a:rPr lang="en-US" altLang="en-US" dirty="0"/>
              <a:t>Overview</a:t>
            </a:r>
            <a:endParaRPr lang="en-ID" dirty="0"/>
          </a:p>
        </p:txBody>
      </p:sp>
      <p:sp>
        <p:nvSpPr>
          <p:cNvPr id="3" name="Content Placeholder 2">
            <a:extLst>
              <a:ext uri="{FF2B5EF4-FFF2-40B4-BE49-F238E27FC236}">
                <a16:creationId xmlns:a16="http://schemas.microsoft.com/office/drawing/2014/main" id="{BC3FB314-775D-4C66-958E-59F1267DAC75}"/>
              </a:ext>
            </a:extLst>
          </p:cNvPr>
          <p:cNvSpPr>
            <a:spLocks noGrp="1"/>
          </p:cNvSpPr>
          <p:nvPr>
            <p:ph idx="1"/>
          </p:nvPr>
        </p:nvSpPr>
        <p:spPr/>
        <p:txBody>
          <a:bodyPr/>
          <a:lstStyle/>
          <a:p>
            <a:pPr eaLnBrk="1" hangingPunct="1"/>
            <a:r>
              <a:rPr lang="en-US" altLang="en-US" sz="2400" dirty="0"/>
              <a:t>What is usability?</a:t>
            </a:r>
          </a:p>
          <a:p>
            <a:pPr eaLnBrk="1" hangingPunct="1"/>
            <a:r>
              <a:rPr lang="en-US" altLang="en-US" sz="2400" dirty="0"/>
              <a:t>Usability: principles.</a:t>
            </a:r>
          </a:p>
          <a:p>
            <a:pPr eaLnBrk="1" hangingPunct="1"/>
            <a:r>
              <a:rPr lang="en-US" altLang="en-US" sz="2400" dirty="0"/>
              <a:t>Usability: evaluation</a:t>
            </a:r>
          </a:p>
          <a:p>
            <a:pPr eaLnBrk="1" hangingPunct="1"/>
            <a:r>
              <a:rPr lang="en-US" altLang="en-US" sz="2400" dirty="0"/>
              <a:t>Usability evaluation: goals.</a:t>
            </a:r>
          </a:p>
          <a:p>
            <a:pPr eaLnBrk="1" hangingPunct="1"/>
            <a:r>
              <a:rPr lang="en-US" altLang="en-US" sz="2400" dirty="0"/>
              <a:t>Usability evaluation: techniques</a:t>
            </a:r>
          </a:p>
          <a:p>
            <a:endParaRPr lang="en-ID" dirty="0"/>
          </a:p>
        </p:txBody>
      </p:sp>
    </p:spTree>
    <p:extLst>
      <p:ext uri="{BB962C8B-B14F-4D97-AF65-F5344CB8AC3E}">
        <p14:creationId xmlns:p14="http://schemas.microsoft.com/office/powerpoint/2010/main" val="236319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49AA-1A27-435C-91DE-0C8185570E17}"/>
              </a:ext>
            </a:extLst>
          </p:cNvPr>
          <p:cNvSpPr>
            <a:spLocks noGrp="1"/>
          </p:cNvSpPr>
          <p:nvPr>
            <p:ph type="title"/>
          </p:nvPr>
        </p:nvSpPr>
        <p:spPr/>
        <p:txBody>
          <a:bodyPr/>
          <a:lstStyle/>
          <a:p>
            <a:r>
              <a:rPr lang="en-US" altLang="en-US" dirty="0"/>
              <a:t>Heuristic evaluation</a:t>
            </a:r>
            <a:endParaRPr lang="en-ID" dirty="0"/>
          </a:p>
        </p:txBody>
      </p:sp>
      <p:sp>
        <p:nvSpPr>
          <p:cNvPr id="3" name="Content Placeholder 2">
            <a:extLst>
              <a:ext uri="{FF2B5EF4-FFF2-40B4-BE49-F238E27FC236}">
                <a16:creationId xmlns:a16="http://schemas.microsoft.com/office/drawing/2014/main" id="{83729770-D41B-419C-AAF6-8E23C1C322B0}"/>
              </a:ext>
            </a:extLst>
          </p:cNvPr>
          <p:cNvSpPr>
            <a:spLocks noGrp="1"/>
          </p:cNvSpPr>
          <p:nvPr>
            <p:ph idx="1"/>
          </p:nvPr>
        </p:nvSpPr>
        <p:spPr/>
        <p:txBody>
          <a:bodyPr/>
          <a:lstStyle/>
          <a:p>
            <a:pPr eaLnBrk="1" hangingPunct="1"/>
            <a:r>
              <a:rPr lang="en-US" altLang="en-US" sz="2400" dirty="0" err="1"/>
              <a:t>Penemu</a:t>
            </a:r>
            <a:r>
              <a:rPr lang="en-US" altLang="en-US" sz="2400" dirty="0"/>
              <a:t> </a:t>
            </a:r>
            <a:r>
              <a:rPr lang="en-US" altLang="en-US" sz="2400" dirty="0">
                <a:sym typeface="Wingdings" panose="05000000000000000000" pitchFamily="2" charset="2"/>
              </a:rPr>
              <a:t> Jakob Nielsen </a:t>
            </a:r>
            <a:r>
              <a:rPr lang="en-US" altLang="en-US" sz="2400" dirty="0"/>
              <a:t> </a:t>
            </a:r>
          </a:p>
          <a:p>
            <a:pPr eaLnBrk="1" hangingPunct="1"/>
            <a:r>
              <a:rPr lang="en-US" altLang="en-US" sz="2400" dirty="0"/>
              <a:t>Evaluator </a:t>
            </a:r>
            <a:r>
              <a:rPr lang="en-US" altLang="en-US" sz="2400" dirty="0">
                <a:sym typeface="Wingdings" panose="05000000000000000000" pitchFamily="2" charset="2"/>
              </a:rPr>
              <a:t> </a:t>
            </a:r>
            <a:r>
              <a:rPr lang="en-US" altLang="en-US" sz="2400" dirty="0"/>
              <a:t>group </a:t>
            </a:r>
            <a:r>
              <a:rPr lang="en-US" altLang="en-US" sz="2400" dirty="0" err="1"/>
              <a:t>beranggotakan</a:t>
            </a:r>
            <a:r>
              <a:rPr lang="en-US" altLang="en-US" sz="2400" dirty="0"/>
              <a:t> 3-5 orang </a:t>
            </a:r>
          </a:p>
          <a:p>
            <a:pPr eaLnBrk="1" hangingPunct="1"/>
            <a:r>
              <a:rPr lang="en-US" altLang="en-US" sz="2400" dirty="0" err="1"/>
              <a:t>Menguji</a:t>
            </a:r>
            <a:r>
              <a:rPr lang="en-US" altLang="en-US" sz="2400" dirty="0"/>
              <a:t> interface </a:t>
            </a:r>
            <a:r>
              <a:rPr lang="en-US" altLang="en-US" sz="2400" dirty="0" err="1"/>
              <a:t>secara</a:t>
            </a:r>
            <a:r>
              <a:rPr lang="en-US" altLang="en-US" sz="2400" dirty="0"/>
              <a:t> </a:t>
            </a:r>
            <a:r>
              <a:rPr lang="en-US" altLang="en-US" sz="2400" dirty="0" err="1"/>
              <a:t>independen</a:t>
            </a:r>
            <a:r>
              <a:rPr lang="en-US" altLang="en-US" sz="2400" dirty="0"/>
              <a:t> </a:t>
            </a:r>
            <a:r>
              <a:rPr lang="en-US" altLang="en-US" sz="2400" dirty="0" err="1"/>
              <a:t>dengan</a:t>
            </a:r>
            <a:r>
              <a:rPr lang="en-US" altLang="en-US" sz="2400" dirty="0"/>
              <a:t> </a:t>
            </a:r>
            <a:r>
              <a:rPr lang="en-US" altLang="en-US" sz="2400" dirty="0" err="1"/>
              <a:t>menggunakan</a:t>
            </a:r>
            <a:r>
              <a:rPr lang="en-US" altLang="en-US" sz="2400" dirty="0"/>
              <a:t> usability principles (“heuristics”)</a:t>
            </a:r>
          </a:p>
          <a:p>
            <a:pPr lvl="1" eaLnBrk="1" hangingPunct="1"/>
            <a:r>
              <a:rPr lang="en-US" altLang="en-US" sz="2000" dirty="0" err="1"/>
              <a:t>Setiap</a:t>
            </a:r>
            <a:r>
              <a:rPr lang="en-US" altLang="en-US" sz="2000" dirty="0"/>
              <a:t> evaluator </a:t>
            </a:r>
            <a:r>
              <a:rPr lang="en-US" altLang="en-US" sz="2000" dirty="0" err="1"/>
              <a:t>akan</a:t>
            </a:r>
            <a:r>
              <a:rPr lang="en-US" altLang="en-US" sz="2000" dirty="0"/>
              <a:t> </a:t>
            </a:r>
            <a:r>
              <a:rPr lang="en-US" altLang="en-US" sz="2000" dirty="0" err="1"/>
              <a:t>menemukan</a:t>
            </a:r>
            <a:r>
              <a:rPr lang="en-US" altLang="en-US" sz="2000" dirty="0"/>
              <a:t> problem yang </a:t>
            </a:r>
            <a:r>
              <a:rPr lang="en-US" altLang="en-US" sz="2000" dirty="0" err="1"/>
              <a:t>berbeda</a:t>
            </a:r>
            <a:r>
              <a:rPr lang="en-US" altLang="en-US" sz="2000" dirty="0"/>
              <a:t> </a:t>
            </a:r>
          </a:p>
          <a:p>
            <a:pPr lvl="1" eaLnBrk="1" hangingPunct="1"/>
            <a:r>
              <a:rPr lang="en-US" altLang="en-US" sz="2000" dirty="0"/>
              <a:t>Evaluator </a:t>
            </a:r>
            <a:r>
              <a:rPr lang="en-US" altLang="en-US" sz="2000" dirty="0" err="1"/>
              <a:t>mengumpulkan</a:t>
            </a:r>
            <a:r>
              <a:rPr lang="en-US" altLang="en-US" sz="2000" dirty="0"/>
              <a:t> </a:t>
            </a:r>
            <a:r>
              <a:rPr lang="en-US" altLang="en-US" sz="2000" dirty="0" err="1"/>
              <a:t>hasil</a:t>
            </a:r>
            <a:r>
              <a:rPr lang="en-US" altLang="en-US" sz="2000" dirty="0"/>
              <a:t> </a:t>
            </a:r>
            <a:r>
              <a:rPr lang="en-US" altLang="en-US" sz="2000" dirty="0" err="1"/>
              <a:t>temuan</a:t>
            </a:r>
            <a:r>
              <a:rPr lang="en-US" altLang="en-US" sz="2000" dirty="0"/>
              <a:t> </a:t>
            </a:r>
            <a:r>
              <a:rPr lang="en-US" altLang="en-US" sz="2000" dirty="0" err="1"/>
              <a:t>tersebut</a:t>
            </a:r>
            <a:r>
              <a:rPr lang="en-US" altLang="en-US" sz="2400" dirty="0"/>
              <a:t> </a:t>
            </a:r>
          </a:p>
          <a:p>
            <a:pPr eaLnBrk="1" hangingPunct="1"/>
            <a:r>
              <a:rPr lang="en-US" altLang="en-US" sz="2400" dirty="0" err="1"/>
              <a:t>Dapat</a:t>
            </a:r>
            <a:r>
              <a:rPr lang="en-US" altLang="en-US" sz="2400" dirty="0"/>
              <a:t> </a:t>
            </a:r>
            <a:r>
              <a:rPr lang="en-US" altLang="en-US" sz="2400" dirty="0" err="1"/>
              <a:t>digunakan</a:t>
            </a:r>
            <a:r>
              <a:rPr lang="en-US" altLang="en-US" sz="2400" dirty="0"/>
              <a:t> </a:t>
            </a:r>
            <a:r>
              <a:rPr lang="en-US" altLang="en-US" sz="2400" dirty="0" err="1"/>
              <a:t>untuk</a:t>
            </a:r>
            <a:r>
              <a:rPr lang="en-US" altLang="en-US" sz="2400" dirty="0"/>
              <a:t> </a:t>
            </a:r>
            <a:r>
              <a:rPr lang="en-US" altLang="en-US" sz="2400" dirty="0" err="1"/>
              <a:t>mengevaluasi</a:t>
            </a:r>
            <a:r>
              <a:rPr lang="en-US" altLang="en-US" sz="2400" dirty="0"/>
              <a:t> systems dan prototypes.</a:t>
            </a:r>
          </a:p>
          <a:p>
            <a:pPr eaLnBrk="1" hangingPunct="1"/>
            <a:endParaRPr lang="en-AU" altLang="en-US" sz="2400" dirty="0"/>
          </a:p>
          <a:p>
            <a:endParaRPr lang="en-ID" dirty="0"/>
          </a:p>
        </p:txBody>
      </p:sp>
    </p:spTree>
    <p:extLst>
      <p:ext uri="{BB962C8B-B14F-4D97-AF65-F5344CB8AC3E}">
        <p14:creationId xmlns:p14="http://schemas.microsoft.com/office/powerpoint/2010/main" val="1659152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01F4-3B82-48BE-85D1-B5FDDF0E866C}"/>
              </a:ext>
            </a:extLst>
          </p:cNvPr>
          <p:cNvSpPr>
            <a:spLocks noGrp="1"/>
          </p:cNvSpPr>
          <p:nvPr>
            <p:ph type="title"/>
          </p:nvPr>
        </p:nvSpPr>
        <p:spPr/>
        <p:txBody>
          <a:bodyPr/>
          <a:lstStyle/>
          <a:p>
            <a:r>
              <a:rPr lang="en-US" altLang="en-US" dirty="0"/>
              <a:t>Usability error detection rate</a:t>
            </a:r>
            <a:endParaRPr lang="en-ID" dirty="0"/>
          </a:p>
        </p:txBody>
      </p:sp>
      <p:pic>
        <p:nvPicPr>
          <p:cNvPr id="4" name="Content Placeholder 3" descr="usability_grafic">
            <a:extLst>
              <a:ext uri="{FF2B5EF4-FFF2-40B4-BE49-F238E27FC236}">
                <a16:creationId xmlns:a16="http://schemas.microsoft.com/office/drawing/2014/main" id="{4300FE6E-4758-4CDB-9BDC-08D5D88CD3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993" y="1935921"/>
            <a:ext cx="7091363" cy="423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716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7DB0-8CFD-4750-9D8F-B21FE9B52C6F}"/>
              </a:ext>
            </a:extLst>
          </p:cNvPr>
          <p:cNvSpPr>
            <a:spLocks noGrp="1"/>
          </p:cNvSpPr>
          <p:nvPr>
            <p:ph type="title"/>
          </p:nvPr>
        </p:nvSpPr>
        <p:spPr>
          <a:xfrm>
            <a:off x="4927472" y="609600"/>
            <a:ext cx="6340084" cy="1326321"/>
          </a:xfrm>
        </p:spPr>
        <p:txBody>
          <a:bodyPr>
            <a:normAutofit/>
          </a:bodyPr>
          <a:lstStyle/>
          <a:p>
            <a:r>
              <a:rPr lang="en-US" altLang="en-US" dirty="0"/>
              <a:t>Dr Jakob Nielsen</a:t>
            </a:r>
            <a:endParaRPr lang="en-ID" dirty="0"/>
          </a:p>
        </p:txBody>
      </p:sp>
      <p:sp>
        <p:nvSpPr>
          <p:cNvPr id="9" name="Rectangle 8">
            <a:extLst>
              <a:ext uri="{FF2B5EF4-FFF2-40B4-BE49-F238E27FC236}">
                <a16:creationId xmlns:a16="http://schemas.microsoft.com/office/drawing/2014/main" id="{9D374119-2129-4781-ACAB-9C3618BD4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374332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jakob-nielsen">
            <a:extLst>
              <a:ext uri="{FF2B5EF4-FFF2-40B4-BE49-F238E27FC236}">
                <a16:creationId xmlns:a16="http://schemas.microsoft.com/office/drawing/2014/main" id="{A9F828C9-207A-4E06-91DB-5D33FDC39C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189" b="2"/>
          <a:stretch/>
        </p:blipFill>
        <p:spPr bwMode="auto">
          <a:xfrm>
            <a:off x="1141857" y="1114868"/>
            <a:ext cx="2964561" cy="4628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a16="http://schemas.microsoft.com/office/drawing/2014/main" id="{CD49B4B0-3C14-40B1-82E0-072A4678F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340" y="804806"/>
            <a:ext cx="3625595" cy="5248389"/>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564C98-6BCA-4EB8-8546-1F52C94554FB}"/>
              </a:ext>
            </a:extLst>
          </p:cNvPr>
          <p:cNvSpPr>
            <a:spLocks noGrp="1"/>
          </p:cNvSpPr>
          <p:nvPr>
            <p:ph idx="1"/>
          </p:nvPr>
        </p:nvSpPr>
        <p:spPr>
          <a:xfrm>
            <a:off x="4927471" y="2096064"/>
            <a:ext cx="6340085" cy="3695136"/>
          </a:xfrm>
        </p:spPr>
        <p:txBody>
          <a:bodyPr>
            <a:normAutofit/>
          </a:bodyPr>
          <a:lstStyle/>
          <a:p>
            <a:r>
              <a:rPr lang="en-US" altLang="en-US"/>
              <a:t> Principal and co-founder of the Nielsen Norman group. Widely acknowledged as a usability guru. Nielsen has invented several usability methods, including heuristic evaluation.</a:t>
            </a:r>
            <a:endParaRPr lang="en-ID" dirty="0"/>
          </a:p>
        </p:txBody>
      </p:sp>
    </p:spTree>
    <p:extLst>
      <p:ext uri="{BB962C8B-B14F-4D97-AF65-F5344CB8AC3E}">
        <p14:creationId xmlns:p14="http://schemas.microsoft.com/office/powerpoint/2010/main" val="2084655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95AF-339D-43FF-ACF9-A5D6CADA3C45}"/>
              </a:ext>
            </a:extLst>
          </p:cNvPr>
          <p:cNvSpPr>
            <a:spLocks noGrp="1"/>
          </p:cNvSpPr>
          <p:nvPr>
            <p:ph type="title"/>
          </p:nvPr>
        </p:nvSpPr>
        <p:spPr/>
        <p:txBody>
          <a:bodyPr/>
          <a:lstStyle/>
          <a:p>
            <a:r>
              <a:rPr lang="en-US" altLang="en-US" dirty="0"/>
              <a:t>Usability principles </a:t>
            </a:r>
            <a:r>
              <a:rPr lang="en-US" altLang="en-US" sz="1600" dirty="0"/>
              <a:t>(Nielsen, 2001)</a:t>
            </a:r>
            <a:endParaRPr lang="en-ID" dirty="0"/>
          </a:p>
        </p:txBody>
      </p:sp>
      <p:sp>
        <p:nvSpPr>
          <p:cNvPr id="3" name="Content Placeholder 2">
            <a:extLst>
              <a:ext uri="{FF2B5EF4-FFF2-40B4-BE49-F238E27FC236}">
                <a16:creationId xmlns:a16="http://schemas.microsoft.com/office/drawing/2014/main" id="{E6605A77-CD99-4CE9-B951-E6BB7646CF4F}"/>
              </a:ext>
            </a:extLst>
          </p:cNvPr>
          <p:cNvSpPr>
            <a:spLocks noGrp="1"/>
          </p:cNvSpPr>
          <p:nvPr>
            <p:ph idx="1"/>
          </p:nvPr>
        </p:nvSpPr>
        <p:spPr/>
        <p:txBody>
          <a:bodyPr>
            <a:normAutofit lnSpcReduction="10000"/>
          </a:bodyPr>
          <a:lstStyle/>
          <a:p>
            <a:pPr eaLnBrk="1" hangingPunct="1">
              <a:lnSpc>
                <a:spcPct val="90000"/>
              </a:lnSpc>
            </a:pPr>
            <a:r>
              <a:rPr lang="en-GB" altLang="en-US" sz="2000" dirty="0">
                <a:solidFill>
                  <a:schemeClr val="hlink"/>
                </a:solidFill>
              </a:rPr>
              <a:t>Visibility of system status</a:t>
            </a:r>
          </a:p>
          <a:p>
            <a:pPr eaLnBrk="1" hangingPunct="1">
              <a:lnSpc>
                <a:spcPct val="90000"/>
              </a:lnSpc>
            </a:pPr>
            <a:r>
              <a:rPr lang="en-GB" altLang="en-US" sz="2000" dirty="0">
                <a:solidFill>
                  <a:schemeClr val="hlink"/>
                </a:solidFill>
              </a:rPr>
              <a:t>Match between system and the real world</a:t>
            </a:r>
          </a:p>
          <a:p>
            <a:pPr eaLnBrk="1" hangingPunct="1">
              <a:lnSpc>
                <a:spcPct val="90000"/>
              </a:lnSpc>
            </a:pPr>
            <a:r>
              <a:rPr lang="en-GB" altLang="en-US" sz="2000" dirty="0">
                <a:solidFill>
                  <a:schemeClr val="hlink"/>
                </a:solidFill>
              </a:rPr>
              <a:t>User control and freedom</a:t>
            </a:r>
          </a:p>
          <a:p>
            <a:pPr eaLnBrk="1" hangingPunct="1">
              <a:lnSpc>
                <a:spcPct val="90000"/>
              </a:lnSpc>
            </a:pPr>
            <a:r>
              <a:rPr lang="en-GB" altLang="en-US" sz="2000" dirty="0">
                <a:solidFill>
                  <a:schemeClr val="hlink"/>
                </a:solidFill>
              </a:rPr>
              <a:t>Consistency and standards</a:t>
            </a:r>
          </a:p>
          <a:p>
            <a:pPr eaLnBrk="1" hangingPunct="1">
              <a:lnSpc>
                <a:spcPct val="90000"/>
              </a:lnSpc>
            </a:pPr>
            <a:r>
              <a:rPr lang="en-GB" altLang="en-US" sz="2000" dirty="0">
                <a:solidFill>
                  <a:schemeClr val="hlink"/>
                </a:solidFill>
              </a:rPr>
              <a:t>Help users recognize, diagnose and recover from errors</a:t>
            </a:r>
          </a:p>
          <a:p>
            <a:pPr eaLnBrk="1" hangingPunct="1">
              <a:lnSpc>
                <a:spcPct val="90000"/>
              </a:lnSpc>
            </a:pPr>
            <a:r>
              <a:rPr lang="en-GB" altLang="en-US" sz="2000" dirty="0">
                <a:solidFill>
                  <a:schemeClr val="hlink"/>
                </a:solidFill>
              </a:rPr>
              <a:t>Error prevention</a:t>
            </a:r>
          </a:p>
          <a:p>
            <a:pPr eaLnBrk="1" hangingPunct="1">
              <a:lnSpc>
                <a:spcPct val="90000"/>
              </a:lnSpc>
            </a:pPr>
            <a:r>
              <a:rPr lang="en-GB" altLang="en-US" sz="2000" dirty="0">
                <a:solidFill>
                  <a:schemeClr val="hlink"/>
                </a:solidFill>
              </a:rPr>
              <a:t>Recognition rather than recall</a:t>
            </a:r>
          </a:p>
          <a:p>
            <a:pPr eaLnBrk="1" hangingPunct="1">
              <a:lnSpc>
                <a:spcPct val="90000"/>
              </a:lnSpc>
            </a:pPr>
            <a:r>
              <a:rPr lang="en-GB" altLang="en-US" sz="2000" dirty="0">
                <a:solidFill>
                  <a:schemeClr val="hlink"/>
                </a:solidFill>
              </a:rPr>
              <a:t>Flexibility and efficiency of use</a:t>
            </a:r>
          </a:p>
          <a:p>
            <a:pPr eaLnBrk="1" hangingPunct="1">
              <a:lnSpc>
                <a:spcPct val="90000"/>
              </a:lnSpc>
            </a:pPr>
            <a:r>
              <a:rPr lang="en-GB" altLang="en-US" sz="2000" dirty="0">
                <a:solidFill>
                  <a:schemeClr val="hlink"/>
                </a:solidFill>
              </a:rPr>
              <a:t>Aesthetic and minimalist design</a:t>
            </a:r>
          </a:p>
          <a:p>
            <a:pPr eaLnBrk="1" hangingPunct="1">
              <a:lnSpc>
                <a:spcPct val="90000"/>
              </a:lnSpc>
            </a:pPr>
            <a:r>
              <a:rPr lang="en-GB" altLang="en-US" sz="2000" dirty="0">
                <a:solidFill>
                  <a:schemeClr val="hlink"/>
                </a:solidFill>
              </a:rPr>
              <a:t>Help and documentation</a:t>
            </a:r>
          </a:p>
          <a:p>
            <a:pPr eaLnBrk="1" hangingPunct="1">
              <a:lnSpc>
                <a:spcPct val="90000"/>
              </a:lnSpc>
              <a:buFont typeface="Wingdings" panose="05000000000000000000" pitchFamily="2" charset="2"/>
              <a:buNone/>
            </a:pPr>
            <a:endParaRPr lang="en-AU" altLang="en-US" sz="2400" dirty="0">
              <a:solidFill>
                <a:schemeClr val="hlink"/>
              </a:solidFill>
            </a:endParaRPr>
          </a:p>
          <a:p>
            <a:endParaRPr lang="en-ID" dirty="0"/>
          </a:p>
        </p:txBody>
      </p:sp>
    </p:spTree>
    <p:extLst>
      <p:ext uri="{BB962C8B-B14F-4D97-AF65-F5344CB8AC3E}">
        <p14:creationId xmlns:p14="http://schemas.microsoft.com/office/powerpoint/2010/main" val="356343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1A96-12D0-4316-B1E6-07B251DF6A7E}"/>
              </a:ext>
            </a:extLst>
          </p:cNvPr>
          <p:cNvSpPr>
            <a:spLocks noGrp="1"/>
          </p:cNvSpPr>
          <p:nvPr>
            <p:ph type="title"/>
          </p:nvPr>
        </p:nvSpPr>
        <p:spPr/>
        <p:txBody>
          <a:bodyPr/>
          <a:lstStyle/>
          <a:p>
            <a:r>
              <a:rPr lang="en-US" altLang="en-US" dirty="0"/>
              <a:t>Aesthetic and minimalist design</a:t>
            </a:r>
            <a:endParaRPr lang="en-ID" dirty="0"/>
          </a:p>
        </p:txBody>
      </p:sp>
      <p:pic>
        <p:nvPicPr>
          <p:cNvPr id="4" name="Content Placeholder 3" descr="aesthetics">
            <a:extLst>
              <a:ext uri="{FF2B5EF4-FFF2-40B4-BE49-F238E27FC236}">
                <a16:creationId xmlns:a16="http://schemas.microsoft.com/office/drawing/2014/main" id="{B676FD51-5055-4A3B-8115-B9F7943013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240" y="2400300"/>
            <a:ext cx="9562869" cy="323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2040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FAC77-0219-481F-A4C8-203C0D64F964}"/>
              </a:ext>
            </a:extLst>
          </p:cNvPr>
          <p:cNvSpPr>
            <a:spLocks noGrp="1"/>
          </p:cNvSpPr>
          <p:nvPr>
            <p:ph type="title"/>
          </p:nvPr>
        </p:nvSpPr>
        <p:spPr/>
        <p:txBody>
          <a:bodyPr/>
          <a:lstStyle/>
          <a:p>
            <a:r>
              <a:rPr lang="en-US" altLang="en-US" sz="3600" dirty="0"/>
              <a:t>Aesthetic and minimalist design</a:t>
            </a:r>
            <a:endParaRPr lang="en-ID" dirty="0"/>
          </a:p>
        </p:txBody>
      </p:sp>
      <p:pic>
        <p:nvPicPr>
          <p:cNvPr id="4" name="Content Placeholder 3">
            <a:extLst>
              <a:ext uri="{FF2B5EF4-FFF2-40B4-BE49-F238E27FC236}">
                <a16:creationId xmlns:a16="http://schemas.microsoft.com/office/drawing/2014/main" id="{92FF879D-F077-4620-A2FC-1C7F5F04BA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5189" y="1935921"/>
            <a:ext cx="6021622" cy="4396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913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6D32-B550-4BC5-9D8D-FACD7B19A742}"/>
              </a:ext>
            </a:extLst>
          </p:cNvPr>
          <p:cNvSpPr>
            <a:spLocks noGrp="1"/>
          </p:cNvSpPr>
          <p:nvPr>
            <p:ph type="title"/>
          </p:nvPr>
        </p:nvSpPr>
        <p:spPr/>
        <p:txBody>
          <a:bodyPr/>
          <a:lstStyle/>
          <a:p>
            <a:r>
              <a:rPr lang="en-US" altLang="en-US" dirty="0"/>
              <a:t>Stages of heuristic evaluation</a:t>
            </a:r>
            <a:endParaRPr lang="en-ID" dirty="0"/>
          </a:p>
        </p:txBody>
      </p:sp>
      <p:sp>
        <p:nvSpPr>
          <p:cNvPr id="3" name="Content Placeholder 2">
            <a:extLst>
              <a:ext uri="{FF2B5EF4-FFF2-40B4-BE49-F238E27FC236}">
                <a16:creationId xmlns:a16="http://schemas.microsoft.com/office/drawing/2014/main" id="{1A30BE16-FEF2-4E99-932E-D4EE0652B1ED}"/>
              </a:ext>
            </a:extLst>
          </p:cNvPr>
          <p:cNvSpPr>
            <a:spLocks noGrp="1"/>
          </p:cNvSpPr>
          <p:nvPr>
            <p:ph idx="1"/>
          </p:nvPr>
        </p:nvSpPr>
        <p:spPr/>
        <p:txBody>
          <a:bodyPr/>
          <a:lstStyle/>
          <a:p>
            <a:pPr marL="609600" indent="-609600" eaLnBrk="1" hangingPunct="1">
              <a:lnSpc>
                <a:spcPct val="90000"/>
              </a:lnSpc>
              <a:buFont typeface="Wingdings" panose="05000000000000000000" pitchFamily="2" charset="2"/>
              <a:buAutoNum type="arabicPeriod"/>
            </a:pPr>
            <a:r>
              <a:rPr lang="en-US" altLang="en-US" sz="2000" dirty="0" err="1"/>
              <a:t>Pra-evaluasi</a:t>
            </a:r>
            <a:r>
              <a:rPr lang="en-US" altLang="en-US" sz="2000" dirty="0"/>
              <a:t> training </a:t>
            </a:r>
            <a:r>
              <a:rPr lang="en-US" altLang="en-US" sz="2000" dirty="0" err="1"/>
              <a:t>bagi</a:t>
            </a:r>
            <a:r>
              <a:rPr lang="en-US" altLang="en-US" sz="2000" dirty="0"/>
              <a:t> para evaluators </a:t>
            </a:r>
          </a:p>
          <a:p>
            <a:pPr marL="609600" indent="-609600" eaLnBrk="1" hangingPunct="1">
              <a:lnSpc>
                <a:spcPct val="90000"/>
              </a:lnSpc>
            </a:pPr>
            <a:r>
              <a:rPr lang="en-US" altLang="en-US" sz="2000" dirty="0" err="1"/>
              <a:t>Evaluasi</a:t>
            </a:r>
            <a:r>
              <a:rPr lang="en-US" altLang="en-US" sz="2000" dirty="0"/>
              <a:t> </a:t>
            </a:r>
            <a:r>
              <a:rPr lang="en-US" altLang="en-US" sz="2000" dirty="0" err="1"/>
              <a:t>dilakukan</a:t>
            </a:r>
            <a:r>
              <a:rPr lang="en-US" altLang="en-US" sz="2000" dirty="0"/>
              <a:t> </a:t>
            </a:r>
            <a:r>
              <a:rPr lang="en-US" altLang="en-US" sz="2000" dirty="0" err="1"/>
              <a:t>secara</a:t>
            </a:r>
            <a:r>
              <a:rPr lang="en-US" altLang="en-US" sz="2000" dirty="0"/>
              <a:t> individual </a:t>
            </a:r>
            <a:r>
              <a:rPr lang="en-US" altLang="en-US" sz="2000" dirty="0" err="1"/>
              <a:t>kemudian</a:t>
            </a:r>
            <a:r>
              <a:rPr lang="en-US" altLang="en-US" sz="2000" dirty="0"/>
              <a:t> </a:t>
            </a:r>
            <a:r>
              <a:rPr lang="en-US" altLang="en-US" sz="2000" dirty="0" err="1"/>
              <a:t>dikumpulkan</a:t>
            </a:r>
            <a:r>
              <a:rPr lang="en-US" altLang="en-US" sz="2000" dirty="0"/>
              <a:t> dan </a:t>
            </a:r>
            <a:r>
              <a:rPr lang="en-US" altLang="en-US" sz="2000" dirty="0" err="1"/>
              <a:t>diuji</a:t>
            </a:r>
            <a:r>
              <a:rPr lang="en-US" altLang="en-US" sz="2000" dirty="0"/>
              <a:t> </a:t>
            </a:r>
            <a:r>
              <a:rPr lang="en-US" altLang="en-US" sz="2000" dirty="0" err="1"/>
              <a:t>bersama</a:t>
            </a:r>
            <a:r>
              <a:rPr lang="en-US" altLang="en-US" sz="2000" dirty="0"/>
              <a:t>.</a:t>
            </a:r>
          </a:p>
          <a:p>
            <a:pPr marL="609600" indent="-609600" eaLnBrk="1" hangingPunct="1">
              <a:lnSpc>
                <a:spcPct val="90000"/>
              </a:lnSpc>
            </a:pPr>
            <a:r>
              <a:rPr lang="en-US" altLang="en-US" sz="2000" dirty="0" err="1"/>
              <a:t>Penilaian</a:t>
            </a:r>
            <a:r>
              <a:rPr lang="en-US" altLang="en-US" sz="2000" dirty="0"/>
              <a:t> individual </a:t>
            </a:r>
            <a:r>
              <a:rPr lang="en-US" altLang="en-US" sz="2000" dirty="0" err="1"/>
              <a:t>dari</a:t>
            </a:r>
            <a:r>
              <a:rPr lang="en-US" altLang="en-US" sz="2000" dirty="0"/>
              <a:t> problem yang </a:t>
            </a:r>
            <a:r>
              <a:rPr lang="en-US" altLang="en-US" sz="2000" dirty="0" err="1"/>
              <a:t>ada</a:t>
            </a:r>
            <a:r>
              <a:rPr lang="en-US" altLang="en-US" sz="2000" dirty="0"/>
              <a:t> </a:t>
            </a:r>
            <a:r>
              <a:rPr lang="en-US" altLang="en-US" sz="2000" dirty="0" err="1"/>
              <a:t>kemudian</a:t>
            </a:r>
            <a:r>
              <a:rPr lang="en-US" altLang="en-US" sz="2000" dirty="0"/>
              <a:t> group </a:t>
            </a:r>
            <a:r>
              <a:rPr lang="en-US" altLang="en-US" sz="2000" dirty="0" err="1"/>
              <a:t>akan</a:t>
            </a:r>
            <a:r>
              <a:rPr lang="en-US" altLang="en-US" sz="2000" dirty="0"/>
              <a:t> </a:t>
            </a:r>
            <a:r>
              <a:rPr lang="en-US" altLang="en-US" sz="2000" dirty="0" err="1"/>
              <a:t>menentukan</a:t>
            </a:r>
            <a:r>
              <a:rPr lang="en-US" altLang="en-US" sz="2000" dirty="0"/>
              <a:t> </a:t>
            </a:r>
            <a:r>
              <a:rPr lang="en-US" altLang="en-US" sz="2000" dirty="0" err="1"/>
              <a:t>skala</a:t>
            </a:r>
            <a:r>
              <a:rPr lang="en-US" altLang="en-US" sz="2000" dirty="0"/>
              <a:t> </a:t>
            </a:r>
            <a:r>
              <a:rPr lang="en-US" altLang="en-US" sz="2000" dirty="0" err="1"/>
              <a:t>prioritas</a:t>
            </a:r>
            <a:r>
              <a:rPr lang="en-US" altLang="en-US" sz="2000" dirty="0"/>
              <a:t> interface mana yang </a:t>
            </a:r>
            <a:r>
              <a:rPr lang="en-US" altLang="en-US" sz="2000" dirty="0" err="1"/>
              <a:t>harus</a:t>
            </a:r>
            <a:r>
              <a:rPr lang="en-US" altLang="en-US" sz="2000" dirty="0"/>
              <a:t> </a:t>
            </a:r>
            <a:r>
              <a:rPr lang="en-US" altLang="en-US" sz="2000" dirty="0" err="1"/>
              <a:t>diperbaiki</a:t>
            </a:r>
            <a:r>
              <a:rPr lang="en-US" altLang="en-US" sz="2000" dirty="0"/>
              <a:t>.</a:t>
            </a:r>
          </a:p>
          <a:p>
            <a:pPr marL="609600" indent="-609600" eaLnBrk="1" hangingPunct="1">
              <a:lnSpc>
                <a:spcPct val="90000"/>
              </a:lnSpc>
            </a:pPr>
            <a:r>
              <a:rPr lang="en-US" altLang="en-US" sz="2000" dirty="0"/>
              <a:t>Hasil </a:t>
            </a:r>
            <a:r>
              <a:rPr lang="en-US" altLang="en-US" sz="2000" dirty="0" err="1"/>
              <a:t>pengujian</a:t>
            </a:r>
            <a:r>
              <a:rPr lang="en-US" altLang="en-US" sz="2000" dirty="0"/>
              <a:t> </a:t>
            </a:r>
            <a:r>
              <a:rPr lang="en-US" altLang="en-US" sz="2000" dirty="0" err="1"/>
              <a:t>didiskusikan</a:t>
            </a:r>
            <a:r>
              <a:rPr lang="en-US" altLang="en-US" sz="2000" dirty="0"/>
              <a:t> </a:t>
            </a:r>
            <a:r>
              <a:rPr lang="en-US" altLang="en-US" sz="2000" dirty="0" err="1"/>
              <a:t>kembali</a:t>
            </a:r>
            <a:r>
              <a:rPr lang="en-US" altLang="en-US" sz="2000" dirty="0"/>
              <a:t> </a:t>
            </a:r>
            <a:r>
              <a:rPr lang="en-US" altLang="en-US" sz="2000" dirty="0" err="1"/>
              <a:t>dengan</a:t>
            </a:r>
            <a:r>
              <a:rPr lang="en-US" altLang="en-US" sz="2000" dirty="0"/>
              <a:t> </a:t>
            </a:r>
            <a:r>
              <a:rPr lang="en-US" altLang="en-US" sz="2000" dirty="0" err="1"/>
              <a:t>desainer</a:t>
            </a:r>
            <a:r>
              <a:rPr lang="en-US" altLang="en-US" sz="2000" dirty="0"/>
              <a:t>.</a:t>
            </a:r>
            <a:endParaRPr lang="en-AU" altLang="en-US" sz="2000" dirty="0"/>
          </a:p>
          <a:p>
            <a:endParaRPr lang="en-ID" dirty="0"/>
          </a:p>
        </p:txBody>
      </p:sp>
    </p:spTree>
    <p:extLst>
      <p:ext uri="{BB962C8B-B14F-4D97-AF65-F5344CB8AC3E}">
        <p14:creationId xmlns:p14="http://schemas.microsoft.com/office/powerpoint/2010/main" val="104467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299B-86FC-479B-BFCE-FD73B30C4307}"/>
              </a:ext>
            </a:extLst>
          </p:cNvPr>
          <p:cNvSpPr>
            <a:spLocks noGrp="1"/>
          </p:cNvSpPr>
          <p:nvPr>
            <p:ph type="title"/>
          </p:nvPr>
        </p:nvSpPr>
        <p:spPr/>
        <p:txBody>
          <a:bodyPr/>
          <a:lstStyle/>
          <a:p>
            <a:r>
              <a:rPr lang="en-US" altLang="en-US" dirty="0"/>
              <a:t>Severity rating</a:t>
            </a:r>
            <a:endParaRPr lang="en-ID" dirty="0"/>
          </a:p>
        </p:txBody>
      </p:sp>
      <p:sp>
        <p:nvSpPr>
          <p:cNvPr id="3" name="Content Placeholder 2">
            <a:extLst>
              <a:ext uri="{FF2B5EF4-FFF2-40B4-BE49-F238E27FC236}">
                <a16:creationId xmlns:a16="http://schemas.microsoft.com/office/drawing/2014/main" id="{461A864B-14C7-4C4F-A99E-E6F16B77548B}"/>
              </a:ext>
            </a:extLst>
          </p:cNvPr>
          <p:cNvSpPr>
            <a:spLocks noGrp="1"/>
          </p:cNvSpPr>
          <p:nvPr>
            <p:ph idx="1"/>
          </p:nvPr>
        </p:nvSpPr>
        <p:spPr/>
        <p:txBody>
          <a:bodyPr/>
          <a:lstStyle/>
          <a:p>
            <a:pPr eaLnBrk="1" hangingPunct="1">
              <a:lnSpc>
                <a:spcPct val="80000"/>
              </a:lnSpc>
            </a:pPr>
            <a:r>
              <a:rPr lang="en-US" altLang="en-US" sz="2000" dirty="0" err="1"/>
              <a:t>Digunakan</a:t>
            </a:r>
            <a:r>
              <a:rPr lang="en-US" altLang="en-US" sz="2000" dirty="0"/>
              <a:t> </a:t>
            </a:r>
            <a:r>
              <a:rPr lang="en-US" altLang="en-US" sz="2000" dirty="0" err="1"/>
              <a:t>untuk</a:t>
            </a:r>
            <a:r>
              <a:rPr lang="en-US" altLang="en-US" sz="2000" dirty="0"/>
              <a:t> </a:t>
            </a:r>
            <a:r>
              <a:rPr lang="en-US" altLang="en-US" sz="2000" dirty="0" err="1"/>
              <a:t>mengumpulkan</a:t>
            </a:r>
            <a:r>
              <a:rPr lang="en-US" altLang="en-US" sz="2000" dirty="0"/>
              <a:t> </a:t>
            </a:r>
            <a:r>
              <a:rPr lang="en-US" altLang="en-US" sz="2000" dirty="0" err="1"/>
              <a:t>sumber-sumber</a:t>
            </a:r>
            <a:r>
              <a:rPr lang="en-US" altLang="en-US" sz="2000" dirty="0"/>
              <a:t> yang </a:t>
            </a:r>
            <a:r>
              <a:rPr lang="en-US" altLang="en-US" sz="2000" dirty="0" err="1"/>
              <a:t>berguna</a:t>
            </a:r>
            <a:r>
              <a:rPr lang="en-US" altLang="en-US" sz="2000" dirty="0"/>
              <a:t> </a:t>
            </a:r>
            <a:r>
              <a:rPr lang="en-US" altLang="en-US" sz="2000" dirty="0" err="1"/>
              <a:t>bagi</a:t>
            </a:r>
            <a:r>
              <a:rPr lang="en-US" altLang="en-US" sz="2000" dirty="0"/>
              <a:t> </a:t>
            </a:r>
            <a:r>
              <a:rPr lang="en-US" altLang="en-US" sz="2000" dirty="0" err="1"/>
              <a:t>perbaikan</a:t>
            </a:r>
            <a:r>
              <a:rPr lang="en-US" altLang="en-US" sz="2000" dirty="0"/>
              <a:t> </a:t>
            </a:r>
            <a:r>
              <a:rPr lang="en-US" altLang="en-US" sz="2000" dirty="0" err="1"/>
              <a:t>masalah</a:t>
            </a:r>
            <a:r>
              <a:rPr lang="en-US" altLang="en-US" sz="2000" dirty="0"/>
              <a:t> yang </a:t>
            </a:r>
            <a:r>
              <a:rPr lang="en-US" altLang="en-US" sz="2000" dirty="0" err="1"/>
              <a:t>ada</a:t>
            </a:r>
            <a:r>
              <a:rPr lang="en-US" altLang="en-US" sz="2000" dirty="0"/>
              <a:t>.</a:t>
            </a:r>
          </a:p>
          <a:p>
            <a:pPr eaLnBrk="1" hangingPunct="1">
              <a:lnSpc>
                <a:spcPct val="80000"/>
              </a:lnSpc>
            </a:pPr>
            <a:r>
              <a:rPr lang="en-US" altLang="en-US" sz="2000" dirty="0" err="1"/>
              <a:t>Ditentukan</a:t>
            </a:r>
            <a:r>
              <a:rPr lang="en-US" altLang="en-US" sz="2000" dirty="0"/>
              <a:t> </a:t>
            </a:r>
            <a:r>
              <a:rPr lang="en-US" altLang="en-US" sz="2000" dirty="0" err="1"/>
              <a:t>lewat</a:t>
            </a:r>
            <a:r>
              <a:rPr lang="en-US" altLang="en-US" sz="2000" dirty="0"/>
              <a:t> “impact and frequency” </a:t>
            </a:r>
            <a:r>
              <a:rPr lang="en-US" altLang="en-US" sz="2000" dirty="0" err="1"/>
              <a:t>masalah</a:t>
            </a:r>
            <a:r>
              <a:rPr lang="en-US" altLang="en-US" sz="2000" dirty="0"/>
              <a:t> yang </a:t>
            </a:r>
            <a:r>
              <a:rPr lang="en-US" altLang="en-US" sz="2000" dirty="0" err="1"/>
              <a:t>ada</a:t>
            </a:r>
            <a:r>
              <a:rPr lang="en-US" altLang="en-US" sz="2000" dirty="0"/>
              <a:t>.</a:t>
            </a:r>
          </a:p>
          <a:p>
            <a:pPr eaLnBrk="1" hangingPunct="1">
              <a:lnSpc>
                <a:spcPct val="80000"/>
              </a:lnSpc>
            </a:pPr>
            <a:r>
              <a:rPr lang="en-US" altLang="en-US" sz="2000" dirty="0" err="1"/>
              <a:t>Dihitung</a:t>
            </a:r>
            <a:r>
              <a:rPr lang="en-US" altLang="en-US" sz="2000" dirty="0"/>
              <a:t> </a:t>
            </a:r>
            <a:r>
              <a:rPr lang="en-US" altLang="en-US" sz="2000" dirty="0" err="1"/>
              <a:t>berdasar</a:t>
            </a:r>
            <a:r>
              <a:rPr lang="en-US" altLang="en-US" sz="2000" dirty="0"/>
              <a:t> pada </a:t>
            </a:r>
            <a:r>
              <a:rPr lang="en-US" altLang="en-US" sz="2000" dirty="0" err="1"/>
              <a:t>evaluasi</a:t>
            </a:r>
            <a:r>
              <a:rPr lang="en-US" altLang="en-US" sz="2000" dirty="0"/>
              <a:t> individual, </a:t>
            </a:r>
            <a:r>
              <a:rPr lang="en-US" altLang="en-US" sz="2000" dirty="0" err="1"/>
              <a:t>dikumpulkan</a:t>
            </a:r>
            <a:r>
              <a:rPr lang="en-US" altLang="en-US" sz="2000" dirty="0"/>
              <a:t> dan </a:t>
            </a:r>
            <a:r>
              <a:rPr lang="en-US" altLang="en-US" sz="2000" dirty="0" err="1"/>
              <a:t>dievaluasi</a:t>
            </a:r>
            <a:r>
              <a:rPr lang="en-US" altLang="en-US" sz="2000" dirty="0"/>
              <a:t> </a:t>
            </a:r>
            <a:r>
              <a:rPr lang="en-US" altLang="en-US" sz="2000" dirty="0" err="1"/>
              <a:t>kembali</a:t>
            </a:r>
            <a:r>
              <a:rPr lang="en-US" altLang="en-US" sz="2000" dirty="0"/>
              <a:t> </a:t>
            </a:r>
            <a:r>
              <a:rPr lang="en-US" altLang="en-US" sz="2000" dirty="0" err="1"/>
              <a:t>secara</a:t>
            </a:r>
            <a:r>
              <a:rPr lang="en-US" altLang="en-US" sz="2000" dirty="0"/>
              <a:t> </a:t>
            </a:r>
            <a:r>
              <a:rPr lang="en-US" altLang="en-US" sz="2000" dirty="0" err="1"/>
              <a:t>kelompok</a:t>
            </a:r>
            <a:r>
              <a:rPr lang="en-US" altLang="en-US" sz="2000" dirty="0"/>
              <a:t> </a:t>
            </a:r>
            <a:r>
              <a:rPr lang="en-US" altLang="en-US" sz="2000" dirty="0" err="1"/>
              <a:t>berdasar</a:t>
            </a:r>
            <a:r>
              <a:rPr lang="en-US" altLang="en-US" sz="2000" dirty="0"/>
              <a:t> </a:t>
            </a:r>
            <a:r>
              <a:rPr lang="en-US" altLang="en-US" sz="2000" dirty="0" err="1"/>
              <a:t>skala</a:t>
            </a:r>
            <a:r>
              <a:rPr lang="en-US" altLang="en-US" sz="2000" dirty="0"/>
              <a:t> </a:t>
            </a:r>
            <a:r>
              <a:rPr lang="en-US" altLang="en-US" sz="2000" dirty="0" err="1"/>
              <a:t>prioritas</a:t>
            </a:r>
            <a:r>
              <a:rPr lang="en-US" altLang="en-US" sz="2000" dirty="0"/>
              <a:t>. </a:t>
            </a:r>
          </a:p>
          <a:p>
            <a:pPr eaLnBrk="1" hangingPunct="1">
              <a:lnSpc>
                <a:spcPct val="80000"/>
              </a:lnSpc>
            </a:pPr>
            <a:r>
              <a:rPr lang="en-US" altLang="en-US" sz="2000" dirty="0" err="1"/>
              <a:t>Dilakukan</a:t>
            </a:r>
            <a:r>
              <a:rPr lang="en-US" altLang="en-US" sz="2000" dirty="0"/>
              <a:t> </a:t>
            </a:r>
            <a:r>
              <a:rPr lang="en-US" altLang="en-US" sz="2000" dirty="0" err="1"/>
              <a:t>secara</a:t>
            </a:r>
            <a:r>
              <a:rPr lang="en-US" altLang="en-US" sz="2000" dirty="0"/>
              <a:t> </a:t>
            </a:r>
            <a:r>
              <a:rPr lang="en-US" altLang="en-US" sz="2000" dirty="0" err="1"/>
              <a:t>independen</a:t>
            </a:r>
            <a:r>
              <a:rPr lang="en-US" altLang="en-US" sz="2000" dirty="0"/>
              <a:t> oleh </a:t>
            </a:r>
            <a:r>
              <a:rPr lang="en-US" altLang="en-US" sz="2000" dirty="0" err="1"/>
              <a:t>semua</a:t>
            </a:r>
            <a:r>
              <a:rPr lang="en-US" altLang="en-US" sz="2000" dirty="0"/>
              <a:t> evaluator </a:t>
            </a:r>
            <a:r>
              <a:rPr lang="en-US" altLang="en-US" sz="2000" dirty="0" err="1"/>
              <a:t>kemudian</a:t>
            </a:r>
            <a:r>
              <a:rPr lang="en-US" altLang="en-US" sz="2000" dirty="0"/>
              <a:t> </a:t>
            </a:r>
            <a:r>
              <a:rPr lang="en-US" altLang="en-US" sz="2000" dirty="0" err="1"/>
              <a:t>didiskusikan</a:t>
            </a:r>
            <a:r>
              <a:rPr lang="en-US" altLang="en-US" sz="2000" dirty="0"/>
              <a:t> </a:t>
            </a:r>
            <a:r>
              <a:rPr lang="en-US" altLang="en-US" sz="2000" dirty="0" err="1"/>
              <a:t>kembali</a:t>
            </a:r>
            <a:r>
              <a:rPr lang="en-US" altLang="en-US" sz="2000" dirty="0"/>
              <a:t> </a:t>
            </a:r>
            <a:r>
              <a:rPr lang="en-US" altLang="en-US" sz="2000" dirty="0" err="1"/>
              <a:t>dengan</a:t>
            </a:r>
            <a:r>
              <a:rPr lang="en-US" altLang="en-US" sz="2000" dirty="0"/>
              <a:t> </a:t>
            </a:r>
            <a:r>
              <a:rPr lang="en-US" altLang="en-US" sz="2000" dirty="0" err="1"/>
              <a:t>desainer</a:t>
            </a:r>
            <a:r>
              <a:rPr lang="en-US" altLang="en-US" sz="2000" dirty="0"/>
              <a:t>. </a:t>
            </a:r>
            <a:endParaRPr lang="en-AU" altLang="en-US" sz="2000" dirty="0"/>
          </a:p>
          <a:p>
            <a:endParaRPr lang="en-ID" dirty="0"/>
          </a:p>
        </p:txBody>
      </p:sp>
    </p:spTree>
    <p:extLst>
      <p:ext uri="{BB962C8B-B14F-4D97-AF65-F5344CB8AC3E}">
        <p14:creationId xmlns:p14="http://schemas.microsoft.com/office/powerpoint/2010/main" val="1174631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28C6-EC9A-4A43-ACCD-A5712E88580F}"/>
              </a:ext>
            </a:extLst>
          </p:cNvPr>
          <p:cNvSpPr>
            <a:spLocks noGrp="1"/>
          </p:cNvSpPr>
          <p:nvPr>
            <p:ph type="title"/>
          </p:nvPr>
        </p:nvSpPr>
        <p:spPr/>
        <p:txBody>
          <a:bodyPr/>
          <a:lstStyle/>
          <a:p>
            <a:r>
              <a:rPr lang="en-US" altLang="en-US" dirty="0"/>
              <a:t>Severity rating</a:t>
            </a:r>
            <a:endParaRPr lang="en-ID" dirty="0"/>
          </a:p>
        </p:txBody>
      </p:sp>
      <p:sp>
        <p:nvSpPr>
          <p:cNvPr id="3" name="Content Placeholder 2">
            <a:extLst>
              <a:ext uri="{FF2B5EF4-FFF2-40B4-BE49-F238E27FC236}">
                <a16:creationId xmlns:a16="http://schemas.microsoft.com/office/drawing/2014/main" id="{E24ECB3F-30CF-44BB-AD33-125DFA3F9054}"/>
              </a:ext>
            </a:extLst>
          </p:cNvPr>
          <p:cNvSpPr>
            <a:spLocks noGrp="1"/>
          </p:cNvSpPr>
          <p:nvPr>
            <p:ph idx="1"/>
          </p:nvPr>
        </p:nvSpPr>
        <p:spPr/>
        <p:txBody>
          <a:bodyPr/>
          <a:lstStyle/>
          <a:p>
            <a:pPr eaLnBrk="1" hangingPunct="1">
              <a:buFont typeface="Wingdings" panose="05000000000000000000" pitchFamily="2" charset="2"/>
              <a:buNone/>
            </a:pPr>
            <a:r>
              <a:rPr lang="en-US" altLang="en-US" sz="2000" dirty="0"/>
              <a:t>0 – do not agree as a usability problem  </a:t>
            </a:r>
          </a:p>
          <a:p>
            <a:pPr eaLnBrk="1" hangingPunct="1">
              <a:buFont typeface="Wingdings" panose="05000000000000000000" pitchFamily="2" charset="2"/>
              <a:buNone/>
            </a:pPr>
            <a:r>
              <a:rPr lang="en-US" altLang="en-US" sz="2000" dirty="0"/>
              <a:t>1 – cosmetic problem </a:t>
            </a:r>
          </a:p>
          <a:p>
            <a:pPr eaLnBrk="1" hangingPunct="1">
              <a:buFont typeface="Wingdings" panose="05000000000000000000" pitchFamily="2" charset="2"/>
              <a:buNone/>
            </a:pPr>
            <a:r>
              <a:rPr lang="en-US" altLang="en-US" sz="2000" dirty="0"/>
              <a:t>2 – minor usability problem</a:t>
            </a:r>
          </a:p>
          <a:p>
            <a:pPr eaLnBrk="1" hangingPunct="1">
              <a:buFont typeface="Wingdings" panose="05000000000000000000" pitchFamily="2" charset="2"/>
              <a:buNone/>
            </a:pPr>
            <a:r>
              <a:rPr lang="en-US" altLang="en-US" sz="2000" dirty="0"/>
              <a:t>3 – major usability problem </a:t>
            </a:r>
            <a:r>
              <a:rPr lang="en-US" altLang="en-US" sz="2000" dirty="0">
                <a:sym typeface="Wingdings" panose="05000000000000000000" pitchFamily="2" charset="2"/>
              </a:rPr>
              <a:t></a:t>
            </a:r>
            <a:r>
              <a:rPr lang="en-US" altLang="en-US" sz="2000" dirty="0"/>
              <a:t> important to fix</a:t>
            </a:r>
          </a:p>
          <a:p>
            <a:pPr eaLnBrk="1" hangingPunct="1">
              <a:buFont typeface="Wingdings" panose="05000000000000000000" pitchFamily="2" charset="2"/>
              <a:buNone/>
            </a:pPr>
            <a:r>
              <a:rPr lang="en-US" altLang="en-US" sz="2000" dirty="0"/>
              <a:t>4 – usability catastrophe </a:t>
            </a:r>
            <a:r>
              <a:rPr lang="en-US" altLang="en-US" sz="2000" dirty="0">
                <a:sym typeface="Wingdings" panose="05000000000000000000" pitchFamily="2" charset="2"/>
              </a:rPr>
              <a:t> more important </a:t>
            </a:r>
            <a:r>
              <a:rPr lang="en-US" altLang="en-US" sz="2000" dirty="0"/>
              <a:t>to fix</a:t>
            </a:r>
          </a:p>
          <a:p>
            <a:pPr eaLnBrk="1" hangingPunct="1">
              <a:buFont typeface="Wingdings" panose="05000000000000000000" pitchFamily="2" charset="2"/>
              <a:buNone/>
            </a:pPr>
            <a:endParaRPr lang="en-AU" altLang="en-US" sz="2000" dirty="0"/>
          </a:p>
          <a:p>
            <a:endParaRPr lang="en-ID" dirty="0"/>
          </a:p>
        </p:txBody>
      </p:sp>
    </p:spTree>
    <p:extLst>
      <p:ext uri="{BB962C8B-B14F-4D97-AF65-F5344CB8AC3E}">
        <p14:creationId xmlns:p14="http://schemas.microsoft.com/office/powerpoint/2010/main" val="1562099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AEC1-A27C-4266-944C-3E301BADFDF4}"/>
              </a:ext>
            </a:extLst>
          </p:cNvPr>
          <p:cNvSpPr>
            <a:spLocks noGrp="1"/>
          </p:cNvSpPr>
          <p:nvPr>
            <p:ph type="title"/>
          </p:nvPr>
        </p:nvSpPr>
        <p:spPr/>
        <p:txBody>
          <a:bodyPr/>
          <a:lstStyle/>
          <a:p>
            <a:r>
              <a:rPr lang="en-US" altLang="en-US" dirty="0"/>
              <a:t>Severity example</a:t>
            </a:r>
            <a:endParaRPr lang="en-ID" dirty="0"/>
          </a:p>
        </p:txBody>
      </p:sp>
      <p:sp>
        <p:nvSpPr>
          <p:cNvPr id="3" name="Content Placeholder 2">
            <a:extLst>
              <a:ext uri="{FF2B5EF4-FFF2-40B4-BE49-F238E27FC236}">
                <a16:creationId xmlns:a16="http://schemas.microsoft.com/office/drawing/2014/main" id="{575455F5-82BE-45AB-8FC4-98DE69F6269D}"/>
              </a:ext>
            </a:extLst>
          </p:cNvPr>
          <p:cNvSpPr>
            <a:spLocks noGrp="1"/>
          </p:cNvSpPr>
          <p:nvPr>
            <p:ph idx="1"/>
          </p:nvPr>
        </p:nvSpPr>
        <p:spPr/>
        <p:txBody>
          <a:bodyPr/>
          <a:lstStyle/>
          <a:p>
            <a:pPr>
              <a:spcBef>
                <a:spcPct val="0"/>
              </a:spcBef>
            </a:pPr>
            <a:r>
              <a:rPr lang="en-US" altLang="en-US" sz="2400" dirty="0"/>
              <a:t>Saving files </a:t>
            </a:r>
          </a:p>
          <a:p>
            <a:pPr lvl="1">
              <a:spcBef>
                <a:spcPct val="0"/>
              </a:spcBef>
            </a:pPr>
            <a:r>
              <a:rPr lang="en-US" altLang="en-US" sz="2000" dirty="0"/>
              <a:t>Pada </a:t>
            </a:r>
            <a:r>
              <a:rPr lang="en-US" altLang="en-US" sz="2000" dirty="0" err="1"/>
              <a:t>halaman</a:t>
            </a:r>
            <a:r>
              <a:rPr lang="en-US" altLang="en-US" sz="2000" dirty="0"/>
              <a:t> </a:t>
            </a:r>
            <a:r>
              <a:rPr lang="en-US" altLang="en-US" sz="2000" dirty="0" err="1"/>
              <a:t>pertama</a:t>
            </a:r>
            <a:r>
              <a:rPr lang="en-US" altLang="en-US" sz="2000" dirty="0"/>
              <a:t> - interface </a:t>
            </a:r>
            <a:r>
              <a:rPr lang="en-US" altLang="en-US" sz="2000" dirty="0" err="1"/>
              <a:t>menggunakan</a:t>
            </a:r>
            <a:r>
              <a:rPr lang="en-US" altLang="en-US" sz="2000" dirty="0"/>
              <a:t> command "Save"  </a:t>
            </a:r>
          </a:p>
          <a:p>
            <a:pPr lvl="1">
              <a:spcBef>
                <a:spcPct val="0"/>
              </a:spcBef>
            </a:pPr>
            <a:r>
              <a:rPr lang="en-US" altLang="en-US" sz="2000" dirty="0"/>
              <a:t>Pada </a:t>
            </a:r>
            <a:r>
              <a:rPr lang="en-US" altLang="en-US" sz="2000" dirty="0" err="1"/>
              <a:t>halaman</a:t>
            </a:r>
            <a:r>
              <a:rPr lang="en-US" altLang="en-US" sz="2000" dirty="0"/>
              <a:t> </a:t>
            </a:r>
            <a:r>
              <a:rPr lang="en-US" altLang="en-US" sz="2000" dirty="0" err="1"/>
              <a:t>kedua</a:t>
            </a:r>
            <a:r>
              <a:rPr lang="en-US" altLang="en-US" sz="2000" dirty="0"/>
              <a:t> - interface </a:t>
            </a:r>
            <a:r>
              <a:rPr lang="en-US" altLang="en-US" sz="2000" dirty="0" err="1"/>
              <a:t>menggunakan</a:t>
            </a:r>
            <a:r>
              <a:rPr lang="en-US" altLang="en-US" sz="2000" dirty="0"/>
              <a:t> command "Write file" </a:t>
            </a:r>
          </a:p>
          <a:p>
            <a:pPr lvl="1">
              <a:spcBef>
                <a:spcPct val="0"/>
              </a:spcBef>
            </a:pPr>
            <a:r>
              <a:rPr lang="en-US" altLang="en-US" sz="2000" dirty="0"/>
              <a:t>User </a:t>
            </a:r>
            <a:r>
              <a:rPr lang="en-US" altLang="en-US" sz="2000" dirty="0" err="1"/>
              <a:t>menjadi</a:t>
            </a:r>
            <a:r>
              <a:rPr lang="en-US" altLang="en-US" sz="2000" dirty="0"/>
              <a:t> </a:t>
            </a:r>
            <a:r>
              <a:rPr lang="en-US" altLang="en-US" sz="2000" dirty="0" err="1"/>
              <a:t>bingung</a:t>
            </a:r>
            <a:r>
              <a:rPr lang="en-US" altLang="en-US" sz="2000" dirty="0"/>
              <a:t> </a:t>
            </a:r>
            <a:r>
              <a:rPr lang="en-US" altLang="en-US" sz="2000" dirty="0" err="1"/>
              <a:t>dengan</a:t>
            </a:r>
            <a:r>
              <a:rPr lang="en-US" altLang="en-US" sz="2000" dirty="0"/>
              <a:t> </a:t>
            </a:r>
            <a:r>
              <a:rPr lang="en-US" altLang="en-US" sz="2000" dirty="0" err="1"/>
              <a:t>adanya</a:t>
            </a:r>
            <a:r>
              <a:rPr lang="en-US" altLang="en-US" sz="2000" dirty="0"/>
              <a:t> </a:t>
            </a:r>
            <a:r>
              <a:rPr lang="en-US" altLang="en-US" sz="2000" dirty="0" err="1"/>
              <a:t>perbedaan</a:t>
            </a:r>
            <a:r>
              <a:rPr lang="en-US" altLang="en-US" sz="2000" dirty="0"/>
              <a:t> terminology yang </a:t>
            </a:r>
            <a:r>
              <a:rPr lang="en-US" altLang="en-US" sz="2000" dirty="0" err="1"/>
              <a:t>digunakan</a:t>
            </a:r>
            <a:r>
              <a:rPr lang="en-US" altLang="en-US" sz="2000" dirty="0"/>
              <a:t> pada </a:t>
            </a:r>
            <a:r>
              <a:rPr lang="en-US" altLang="en-US" sz="2000" dirty="0" err="1"/>
              <a:t>fungsi</a:t>
            </a:r>
            <a:r>
              <a:rPr lang="en-US" altLang="en-US" sz="2000" dirty="0"/>
              <a:t> ang </a:t>
            </a:r>
            <a:r>
              <a:rPr lang="en-US" altLang="en-US" sz="2000" dirty="0" err="1"/>
              <a:t>sama</a:t>
            </a:r>
            <a:r>
              <a:rPr lang="en-US" altLang="en-US" sz="2000" dirty="0"/>
              <a:t>.</a:t>
            </a:r>
            <a:endParaRPr lang="en-US" altLang="en-US" sz="1800" dirty="0"/>
          </a:p>
          <a:p>
            <a:pPr>
              <a:spcBef>
                <a:spcPct val="0"/>
              </a:spcBef>
            </a:pPr>
            <a:endParaRPr lang="en-AU" altLang="en-US" sz="2800" dirty="0">
              <a:solidFill>
                <a:schemeClr val="hlink"/>
              </a:solidFill>
            </a:endParaRPr>
          </a:p>
          <a:p>
            <a:pPr>
              <a:spcBef>
                <a:spcPct val="0"/>
              </a:spcBef>
              <a:buFont typeface="Wingdings" panose="05000000000000000000" pitchFamily="2" charset="2"/>
              <a:buNone/>
            </a:pPr>
            <a:r>
              <a:rPr lang="en-AU" altLang="en-US" sz="2800" dirty="0">
                <a:solidFill>
                  <a:schemeClr val="hlink"/>
                </a:solidFill>
              </a:rPr>
              <a:t>	Problem </a:t>
            </a:r>
            <a:r>
              <a:rPr lang="en-AU" altLang="en-US" sz="2800" dirty="0">
                <a:solidFill>
                  <a:schemeClr val="hlink"/>
                </a:solidFill>
                <a:sym typeface="Wingdings" panose="05000000000000000000" pitchFamily="2" charset="2"/>
              </a:rPr>
              <a:t> </a:t>
            </a:r>
            <a:r>
              <a:rPr lang="en-AU" altLang="en-US" sz="2800" dirty="0">
                <a:solidFill>
                  <a:schemeClr val="hlink"/>
                </a:solidFill>
              </a:rPr>
              <a:t>consistency guideline. </a:t>
            </a:r>
          </a:p>
          <a:p>
            <a:pPr>
              <a:spcBef>
                <a:spcPct val="0"/>
              </a:spcBef>
              <a:buFont typeface="Wingdings" panose="05000000000000000000" pitchFamily="2" charset="2"/>
              <a:buNone/>
            </a:pPr>
            <a:r>
              <a:rPr lang="en-AU" altLang="en-US" sz="2800" dirty="0">
                <a:solidFill>
                  <a:schemeClr val="hlink"/>
                </a:solidFill>
              </a:rPr>
              <a:t>	Severity rating 3 </a:t>
            </a:r>
            <a:r>
              <a:rPr lang="en-AU" altLang="en-US" sz="2800" dirty="0">
                <a:solidFill>
                  <a:schemeClr val="hlink"/>
                </a:solidFill>
                <a:sym typeface="Wingdings" panose="05000000000000000000" pitchFamily="2" charset="2"/>
              </a:rPr>
              <a:t></a:t>
            </a:r>
            <a:r>
              <a:rPr lang="en-AU" altLang="en-US" sz="2800" dirty="0">
                <a:solidFill>
                  <a:schemeClr val="hlink"/>
                </a:solidFill>
              </a:rPr>
              <a:t> Easy to fix. </a:t>
            </a:r>
          </a:p>
          <a:p>
            <a:endParaRPr lang="en-ID" dirty="0"/>
          </a:p>
        </p:txBody>
      </p:sp>
    </p:spTree>
    <p:extLst>
      <p:ext uri="{BB962C8B-B14F-4D97-AF65-F5344CB8AC3E}">
        <p14:creationId xmlns:p14="http://schemas.microsoft.com/office/powerpoint/2010/main" val="1748495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D6CF-2D5F-4C4E-861A-393A5856394C}"/>
              </a:ext>
            </a:extLst>
          </p:cNvPr>
          <p:cNvSpPr>
            <a:spLocks noGrp="1"/>
          </p:cNvSpPr>
          <p:nvPr>
            <p:ph type="title"/>
          </p:nvPr>
        </p:nvSpPr>
        <p:spPr/>
        <p:txBody>
          <a:bodyPr/>
          <a:lstStyle/>
          <a:p>
            <a:r>
              <a:rPr lang="en-US" altLang="en-US" dirty="0"/>
              <a:t>Usability</a:t>
            </a:r>
            <a:endParaRPr lang="en-ID" dirty="0"/>
          </a:p>
        </p:txBody>
      </p:sp>
      <p:sp>
        <p:nvSpPr>
          <p:cNvPr id="3" name="Content Placeholder 2">
            <a:extLst>
              <a:ext uri="{FF2B5EF4-FFF2-40B4-BE49-F238E27FC236}">
                <a16:creationId xmlns:a16="http://schemas.microsoft.com/office/drawing/2014/main" id="{C96E4D8B-2296-404B-A96B-1E36841849D7}"/>
              </a:ext>
            </a:extLst>
          </p:cNvPr>
          <p:cNvSpPr>
            <a:spLocks noGrp="1"/>
          </p:cNvSpPr>
          <p:nvPr>
            <p:ph idx="1"/>
          </p:nvPr>
        </p:nvSpPr>
        <p:spPr/>
        <p:txBody>
          <a:bodyPr/>
          <a:lstStyle/>
          <a:p>
            <a:pPr eaLnBrk="1" hangingPunct="1">
              <a:buFont typeface="Wingdings" panose="05000000000000000000" pitchFamily="2" charset="2"/>
              <a:buNone/>
            </a:pPr>
            <a:r>
              <a:rPr lang="en-US" altLang="en-US" sz="2400" dirty="0"/>
              <a:t>Usability: </a:t>
            </a:r>
          </a:p>
          <a:p>
            <a:pPr eaLnBrk="1" hangingPunct="1">
              <a:buFont typeface="Wingdings" panose="05000000000000000000" pitchFamily="2" charset="2"/>
              <a:buNone/>
            </a:pPr>
            <a:r>
              <a:rPr lang="en-US" altLang="en-US" i="1" dirty="0"/>
              <a:t>   </a:t>
            </a:r>
            <a:r>
              <a:rPr lang="en-US" altLang="en-US" sz="2000" i="1" dirty="0">
                <a:solidFill>
                  <a:schemeClr val="hlink"/>
                </a:solidFill>
              </a:rPr>
              <a:t>any  application designed for people to use should be easy to learn (and remember), useful, that is, contain functions people really need in their work, and be easy and pleasant to use</a:t>
            </a:r>
          </a:p>
          <a:p>
            <a:pPr eaLnBrk="1" hangingPunct="1">
              <a:buFont typeface="Wingdings" panose="05000000000000000000" pitchFamily="2" charset="2"/>
              <a:buNone/>
            </a:pPr>
            <a:endParaRPr lang="en-US" altLang="en-US" sz="2000" i="1" dirty="0">
              <a:solidFill>
                <a:schemeClr val="hlink"/>
              </a:solidFill>
            </a:endParaRPr>
          </a:p>
          <a:p>
            <a:pPr eaLnBrk="1" hangingPunct="1">
              <a:buFont typeface="Wingdings" panose="05000000000000000000" pitchFamily="2" charset="2"/>
              <a:buNone/>
            </a:pPr>
            <a:r>
              <a:rPr lang="en-US" altLang="en-US" sz="2000" i="1" dirty="0"/>
              <a:t>	</a:t>
            </a:r>
            <a:r>
              <a:rPr lang="en-US" altLang="en-US" sz="2000" i="1" dirty="0" err="1"/>
              <a:t>kemudahan</a:t>
            </a:r>
            <a:r>
              <a:rPr lang="en-US" altLang="en-US" sz="2000" i="1" dirty="0"/>
              <a:t> dan </a:t>
            </a:r>
            <a:r>
              <a:rPr lang="en-US" altLang="en-US" sz="2000" i="1" dirty="0" err="1"/>
              <a:t>kegunaan</a:t>
            </a:r>
            <a:r>
              <a:rPr lang="en-US" altLang="en-US" sz="2000" i="1" dirty="0"/>
              <a:t> </a:t>
            </a:r>
            <a:r>
              <a:rPr lang="en-US" altLang="en-US" sz="2000" i="1" dirty="0" err="1"/>
              <a:t>setiap</a:t>
            </a:r>
            <a:r>
              <a:rPr lang="en-US" altLang="en-US" sz="2000" i="1" dirty="0"/>
              <a:t> </a:t>
            </a:r>
            <a:r>
              <a:rPr lang="en-US" altLang="en-US" sz="2000" i="1" dirty="0" err="1"/>
              <a:t>aplikasi</a:t>
            </a:r>
            <a:r>
              <a:rPr lang="en-US" altLang="en-US" sz="2000" i="1" dirty="0"/>
              <a:t> yang </a:t>
            </a:r>
            <a:r>
              <a:rPr lang="en-US" altLang="en-US" sz="2000" i="1" dirty="0" err="1"/>
              <a:t>dirancang</a:t>
            </a:r>
            <a:r>
              <a:rPr lang="en-US" altLang="en-US" sz="2000" i="1" dirty="0"/>
              <a:t> </a:t>
            </a:r>
            <a:r>
              <a:rPr lang="en-US" altLang="en-US" sz="2000" i="1" dirty="0" err="1"/>
              <a:t>untuk</a:t>
            </a:r>
            <a:r>
              <a:rPr lang="en-US" altLang="en-US" sz="2000" i="1" dirty="0"/>
              <a:t> </a:t>
            </a:r>
            <a:r>
              <a:rPr lang="en-US" altLang="en-US" sz="2000" i="1" dirty="0" err="1"/>
              <a:t>digunakan</a:t>
            </a:r>
            <a:r>
              <a:rPr lang="en-US" altLang="en-US" sz="2000" i="1" dirty="0"/>
              <a:t>, </a:t>
            </a:r>
            <a:r>
              <a:rPr lang="en-US" altLang="en-US" sz="2000" i="1" dirty="0" err="1"/>
              <a:t>yaitu</a:t>
            </a:r>
            <a:r>
              <a:rPr lang="en-US" altLang="en-US" sz="2000" i="1" dirty="0"/>
              <a:t> </a:t>
            </a:r>
            <a:r>
              <a:rPr lang="en-US" altLang="en-US" sz="2000" i="1" dirty="0" err="1"/>
              <a:t>beragam</a:t>
            </a:r>
            <a:r>
              <a:rPr lang="en-US" altLang="en-US" sz="2000" i="1" dirty="0"/>
              <a:t> </a:t>
            </a:r>
            <a:r>
              <a:rPr lang="en-US" altLang="en-US" sz="2000" i="1" dirty="0" err="1"/>
              <a:t>fungsi</a:t>
            </a:r>
            <a:r>
              <a:rPr lang="en-US" altLang="en-US" sz="2000" i="1" dirty="0"/>
              <a:t> yang </a:t>
            </a:r>
            <a:r>
              <a:rPr lang="en-US" altLang="en-US" sz="2000" i="1" dirty="0" err="1"/>
              <a:t>memang</a:t>
            </a:r>
            <a:r>
              <a:rPr lang="en-US" altLang="en-US" sz="2000" i="1" dirty="0"/>
              <a:t> </a:t>
            </a:r>
            <a:r>
              <a:rPr lang="en-US" altLang="en-US" sz="2000" i="1" dirty="0" err="1"/>
              <a:t>diperlukan</a:t>
            </a:r>
            <a:r>
              <a:rPr lang="en-US" altLang="en-US" sz="2000" i="1" dirty="0"/>
              <a:t> </a:t>
            </a:r>
            <a:r>
              <a:rPr lang="en-US" altLang="en-US" sz="2000" i="1" dirty="0" err="1"/>
              <a:t>dalam</a:t>
            </a:r>
            <a:r>
              <a:rPr lang="en-US" altLang="en-US" sz="2000" i="1" dirty="0"/>
              <a:t> </a:t>
            </a:r>
            <a:r>
              <a:rPr lang="en-US" altLang="en-US" sz="2000" i="1" dirty="0" err="1"/>
              <a:t>membantu</a:t>
            </a:r>
            <a:r>
              <a:rPr lang="en-US" altLang="en-US" sz="2000" i="1" dirty="0"/>
              <a:t> </a:t>
            </a:r>
            <a:r>
              <a:rPr lang="en-US" altLang="en-US" sz="2000" i="1" dirty="0" err="1"/>
              <a:t>pekerjaan</a:t>
            </a:r>
            <a:r>
              <a:rPr lang="en-US" altLang="en-US" sz="2000" i="1" dirty="0"/>
              <a:t>, dan </a:t>
            </a:r>
            <a:r>
              <a:rPr lang="en-US" altLang="en-US" sz="2000" i="1" dirty="0" err="1"/>
              <a:t>aplikasi</a:t>
            </a:r>
            <a:r>
              <a:rPr lang="en-US" altLang="en-US" sz="2000" i="1" dirty="0"/>
              <a:t> </a:t>
            </a:r>
            <a:r>
              <a:rPr lang="en-US" altLang="en-US" sz="2000" i="1" dirty="0" err="1"/>
              <a:t>tersebut</a:t>
            </a:r>
            <a:r>
              <a:rPr lang="en-US" altLang="en-US" sz="2000" i="1" dirty="0"/>
              <a:t> </a:t>
            </a:r>
            <a:r>
              <a:rPr lang="en-US" altLang="en-US" sz="2000" i="1" dirty="0" err="1"/>
              <a:t>mudah</a:t>
            </a:r>
            <a:r>
              <a:rPr lang="en-US" altLang="en-US" sz="2000" i="1" dirty="0"/>
              <a:t> </a:t>
            </a:r>
            <a:r>
              <a:rPr lang="en-US" altLang="en-US" sz="2000" i="1" dirty="0" err="1"/>
              <a:t>digunakan</a:t>
            </a:r>
            <a:r>
              <a:rPr lang="en-US" altLang="en-US" sz="2000" i="1" dirty="0"/>
              <a:t> dan </a:t>
            </a:r>
            <a:r>
              <a:rPr lang="en-US" altLang="en-US" sz="2000" i="1" dirty="0" err="1"/>
              <a:t>menyenangkan</a:t>
            </a:r>
            <a:r>
              <a:rPr lang="en-US" altLang="en-US" sz="2000" i="1" dirty="0"/>
              <a:t>. </a:t>
            </a:r>
            <a:endParaRPr lang="en-US" altLang="en-US" sz="2000" i="1" dirty="0">
              <a:solidFill>
                <a:schemeClr val="hlink"/>
              </a:solidFill>
            </a:endParaRPr>
          </a:p>
          <a:p>
            <a:endParaRPr lang="en-ID" dirty="0"/>
          </a:p>
        </p:txBody>
      </p:sp>
    </p:spTree>
    <p:extLst>
      <p:ext uri="{BB962C8B-B14F-4D97-AF65-F5344CB8AC3E}">
        <p14:creationId xmlns:p14="http://schemas.microsoft.com/office/powerpoint/2010/main" val="2156212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64FA-8E0A-4318-88D0-47825F31A285}"/>
              </a:ext>
            </a:extLst>
          </p:cNvPr>
          <p:cNvSpPr>
            <a:spLocks noGrp="1"/>
          </p:cNvSpPr>
          <p:nvPr>
            <p:ph type="title"/>
          </p:nvPr>
        </p:nvSpPr>
        <p:spPr/>
        <p:txBody>
          <a:bodyPr/>
          <a:lstStyle/>
          <a:p>
            <a:r>
              <a:rPr lang="en-US" altLang="en-US" dirty="0"/>
              <a:t>Heuristic evaluation</a:t>
            </a:r>
            <a:endParaRPr lang="en-ID" dirty="0"/>
          </a:p>
        </p:txBody>
      </p:sp>
      <p:sp>
        <p:nvSpPr>
          <p:cNvPr id="3" name="Content Placeholder 2">
            <a:extLst>
              <a:ext uri="{FF2B5EF4-FFF2-40B4-BE49-F238E27FC236}">
                <a16:creationId xmlns:a16="http://schemas.microsoft.com/office/drawing/2014/main" id="{C5FC09AA-698D-42D9-8878-2CE39ACAA330}"/>
              </a:ext>
            </a:extLst>
          </p:cNvPr>
          <p:cNvSpPr>
            <a:spLocks noGrp="1"/>
          </p:cNvSpPr>
          <p:nvPr>
            <p:ph idx="1"/>
          </p:nvPr>
        </p:nvSpPr>
        <p:spPr/>
        <p:txBody>
          <a:bodyPr>
            <a:normAutofit lnSpcReduction="10000"/>
          </a:bodyPr>
          <a:lstStyle/>
          <a:p>
            <a:pPr eaLnBrk="1" hangingPunct="1"/>
            <a:r>
              <a:rPr lang="en-US" altLang="en-US" sz="2800" dirty="0"/>
              <a:t>Problems </a:t>
            </a:r>
            <a:r>
              <a:rPr lang="en-US" altLang="en-US" sz="2800" dirty="0" err="1"/>
              <a:t>mungkin</a:t>
            </a:r>
            <a:r>
              <a:rPr lang="en-US" altLang="en-US" sz="2800" dirty="0"/>
              <a:t> </a:t>
            </a:r>
            <a:r>
              <a:rPr lang="en-US" altLang="en-US" sz="2800" dirty="0" err="1"/>
              <a:t>terjadi</a:t>
            </a:r>
            <a:r>
              <a:rPr lang="en-US" altLang="en-US" sz="2800" dirty="0"/>
              <a:t> </a:t>
            </a:r>
            <a:r>
              <a:rPr lang="en-US" altLang="en-US" sz="2800" dirty="0" err="1"/>
              <a:t>dalam</a:t>
            </a:r>
            <a:r>
              <a:rPr lang="en-US" altLang="en-US" sz="2800" dirty="0"/>
              <a:t>: </a:t>
            </a:r>
          </a:p>
          <a:p>
            <a:pPr lvl="1" eaLnBrk="1" hangingPunct="1"/>
            <a:r>
              <a:rPr lang="en-US" altLang="en-US" sz="2400" dirty="0"/>
              <a:t>Satu </a:t>
            </a:r>
            <a:r>
              <a:rPr lang="en-US" altLang="en-US" sz="2400" dirty="0" err="1"/>
              <a:t>lokasi</a:t>
            </a:r>
            <a:r>
              <a:rPr lang="en-US" altLang="en-US" sz="2400" dirty="0"/>
              <a:t> </a:t>
            </a:r>
            <a:r>
              <a:rPr lang="en-US" altLang="en-US" sz="2400" dirty="0" err="1"/>
              <a:t>dalam</a:t>
            </a:r>
            <a:r>
              <a:rPr lang="en-US" altLang="en-US" sz="2400" dirty="0"/>
              <a:t> interface; </a:t>
            </a:r>
          </a:p>
          <a:p>
            <a:pPr lvl="1" eaLnBrk="1" hangingPunct="1"/>
            <a:r>
              <a:rPr lang="en-US" altLang="en-US" sz="2400" dirty="0" err="1"/>
              <a:t>Dua</a:t>
            </a:r>
            <a:r>
              <a:rPr lang="en-US" altLang="en-US" sz="2400" dirty="0"/>
              <a:t> </a:t>
            </a:r>
            <a:r>
              <a:rPr lang="en-US" altLang="en-US" sz="2400" dirty="0" err="1"/>
              <a:t>atau</a:t>
            </a:r>
            <a:r>
              <a:rPr lang="en-US" altLang="en-US" sz="2400" dirty="0"/>
              <a:t> </a:t>
            </a:r>
            <a:r>
              <a:rPr lang="en-US" altLang="en-US" sz="2400" dirty="0" err="1"/>
              <a:t>lebih</a:t>
            </a:r>
            <a:r>
              <a:rPr lang="en-US" altLang="en-US" sz="2400" dirty="0"/>
              <a:t> </a:t>
            </a:r>
            <a:r>
              <a:rPr lang="en-US" altLang="en-US" sz="2400" dirty="0" err="1"/>
              <a:t>lokasi</a:t>
            </a:r>
            <a:r>
              <a:rPr lang="en-US" altLang="en-US" sz="2400" dirty="0"/>
              <a:t> </a:t>
            </a:r>
            <a:r>
              <a:rPr lang="en-US" altLang="en-US" sz="2400" dirty="0">
                <a:sym typeface="Wingdings" panose="05000000000000000000" pitchFamily="2" charset="2"/>
              </a:rPr>
              <a:t> </a:t>
            </a:r>
            <a:r>
              <a:rPr lang="en-US" altLang="en-US" sz="2400" dirty="0" err="1">
                <a:sym typeface="Wingdings" panose="05000000000000000000" pitchFamily="2" charset="2"/>
              </a:rPr>
              <a:t>butuh</a:t>
            </a:r>
            <a:r>
              <a:rPr lang="en-US" altLang="en-US" sz="2400" dirty="0">
                <a:sym typeface="Wingdings" panose="05000000000000000000" pitchFamily="2" charset="2"/>
              </a:rPr>
              <a:t> </a:t>
            </a:r>
            <a:r>
              <a:rPr lang="en-US" altLang="en-US" sz="2400" dirty="0" err="1">
                <a:sym typeface="Wingdings" panose="05000000000000000000" pitchFamily="2" charset="2"/>
              </a:rPr>
              <a:t>perbandingan</a:t>
            </a:r>
            <a:r>
              <a:rPr lang="en-US" altLang="en-US" sz="2400" dirty="0">
                <a:sym typeface="Wingdings" panose="05000000000000000000" pitchFamily="2" charset="2"/>
              </a:rPr>
              <a:t> </a:t>
            </a:r>
            <a:r>
              <a:rPr lang="en-US" altLang="en-US" sz="2400" dirty="0" err="1">
                <a:sym typeface="Wingdings" panose="05000000000000000000" pitchFamily="2" charset="2"/>
              </a:rPr>
              <a:t>antar</a:t>
            </a:r>
            <a:r>
              <a:rPr lang="en-US" altLang="en-US" sz="2400" dirty="0">
                <a:sym typeface="Wingdings" panose="05000000000000000000" pitchFamily="2" charset="2"/>
              </a:rPr>
              <a:t> </a:t>
            </a:r>
            <a:r>
              <a:rPr lang="en-US" altLang="en-US" sz="2400" dirty="0" err="1">
                <a:sym typeface="Wingdings" panose="05000000000000000000" pitchFamily="2" charset="2"/>
              </a:rPr>
              <a:t>lokasi</a:t>
            </a:r>
            <a:endParaRPr lang="en-US" altLang="en-US" sz="2400" dirty="0"/>
          </a:p>
          <a:p>
            <a:pPr lvl="1" eaLnBrk="1" hangingPunct="1"/>
            <a:r>
              <a:rPr lang="en-US" altLang="en-US" sz="2400" dirty="0" err="1"/>
              <a:t>Seluruh</a:t>
            </a:r>
            <a:r>
              <a:rPr lang="en-US" altLang="en-US" sz="2400" dirty="0"/>
              <a:t> </a:t>
            </a:r>
            <a:r>
              <a:rPr lang="en-US" altLang="en-US" sz="2400" dirty="0" err="1"/>
              <a:t>struktur</a:t>
            </a:r>
            <a:r>
              <a:rPr lang="en-US" altLang="en-US" sz="2400" dirty="0"/>
              <a:t> </a:t>
            </a:r>
            <a:r>
              <a:rPr lang="en-US" altLang="en-US" sz="2400" dirty="0" err="1"/>
              <a:t>dari</a:t>
            </a:r>
            <a:r>
              <a:rPr lang="en-US" altLang="en-US" sz="2400" dirty="0"/>
              <a:t> interface </a:t>
            </a:r>
            <a:r>
              <a:rPr lang="en-US" altLang="en-US" sz="2400" dirty="0">
                <a:sym typeface="Wingdings" panose="05000000000000000000" pitchFamily="2" charset="2"/>
              </a:rPr>
              <a:t> </a:t>
            </a:r>
            <a:r>
              <a:rPr lang="en-US" altLang="en-US" sz="2400" dirty="0" err="1">
                <a:sym typeface="Wingdings" panose="05000000000000000000" pitchFamily="2" charset="2"/>
              </a:rPr>
              <a:t>ganti</a:t>
            </a:r>
            <a:r>
              <a:rPr lang="en-US" altLang="en-US" sz="2400" dirty="0">
                <a:sym typeface="Wingdings" panose="05000000000000000000" pitchFamily="2" charset="2"/>
              </a:rPr>
              <a:t> total </a:t>
            </a:r>
            <a:endParaRPr lang="en-AU" altLang="en-US" sz="2400" dirty="0"/>
          </a:p>
          <a:p>
            <a:pPr eaLnBrk="1" hangingPunct="1"/>
            <a:r>
              <a:rPr lang="en-US" altLang="en-US" sz="2800" dirty="0" err="1"/>
              <a:t>Buat</a:t>
            </a:r>
            <a:r>
              <a:rPr lang="en-US" altLang="en-US" sz="2800" dirty="0"/>
              <a:t> daftar </a:t>
            </a:r>
            <a:r>
              <a:rPr lang="en-US" altLang="en-US" sz="2800" dirty="0" err="1"/>
              <a:t>terpisah</a:t>
            </a:r>
            <a:r>
              <a:rPr lang="en-US" altLang="en-US" sz="2800" dirty="0"/>
              <a:t> </a:t>
            </a:r>
            <a:r>
              <a:rPr lang="en-US" altLang="en-US" sz="2800" dirty="0" err="1"/>
              <a:t>setiap</a:t>
            </a:r>
            <a:r>
              <a:rPr lang="en-US" altLang="en-US" sz="2800" dirty="0"/>
              <a:t> kali </a:t>
            </a:r>
            <a:r>
              <a:rPr lang="en-US" altLang="en-US" sz="2800" dirty="0" err="1"/>
              <a:t>menemukan</a:t>
            </a:r>
            <a:r>
              <a:rPr lang="en-US" altLang="en-US" sz="2800" dirty="0"/>
              <a:t> problem. Hal </a:t>
            </a:r>
            <a:r>
              <a:rPr lang="en-US" altLang="en-US" sz="2800" dirty="0" err="1"/>
              <a:t>ini</a:t>
            </a:r>
            <a:r>
              <a:rPr lang="en-US" altLang="en-US" sz="2800" dirty="0"/>
              <a:t> </a:t>
            </a:r>
            <a:r>
              <a:rPr lang="en-US" altLang="en-US" sz="2800" dirty="0" err="1"/>
              <a:t>mengindikasikan</a:t>
            </a:r>
            <a:r>
              <a:rPr lang="en-US" altLang="en-US" sz="2800" dirty="0"/>
              <a:t> “scope of problem” dan </a:t>
            </a:r>
            <a:r>
              <a:rPr lang="en-US" altLang="en-US" sz="2800" dirty="0" err="1"/>
              <a:t>bagaimana</a:t>
            </a:r>
            <a:r>
              <a:rPr lang="en-US" altLang="en-US" sz="2800" dirty="0"/>
              <a:t> </a:t>
            </a:r>
            <a:r>
              <a:rPr lang="en-US" altLang="en-US" sz="2800" dirty="0" err="1"/>
              <a:t>mengatasinya</a:t>
            </a:r>
            <a:r>
              <a:rPr lang="en-US" altLang="en-US" sz="2800" dirty="0"/>
              <a:t>. </a:t>
            </a:r>
          </a:p>
          <a:p>
            <a:endParaRPr lang="en-ID" dirty="0"/>
          </a:p>
        </p:txBody>
      </p:sp>
    </p:spTree>
    <p:extLst>
      <p:ext uri="{BB962C8B-B14F-4D97-AF65-F5344CB8AC3E}">
        <p14:creationId xmlns:p14="http://schemas.microsoft.com/office/powerpoint/2010/main" val="819145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B3A4-69BD-4A08-80F2-0EDC0670D227}"/>
              </a:ext>
            </a:extLst>
          </p:cNvPr>
          <p:cNvSpPr>
            <a:spLocks noGrp="1"/>
          </p:cNvSpPr>
          <p:nvPr>
            <p:ph type="title"/>
          </p:nvPr>
        </p:nvSpPr>
        <p:spPr/>
        <p:txBody>
          <a:bodyPr/>
          <a:lstStyle/>
          <a:p>
            <a:r>
              <a:rPr lang="en-US" altLang="en-US" dirty="0"/>
              <a:t>Heuristic example</a:t>
            </a:r>
            <a:endParaRPr lang="en-ID" dirty="0"/>
          </a:p>
        </p:txBody>
      </p:sp>
      <p:sp>
        <p:nvSpPr>
          <p:cNvPr id="3" name="Content Placeholder 2">
            <a:extLst>
              <a:ext uri="{FF2B5EF4-FFF2-40B4-BE49-F238E27FC236}">
                <a16:creationId xmlns:a16="http://schemas.microsoft.com/office/drawing/2014/main" id="{736AC945-29FC-43D5-AE14-27C14A5CBF68}"/>
              </a:ext>
            </a:extLst>
          </p:cNvPr>
          <p:cNvSpPr>
            <a:spLocks noGrp="1"/>
          </p:cNvSpPr>
          <p:nvPr>
            <p:ph idx="1"/>
          </p:nvPr>
        </p:nvSpPr>
        <p:spPr/>
        <p:txBody>
          <a:bodyPr/>
          <a:lstStyle/>
          <a:p>
            <a:pPr eaLnBrk="1" hangingPunct="1"/>
            <a:r>
              <a:rPr lang="en-US" altLang="en-US" sz="2800" dirty="0" err="1"/>
              <a:t>Tidak</a:t>
            </a:r>
            <a:r>
              <a:rPr lang="en-US" altLang="en-US" sz="2800" dirty="0"/>
              <a:t> </a:t>
            </a:r>
            <a:r>
              <a:rPr lang="en-US" altLang="en-US" sz="2800" dirty="0" err="1"/>
              <a:t>dapat</a:t>
            </a:r>
            <a:r>
              <a:rPr lang="en-US" altLang="en-US" sz="2800" dirty="0"/>
              <a:t> meng-copy words/pictures </a:t>
            </a:r>
            <a:r>
              <a:rPr lang="en-US" altLang="en-US" sz="2800" dirty="0" err="1"/>
              <a:t>dari</a:t>
            </a:r>
            <a:r>
              <a:rPr lang="en-US" altLang="en-US" sz="2800" dirty="0"/>
              <a:t> </a:t>
            </a:r>
            <a:r>
              <a:rPr lang="en-US" altLang="en-US" sz="2800" dirty="0" err="1"/>
              <a:t>satu</a:t>
            </a:r>
            <a:r>
              <a:rPr lang="en-US" altLang="en-US" sz="2800" dirty="0"/>
              <a:t> window </a:t>
            </a:r>
            <a:r>
              <a:rPr lang="en-US" altLang="en-US" sz="2800" dirty="0" err="1"/>
              <a:t>ke</a:t>
            </a:r>
            <a:r>
              <a:rPr lang="en-US" altLang="en-US" sz="2800" dirty="0"/>
              <a:t> window yang </a:t>
            </a:r>
            <a:r>
              <a:rPr lang="en-US" altLang="en-US" sz="2800" dirty="0" err="1"/>
              <a:t>lainnya</a:t>
            </a:r>
            <a:endParaRPr lang="en-US" altLang="en-US" sz="2800" dirty="0"/>
          </a:p>
          <a:p>
            <a:pPr lvl="1" eaLnBrk="1" hangingPunct="1"/>
            <a:r>
              <a:rPr lang="en-US" altLang="en-US" sz="2400" dirty="0"/>
              <a:t>Problem </a:t>
            </a:r>
            <a:r>
              <a:rPr lang="en-US" altLang="en-US" sz="2400" dirty="0">
                <a:sym typeface="Wingdings" panose="05000000000000000000" pitchFamily="2" charset="2"/>
              </a:rPr>
              <a:t> </a:t>
            </a:r>
            <a:r>
              <a:rPr lang="en-US" altLang="en-US" sz="2400" dirty="0"/>
              <a:t>“Minimize the users’ memory load” </a:t>
            </a:r>
          </a:p>
          <a:p>
            <a:pPr eaLnBrk="1" hangingPunct="1"/>
            <a:r>
              <a:rPr lang="en-US" altLang="en-US" sz="2800" dirty="0"/>
              <a:t>Typography </a:t>
            </a:r>
            <a:r>
              <a:rPr lang="en-US" altLang="en-US" sz="2800" dirty="0" err="1"/>
              <a:t>menggunakan</a:t>
            </a:r>
            <a:r>
              <a:rPr lang="en-US" altLang="en-US" sz="2800" dirty="0"/>
              <a:t> </a:t>
            </a:r>
            <a:r>
              <a:rPr lang="en-US" altLang="en-US" sz="2800" dirty="0" err="1"/>
              <a:t>gabungan</a:t>
            </a:r>
            <a:r>
              <a:rPr lang="en-US" altLang="en-US" sz="2800" dirty="0"/>
              <a:t> </a:t>
            </a:r>
            <a:r>
              <a:rPr lang="en-US" altLang="en-US" sz="2800" dirty="0" err="1"/>
              <a:t>antara</a:t>
            </a:r>
            <a:r>
              <a:rPr lang="en-US" altLang="en-US" sz="2800" dirty="0"/>
              <a:t> upper/lower case formats dan fonts</a:t>
            </a:r>
          </a:p>
          <a:p>
            <a:pPr lvl="1" eaLnBrk="1" hangingPunct="1"/>
            <a:r>
              <a:rPr lang="en-US" altLang="en-US" sz="2400" dirty="0"/>
              <a:t>Problem </a:t>
            </a:r>
            <a:r>
              <a:rPr lang="en-US" altLang="en-US" sz="2400" dirty="0">
                <a:sym typeface="Wingdings" panose="05000000000000000000" pitchFamily="2" charset="2"/>
              </a:rPr>
              <a:t> </a:t>
            </a:r>
            <a:r>
              <a:rPr lang="en-US" altLang="en-US" sz="2400" dirty="0"/>
              <a:t>“Consistency and standards” </a:t>
            </a:r>
            <a:endParaRPr lang="en-AU" altLang="en-US" sz="2400" dirty="0"/>
          </a:p>
          <a:p>
            <a:endParaRPr lang="en-ID" dirty="0"/>
          </a:p>
        </p:txBody>
      </p:sp>
    </p:spTree>
    <p:extLst>
      <p:ext uri="{BB962C8B-B14F-4D97-AF65-F5344CB8AC3E}">
        <p14:creationId xmlns:p14="http://schemas.microsoft.com/office/powerpoint/2010/main" val="1503098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BFE9-C682-4F0D-B4B4-9ECC40938C1E}"/>
              </a:ext>
            </a:extLst>
          </p:cNvPr>
          <p:cNvSpPr>
            <a:spLocks noGrp="1"/>
          </p:cNvSpPr>
          <p:nvPr>
            <p:ph type="title"/>
          </p:nvPr>
        </p:nvSpPr>
        <p:spPr/>
        <p:txBody>
          <a:bodyPr/>
          <a:lstStyle/>
          <a:p>
            <a:r>
              <a:rPr lang="en-US" altLang="en-US" dirty="0"/>
              <a:t>Heuristic evaluation</a:t>
            </a:r>
            <a:endParaRPr lang="en-ID" dirty="0"/>
          </a:p>
        </p:txBody>
      </p:sp>
      <p:sp>
        <p:nvSpPr>
          <p:cNvPr id="3" name="Content Placeholder 2">
            <a:extLst>
              <a:ext uri="{FF2B5EF4-FFF2-40B4-BE49-F238E27FC236}">
                <a16:creationId xmlns:a16="http://schemas.microsoft.com/office/drawing/2014/main" id="{A0796096-4F51-45D5-BF4F-9C4F16EF0B38}"/>
              </a:ext>
            </a:extLst>
          </p:cNvPr>
          <p:cNvSpPr>
            <a:spLocks noGrp="1"/>
          </p:cNvSpPr>
          <p:nvPr>
            <p:ph idx="1"/>
          </p:nvPr>
        </p:nvSpPr>
        <p:spPr/>
        <p:txBody>
          <a:bodyPr/>
          <a:lstStyle/>
          <a:p>
            <a:pPr eaLnBrk="1" hangingPunct="1">
              <a:lnSpc>
                <a:spcPct val="80000"/>
              </a:lnSpc>
              <a:buFont typeface="Wingdings" panose="05000000000000000000" pitchFamily="2" charset="2"/>
              <a:buNone/>
            </a:pPr>
            <a:r>
              <a:rPr lang="en-US" altLang="en-US" sz="2800" dirty="0" err="1"/>
              <a:t>Keuntungan</a:t>
            </a:r>
            <a:r>
              <a:rPr lang="en-US" altLang="en-US" sz="2800" dirty="0"/>
              <a:t> :</a:t>
            </a:r>
          </a:p>
          <a:p>
            <a:pPr eaLnBrk="1" hangingPunct="1">
              <a:lnSpc>
                <a:spcPct val="80000"/>
              </a:lnSpc>
            </a:pPr>
            <a:r>
              <a:rPr lang="en-US" altLang="en-US" sz="2000" dirty="0" err="1"/>
              <a:t>Murah</a:t>
            </a:r>
            <a:r>
              <a:rPr lang="en-US" altLang="en-US" sz="2000" dirty="0"/>
              <a:t> </a:t>
            </a:r>
          </a:p>
          <a:p>
            <a:pPr eaLnBrk="1" hangingPunct="1">
              <a:lnSpc>
                <a:spcPct val="80000"/>
              </a:lnSpc>
            </a:pPr>
            <a:r>
              <a:rPr lang="en-US" altLang="en-US" sz="2000" dirty="0" err="1"/>
              <a:t>Ivaluator</a:t>
            </a:r>
            <a:r>
              <a:rPr lang="en-US" altLang="en-US" sz="2000" dirty="0"/>
              <a:t> </a:t>
            </a:r>
            <a:r>
              <a:rPr lang="en-US" altLang="en-US" sz="2000" dirty="0" err="1"/>
              <a:t>akan</a:t>
            </a:r>
            <a:r>
              <a:rPr lang="en-US" altLang="en-US" sz="2000" dirty="0"/>
              <a:t> </a:t>
            </a:r>
            <a:r>
              <a:rPr lang="en-US" altLang="en-US" sz="2000" dirty="0" err="1"/>
              <a:t>memberikan</a:t>
            </a:r>
            <a:r>
              <a:rPr lang="en-US" altLang="en-US" sz="2000" dirty="0"/>
              <a:t> saran-saran yang </a:t>
            </a:r>
            <a:r>
              <a:rPr lang="en-US" altLang="en-US" sz="2000" dirty="0" err="1"/>
              <a:t>berguna</a:t>
            </a:r>
            <a:r>
              <a:rPr lang="en-US" altLang="en-US" sz="2000" dirty="0"/>
              <a:t> </a:t>
            </a:r>
          </a:p>
          <a:p>
            <a:pPr eaLnBrk="1" hangingPunct="1">
              <a:lnSpc>
                <a:spcPct val="80000"/>
              </a:lnSpc>
            </a:pPr>
            <a:r>
              <a:rPr lang="en-US" altLang="en-US" sz="2000" dirty="0" err="1"/>
              <a:t>Kesalahan</a:t>
            </a:r>
            <a:r>
              <a:rPr lang="en-US" altLang="en-US" sz="2000" dirty="0"/>
              <a:t> / problem </a:t>
            </a:r>
            <a:r>
              <a:rPr lang="en-US" altLang="en-US" sz="2000" dirty="0" err="1"/>
              <a:t>ditemukan</a:t>
            </a:r>
            <a:r>
              <a:rPr lang="en-US" altLang="en-US" sz="2000" dirty="0"/>
              <a:t> </a:t>
            </a:r>
            <a:r>
              <a:rPr lang="en-US" altLang="en-US" sz="2000" dirty="0" err="1"/>
              <a:t>sebelum</a:t>
            </a:r>
            <a:r>
              <a:rPr lang="en-US" altLang="en-US" sz="2000" dirty="0"/>
              <a:t> user </a:t>
            </a:r>
            <a:r>
              <a:rPr lang="en-US" altLang="en-US" sz="2000" dirty="0" err="1"/>
              <a:t>menggunakan</a:t>
            </a:r>
            <a:r>
              <a:rPr lang="en-US" altLang="en-US" sz="2000" dirty="0"/>
              <a:t> system </a:t>
            </a:r>
          </a:p>
          <a:p>
            <a:pPr eaLnBrk="1" hangingPunct="1">
              <a:lnSpc>
                <a:spcPct val="80000"/>
              </a:lnSpc>
              <a:buFont typeface="Wingdings" panose="05000000000000000000" pitchFamily="2" charset="2"/>
              <a:buNone/>
            </a:pPr>
            <a:endParaRPr lang="en-US" altLang="en-US" sz="2000" dirty="0"/>
          </a:p>
          <a:p>
            <a:pPr eaLnBrk="1" hangingPunct="1">
              <a:lnSpc>
                <a:spcPct val="80000"/>
              </a:lnSpc>
              <a:buFont typeface="Wingdings" panose="05000000000000000000" pitchFamily="2" charset="2"/>
              <a:buNone/>
            </a:pPr>
            <a:r>
              <a:rPr lang="en-US" altLang="en-US" sz="2800" dirty="0" err="1"/>
              <a:t>Keterbatasan</a:t>
            </a:r>
            <a:r>
              <a:rPr lang="en-US" altLang="en-US" sz="2800" dirty="0"/>
              <a:t> :</a:t>
            </a:r>
          </a:p>
          <a:p>
            <a:pPr eaLnBrk="1" hangingPunct="1">
              <a:lnSpc>
                <a:spcPct val="80000"/>
              </a:lnSpc>
            </a:pPr>
            <a:r>
              <a:rPr lang="en-US" altLang="en-US" sz="2000" dirty="0" err="1"/>
              <a:t>Tidak</a:t>
            </a:r>
            <a:r>
              <a:rPr lang="en-US" altLang="en-US" sz="2000" dirty="0"/>
              <a:t> </a:t>
            </a:r>
            <a:r>
              <a:rPr lang="en-US" altLang="en-US" sz="2000" dirty="0" err="1"/>
              <a:t>mudah</a:t>
            </a:r>
            <a:r>
              <a:rPr lang="en-US" altLang="en-US" sz="2000" dirty="0"/>
              <a:t> </a:t>
            </a:r>
            <a:r>
              <a:rPr lang="en-US" altLang="en-US" sz="2000" dirty="0" err="1"/>
              <a:t>untuk</a:t>
            </a:r>
            <a:r>
              <a:rPr lang="en-US" altLang="en-US" sz="2000" dirty="0"/>
              <a:t> </a:t>
            </a:r>
            <a:r>
              <a:rPr lang="en-US" altLang="en-US" sz="2000" dirty="0" err="1"/>
              <a:t>memprediksi</a:t>
            </a:r>
            <a:r>
              <a:rPr lang="en-US" altLang="en-US" sz="2000" dirty="0"/>
              <a:t> </a:t>
            </a:r>
            <a:r>
              <a:rPr lang="en-US" altLang="en-US" sz="2000" dirty="0" err="1"/>
              <a:t>apa</a:t>
            </a:r>
            <a:r>
              <a:rPr lang="en-US" altLang="en-US" sz="2000" dirty="0"/>
              <a:t> yang </a:t>
            </a:r>
            <a:r>
              <a:rPr lang="en-US" altLang="en-US" sz="2000" dirty="0" err="1"/>
              <a:t>akan</a:t>
            </a:r>
            <a:r>
              <a:rPr lang="en-US" altLang="en-US" sz="2000" dirty="0"/>
              <a:t> user </a:t>
            </a:r>
            <a:r>
              <a:rPr lang="en-US" altLang="en-US" sz="2000" dirty="0" err="1"/>
              <a:t>kerjakan</a:t>
            </a:r>
            <a:r>
              <a:rPr lang="en-US" altLang="en-US" sz="2000" dirty="0"/>
              <a:t> </a:t>
            </a:r>
            <a:r>
              <a:rPr lang="en-US" altLang="en-US" sz="2000" dirty="0" err="1"/>
              <a:t>atau</a:t>
            </a:r>
            <a:r>
              <a:rPr lang="en-US" altLang="en-US" sz="2000" dirty="0"/>
              <a:t> </a:t>
            </a:r>
            <a:r>
              <a:rPr lang="en-US" altLang="en-US" sz="2000" dirty="0" err="1"/>
              <a:t>akukan</a:t>
            </a:r>
            <a:r>
              <a:rPr lang="en-US" altLang="en-US" sz="2000" dirty="0"/>
              <a:t>.</a:t>
            </a:r>
          </a:p>
          <a:p>
            <a:pPr eaLnBrk="1" hangingPunct="1">
              <a:lnSpc>
                <a:spcPct val="80000"/>
              </a:lnSpc>
            </a:pPr>
            <a:r>
              <a:rPr lang="en-US" altLang="en-US" sz="2000" dirty="0"/>
              <a:t>Evaluator dan user </a:t>
            </a:r>
            <a:r>
              <a:rPr lang="en-US" altLang="en-US" sz="2000" dirty="0" err="1"/>
              <a:t>seringkali</a:t>
            </a:r>
            <a:r>
              <a:rPr lang="en-US" altLang="en-US" sz="2000" dirty="0"/>
              <a:t> </a:t>
            </a:r>
            <a:r>
              <a:rPr lang="en-US" altLang="en-US" sz="2000" dirty="0" err="1"/>
              <a:t>berbeda</a:t>
            </a:r>
            <a:r>
              <a:rPr lang="en-US" altLang="en-US" sz="2000" dirty="0"/>
              <a:t> </a:t>
            </a:r>
            <a:r>
              <a:rPr lang="en-US" altLang="en-US" sz="2000" dirty="0" err="1"/>
              <a:t>kepentingan</a:t>
            </a:r>
            <a:r>
              <a:rPr lang="en-US" altLang="en-US" sz="2000" dirty="0"/>
              <a:t> </a:t>
            </a:r>
            <a:r>
              <a:rPr lang="en-US" altLang="en-US" sz="2000" dirty="0" err="1"/>
              <a:t>dalam</a:t>
            </a:r>
            <a:r>
              <a:rPr lang="en-US" altLang="en-US" sz="2000" dirty="0"/>
              <a:t> </a:t>
            </a:r>
            <a:r>
              <a:rPr lang="en-US" altLang="en-US" sz="2000" dirty="0" err="1"/>
              <a:t>mengatasi</a:t>
            </a:r>
            <a:r>
              <a:rPr lang="en-US" altLang="en-US" sz="2000" dirty="0"/>
              <a:t> problems.</a:t>
            </a:r>
          </a:p>
          <a:p>
            <a:pPr eaLnBrk="1" hangingPunct="1">
              <a:lnSpc>
                <a:spcPct val="80000"/>
              </a:lnSpc>
            </a:pPr>
            <a:r>
              <a:rPr lang="en-US" altLang="en-US" sz="2000" dirty="0" err="1"/>
              <a:t>Bergantung</a:t>
            </a:r>
            <a:r>
              <a:rPr lang="en-US" altLang="en-US" sz="2000" dirty="0"/>
              <a:t> pada skills, experience and bias </a:t>
            </a:r>
            <a:r>
              <a:rPr lang="en-US" altLang="en-US" sz="2000" dirty="0" err="1"/>
              <a:t>dari</a:t>
            </a:r>
            <a:r>
              <a:rPr lang="en-US" altLang="en-US" sz="2000" dirty="0"/>
              <a:t> evaluator.</a:t>
            </a:r>
          </a:p>
          <a:p>
            <a:pPr eaLnBrk="1" hangingPunct="1">
              <a:lnSpc>
                <a:spcPct val="80000"/>
              </a:lnSpc>
              <a:buFont typeface="Wingdings" panose="05000000000000000000" pitchFamily="2" charset="2"/>
              <a:buNone/>
            </a:pPr>
            <a:endParaRPr lang="en-US" altLang="en-US" sz="2000" dirty="0"/>
          </a:p>
          <a:p>
            <a:endParaRPr lang="en-ID" dirty="0"/>
          </a:p>
        </p:txBody>
      </p:sp>
    </p:spTree>
    <p:extLst>
      <p:ext uri="{BB962C8B-B14F-4D97-AF65-F5344CB8AC3E}">
        <p14:creationId xmlns:p14="http://schemas.microsoft.com/office/powerpoint/2010/main" val="1613331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3E837-210D-47E6-B40B-DE127A400353}"/>
              </a:ext>
            </a:extLst>
          </p:cNvPr>
          <p:cNvSpPr>
            <a:spLocks noGrp="1"/>
          </p:cNvSpPr>
          <p:nvPr>
            <p:ph type="title"/>
          </p:nvPr>
        </p:nvSpPr>
        <p:spPr/>
        <p:txBody>
          <a:bodyPr/>
          <a:lstStyle/>
          <a:p>
            <a:r>
              <a:rPr lang="en-US" altLang="en-US" dirty="0"/>
              <a:t>Usability testing</a:t>
            </a:r>
            <a:endParaRPr lang="en-ID" dirty="0"/>
          </a:p>
        </p:txBody>
      </p:sp>
      <p:sp>
        <p:nvSpPr>
          <p:cNvPr id="3" name="Content Placeholder 2">
            <a:extLst>
              <a:ext uri="{FF2B5EF4-FFF2-40B4-BE49-F238E27FC236}">
                <a16:creationId xmlns:a16="http://schemas.microsoft.com/office/drawing/2014/main" id="{FADF5338-312D-4AA8-B343-5104B787650E}"/>
              </a:ext>
            </a:extLst>
          </p:cNvPr>
          <p:cNvSpPr>
            <a:spLocks noGrp="1"/>
          </p:cNvSpPr>
          <p:nvPr>
            <p:ph idx="1"/>
          </p:nvPr>
        </p:nvSpPr>
        <p:spPr/>
        <p:txBody>
          <a:bodyPr/>
          <a:lstStyle/>
          <a:p>
            <a:pPr eaLnBrk="1" hangingPunct="1"/>
            <a:r>
              <a:rPr lang="en-AU" altLang="en-US" sz="2800" dirty="0"/>
              <a:t>Usability testing </a:t>
            </a:r>
            <a:r>
              <a:rPr lang="en-AU" altLang="en-US" sz="2800" dirty="0" err="1"/>
              <a:t>dimulai</a:t>
            </a:r>
            <a:r>
              <a:rPr lang="en-AU" altLang="en-US" sz="2800" dirty="0"/>
              <a:t> pada </a:t>
            </a:r>
            <a:r>
              <a:rPr lang="en-AU" altLang="en-US" sz="2800" dirty="0" err="1"/>
              <a:t>awal</a:t>
            </a:r>
            <a:r>
              <a:rPr lang="en-AU" altLang="en-US" sz="2800" dirty="0"/>
              <a:t> 1980-an oleh Microsoft group </a:t>
            </a:r>
            <a:r>
              <a:rPr lang="en-AU" altLang="en-US" sz="2800" dirty="0" err="1"/>
              <a:t>guna</a:t>
            </a:r>
            <a:r>
              <a:rPr lang="en-AU" altLang="en-US" sz="2800" dirty="0"/>
              <a:t> </a:t>
            </a:r>
            <a:r>
              <a:rPr lang="en-AU" altLang="en-US" sz="2800" dirty="0" err="1"/>
              <a:t>menguji</a:t>
            </a:r>
            <a:r>
              <a:rPr lang="en-AU" altLang="en-US" sz="2800" dirty="0"/>
              <a:t> system software </a:t>
            </a:r>
            <a:r>
              <a:rPr lang="en-AU" altLang="en-US" sz="2800" dirty="0" err="1"/>
              <a:t>mereka</a:t>
            </a:r>
            <a:r>
              <a:rPr lang="en-AU" altLang="en-US" sz="2800" dirty="0"/>
              <a:t>. </a:t>
            </a:r>
          </a:p>
          <a:p>
            <a:pPr eaLnBrk="1" hangingPunct="1"/>
            <a:r>
              <a:rPr lang="en-AU" altLang="en-US" sz="2800" dirty="0"/>
              <a:t>Testing environment </a:t>
            </a:r>
            <a:r>
              <a:rPr lang="en-AU" altLang="en-US" sz="2800" dirty="0" err="1"/>
              <a:t>dikontrol</a:t>
            </a:r>
            <a:r>
              <a:rPr lang="en-AU" altLang="en-US" sz="2800" dirty="0"/>
              <a:t> </a:t>
            </a:r>
            <a:r>
              <a:rPr lang="en-AU" altLang="en-US" sz="2800" dirty="0" err="1"/>
              <a:t>secara</a:t>
            </a:r>
            <a:r>
              <a:rPr lang="en-AU" altLang="en-US" sz="2800" dirty="0"/>
              <a:t> </a:t>
            </a:r>
            <a:r>
              <a:rPr lang="en-AU" altLang="en-US" sz="2800" dirty="0" err="1"/>
              <a:t>ketat</a:t>
            </a:r>
            <a:r>
              <a:rPr lang="en-AU" altLang="en-US" sz="2800" dirty="0"/>
              <a:t>.</a:t>
            </a:r>
          </a:p>
          <a:p>
            <a:pPr eaLnBrk="1" hangingPunct="1"/>
            <a:r>
              <a:rPr lang="en-AU" altLang="en-US" sz="2800" dirty="0"/>
              <a:t>Testing </a:t>
            </a:r>
            <a:r>
              <a:rPr lang="en-AU" altLang="en-US" sz="2800" dirty="0" err="1"/>
              <a:t>meliputi</a:t>
            </a:r>
            <a:r>
              <a:rPr lang="en-AU" altLang="en-US" sz="2800" dirty="0"/>
              <a:t> </a:t>
            </a:r>
          </a:p>
          <a:p>
            <a:pPr lvl="1" eaLnBrk="1" hangingPunct="1"/>
            <a:r>
              <a:rPr lang="en-AU" altLang="en-US" sz="2400" dirty="0"/>
              <a:t>measuring </a:t>
            </a:r>
            <a:r>
              <a:rPr lang="en-US" altLang="en-US" sz="2400" dirty="0"/>
              <a:t>representative</a:t>
            </a:r>
            <a:r>
              <a:rPr lang="en-AU" altLang="en-US" sz="2400" dirty="0"/>
              <a:t> users</a:t>
            </a:r>
            <a:r>
              <a:rPr lang="ja-JP" altLang="en-AU" sz="2400" dirty="0"/>
              <a:t>’</a:t>
            </a:r>
            <a:r>
              <a:rPr lang="en-AU" altLang="ja-JP" sz="2400" dirty="0"/>
              <a:t> performance.</a:t>
            </a:r>
          </a:p>
          <a:p>
            <a:pPr lvl="1" eaLnBrk="1" hangingPunct="1"/>
            <a:r>
              <a:rPr lang="en-AU" altLang="en-US" sz="2400" dirty="0" err="1"/>
              <a:t>Meliputi</a:t>
            </a:r>
            <a:r>
              <a:rPr lang="en-AU" altLang="en-US" sz="2400" dirty="0"/>
              <a:t> juga observed, recorded, interviewed dan questionnaires.</a:t>
            </a:r>
          </a:p>
          <a:p>
            <a:pPr lvl="1" eaLnBrk="1" hangingPunct="1"/>
            <a:endParaRPr lang="en-AU" altLang="en-US" dirty="0"/>
          </a:p>
          <a:p>
            <a:endParaRPr lang="en-ID" dirty="0"/>
          </a:p>
        </p:txBody>
      </p:sp>
    </p:spTree>
    <p:extLst>
      <p:ext uri="{BB962C8B-B14F-4D97-AF65-F5344CB8AC3E}">
        <p14:creationId xmlns:p14="http://schemas.microsoft.com/office/powerpoint/2010/main" val="2925836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7871-0059-4786-AC53-91D64B49D4CF}"/>
              </a:ext>
            </a:extLst>
          </p:cNvPr>
          <p:cNvSpPr>
            <a:spLocks noGrp="1"/>
          </p:cNvSpPr>
          <p:nvPr>
            <p:ph type="title"/>
          </p:nvPr>
        </p:nvSpPr>
        <p:spPr/>
        <p:txBody>
          <a:bodyPr/>
          <a:lstStyle/>
          <a:p>
            <a:r>
              <a:rPr lang="en-US" altLang="en-US" dirty="0"/>
              <a:t>Usability lab</a:t>
            </a:r>
            <a:endParaRPr lang="en-ID" dirty="0"/>
          </a:p>
        </p:txBody>
      </p:sp>
      <p:pic>
        <p:nvPicPr>
          <p:cNvPr id="4" name="Content Placeholder 3" descr="usability lab OCLC">
            <a:extLst>
              <a:ext uri="{FF2B5EF4-FFF2-40B4-BE49-F238E27FC236}">
                <a16:creationId xmlns:a16="http://schemas.microsoft.com/office/drawing/2014/main" id="{B284F2AD-D8A6-4A8C-A513-3DE22B2220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82816" y="1605511"/>
            <a:ext cx="6615718" cy="4410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977D197-38F4-4549-ACE5-4A3671382222}"/>
              </a:ext>
            </a:extLst>
          </p:cNvPr>
          <p:cNvSpPr>
            <a:spLocks noGrp="1" noChangeArrowheads="1"/>
          </p:cNvSpPr>
          <p:nvPr/>
        </p:nvSpPr>
        <p:spPr bwMode="auto">
          <a:xfrm>
            <a:off x="2782816" y="6068219"/>
            <a:ext cx="66294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lr>
                <a:schemeClr val="accent1"/>
              </a:buClr>
              <a:buSzPct val="50000"/>
              <a:buFont typeface="Wingdings" pitchFamily="-112" charset="2"/>
              <a:buChar char="n"/>
              <a:defRPr sz="2000">
                <a:solidFill>
                  <a:schemeClr val="tx1"/>
                </a:solidFill>
                <a:latin typeface="+mn-lt"/>
                <a:ea typeface="ＭＳ Ｐゴシック" pitchFamily="-112" charset="-128"/>
              </a:defRPr>
            </a:lvl6pPr>
            <a:lvl7pPr marL="2971800" indent="-228600" algn="l" rtl="0" fontAlgn="base">
              <a:spcBef>
                <a:spcPct val="20000"/>
              </a:spcBef>
              <a:spcAft>
                <a:spcPct val="0"/>
              </a:spcAft>
              <a:buClr>
                <a:schemeClr val="accent1"/>
              </a:buClr>
              <a:buSzPct val="50000"/>
              <a:buFont typeface="Wingdings" pitchFamily="-112" charset="2"/>
              <a:buChar char="n"/>
              <a:defRPr sz="2000">
                <a:solidFill>
                  <a:schemeClr val="tx1"/>
                </a:solidFill>
                <a:latin typeface="+mn-lt"/>
                <a:ea typeface="ＭＳ Ｐゴシック" pitchFamily="-112" charset="-128"/>
              </a:defRPr>
            </a:lvl7pPr>
            <a:lvl8pPr marL="3429000" indent="-228600" algn="l" rtl="0" fontAlgn="base">
              <a:spcBef>
                <a:spcPct val="20000"/>
              </a:spcBef>
              <a:spcAft>
                <a:spcPct val="0"/>
              </a:spcAft>
              <a:buClr>
                <a:schemeClr val="accent1"/>
              </a:buClr>
              <a:buSzPct val="50000"/>
              <a:buFont typeface="Wingdings" pitchFamily="-112" charset="2"/>
              <a:buChar char="n"/>
              <a:defRPr sz="2000">
                <a:solidFill>
                  <a:schemeClr val="tx1"/>
                </a:solidFill>
                <a:latin typeface="+mn-lt"/>
                <a:ea typeface="ＭＳ Ｐゴシック" pitchFamily="-112" charset="-128"/>
              </a:defRPr>
            </a:lvl8pPr>
            <a:lvl9pPr marL="3886200" indent="-228600" algn="l" rtl="0" fontAlgn="base">
              <a:spcBef>
                <a:spcPct val="20000"/>
              </a:spcBef>
              <a:spcAft>
                <a:spcPct val="0"/>
              </a:spcAft>
              <a:buClr>
                <a:schemeClr val="accent1"/>
              </a:buClr>
              <a:buSzPct val="50000"/>
              <a:buFont typeface="Wingdings" pitchFamily="-112" charset="2"/>
              <a:buChar char="n"/>
              <a:defRPr sz="2000">
                <a:solidFill>
                  <a:schemeClr val="tx1"/>
                </a:solidFill>
                <a:latin typeface="+mn-lt"/>
                <a:ea typeface="ＭＳ Ｐゴシック" pitchFamily="-112" charset="-128"/>
              </a:defRPr>
            </a:lvl9pPr>
          </a:lstStyle>
          <a:p>
            <a:pPr eaLnBrk="1" hangingPunct="1">
              <a:lnSpc>
                <a:spcPct val="80000"/>
              </a:lnSpc>
              <a:buFont typeface="Wingdings" panose="05000000000000000000" pitchFamily="2" charset="2"/>
              <a:buNone/>
            </a:pPr>
            <a:r>
              <a:rPr lang="en-US" altLang="en-US" sz="1800" dirty="0"/>
              <a:t>(http://www.oclc.org/policies/usability/testing/default.htm)</a:t>
            </a:r>
          </a:p>
        </p:txBody>
      </p:sp>
    </p:spTree>
    <p:extLst>
      <p:ext uri="{BB962C8B-B14F-4D97-AF65-F5344CB8AC3E}">
        <p14:creationId xmlns:p14="http://schemas.microsoft.com/office/powerpoint/2010/main" val="4235076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2F8F-6B19-44F4-BB05-00AD8E78A487}"/>
              </a:ext>
            </a:extLst>
          </p:cNvPr>
          <p:cNvSpPr>
            <a:spLocks noGrp="1"/>
          </p:cNvSpPr>
          <p:nvPr>
            <p:ph type="title"/>
          </p:nvPr>
        </p:nvSpPr>
        <p:spPr/>
        <p:txBody>
          <a:bodyPr/>
          <a:lstStyle/>
          <a:p>
            <a:r>
              <a:rPr lang="en-US" altLang="en-US" dirty="0"/>
              <a:t>User testing</a:t>
            </a:r>
            <a:endParaRPr lang="en-ID" dirty="0"/>
          </a:p>
        </p:txBody>
      </p:sp>
      <p:sp>
        <p:nvSpPr>
          <p:cNvPr id="3" name="Content Placeholder 2">
            <a:extLst>
              <a:ext uri="{FF2B5EF4-FFF2-40B4-BE49-F238E27FC236}">
                <a16:creationId xmlns:a16="http://schemas.microsoft.com/office/drawing/2014/main" id="{259E24C3-018A-441B-9B0A-2567C52BC378}"/>
              </a:ext>
            </a:extLst>
          </p:cNvPr>
          <p:cNvSpPr>
            <a:spLocks noGrp="1"/>
          </p:cNvSpPr>
          <p:nvPr>
            <p:ph idx="1"/>
          </p:nvPr>
        </p:nvSpPr>
        <p:spPr/>
        <p:txBody>
          <a:bodyPr>
            <a:normAutofit fontScale="92500"/>
          </a:bodyPr>
          <a:lstStyle/>
          <a:p>
            <a:pPr eaLnBrk="1" hangingPunct="1"/>
            <a:r>
              <a:rPr lang="en-US" altLang="en-US" sz="2800" dirty="0" err="1"/>
              <a:t>Fokus</a:t>
            </a:r>
            <a:r>
              <a:rPr lang="en-US" altLang="en-US" sz="2800" dirty="0"/>
              <a:t> pada :</a:t>
            </a:r>
          </a:p>
          <a:p>
            <a:pPr lvl="1" eaLnBrk="1" hangingPunct="1"/>
            <a:r>
              <a:rPr lang="en-US" altLang="en-US" sz="2400" dirty="0" err="1"/>
              <a:t>Bagaimana</a:t>
            </a:r>
            <a:r>
              <a:rPr lang="en-US" altLang="en-US" sz="2400" dirty="0"/>
              <a:t> user </a:t>
            </a:r>
            <a:r>
              <a:rPr lang="en-US" altLang="en-US" sz="2400" dirty="0" err="1"/>
              <a:t>menggunakan</a:t>
            </a:r>
            <a:r>
              <a:rPr lang="en-US" altLang="en-US" sz="2400" dirty="0"/>
              <a:t> / </a:t>
            </a:r>
            <a:r>
              <a:rPr lang="en-US" altLang="en-US" sz="2400" dirty="0" err="1"/>
              <a:t>berinteraksi</a:t>
            </a:r>
            <a:r>
              <a:rPr lang="en-US" altLang="en-US" sz="2400" dirty="0"/>
              <a:t> </a:t>
            </a:r>
            <a:r>
              <a:rPr lang="en-US" altLang="en-US" sz="2400" dirty="0" err="1"/>
              <a:t>dengan</a:t>
            </a:r>
            <a:r>
              <a:rPr lang="en-US" altLang="en-US" sz="2400" dirty="0"/>
              <a:t> system interface.</a:t>
            </a:r>
          </a:p>
          <a:p>
            <a:pPr lvl="1" eaLnBrk="1" hangingPunct="1"/>
            <a:r>
              <a:rPr lang="en-US" altLang="en-US" sz="2400" dirty="0" err="1"/>
              <a:t>Berapa</a:t>
            </a:r>
            <a:r>
              <a:rPr lang="en-US" altLang="en-US" sz="2400" dirty="0"/>
              <a:t> </a:t>
            </a:r>
            <a:r>
              <a:rPr lang="en-US" altLang="en-US" sz="2400" dirty="0" err="1"/>
              <a:t>banyak</a:t>
            </a:r>
            <a:r>
              <a:rPr lang="en-US" altLang="en-US" sz="2400" dirty="0"/>
              <a:t> user </a:t>
            </a:r>
            <a:r>
              <a:rPr lang="en-US" altLang="en-US" sz="2400" dirty="0" err="1"/>
              <a:t>mengalami</a:t>
            </a:r>
            <a:r>
              <a:rPr lang="en-US" altLang="en-US" sz="2400" dirty="0"/>
              <a:t> / </a:t>
            </a:r>
            <a:r>
              <a:rPr lang="en-US" altLang="en-US" sz="2400" dirty="0" err="1"/>
              <a:t>menemukan</a:t>
            </a:r>
            <a:r>
              <a:rPr lang="en-US" altLang="en-US" sz="2400" dirty="0"/>
              <a:t> </a:t>
            </a:r>
            <a:r>
              <a:rPr lang="en-US" altLang="en-US" sz="2400" dirty="0" err="1"/>
              <a:t>kesalahan</a:t>
            </a:r>
            <a:r>
              <a:rPr lang="en-US" altLang="en-US" sz="2400" dirty="0"/>
              <a:t> system interface </a:t>
            </a:r>
          </a:p>
          <a:p>
            <a:pPr lvl="1" eaLnBrk="1" hangingPunct="1"/>
            <a:r>
              <a:rPr lang="en-US" altLang="en-US" sz="2400" dirty="0" err="1"/>
              <a:t>Berapa</a:t>
            </a:r>
            <a:r>
              <a:rPr lang="en-US" altLang="en-US" sz="2400" dirty="0"/>
              <a:t> lama </a:t>
            </a:r>
            <a:r>
              <a:rPr lang="en-US" altLang="en-US" sz="2400" dirty="0" err="1"/>
              <a:t>waktu</a:t>
            </a:r>
            <a:r>
              <a:rPr lang="en-US" altLang="en-US" sz="2400" dirty="0"/>
              <a:t> yang </a:t>
            </a:r>
            <a:r>
              <a:rPr lang="en-US" altLang="en-US" sz="2400" dirty="0" err="1"/>
              <a:t>dibutuhkan</a:t>
            </a:r>
            <a:r>
              <a:rPr lang="en-US" altLang="en-US" sz="2400" dirty="0"/>
              <a:t> user </a:t>
            </a:r>
            <a:r>
              <a:rPr lang="en-US" altLang="en-US" sz="2400" dirty="0" err="1"/>
              <a:t>dalam</a:t>
            </a:r>
            <a:r>
              <a:rPr lang="en-US" altLang="en-US" sz="2400" dirty="0"/>
              <a:t> </a:t>
            </a:r>
            <a:r>
              <a:rPr lang="en-US" altLang="en-US" sz="2400" dirty="0" err="1"/>
              <a:t>menyelesaikan</a:t>
            </a:r>
            <a:r>
              <a:rPr lang="en-US" altLang="en-US" sz="2400" dirty="0"/>
              <a:t> </a:t>
            </a:r>
            <a:r>
              <a:rPr lang="en-US" altLang="en-US" sz="2400" dirty="0" err="1"/>
              <a:t>pekerjaan</a:t>
            </a:r>
            <a:r>
              <a:rPr lang="en-US" altLang="en-US" sz="2400" dirty="0"/>
              <a:t> </a:t>
            </a:r>
            <a:r>
              <a:rPr lang="en-US" altLang="en-US" sz="2400" dirty="0" err="1"/>
              <a:t>mereka</a:t>
            </a:r>
            <a:r>
              <a:rPr lang="en-US" altLang="en-US" sz="2400" dirty="0"/>
              <a:t>  </a:t>
            </a:r>
          </a:p>
          <a:p>
            <a:pPr eaLnBrk="1" hangingPunct="1"/>
            <a:r>
              <a:rPr lang="en-US" altLang="en-US" sz="2800" dirty="0" err="1"/>
              <a:t>Membandingkan</a:t>
            </a:r>
            <a:r>
              <a:rPr lang="en-US" altLang="en-US" sz="2800" dirty="0"/>
              <a:t> </a:t>
            </a:r>
            <a:r>
              <a:rPr lang="en-US" altLang="en-US" sz="2800" dirty="0" err="1"/>
              <a:t>antara</a:t>
            </a:r>
            <a:r>
              <a:rPr lang="en-US" altLang="en-US" sz="2800" dirty="0"/>
              <a:t> prototype dan </a:t>
            </a:r>
            <a:r>
              <a:rPr lang="en-US" altLang="en-US" sz="2800" dirty="0" err="1"/>
              <a:t>produk</a:t>
            </a:r>
            <a:r>
              <a:rPr lang="en-US" altLang="en-US" sz="2800" dirty="0"/>
              <a:t> </a:t>
            </a:r>
            <a:r>
              <a:rPr lang="en-US" altLang="en-US" sz="2800" dirty="0" err="1"/>
              <a:t>berdasar</a:t>
            </a:r>
            <a:r>
              <a:rPr lang="en-US" altLang="en-US" sz="2800" dirty="0"/>
              <a:t> pada system interface.</a:t>
            </a:r>
          </a:p>
          <a:p>
            <a:endParaRPr lang="en-ID" dirty="0"/>
          </a:p>
        </p:txBody>
      </p:sp>
    </p:spTree>
    <p:extLst>
      <p:ext uri="{BB962C8B-B14F-4D97-AF65-F5344CB8AC3E}">
        <p14:creationId xmlns:p14="http://schemas.microsoft.com/office/powerpoint/2010/main" val="2518090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1C58-5997-4754-9280-DDCCBEFEB79D}"/>
              </a:ext>
            </a:extLst>
          </p:cNvPr>
          <p:cNvSpPr>
            <a:spLocks noGrp="1"/>
          </p:cNvSpPr>
          <p:nvPr>
            <p:ph type="title"/>
          </p:nvPr>
        </p:nvSpPr>
        <p:spPr/>
        <p:txBody>
          <a:bodyPr/>
          <a:lstStyle/>
          <a:p>
            <a:r>
              <a:rPr lang="en-US" altLang="en-US" dirty="0"/>
              <a:t>Usability testing issues</a:t>
            </a:r>
            <a:endParaRPr lang="en-ID" dirty="0"/>
          </a:p>
        </p:txBody>
      </p:sp>
      <p:sp>
        <p:nvSpPr>
          <p:cNvPr id="3" name="Content Placeholder 2">
            <a:extLst>
              <a:ext uri="{FF2B5EF4-FFF2-40B4-BE49-F238E27FC236}">
                <a16:creationId xmlns:a16="http://schemas.microsoft.com/office/drawing/2014/main" id="{225A8199-A95F-4F5B-A676-143A16146049}"/>
              </a:ext>
            </a:extLst>
          </p:cNvPr>
          <p:cNvSpPr>
            <a:spLocks noGrp="1"/>
          </p:cNvSpPr>
          <p:nvPr>
            <p:ph idx="1"/>
          </p:nvPr>
        </p:nvSpPr>
        <p:spPr/>
        <p:txBody>
          <a:bodyPr/>
          <a:lstStyle/>
          <a:p>
            <a:pPr eaLnBrk="1" hangingPunct="1">
              <a:lnSpc>
                <a:spcPct val="90000"/>
              </a:lnSpc>
            </a:pPr>
            <a:r>
              <a:rPr lang="en-US" altLang="en-US" sz="2800" dirty="0" err="1"/>
              <a:t>Beberapa</a:t>
            </a:r>
            <a:r>
              <a:rPr lang="en-US" altLang="en-US" sz="2800" dirty="0"/>
              <a:t> problems of evaluation yang </a:t>
            </a:r>
            <a:r>
              <a:rPr lang="en-US" altLang="en-US" sz="2800" dirty="0" err="1"/>
              <a:t>muncul</a:t>
            </a:r>
            <a:r>
              <a:rPr lang="en-US" altLang="en-US" sz="2800" dirty="0"/>
              <a:t> </a:t>
            </a:r>
            <a:r>
              <a:rPr lang="en-US" altLang="en-US" sz="2800" dirty="0" err="1"/>
              <a:t>dalam</a:t>
            </a:r>
            <a:r>
              <a:rPr lang="en-US" altLang="en-US" sz="2800" dirty="0"/>
              <a:t> usability testing </a:t>
            </a:r>
            <a:r>
              <a:rPr lang="en-US" altLang="en-US" sz="2800" dirty="0" err="1"/>
              <a:t>dibandingkan</a:t>
            </a:r>
            <a:r>
              <a:rPr lang="en-US" altLang="en-US" sz="2800" dirty="0"/>
              <a:t> </a:t>
            </a:r>
            <a:r>
              <a:rPr lang="en-US" altLang="en-US" sz="2800" dirty="0" err="1"/>
              <a:t>dengan</a:t>
            </a:r>
            <a:r>
              <a:rPr lang="en-US" altLang="en-US" sz="2800" dirty="0"/>
              <a:t> </a:t>
            </a:r>
            <a:r>
              <a:rPr lang="en-US" altLang="en-US" sz="2800" dirty="0" err="1"/>
              <a:t>penggunaan</a:t>
            </a:r>
            <a:r>
              <a:rPr lang="en-US" altLang="en-US" sz="2800" dirty="0"/>
              <a:t> real :</a:t>
            </a:r>
          </a:p>
          <a:p>
            <a:pPr lvl="1" eaLnBrk="1" hangingPunct="1">
              <a:lnSpc>
                <a:spcPct val="90000"/>
              </a:lnSpc>
            </a:pPr>
            <a:r>
              <a:rPr lang="en-US" altLang="en-US" sz="2400" dirty="0" err="1"/>
              <a:t>Pekerjaan</a:t>
            </a:r>
            <a:r>
              <a:rPr lang="en-US" altLang="en-US" sz="2400" dirty="0"/>
              <a:t> yang </a:t>
            </a:r>
            <a:r>
              <a:rPr lang="en-US" altLang="en-US" sz="2400" dirty="0" err="1"/>
              <a:t>diselesaikan</a:t>
            </a:r>
            <a:r>
              <a:rPr lang="en-US" altLang="en-US" sz="2400" dirty="0"/>
              <a:t> </a:t>
            </a:r>
            <a:r>
              <a:rPr lang="en-US" altLang="en-US" sz="2400" dirty="0" err="1"/>
              <a:t>adalah</a:t>
            </a:r>
            <a:r>
              <a:rPr lang="en-US" altLang="en-US" sz="2400" dirty="0"/>
              <a:t> </a:t>
            </a:r>
            <a:r>
              <a:rPr lang="en-US" altLang="en-US" sz="2400" dirty="0" err="1"/>
              <a:t>simulasi</a:t>
            </a:r>
            <a:r>
              <a:rPr lang="en-US" altLang="en-US" sz="2400" dirty="0"/>
              <a:t> </a:t>
            </a:r>
          </a:p>
          <a:p>
            <a:pPr lvl="1" eaLnBrk="1" hangingPunct="1">
              <a:lnSpc>
                <a:spcPct val="90000"/>
              </a:lnSpc>
            </a:pPr>
            <a:r>
              <a:rPr lang="en-US" altLang="en-US" sz="2400" dirty="0"/>
              <a:t>User </a:t>
            </a:r>
            <a:r>
              <a:rPr lang="en-US" altLang="en-US" sz="2400" dirty="0" err="1"/>
              <a:t>berada</a:t>
            </a:r>
            <a:r>
              <a:rPr lang="en-US" altLang="en-US" sz="2400" dirty="0"/>
              <a:t> </a:t>
            </a:r>
            <a:r>
              <a:rPr lang="en-US" altLang="en-US" sz="2400" dirty="0" err="1"/>
              <a:t>dalam</a:t>
            </a:r>
            <a:r>
              <a:rPr lang="en-US" altLang="en-US" sz="2400" dirty="0"/>
              <a:t> </a:t>
            </a:r>
            <a:r>
              <a:rPr lang="en-US" altLang="en-US" sz="2400" dirty="0" err="1"/>
              <a:t>lingkungan</a:t>
            </a:r>
            <a:r>
              <a:rPr lang="en-US" altLang="en-US" sz="2400" dirty="0"/>
              <a:t> yang </a:t>
            </a:r>
            <a:r>
              <a:rPr lang="en-US" altLang="en-US" sz="2400" dirty="0" err="1"/>
              <a:t>berbeda</a:t>
            </a:r>
            <a:r>
              <a:rPr lang="en-US" altLang="en-US" sz="2400" dirty="0"/>
              <a:t> </a:t>
            </a:r>
          </a:p>
          <a:p>
            <a:pPr lvl="2" eaLnBrk="1" hangingPunct="1">
              <a:lnSpc>
                <a:spcPct val="90000"/>
              </a:lnSpc>
            </a:pPr>
            <a:r>
              <a:rPr lang="en-US" altLang="en-US" sz="2000" dirty="0"/>
              <a:t>Lab yang </a:t>
            </a:r>
            <a:r>
              <a:rPr lang="en-US" altLang="en-US" sz="2000" dirty="0" err="1"/>
              <a:t>tenang</a:t>
            </a:r>
            <a:r>
              <a:rPr lang="en-US" altLang="en-US" sz="2000" dirty="0"/>
              <a:t> vs. </a:t>
            </a:r>
            <a:r>
              <a:rPr lang="en-US" altLang="en-US" sz="2000" dirty="0" err="1"/>
              <a:t>kantor</a:t>
            </a:r>
            <a:r>
              <a:rPr lang="en-US" altLang="en-US" sz="2000" dirty="0"/>
              <a:t> yang </a:t>
            </a:r>
            <a:r>
              <a:rPr lang="en-US" altLang="en-US" sz="2000" dirty="0" err="1"/>
              <a:t>berisik</a:t>
            </a:r>
            <a:endParaRPr lang="en-US" altLang="en-US" sz="2000" dirty="0"/>
          </a:p>
          <a:p>
            <a:pPr lvl="2" eaLnBrk="1" hangingPunct="1">
              <a:lnSpc>
                <a:spcPct val="90000"/>
              </a:lnSpc>
            </a:pPr>
            <a:r>
              <a:rPr lang="en-US" altLang="en-US" sz="2000" dirty="0" err="1"/>
              <a:t>Jumlah</a:t>
            </a:r>
            <a:r>
              <a:rPr lang="en-US" altLang="en-US" sz="2000" dirty="0"/>
              <a:t> </a:t>
            </a:r>
            <a:r>
              <a:rPr lang="en-US" altLang="en-US" sz="2000" dirty="0" err="1"/>
              <a:t>pekerjaan</a:t>
            </a:r>
            <a:r>
              <a:rPr lang="en-US" altLang="en-US" sz="2000" dirty="0"/>
              <a:t> yang </a:t>
            </a:r>
            <a:r>
              <a:rPr lang="en-US" altLang="en-US" sz="2000" dirty="0" err="1"/>
              <a:t>harus</a:t>
            </a:r>
            <a:r>
              <a:rPr lang="en-US" altLang="en-US" sz="2000" dirty="0"/>
              <a:t> </a:t>
            </a:r>
            <a:r>
              <a:rPr lang="en-US" altLang="en-US" sz="2000" dirty="0" err="1"/>
              <a:t>diselesaikan</a:t>
            </a:r>
            <a:r>
              <a:rPr lang="en-US" altLang="en-US" sz="2000" dirty="0"/>
              <a:t>, </a:t>
            </a:r>
            <a:r>
              <a:rPr lang="en-US" altLang="en-US" sz="2000" dirty="0" err="1"/>
              <a:t>pengaruh</a:t>
            </a:r>
            <a:r>
              <a:rPr lang="en-US" altLang="en-US" sz="2000" dirty="0"/>
              <a:t> </a:t>
            </a:r>
            <a:r>
              <a:rPr lang="en-US" altLang="en-US" sz="2000" dirty="0" err="1"/>
              <a:t>sosial</a:t>
            </a:r>
            <a:endParaRPr lang="en-US" altLang="en-US" sz="2000" dirty="0"/>
          </a:p>
          <a:p>
            <a:pPr lvl="2" eaLnBrk="1" hangingPunct="1">
              <a:lnSpc>
                <a:spcPct val="90000"/>
              </a:lnSpc>
            </a:pPr>
            <a:r>
              <a:rPr lang="en-US" altLang="en-US" sz="2000" dirty="0" err="1"/>
              <a:t>Motivasi</a:t>
            </a:r>
            <a:r>
              <a:rPr lang="en-US" altLang="en-US" sz="2000" dirty="0"/>
              <a:t> </a:t>
            </a:r>
            <a:r>
              <a:rPr lang="en-US" altLang="en-US" sz="2000" dirty="0">
                <a:sym typeface="Wingdings" panose="05000000000000000000" pitchFamily="2" charset="2"/>
              </a:rPr>
              <a:t> </a:t>
            </a:r>
            <a:r>
              <a:rPr lang="en-US" altLang="en-US" sz="2000" dirty="0"/>
              <a:t>experimenter vs. boss</a:t>
            </a:r>
          </a:p>
          <a:p>
            <a:pPr eaLnBrk="1" hangingPunct="1">
              <a:lnSpc>
                <a:spcPct val="90000"/>
              </a:lnSpc>
            </a:pPr>
            <a:endParaRPr lang="en-AU" altLang="en-US" sz="2800" dirty="0"/>
          </a:p>
          <a:p>
            <a:endParaRPr lang="en-ID" dirty="0"/>
          </a:p>
        </p:txBody>
      </p:sp>
    </p:spTree>
    <p:extLst>
      <p:ext uri="{BB962C8B-B14F-4D97-AF65-F5344CB8AC3E}">
        <p14:creationId xmlns:p14="http://schemas.microsoft.com/office/powerpoint/2010/main" val="1258158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A59C-4B00-4E8F-9636-1636C0EFD8B9}"/>
              </a:ext>
            </a:extLst>
          </p:cNvPr>
          <p:cNvSpPr>
            <a:spLocks noGrp="1"/>
          </p:cNvSpPr>
          <p:nvPr>
            <p:ph type="title"/>
          </p:nvPr>
        </p:nvSpPr>
        <p:spPr/>
        <p:txBody>
          <a:bodyPr/>
          <a:lstStyle/>
          <a:p>
            <a:r>
              <a:rPr lang="en-US" altLang="en-US" dirty="0"/>
              <a:t>Example test data</a:t>
            </a:r>
            <a:endParaRPr lang="en-ID" dirty="0"/>
          </a:p>
        </p:txBody>
      </p:sp>
      <p:sp>
        <p:nvSpPr>
          <p:cNvPr id="3" name="Content Placeholder 2">
            <a:extLst>
              <a:ext uri="{FF2B5EF4-FFF2-40B4-BE49-F238E27FC236}">
                <a16:creationId xmlns:a16="http://schemas.microsoft.com/office/drawing/2014/main" id="{E1C3C684-0A10-4726-BBA5-64AEE95854D8}"/>
              </a:ext>
            </a:extLst>
          </p:cNvPr>
          <p:cNvSpPr>
            <a:spLocks noGrp="1"/>
          </p:cNvSpPr>
          <p:nvPr>
            <p:ph idx="1"/>
          </p:nvPr>
        </p:nvSpPr>
        <p:spPr/>
        <p:txBody>
          <a:bodyPr>
            <a:normAutofit/>
          </a:bodyPr>
          <a:lstStyle/>
          <a:p>
            <a:pPr eaLnBrk="1" hangingPunct="1">
              <a:lnSpc>
                <a:spcPct val="80000"/>
              </a:lnSpc>
              <a:buFont typeface="Symbol" panose="05050102010706020507" pitchFamily="18" charset="2"/>
              <a:buChar char="·"/>
            </a:pPr>
            <a:r>
              <a:rPr lang="en-US" altLang="en-US" dirty="0"/>
              <a:t>Waktu yang </a:t>
            </a:r>
            <a:r>
              <a:rPr lang="en-US" altLang="en-US" dirty="0" err="1"/>
              <a:t>dibutuhkan</a:t>
            </a:r>
            <a:r>
              <a:rPr lang="en-US" altLang="en-US" dirty="0"/>
              <a:t> </a:t>
            </a:r>
            <a:r>
              <a:rPr lang="en-US" altLang="en-US" dirty="0" err="1"/>
              <a:t>untuk</a:t>
            </a:r>
            <a:r>
              <a:rPr lang="en-US" altLang="en-US" dirty="0"/>
              <a:t> </a:t>
            </a:r>
            <a:r>
              <a:rPr lang="en-US" altLang="en-US" dirty="0" err="1"/>
              <a:t>menyelesaikan</a:t>
            </a:r>
            <a:r>
              <a:rPr lang="en-US" altLang="en-US" dirty="0"/>
              <a:t> </a:t>
            </a:r>
            <a:r>
              <a:rPr lang="en-US" altLang="en-US" dirty="0" err="1"/>
              <a:t>suatu</a:t>
            </a:r>
            <a:r>
              <a:rPr lang="en-US" altLang="en-US" dirty="0"/>
              <a:t> task.</a:t>
            </a:r>
          </a:p>
          <a:p>
            <a:pPr eaLnBrk="1" hangingPunct="1">
              <a:lnSpc>
                <a:spcPct val="80000"/>
              </a:lnSpc>
              <a:buFont typeface="Symbol" panose="05050102010706020507" pitchFamily="18" charset="2"/>
              <a:buChar char="·"/>
            </a:pPr>
            <a:r>
              <a:rPr lang="en-US" altLang="en-US" dirty="0" err="1"/>
              <a:t>Jumlah</a:t>
            </a:r>
            <a:r>
              <a:rPr lang="en-US" altLang="en-US" dirty="0"/>
              <a:t> dan </a:t>
            </a:r>
            <a:r>
              <a:rPr lang="en-US" altLang="en-US" dirty="0" err="1"/>
              <a:t>macam</a:t>
            </a:r>
            <a:r>
              <a:rPr lang="en-US" altLang="en-US" dirty="0"/>
              <a:t> “errors per task”.</a:t>
            </a:r>
          </a:p>
          <a:p>
            <a:pPr eaLnBrk="1" hangingPunct="1">
              <a:lnSpc>
                <a:spcPct val="80000"/>
              </a:lnSpc>
              <a:buFont typeface="Symbol" panose="05050102010706020507" pitchFamily="18" charset="2"/>
              <a:buChar char="·"/>
            </a:pPr>
            <a:r>
              <a:rPr lang="en-US" altLang="en-US" dirty="0" err="1"/>
              <a:t>Jumlah</a:t>
            </a:r>
            <a:r>
              <a:rPr lang="en-US" altLang="en-US" dirty="0"/>
              <a:t> “errors per unit of time”.</a:t>
            </a:r>
          </a:p>
          <a:p>
            <a:pPr eaLnBrk="1" hangingPunct="1">
              <a:lnSpc>
                <a:spcPct val="80000"/>
              </a:lnSpc>
              <a:buFont typeface="Symbol" panose="05050102010706020507" pitchFamily="18" charset="2"/>
              <a:buChar char="·"/>
            </a:pPr>
            <a:r>
              <a:rPr lang="en-US" altLang="en-US" dirty="0" err="1"/>
              <a:t>Jumlah</a:t>
            </a:r>
            <a:r>
              <a:rPr lang="en-US" altLang="en-US" dirty="0"/>
              <a:t> navigations to online help or manuals yang </a:t>
            </a:r>
            <a:r>
              <a:rPr lang="en-US" altLang="en-US" dirty="0" err="1"/>
              <a:t>digunakan</a:t>
            </a:r>
            <a:r>
              <a:rPr lang="en-US" altLang="en-US" dirty="0"/>
              <a:t>.</a:t>
            </a:r>
          </a:p>
          <a:p>
            <a:pPr eaLnBrk="1" hangingPunct="1">
              <a:lnSpc>
                <a:spcPct val="80000"/>
              </a:lnSpc>
              <a:buFont typeface="Symbol" panose="05050102010706020507" pitchFamily="18" charset="2"/>
              <a:buChar char="·"/>
            </a:pPr>
            <a:r>
              <a:rPr lang="en-US" altLang="en-US" dirty="0" err="1"/>
              <a:t>Jumlah</a:t>
            </a:r>
            <a:r>
              <a:rPr lang="en-US" altLang="en-US" dirty="0"/>
              <a:t> user yang </a:t>
            </a:r>
            <a:r>
              <a:rPr lang="en-US" altLang="en-US" dirty="0" err="1"/>
              <a:t>membuat</a:t>
            </a:r>
            <a:r>
              <a:rPr lang="en-US" altLang="en-US" dirty="0"/>
              <a:t> </a:t>
            </a:r>
            <a:r>
              <a:rPr lang="en-US" altLang="en-US" dirty="0" err="1"/>
              <a:t>kesalahan-kesalahan</a:t>
            </a:r>
            <a:r>
              <a:rPr lang="en-US" altLang="en-US" dirty="0"/>
              <a:t> </a:t>
            </a:r>
            <a:r>
              <a:rPr lang="en-US" altLang="en-US" dirty="0" err="1"/>
              <a:t>khusus</a:t>
            </a:r>
            <a:r>
              <a:rPr lang="en-US" altLang="en-US" dirty="0"/>
              <a:t>.</a:t>
            </a:r>
          </a:p>
          <a:p>
            <a:pPr eaLnBrk="1" hangingPunct="1">
              <a:lnSpc>
                <a:spcPct val="80000"/>
              </a:lnSpc>
              <a:buFont typeface="Symbol" panose="05050102010706020507" pitchFamily="18" charset="2"/>
              <a:buChar char="·"/>
            </a:pPr>
            <a:r>
              <a:rPr lang="en-US" altLang="en-US" dirty="0" err="1"/>
              <a:t>Jumlah</a:t>
            </a:r>
            <a:r>
              <a:rPr lang="en-US" altLang="en-US" dirty="0"/>
              <a:t> user yang </a:t>
            </a:r>
            <a:r>
              <a:rPr lang="en-US" altLang="en-US" dirty="0" err="1"/>
              <a:t>berhasil</a:t>
            </a:r>
            <a:r>
              <a:rPr lang="en-US" altLang="en-US" dirty="0"/>
              <a:t> </a:t>
            </a:r>
            <a:r>
              <a:rPr lang="en-US" altLang="en-US" dirty="0" err="1"/>
              <a:t>menyelesaikan</a:t>
            </a:r>
            <a:r>
              <a:rPr lang="en-US" altLang="en-US" dirty="0"/>
              <a:t> tasks </a:t>
            </a:r>
            <a:r>
              <a:rPr lang="en-US" altLang="en-US" dirty="0" err="1"/>
              <a:t>secara</a:t>
            </a:r>
            <a:r>
              <a:rPr lang="en-US" altLang="en-US" dirty="0"/>
              <a:t> </a:t>
            </a:r>
            <a:r>
              <a:rPr lang="en-US" altLang="en-US" dirty="0">
                <a:solidFill>
                  <a:schemeClr val="hlink"/>
                </a:solidFill>
              </a:rPr>
              <a:t>E5</a:t>
            </a:r>
            <a:r>
              <a:rPr lang="en-US" altLang="en-US" dirty="0"/>
              <a:t>.</a:t>
            </a:r>
            <a:endParaRPr lang="en-AU" altLang="en-US" dirty="0"/>
          </a:p>
          <a:p>
            <a:endParaRPr lang="en-ID" dirty="0"/>
          </a:p>
        </p:txBody>
      </p:sp>
    </p:spTree>
    <p:extLst>
      <p:ext uri="{BB962C8B-B14F-4D97-AF65-F5344CB8AC3E}">
        <p14:creationId xmlns:p14="http://schemas.microsoft.com/office/powerpoint/2010/main" val="1696829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50B3-E268-47F9-8480-08FCDD8DCF3F}"/>
              </a:ext>
            </a:extLst>
          </p:cNvPr>
          <p:cNvSpPr>
            <a:spLocks noGrp="1"/>
          </p:cNvSpPr>
          <p:nvPr>
            <p:ph type="title"/>
          </p:nvPr>
        </p:nvSpPr>
        <p:spPr/>
        <p:txBody>
          <a:bodyPr/>
          <a:lstStyle/>
          <a:p>
            <a:r>
              <a:rPr lang="en-US" altLang="en-US" dirty="0"/>
              <a:t>User testing</a:t>
            </a:r>
            <a:endParaRPr lang="en-ID" dirty="0"/>
          </a:p>
        </p:txBody>
      </p:sp>
      <p:sp>
        <p:nvSpPr>
          <p:cNvPr id="3" name="Content Placeholder 2">
            <a:extLst>
              <a:ext uri="{FF2B5EF4-FFF2-40B4-BE49-F238E27FC236}">
                <a16:creationId xmlns:a16="http://schemas.microsoft.com/office/drawing/2014/main" id="{16A93723-74A0-4B65-B465-7D7E9C7EF2CE}"/>
              </a:ext>
            </a:extLst>
          </p:cNvPr>
          <p:cNvSpPr>
            <a:spLocks noGrp="1"/>
          </p:cNvSpPr>
          <p:nvPr>
            <p:ph idx="1"/>
          </p:nvPr>
        </p:nvSpPr>
        <p:spPr/>
        <p:txBody>
          <a:bodyPr>
            <a:normAutofit/>
          </a:bodyPr>
          <a:lstStyle/>
          <a:p>
            <a:pPr eaLnBrk="1" hangingPunct="1">
              <a:lnSpc>
                <a:spcPct val="90000"/>
              </a:lnSpc>
            </a:pPr>
            <a:r>
              <a:rPr lang="en-US" altLang="en-US" sz="2400" dirty="0" err="1"/>
              <a:t>Menggunakan</a:t>
            </a:r>
            <a:r>
              <a:rPr lang="en-US" altLang="en-US" sz="2400" dirty="0"/>
              <a:t> video dan </a:t>
            </a:r>
            <a:r>
              <a:rPr lang="en-US" altLang="en-US" sz="2400" dirty="0" err="1"/>
              <a:t>berbagai</a:t>
            </a:r>
            <a:r>
              <a:rPr lang="en-US" altLang="en-US" sz="2400" dirty="0"/>
              <a:t> </a:t>
            </a:r>
            <a:r>
              <a:rPr lang="en-US" altLang="en-US" sz="2400" dirty="0" err="1"/>
              <a:t>macam</a:t>
            </a:r>
            <a:r>
              <a:rPr lang="en-US" altLang="en-US" sz="2400" dirty="0"/>
              <a:t> </a:t>
            </a:r>
            <a:r>
              <a:rPr lang="en-US" altLang="en-US" sz="2400" dirty="0" err="1"/>
              <a:t>alat</a:t>
            </a:r>
            <a:r>
              <a:rPr lang="en-US" altLang="en-US" sz="2400" dirty="0"/>
              <a:t> bantu </a:t>
            </a:r>
            <a:r>
              <a:rPr lang="en-US" altLang="en-US" sz="2400" dirty="0" err="1"/>
              <a:t>untuk</a:t>
            </a:r>
            <a:r>
              <a:rPr lang="en-US" altLang="en-US" sz="2400" dirty="0"/>
              <a:t> </a:t>
            </a:r>
            <a:r>
              <a:rPr lang="en-US" altLang="en-US" sz="2400" dirty="0" err="1"/>
              <a:t>menangkap</a:t>
            </a:r>
            <a:r>
              <a:rPr lang="en-US" altLang="en-US" sz="2400" dirty="0"/>
              <a:t> </a:t>
            </a:r>
            <a:r>
              <a:rPr lang="en-US" altLang="en-US" sz="2400" dirty="0" err="1"/>
              <a:t>kesalahan</a:t>
            </a:r>
            <a:r>
              <a:rPr lang="en-US" altLang="en-US" sz="2400" dirty="0"/>
              <a:t> yang </a:t>
            </a:r>
            <a:r>
              <a:rPr lang="en-US" altLang="en-US" sz="2400" dirty="0" err="1"/>
              <a:t>dibuat</a:t>
            </a:r>
            <a:r>
              <a:rPr lang="en-US" altLang="en-US" sz="2400" dirty="0"/>
              <a:t> user dan </a:t>
            </a:r>
            <a:r>
              <a:rPr lang="en-US" altLang="en-US" sz="2400" dirty="0" err="1"/>
              <a:t>waktu</a:t>
            </a:r>
            <a:r>
              <a:rPr lang="en-US" altLang="en-US" sz="2400" dirty="0"/>
              <a:t> </a:t>
            </a:r>
            <a:r>
              <a:rPr lang="en-US" altLang="en-US" sz="2400" dirty="0" err="1"/>
              <a:t>untuk</a:t>
            </a:r>
            <a:r>
              <a:rPr lang="en-US" altLang="en-US" sz="2400" dirty="0"/>
              <a:t> </a:t>
            </a:r>
            <a:r>
              <a:rPr lang="en-US" altLang="en-US" sz="2400" dirty="0" err="1"/>
              <a:t>mengerti</a:t>
            </a:r>
            <a:r>
              <a:rPr lang="en-US" altLang="en-US" sz="2400" dirty="0"/>
              <a:t> task</a:t>
            </a:r>
            <a:r>
              <a:rPr lang="en-AU" altLang="en-US" sz="2400" dirty="0"/>
              <a:t>. </a:t>
            </a:r>
          </a:p>
          <a:p>
            <a:pPr eaLnBrk="1" hangingPunct="1">
              <a:lnSpc>
                <a:spcPct val="90000"/>
              </a:lnSpc>
            </a:pPr>
            <a:r>
              <a:rPr lang="en-US" altLang="en-US" sz="2400" dirty="0"/>
              <a:t>User questionnaires </a:t>
            </a:r>
            <a:r>
              <a:rPr lang="en-US" altLang="en-US" sz="2400" dirty="0" err="1"/>
              <a:t>dipakai</a:t>
            </a:r>
            <a:r>
              <a:rPr lang="en-US" altLang="en-US" sz="2400" dirty="0"/>
              <a:t> </a:t>
            </a:r>
            <a:r>
              <a:rPr lang="en-US" altLang="en-US" sz="2400" dirty="0" err="1"/>
              <a:t>untuk</a:t>
            </a:r>
            <a:r>
              <a:rPr lang="en-US" altLang="en-US" sz="2400" dirty="0"/>
              <a:t> </a:t>
            </a:r>
            <a:r>
              <a:rPr lang="en-US" altLang="en-US" sz="2400" dirty="0" err="1"/>
              <a:t>mendapatkan</a:t>
            </a:r>
            <a:r>
              <a:rPr lang="en-US" altLang="en-US" sz="2400" dirty="0"/>
              <a:t> data </a:t>
            </a:r>
            <a:r>
              <a:rPr lang="en-US" altLang="en-US" sz="2400" dirty="0" err="1"/>
              <a:t>tentang</a:t>
            </a:r>
            <a:r>
              <a:rPr lang="en-US" altLang="en-US" sz="2400" dirty="0"/>
              <a:t> </a:t>
            </a:r>
            <a:r>
              <a:rPr lang="en-US" altLang="en-US" sz="2400" dirty="0" err="1"/>
              <a:t>opini</a:t>
            </a:r>
            <a:r>
              <a:rPr lang="en-US" altLang="en-US" sz="2400" dirty="0"/>
              <a:t> user </a:t>
            </a:r>
            <a:r>
              <a:rPr lang="en-US" altLang="en-US" sz="2400" dirty="0" err="1"/>
              <a:t>terhadap</a:t>
            </a:r>
            <a:r>
              <a:rPr lang="en-US" altLang="en-US" sz="2400" dirty="0"/>
              <a:t> system interface yang </a:t>
            </a:r>
            <a:r>
              <a:rPr lang="en-US" altLang="en-US" sz="2400" dirty="0" err="1"/>
              <a:t>ada</a:t>
            </a:r>
            <a:r>
              <a:rPr lang="en-US" altLang="en-US" sz="2400" dirty="0"/>
              <a:t>.</a:t>
            </a:r>
          </a:p>
          <a:p>
            <a:pPr eaLnBrk="1" hangingPunct="1">
              <a:lnSpc>
                <a:spcPct val="90000"/>
              </a:lnSpc>
            </a:pPr>
            <a:r>
              <a:rPr lang="en-AU" altLang="en-US" sz="2400" dirty="0" err="1"/>
              <a:t>Meminta</a:t>
            </a:r>
            <a:r>
              <a:rPr lang="en-AU" altLang="en-US" sz="2400" dirty="0"/>
              <a:t> user </a:t>
            </a:r>
            <a:r>
              <a:rPr lang="en-AU" altLang="en-US" sz="2400" dirty="0" err="1"/>
              <a:t>untuk</a:t>
            </a:r>
            <a:r>
              <a:rPr lang="en-AU" altLang="en-US" sz="2400" dirty="0"/>
              <a:t> </a:t>
            </a:r>
            <a:r>
              <a:rPr lang="en-AU" altLang="en-US" sz="2400" dirty="0" err="1"/>
              <a:t>mencoba</a:t>
            </a:r>
            <a:r>
              <a:rPr lang="en-AU" altLang="en-US" sz="2400" dirty="0"/>
              <a:t> dan </a:t>
            </a:r>
            <a:r>
              <a:rPr lang="en-AU" altLang="en-US" sz="2400" dirty="0" err="1"/>
              <a:t>membuat</a:t>
            </a:r>
            <a:r>
              <a:rPr lang="en-AU" altLang="en-US" sz="2400" dirty="0"/>
              <a:t> (</a:t>
            </a:r>
            <a:r>
              <a:rPr lang="en-AU" altLang="en-US" sz="2400" dirty="0" err="1"/>
              <a:t>secara</a:t>
            </a:r>
            <a:r>
              <a:rPr lang="en-AU" altLang="en-US" sz="2400" dirty="0"/>
              <a:t> </a:t>
            </a:r>
            <a:r>
              <a:rPr lang="en-AU" altLang="en-US" sz="2400" dirty="0" err="1"/>
              <a:t>sengaja</a:t>
            </a:r>
            <a:r>
              <a:rPr lang="en-AU" altLang="en-US" sz="2400" dirty="0"/>
              <a:t>) agar system </a:t>
            </a:r>
            <a:r>
              <a:rPr lang="en-AU" altLang="en-US" sz="2400" dirty="0" err="1"/>
              <a:t>gagal</a:t>
            </a:r>
            <a:r>
              <a:rPr lang="en-AU" altLang="en-US" sz="2400" dirty="0"/>
              <a:t> </a:t>
            </a:r>
            <a:r>
              <a:rPr lang="en-AU" altLang="en-US" sz="2400" dirty="0" err="1"/>
              <a:t>bekerja</a:t>
            </a:r>
            <a:r>
              <a:rPr lang="en-AU" altLang="en-US" sz="2400" dirty="0"/>
              <a:t> </a:t>
            </a:r>
            <a:r>
              <a:rPr lang="en-AU" altLang="en-US" sz="2400" dirty="0" err="1"/>
              <a:t>lewat</a:t>
            </a:r>
            <a:r>
              <a:rPr lang="en-AU" altLang="en-US" sz="2400" dirty="0"/>
              <a:t> </a:t>
            </a:r>
            <a:r>
              <a:rPr lang="en-AU" altLang="en-US" sz="2400" dirty="0" err="1"/>
              <a:t>beberapa</a:t>
            </a:r>
            <a:r>
              <a:rPr lang="en-AU" altLang="en-US" sz="2400" dirty="0"/>
              <a:t> </a:t>
            </a:r>
            <a:r>
              <a:rPr lang="en-AU" altLang="en-US" sz="2400" dirty="0" err="1"/>
              <a:t>hal</a:t>
            </a:r>
            <a:r>
              <a:rPr lang="en-AU" altLang="en-US" sz="2400" dirty="0"/>
              <a:t> yang </a:t>
            </a:r>
            <a:r>
              <a:rPr lang="en-AU" altLang="en-US" sz="2400" dirty="0" err="1"/>
              <a:t>mengandung</a:t>
            </a:r>
            <a:r>
              <a:rPr lang="en-AU" altLang="en-US" sz="2400" dirty="0"/>
              <a:t> </a:t>
            </a:r>
            <a:r>
              <a:rPr lang="en-AU" altLang="en-US" sz="2400" dirty="0" err="1"/>
              <a:t>kelemahan</a:t>
            </a:r>
            <a:r>
              <a:rPr lang="en-AU" altLang="en-US" sz="2400" dirty="0"/>
              <a:t> system interface.</a:t>
            </a:r>
          </a:p>
          <a:p>
            <a:endParaRPr lang="en-ID" sz="2400" dirty="0"/>
          </a:p>
        </p:txBody>
      </p:sp>
    </p:spTree>
    <p:extLst>
      <p:ext uri="{BB962C8B-B14F-4D97-AF65-F5344CB8AC3E}">
        <p14:creationId xmlns:p14="http://schemas.microsoft.com/office/powerpoint/2010/main" val="1574410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7E22E-BF90-4C0C-B6E6-996D455FED1D}"/>
              </a:ext>
            </a:extLst>
          </p:cNvPr>
          <p:cNvSpPr>
            <a:spLocks noGrp="1"/>
          </p:cNvSpPr>
          <p:nvPr>
            <p:ph type="title"/>
          </p:nvPr>
        </p:nvSpPr>
        <p:spPr/>
        <p:txBody>
          <a:bodyPr/>
          <a:lstStyle/>
          <a:p>
            <a:r>
              <a:rPr lang="en-US" altLang="en-US" dirty="0"/>
              <a:t>User testing</a:t>
            </a:r>
            <a:endParaRPr lang="en-ID" dirty="0"/>
          </a:p>
        </p:txBody>
      </p:sp>
      <p:sp>
        <p:nvSpPr>
          <p:cNvPr id="3" name="Content Placeholder 2">
            <a:extLst>
              <a:ext uri="{FF2B5EF4-FFF2-40B4-BE49-F238E27FC236}">
                <a16:creationId xmlns:a16="http://schemas.microsoft.com/office/drawing/2014/main" id="{A7107B2D-F521-42F2-BDE4-ACA981FA1924}"/>
              </a:ext>
            </a:extLst>
          </p:cNvPr>
          <p:cNvSpPr>
            <a:spLocks noGrp="1"/>
          </p:cNvSpPr>
          <p:nvPr>
            <p:ph idx="1"/>
          </p:nvPr>
        </p:nvSpPr>
        <p:spPr/>
        <p:txBody>
          <a:bodyPr/>
          <a:lstStyle/>
          <a:p>
            <a:pPr eaLnBrk="1" hangingPunct="1"/>
            <a:r>
              <a:rPr lang="en-AU" altLang="en-US" sz="2000" dirty="0"/>
              <a:t>User testing </a:t>
            </a:r>
            <a:r>
              <a:rPr lang="en-AU" altLang="en-US" sz="2000" dirty="0" err="1"/>
              <a:t>dilakukan</a:t>
            </a:r>
            <a:r>
              <a:rPr lang="en-AU" altLang="en-US" sz="2000" dirty="0"/>
              <a:t> </a:t>
            </a:r>
            <a:r>
              <a:rPr lang="en-AU" altLang="en-US" sz="2000" dirty="0" err="1"/>
              <a:t>dalam</a:t>
            </a:r>
            <a:r>
              <a:rPr lang="en-AU" altLang="en-US" sz="2000" dirty="0"/>
              <a:t> </a:t>
            </a:r>
            <a:r>
              <a:rPr lang="en-AU" altLang="en-US" sz="2000" dirty="0" err="1"/>
              <a:t>situasi</a:t>
            </a:r>
            <a:r>
              <a:rPr lang="en-AU" altLang="en-US" sz="2000" dirty="0"/>
              <a:t> </a:t>
            </a:r>
            <a:r>
              <a:rPr lang="en-AU" altLang="en-US" sz="2000" dirty="0" err="1"/>
              <a:t>terkontrol</a:t>
            </a:r>
            <a:r>
              <a:rPr lang="en-AU" altLang="en-US" sz="2000" dirty="0"/>
              <a:t> (</a:t>
            </a:r>
            <a:r>
              <a:rPr lang="en-AU" altLang="en-US" sz="2000" dirty="0" err="1"/>
              <a:t>biasanya</a:t>
            </a:r>
            <a:r>
              <a:rPr lang="en-AU" altLang="en-US" sz="2000" dirty="0"/>
              <a:t> </a:t>
            </a:r>
            <a:r>
              <a:rPr lang="en-AU" altLang="en-US" sz="2000" dirty="0" err="1"/>
              <a:t>menggunakan</a:t>
            </a:r>
            <a:r>
              <a:rPr lang="en-AU" altLang="en-US" sz="2000" dirty="0"/>
              <a:t> usability labs) </a:t>
            </a:r>
            <a:r>
              <a:rPr lang="en-AU" altLang="en-US" sz="2000" dirty="0" err="1"/>
              <a:t>dengan</a:t>
            </a:r>
            <a:r>
              <a:rPr lang="en-AU" altLang="en-US" sz="2000" dirty="0"/>
              <a:t> </a:t>
            </a:r>
            <a:r>
              <a:rPr lang="en-AU" altLang="en-US" sz="2000" dirty="0" err="1"/>
              <a:t>memberikan</a:t>
            </a:r>
            <a:r>
              <a:rPr lang="en-AU" altLang="en-US" sz="2000" dirty="0"/>
              <a:t> </a:t>
            </a:r>
            <a:r>
              <a:rPr lang="en-AU" altLang="en-US" sz="2000" dirty="0" err="1"/>
              <a:t>batasan</a:t>
            </a:r>
            <a:r>
              <a:rPr lang="en-AU" altLang="en-US" sz="2000" dirty="0"/>
              <a:t> </a:t>
            </a:r>
            <a:r>
              <a:rPr lang="en-AU" altLang="en-US" sz="2000" dirty="0" err="1"/>
              <a:t>dalam</a:t>
            </a:r>
            <a:r>
              <a:rPr lang="en-AU" altLang="en-US" sz="2000" dirty="0"/>
              <a:t> </a:t>
            </a:r>
            <a:r>
              <a:rPr lang="en-AU" altLang="en-US" sz="2000" dirty="0" err="1"/>
              <a:t>hal</a:t>
            </a:r>
            <a:r>
              <a:rPr lang="en-AU" altLang="en-US" sz="2000" dirty="0"/>
              <a:t> </a:t>
            </a:r>
            <a:r>
              <a:rPr lang="en-AU" altLang="en-US" sz="2000" dirty="0" err="1"/>
              <a:t>waktu</a:t>
            </a:r>
            <a:r>
              <a:rPr lang="en-AU" altLang="en-US" sz="2000" dirty="0"/>
              <a:t> dan </a:t>
            </a:r>
            <a:r>
              <a:rPr lang="en-AU" altLang="en-US" sz="2000" dirty="0" err="1"/>
              <a:t>penggunaan</a:t>
            </a:r>
            <a:r>
              <a:rPr lang="en-AU" altLang="en-US" sz="2000" dirty="0"/>
              <a:t> interface. </a:t>
            </a:r>
          </a:p>
          <a:p>
            <a:pPr eaLnBrk="1" hangingPunct="1"/>
            <a:r>
              <a:rPr lang="en-AU" altLang="en-US" sz="2000" dirty="0" err="1"/>
              <a:t>Diawasi</a:t>
            </a:r>
            <a:r>
              <a:rPr lang="en-AU" altLang="en-US" sz="2000" dirty="0"/>
              <a:t> </a:t>
            </a:r>
            <a:r>
              <a:rPr lang="en-AU" altLang="en-US" sz="2000" dirty="0" err="1"/>
              <a:t>secara</a:t>
            </a:r>
            <a:r>
              <a:rPr lang="en-AU" altLang="en-US" sz="2000" dirty="0"/>
              <a:t> </a:t>
            </a:r>
            <a:r>
              <a:rPr lang="en-AU" altLang="en-US" sz="2000" dirty="0" err="1"/>
              <a:t>penuh</a:t>
            </a:r>
            <a:r>
              <a:rPr lang="en-AU" altLang="en-US" sz="2000" dirty="0"/>
              <a:t> oleh </a:t>
            </a:r>
            <a:r>
              <a:rPr lang="en-AU" altLang="en-US" sz="2000" dirty="0" err="1"/>
              <a:t>desainer</a:t>
            </a:r>
            <a:r>
              <a:rPr lang="en-AU" altLang="en-US" sz="2000" dirty="0"/>
              <a:t> system </a:t>
            </a:r>
            <a:r>
              <a:rPr lang="en-AU" altLang="en-US" sz="2000" dirty="0" err="1"/>
              <a:t>sejal</a:t>
            </a:r>
            <a:r>
              <a:rPr lang="en-AU" altLang="en-US" sz="2000" dirty="0"/>
              <a:t> </a:t>
            </a:r>
            <a:r>
              <a:rPr lang="en-AU" altLang="en-US" sz="2000" dirty="0" err="1"/>
              <a:t>awal</a:t>
            </a:r>
            <a:r>
              <a:rPr lang="en-AU" altLang="en-US" sz="2000" dirty="0"/>
              <a:t>, </a:t>
            </a:r>
            <a:r>
              <a:rPr lang="en-AU" altLang="en-US" sz="2000" dirty="0" err="1"/>
              <a:t>tengah</a:t>
            </a:r>
            <a:r>
              <a:rPr lang="en-AU" altLang="en-US" sz="2000" dirty="0"/>
              <a:t> dan </a:t>
            </a:r>
            <a:r>
              <a:rPr lang="en-AU" altLang="en-US" sz="2000" dirty="0" err="1"/>
              <a:t>akhir</a:t>
            </a:r>
            <a:r>
              <a:rPr lang="en-AU" altLang="en-US" sz="2000" dirty="0"/>
              <a:t> </a:t>
            </a:r>
            <a:r>
              <a:rPr lang="en-AU" altLang="en-US" sz="2000" dirty="0" err="1"/>
              <a:t>pengerjaan</a:t>
            </a:r>
            <a:r>
              <a:rPr lang="en-AU" altLang="en-US" sz="2000" dirty="0"/>
              <a:t> system interface. </a:t>
            </a:r>
          </a:p>
        </p:txBody>
      </p:sp>
    </p:spTree>
    <p:extLst>
      <p:ext uri="{BB962C8B-B14F-4D97-AF65-F5344CB8AC3E}">
        <p14:creationId xmlns:p14="http://schemas.microsoft.com/office/powerpoint/2010/main" val="3029618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53A1-5F50-40AE-9C9A-9CE0C35DE859}"/>
              </a:ext>
            </a:extLst>
          </p:cNvPr>
          <p:cNvSpPr>
            <a:spLocks noGrp="1"/>
          </p:cNvSpPr>
          <p:nvPr>
            <p:ph type="title"/>
          </p:nvPr>
        </p:nvSpPr>
        <p:spPr/>
        <p:txBody>
          <a:bodyPr/>
          <a:lstStyle/>
          <a:p>
            <a:r>
              <a:rPr lang="en-US" altLang="en-US" dirty="0"/>
              <a:t>Usability</a:t>
            </a:r>
            <a:endParaRPr lang="en-ID" dirty="0"/>
          </a:p>
        </p:txBody>
      </p:sp>
      <p:sp>
        <p:nvSpPr>
          <p:cNvPr id="3" name="Content Placeholder 2">
            <a:extLst>
              <a:ext uri="{FF2B5EF4-FFF2-40B4-BE49-F238E27FC236}">
                <a16:creationId xmlns:a16="http://schemas.microsoft.com/office/drawing/2014/main" id="{DEEF6A9E-9BB9-426F-A885-6C00A5CF319F}"/>
              </a:ext>
            </a:extLst>
          </p:cNvPr>
          <p:cNvSpPr>
            <a:spLocks noGrp="1"/>
          </p:cNvSpPr>
          <p:nvPr>
            <p:ph idx="1"/>
          </p:nvPr>
        </p:nvSpPr>
        <p:spPr/>
        <p:txBody>
          <a:bodyPr/>
          <a:lstStyle/>
          <a:p>
            <a:pPr eaLnBrk="1" hangingPunct="1">
              <a:buFont typeface="Wingdings" panose="05000000000000000000" pitchFamily="2" charset="2"/>
              <a:buNone/>
            </a:pPr>
            <a:r>
              <a:rPr lang="en-US" altLang="en-US" sz="2400" i="1" dirty="0"/>
              <a:t>Usability</a:t>
            </a:r>
            <a:r>
              <a:rPr lang="en-US" altLang="en-US" sz="2400" dirty="0"/>
              <a:t> (ISO 9241 standard)</a:t>
            </a:r>
          </a:p>
          <a:p>
            <a:pPr eaLnBrk="1" hangingPunct="1">
              <a:buFont typeface="Wingdings" panose="05000000000000000000" pitchFamily="2" charset="2"/>
              <a:buNone/>
            </a:pPr>
            <a:r>
              <a:rPr lang="en-US" altLang="en-US" sz="2400" dirty="0"/>
              <a:t>	“</a:t>
            </a:r>
            <a:r>
              <a:rPr lang="en-US" altLang="ja-JP" sz="2000" dirty="0">
                <a:solidFill>
                  <a:schemeClr val="hlink"/>
                </a:solidFill>
              </a:rPr>
              <a:t>the extent to which a product can be used by specified users to achieve specified goals with effectiveness, efficiency and satisfaction in a specified context of use</a:t>
            </a:r>
            <a:r>
              <a:rPr lang="en-US" altLang="en-US" sz="2400" dirty="0"/>
              <a:t>”</a:t>
            </a:r>
            <a:r>
              <a:rPr lang="en-US" altLang="ja-JP" sz="2400" dirty="0"/>
              <a:t>.</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a:t>	</a:t>
            </a:r>
            <a:r>
              <a:rPr lang="en-US" altLang="en-US" sz="2000" i="1" dirty="0" err="1"/>
              <a:t>sejauh</a:t>
            </a:r>
            <a:r>
              <a:rPr lang="en-US" altLang="en-US" sz="2000" i="1" dirty="0"/>
              <a:t> mana </a:t>
            </a:r>
            <a:r>
              <a:rPr lang="en-US" altLang="en-US" sz="2000" i="1" dirty="0" err="1"/>
              <a:t>suatu</a:t>
            </a:r>
            <a:r>
              <a:rPr lang="en-US" altLang="en-US" sz="2000" i="1" dirty="0"/>
              <a:t> </a:t>
            </a:r>
            <a:r>
              <a:rPr lang="en-US" altLang="en-US" sz="2000" i="1" dirty="0" err="1"/>
              <a:t>produk</a:t>
            </a:r>
            <a:r>
              <a:rPr lang="en-US" altLang="en-US" sz="2000" i="1" dirty="0"/>
              <a:t> </a:t>
            </a:r>
            <a:r>
              <a:rPr lang="en-US" altLang="en-US" sz="2000" i="1" dirty="0" err="1"/>
              <a:t>dapat</a:t>
            </a:r>
            <a:r>
              <a:rPr lang="en-US" altLang="en-US" sz="2000" i="1" dirty="0"/>
              <a:t> </a:t>
            </a:r>
            <a:r>
              <a:rPr lang="en-US" altLang="en-US" sz="2000" i="1" dirty="0" err="1"/>
              <a:t>digunakan</a:t>
            </a:r>
            <a:r>
              <a:rPr lang="en-US" altLang="en-US" sz="2000" i="1" dirty="0"/>
              <a:t> oleh </a:t>
            </a:r>
            <a:r>
              <a:rPr lang="en-US" altLang="en-US" sz="2000" i="1" dirty="0" err="1"/>
              <a:t>pengguna</a:t>
            </a:r>
            <a:r>
              <a:rPr lang="en-US" altLang="en-US" sz="2000" i="1" dirty="0"/>
              <a:t> </a:t>
            </a:r>
            <a:r>
              <a:rPr lang="en-US" altLang="en-US" sz="2000" i="1" dirty="0" err="1"/>
              <a:t>tertentu</a:t>
            </a:r>
            <a:r>
              <a:rPr lang="en-US" altLang="en-US" sz="2000" i="1" dirty="0"/>
              <a:t> </a:t>
            </a:r>
            <a:r>
              <a:rPr lang="en-US" altLang="en-US" sz="2000" i="1" dirty="0" err="1"/>
              <a:t>untuk</a:t>
            </a:r>
            <a:r>
              <a:rPr lang="en-US" altLang="en-US" sz="2000" i="1" dirty="0"/>
              <a:t> </a:t>
            </a:r>
            <a:r>
              <a:rPr lang="en-US" altLang="en-US" sz="2000" i="1" dirty="0" err="1"/>
              <a:t>mencapai</a:t>
            </a:r>
            <a:r>
              <a:rPr lang="en-US" altLang="en-US" sz="2000" i="1" dirty="0"/>
              <a:t> </a:t>
            </a:r>
            <a:r>
              <a:rPr lang="en-US" altLang="en-US" sz="2000" i="1" dirty="0" err="1"/>
              <a:t>tujuan</a:t>
            </a:r>
            <a:r>
              <a:rPr lang="en-US" altLang="en-US" sz="2000" i="1" dirty="0"/>
              <a:t> </a:t>
            </a:r>
            <a:r>
              <a:rPr lang="en-US" altLang="en-US" sz="2000" i="1" dirty="0" err="1"/>
              <a:t>tertentu</a:t>
            </a:r>
            <a:r>
              <a:rPr lang="en-US" altLang="en-US" sz="2000" i="1" dirty="0"/>
              <a:t> </a:t>
            </a:r>
            <a:r>
              <a:rPr lang="en-US" altLang="en-US" sz="2000" i="1" dirty="0" err="1"/>
              <a:t>dengan</a:t>
            </a:r>
            <a:r>
              <a:rPr lang="en-US" altLang="en-US" sz="2000" i="1" dirty="0"/>
              <a:t> </a:t>
            </a:r>
            <a:r>
              <a:rPr lang="en-US" altLang="en-US" sz="2000" i="1" dirty="0" err="1"/>
              <a:t>efektivitas</a:t>
            </a:r>
            <a:r>
              <a:rPr lang="en-US" altLang="en-US" sz="2000" i="1" dirty="0"/>
              <a:t>, </a:t>
            </a:r>
            <a:r>
              <a:rPr lang="en-US" altLang="en-US" sz="2000" i="1" dirty="0" err="1"/>
              <a:t>efisiensi</a:t>
            </a:r>
            <a:r>
              <a:rPr lang="en-US" altLang="en-US" sz="2000" i="1" dirty="0"/>
              <a:t> dan </a:t>
            </a:r>
            <a:r>
              <a:rPr lang="en-US" altLang="en-US" sz="2000" i="1" dirty="0" err="1"/>
              <a:t>kepuasan</a:t>
            </a:r>
            <a:r>
              <a:rPr lang="en-US" altLang="en-US" sz="2000" i="1" dirty="0"/>
              <a:t> </a:t>
            </a:r>
            <a:r>
              <a:rPr lang="en-US" altLang="en-US" sz="2000" i="1" dirty="0" err="1"/>
              <a:t>dalam</a:t>
            </a:r>
            <a:r>
              <a:rPr lang="en-US" altLang="en-US" sz="2000" i="1" dirty="0"/>
              <a:t> </a:t>
            </a:r>
            <a:r>
              <a:rPr lang="en-US" altLang="en-US" sz="2000" i="1" dirty="0" err="1"/>
              <a:t>konteks</a:t>
            </a:r>
            <a:r>
              <a:rPr lang="en-US" altLang="en-US" sz="2000" i="1" dirty="0"/>
              <a:t> </a:t>
            </a:r>
            <a:r>
              <a:rPr lang="en-US" altLang="en-US" sz="2000" i="1" dirty="0" err="1"/>
              <a:t>penggunaan</a:t>
            </a:r>
            <a:r>
              <a:rPr lang="en-US" altLang="en-US" sz="2000" i="1" dirty="0"/>
              <a:t> </a:t>
            </a:r>
            <a:r>
              <a:rPr lang="en-US" altLang="en-US" sz="2000" i="1" dirty="0" err="1"/>
              <a:t>tertentu</a:t>
            </a:r>
            <a:r>
              <a:rPr lang="en-US" altLang="en-US" sz="2000" dirty="0"/>
              <a:t> </a:t>
            </a:r>
          </a:p>
          <a:p>
            <a:endParaRPr lang="en-ID" dirty="0"/>
          </a:p>
        </p:txBody>
      </p:sp>
    </p:spTree>
    <p:extLst>
      <p:ext uri="{BB962C8B-B14F-4D97-AF65-F5344CB8AC3E}">
        <p14:creationId xmlns:p14="http://schemas.microsoft.com/office/powerpoint/2010/main" val="2530399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630D3-5BA5-4036-BB61-2B78DFAFD762}"/>
              </a:ext>
            </a:extLst>
          </p:cNvPr>
          <p:cNvSpPr>
            <a:spLocks noGrp="1"/>
          </p:cNvSpPr>
          <p:nvPr>
            <p:ph type="title"/>
          </p:nvPr>
        </p:nvSpPr>
        <p:spPr/>
        <p:txBody>
          <a:bodyPr/>
          <a:lstStyle/>
          <a:p>
            <a:r>
              <a:rPr lang="en-US" altLang="en-US" dirty="0"/>
              <a:t>Field testing</a:t>
            </a:r>
            <a:endParaRPr lang="en-ID" dirty="0"/>
          </a:p>
        </p:txBody>
      </p:sp>
      <p:sp>
        <p:nvSpPr>
          <p:cNvPr id="3" name="Content Placeholder 2">
            <a:extLst>
              <a:ext uri="{FF2B5EF4-FFF2-40B4-BE49-F238E27FC236}">
                <a16:creationId xmlns:a16="http://schemas.microsoft.com/office/drawing/2014/main" id="{CC859278-DFCD-4144-A555-8355D59862E9}"/>
              </a:ext>
            </a:extLst>
          </p:cNvPr>
          <p:cNvSpPr>
            <a:spLocks noGrp="1"/>
          </p:cNvSpPr>
          <p:nvPr>
            <p:ph idx="1"/>
          </p:nvPr>
        </p:nvSpPr>
        <p:spPr/>
        <p:txBody>
          <a:bodyPr/>
          <a:lstStyle/>
          <a:p>
            <a:pPr eaLnBrk="1" hangingPunct="1"/>
            <a:r>
              <a:rPr lang="en-AU" altLang="en-US" sz="2800" dirty="0"/>
              <a:t>Field tests </a:t>
            </a:r>
            <a:r>
              <a:rPr lang="en-AU" altLang="en-US" sz="2800" dirty="0" err="1"/>
              <a:t>dilakukan</a:t>
            </a:r>
            <a:r>
              <a:rPr lang="en-AU" altLang="en-US" sz="2800" dirty="0"/>
              <a:t> </a:t>
            </a:r>
            <a:r>
              <a:rPr lang="en-AU" altLang="en-US" sz="2800" dirty="0" err="1"/>
              <a:t>terhadap</a:t>
            </a:r>
            <a:r>
              <a:rPr lang="en-AU" altLang="en-US" sz="2800" dirty="0"/>
              <a:t> system interfaces yang </a:t>
            </a:r>
            <a:r>
              <a:rPr lang="en-AU" altLang="en-US" sz="2800" dirty="0" err="1"/>
              <a:t>baru</a:t>
            </a:r>
            <a:r>
              <a:rPr lang="en-AU" altLang="en-US" sz="2800" dirty="0"/>
              <a:t> </a:t>
            </a:r>
            <a:r>
              <a:rPr lang="en-AU" altLang="en-US" sz="2800" dirty="0" err="1"/>
              <a:t>kedalam</a:t>
            </a:r>
            <a:r>
              <a:rPr lang="en-AU" altLang="en-US" sz="2800" dirty="0"/>
              <a:t> </a:t>
            </a:r>
            <a:r>
              <a:rPr lang="en-AU" altLang="en-US" sz="2800" dirty="0" err="1"/>
              <a:t>situasi</a:t>
            </a:r>
            <a:r>
              <a:rPr lang="en-AU" altLang="en-US" sz="2800" dirty="0"/>
              <a:t> real </a:t>
            </a:r>
            <a:r>
              <a:rPr lang="en-AU" altLang="en-US" sz="2800" dirty="0" err="1"/>
              <a:t>lewat</a:t>
            </a:r>
            <a:r>
              <a:rPr lang="en-AU" altLang="en-US" sz="2800" dirty="0"/>
              <a:t> </a:t>
            </a:r>
            <a:r>
              <a:rPr lang="ja-JP" altLang="en-AU" sz="2800" dirty="0"/>
              <a:t>“</a:t>
            </a:r>
            <a:r>
              <a:rPr lang="en-AU" altLang="ja-JP" sz="2800" dirty="0"/>
              <a:t>trial programs and periods</a:t>
            </a:r>
            <a:r>
              <a:rPr lang="ja-JP" altLang="en-AU" sz="2800" dirty="0"/>
              <a:t>”</a:t>
            </a:r>
            <a:r>
              <a:rPr lang="en-AU" altLang="ja-JP" sz="2800" dirty="0"/>
              <a:t>. </a:t>
            </a:r>
          </a:p>
          <a:p>
            <a:pPr lvl="1" eaLnBrk="1" hangingPunct="1"/>
            <a:r>
              <a:rPr lang="en-AU" altLang="en-US" sz="2400" dirty="0"/>
              <a:t>Windows 95 beta-testing </a:t>
            </a:r>
            <a:r>
              <a:rPr lang="en-AU" altLang="en-US" sz="2400" dirty="0">
                <a:sym typeface="Wingdings" panose="05000000000000000000" pitchFamily="2" charset="2"/>
              </a:rPr>
              <a:t></a:t>
            </a:r>
            <a:r>
              <a:rPr lang="en-AU" altLang="en-US" sz="2400" dirty="0"/>
              <a:t> </a:t>
            </a:r>
            <a:r>
              <a:rPr lang="en-AU" altLang="en-US" sz="2400" dirty="0" err="1"/>
              <a:t>dicobakan</a:t>
            </a:r>
            <a:r>
              <a:rPr lang="en-AU" altLang="en-US" sz="2400" dirty="0"/>
              <a:t> </a:t>
            </a:r>
            <a:r>
              <a:rPr lang="en-AU" altLang="en-US" sz="2400" dirty="0" err="1"/>
              <a:t>terhadap</a:t>
            </a:r>
            <a:r>
              <a:rPr lang="en-AU" altLang="en-US" sz="2400" dirty="0"/>
              <a:t> 400,000 users </a:t>
            </a:r>
            <a:r>
              <a:rPr lang="en-AU" altLang="en-US" sz="2400" dirty="0" err="1"/>
              <a:t>selama</a:t>
            </a:r>
            <a:r>
              <a:rPr lang="en-AU" altLang="en-US" sz="2400" dirty="0"/>
              <a:t> 2 </a:t>
            </a:r>
            <a:r>
              <a:rPr lang="en-AU" altLang="en-US" sz="2400" dirty="0" err="1"/>
              <a:t>tahun</a:t>
            </a:r>
            <a:r>
              <a:rPr lang="en-AU" altLang="en-US" sz="2400" dirty="0"/>
              <a:t> dan </a:t>
            </a:r>
            <a:r>
              <a:rPr lang="en-AU" altLang="en-US" sz="2400" dirty="0" err="1"/>
              <a:t>meminta</a:t>
            </a:r>
            <a:r>
              <a:rPr lang="en-AU" altLang="en-US" sz="2400" dirty="0"/>
              <a:t> </a:t>
            </a:r>
            <a:r>
              <a:rPr lang="en-AU" altLang="en-US" sz="2400" dirty="0" err="1"/>
              <a:t>tanggapan</a:t>
            </a:r>
            <a:r>
              <a:rPr lang="en-AU" altLang="en-US" sz="2400" dirty="0"/>
              <a:t> </a:t>
            </a:r>
            <a:r>
              <a:rPr lang="en-AU" altLang="en-US" sz="2400" dirty="0" err="1"/>
              <a:t>mereka</a:t>
            </a:r>
            <a:r>
              <a:rPr lang="en-AU" altLang="en-US" sz="2400" dirty="0"/>
              <a:t> </a:t>
            </a:r>
            <a:r>
              <a:rPr lang="en-AU" altLang="en-US" sz="2400" dirty="0" err="1"/>
              <a:t>atas</a:t>
            </a:r>
            <a:r>
              <a:rPr lang="en-AU" altLang="en-US" sz="2400" dirty="0"/>
              <a:t> system interface yang </a:t>
            </a:r>
            <a:r>
              <a:rPr lang="en-AU" altLang="en-US" sz="2400" dirty="0" err="1"/>
              <a:t>digunakan</a:t>
            </a:r>
            <a:r>
              <a:rPr lang="en-AU" altLang="en-US" sz="2400" dirty="0"/>
              <a:t>.</a:t>
            </a:r>
          </a:p>
          <a:p>
            <a:pPr lvl="1" eaLnBrk="1" hangingPunct="1"/>
            <a:r>
              <a:rPr lang="en-AU" altLang="en-US" sz="2400" dirty="0"/>
              <a:t>Windows vista </a:t>
            </a:r>
            <a:r>
              <a:rPr lang="en-AU" altLang="en-US" sz="2400" dirty="0">
                <a:sym typeface="Wingdings" panose="05000000000000000000" pitchFamily="2" charset="2"/>
              </a:rPr>
              <a:t> 2004 – 2007 </a:t>
            </a:r>
            <a:endParaRPr lang="en-AU" altLang="en-US" sz="2400" dirty="0"/>
          </a:p>
          <a:p>
            <a:pPr eaLnBrk="1" hangingPunct="1"/>
            <a:endParaRPr lang="en-AU" altLang="en-US" sz="2800" dirty="0"/>
          </a:p>
          <a:p>
            <a:endParaRPr lang="en-ID" dirty="0"/>
          </a:p>
        </p:txBody>
      </p:sp>
    </p:spTree>
    <p:extLst>
      <p:ext uri="{BB962C8B-B14F-4D97-AF65-F5344CB8AC3E}">
        <p14:creationId xmlns:p14="http://schemas.microsoft.com/office/powerpoint/2010/main" val="2926244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C857-8686-4286-894A-BF2B4E16E26E}"/>
              </a:ext>
            </a:extLst>
          </p:cNvPr>
          <p:cNvSpPr>
            <a:spLocks noGrp="1"/>
          </p:cNvSpPr>
          <p:nvPr>
            <p:ph type="title"/>
          </p:nvPr>
        </p:nvSpPr>
        <p:spPr/>
        <p:txBody>
          <a:bodyPr/>
          <a:lstStyle/>
          <a:p>
            <a:r>
              <a:rPr lang="en-US" altLang="en-US" dirty="0"/>
              <a:t>Surveys</a:t>
            </a:r>
            <a:endParaRPr lang="en-ID" dirty="0"/>
          </a:p>
        </p:txBody>
      </p:sp>
      <p:sp>
        <p:nvSpPr>
          <p:cNvPr id="3" name="Content Placeholder 2">
            <a:extLst>
              <a:ext uri="{FF2B5EF4-FFF2-40B4-BE49-F238E27FC236}">
                <a16:creationId xmlns:a16="http://schemas.microsoft.com/office/drawing/2014/main" id="{64943FA0-92A3-42E3-96B8-23F674A9C850}"/>
              </a:ext>
            </a:extLst>
          </p:cNvPr>
          <p:cNvSpPr>
            <a:spLocks noGrp="1"/>
          </p:cNvSpPr>
          <p:nvPr>
            <p:ph idx="1"/>
          </p:nvPr>
        </p:nvSpPr>
        <p:spPr/>
        <p:txBody>
          <a:bodyPr>
            <a:normAutofit fontScale="92500" lnSpcReduction="10000"/>
          </a:bodyPr>
          <a:lstStyle/>
          <a:p>
            <a:pPr eaLnBrk="1" hangingPunct="1"/>
            <a:r>
              <a:rPr lang="en-AU" altLang="en-US" sz="2800" dirty="0"/>
              <a:t>Cara </a:t>
            </a:r>
            <a:r>
              <a:rPr lang="en-AU" altLang="en-US" sz="2800" dirty="0" err="1"/>
              <a:t>mudah</a:t>
            </a:r>
            <a:r>
              <a:rPr lang="en-AU" altLang="en-US" sz="2800" dirty="0"/>
              <a:t> dan </a:t>
            </a:r>
            <a:r>
              <a:rPr lang="en-AU" altLang="en-US" sz="2800" dirty="0" err="1"/>
              <a:t>murah</a:t>
            </a:r>
            <a:r>
              <a:rPr lang="en-AU" altLang="en-US" sz="2800" dirty="0"/>
              <a:t> </a:t>
            </a:r>
            <a:r>
              <a:rPr lang="en-AU" altLang="en-US" sz="2800" dirty="0" err="1"/>
              <a:t>untuk</a:t>
            </a:r>
            <a:r>
              <a:rPr lang="en-AU" altLang="en-US" sz="2800" dirty="0"/>
              <a:t> </a:t>
            </a:r>
            <a:r>
              <a:rPr lang="en-AU" altLang="en-US" sz="2800" dirty="0" err="1"/>
              <a:t>mendapatkan</a:t>
            </a:r>
            <a:r>
              <a:rPr lang="en-AU" altLang="en-US" sz="2800" dirty="0"/>
              <a:t> input </a:t>
            </a:r>
            <a:r>
              <a:rPr lang="en-AU" altLang="en-US" sz="2800" dirty="0" err="1"/>
              <a:t>tentang</a:t>
            </a:r>
            <a:r>
              <a:rPr lang="en-AU" altLang="en-US" sz="2800" dirty="0"/>
              <a:t> system interface. </a:t>
            </a:r>
          </a:p>
          <a:p>
            <a:pPr eaLnBrk="1" hangingPunct="1"/>
            <a:r>
              <a:rPr lang="en-AU" altLang="en-US" sz="2800" dirty="0" err="1"/>
              <a:t>Relevan</a:t>
            </a:r>
            <a:r>
              <a:rPr lang="en-AU" altLang="en-US" sz="2800" dirty="0"/>
              <a:t> data yang </a:t>
            </a:r>
            <a:r>
              <a:rPr lang="en-AU" altLang="en-US" sz="2800" dirty="0" err="1"/>
              <a:t>dikumpulkan</a:t>
            </a:r>
            <a:r>
              <a:rPr lang="en-AU" altLang="en-US" sz="2800" dirty="0"/>
              <a:t> : </a:t>
            </a:r>
          </a:p>
          <a:p>
            <a:pPr lvl="1" eaLnBrk="1" hangingPunct="1"/>
            <a:r>
              <a:rPr lang="en-AU" altLang="en-US" sz="2400" dirty="0"/>
              <a:t>User</a:t>
            </a:r>
            <a:r>
              <a:rPr lang="ja-JP" altLang="en-AU" sz="2400" dirty="0"/>
              <a:t>’</a:t>
            </a:r>
            <a:r>
              <a:rPr lang="en-AU" altLang="ja-JP" sz="2400" dirty="0"/>
              <a:t>s background (age, gender, origins, education, income) </a:t>
            </a:r>
          </a:p>
          <a:p>
            <a:pPr lvl="1" eaLnBrk="1" hangingPunct="1"/>
            <a:r>
              <a:rPr lang="en-AU" altLang="en-US" sz="2400" dirty="0"/>
              <a:t>experience </a:t>
            </a:r>
            <a:r>
              <a:rPr lang="en-AU" altLang="en-US" sz="2400" dirty="0" err="1"/>
              <a:t>dengan</a:t>
            </a:r>
            <a:r>
              <a:rPr lang="en-AU" altLang="en-US" sz="2400" dirty="0"/>
              <a:t> computers (specific applications or software packages, length of time, depth of knowledge) </a:t>
            </a:r>
          </a:p>
          <a:p>
            <a:pPr lvl="1" eaLnBrk="1" hangingPunct="1"/>
            <a:r>
              <a:rPr lang="en-AU" altLang="en-US" sz="2400" dirty="0"/>
              <a:t>job responsibilities (decision-making influence, managerial roles, motivation) </a:t>
            </a:r>
          </a:p>
          <a:p>
            <a:endParaRPr lang="en-ID" dirty="0"/>
          </a:p>
        </p:txBody>
      </p:sp>
    </p:spTree>
    <p:extLst>
      <p:ext uri="{BB962C8B-B14F-4D97-AF65-F5344CB8AC3E}">
        <p14:creationId xmlns:p14="http://schemas.microsoft.com/office/powerpoint/2010/main" val="2287610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31B5-498B-48EC-A460-45EBE43F45B9}"/>
              </a:ext>
            </a:extLst>
          </p:cNvPr>
          <p:cNvSpPr>
            <a:spLocks noGrp="1"/>
          </p:cNvSpPr>
          <p:nvPr>
            <p:ph type="title"/>
          </p:nvPr>
        </p:nvSpPr>
        <p:spPr/>
        <p:txBody>
          <a:bodyPr/>
          <a:lstStyle/>
          <a:p>
            <a:r>
              <a:rPr lang="en-US" altLang="en-US" dirty="0"/>
              <a:t>Surveys</a:t>
            </a:r>
            <a:endParaRPr lang="en-ID" dirty="0"/>
          </a:p>
        </p:txBody>
      </p:sp>
      <p:sp>
        <p:nvSpPr>
          <p:cNvPr id="3" name="Content Placeholder 2">
            <a:extLst>
              <a:ext uri="{FF2B5EF4-FFF2-40B4-BE49-F238E27FC236}">
                <a16:creationId xmlns:a16="http://schemas.microsoft.com/office/drawing/2014/main" id="{E170D39D-39DE-482C-9256-F811F908F0F3}"/>
              </a:ext>
            </a:extLst>
          </p:cNvPr>
          <p:cNvSpPr>
            <a:spLocks noGrp="1"/>
          </p:cNvSpPr>
          <p:nvPr>
            <p:ph idx="1"/>
          </p:nvPr>
        </p:nvSpPr>
        <p:spPr/>
        <p:txBody>
          <a:bodyPr/>
          <a:lstStyle/>
          <a:p>
            <a:pPr lvl="1" eaLnBrk="1" hangingPunct="1"/>
            <a:r>
              <a:rPr lang="en-AU" altLang="en-US" sz="2000" dirty="0"/>
              <a:t>Personality style (introvert vs. extrovert, risk taking vs. risk aversive, early vs. late adopter, systematic vs. opportunistic) </a:t>
            </a:r>
          </a:p>
          <a:p>
            <a:pPr lvl="1" eaLnBrk="1" hangingPunct="1"/>
            <a:r>
              <a:rPr lang="en-AU" altLang="en-US" sz="2000" dirty="0"/>
              <a:t>Reasons for not using an interface (inadequate services, too complex, too slow) </a:t>
            </a:r>
          </a:p>
          <a:p>
            <a:pPr lvl="1" eaLnBrk="1" hangingPunct="1"/>
            <a:r>
              <a:rPr lang="en-AU" altLang="en-US" sz="2000" dirty="0"/>
              <a:t>Familiarity with features (printing, macros, shortcuts, tutorials) </a:t>
            </a:r>
          </a:p>
          <a:p>
            <a:pPr lvl="1" eaLnBrk="1" hangingPunct="1"/>
            <a:r>
              <a:rPr lang="en-AU" altLang="en-US" sz="2000" dirty="0"/>
              <a:t>Feeling state after using an interface (confused vs. clear, frustrated vs. in-control, bored vs. excited).</a:t>
            </a:r>
          </a:p>
          <a:p>
            <a:endParaRPr lang="en-ID" dirty="0"/>
          </a:p>
        </p:txBody>
      </p:sp>
    </p:spTree>
    <p:extLst>
      <p:ext uri="{BB962C8B-B14F-4D97-AF65-F5344CB8AC3E}">
        <p14:creationId xmlns:p14="http://schemas.microsoft.com/office/powerpoint/2010/main" val="2592908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2055B-A1A6-43C9-89A2-C98088C71C57}"/>
              </a:ext>
            </a:extLst>
          </p:cNvPr>
          <p:cNvSpPr>
            <a:spLocks noGrp="1"/>
          </p:cNvSpPr>
          <p:nvPr>
            <p:ph type="title"/>
          </p:nvPr>
        </p:nvSpPr>
        <p:spPr/>
        <p:txBody>
          <a:bodyPr/>
          <a:lstStyle/>
          <a:p>
            <a:r>
              <a:rPr lang="en-US" altLang="en-US" dirty="0"/>
              <a:t>Surveys</a:t>
            </a:r>
            <a:endParaRPr lang="en-ID" dirty="0"/>
          </a:p>
        </p:txBody>
      </p:sp>
      <p:sp>
        <p:nvSpPr>
          <p:cNvPr id="3" name="Content Placeholder 2">
            <a:extLst>
              <a:ext uri="{FF2B5EF4-FFF2-40B4-BE49-F238E27FC236}">
                <a16:creationId xmlns:a16="http://schemas.microsoft.com/office/drawing/2014/main" id="{2652F6F4-7DC9-4A2E-87A5-2A2A0B23381B}"/>
              </a:ext>
            </a:extLst>
          </p:cNvPr>
          <p:cNvSpPr>
            <a:spLocks noGrp="1"/>
          </p:cNvSpPr>
          <p:nvPr>
            <p:ph idx="1"/>
          </p:nvPr>
        </p:nvSpPr>
        <p:spPr/>
        <p:txBody>
          <a:bodyPr/>
          <a:lstStyle/>
          <a:p>
            <a:pPr eaLnBrk="1" hangingPunct="1"/>
            <a:r>
              <a:rPr lang="en-AU" altLang="en-US" sz="2800" dirty="0"/>
              <a:t>Online surveys </a:t>
            </a:r>
          </a:p>
          <a:p>
            <a:pPr lvl="1" eaLnBrk="1" hangingPunct="1"/>
            <a:r>
              <a:rPr lang="en-AU" altLang="en-US" sz="2400" dirty="0" err="1"/>
              <a:t>Murah</a:t>
            </a:r>
            <a:r>
              <a:rPr lang="en-AU" altLang="en-US" sz="2400" dirty="0"/>
              <a:t> </a:t>
            </a:r>
          </a:p>
          <a:p>
            <a:pPr lvl="1" eaLnBrk="1" hangingPunct="1"/>
            <a:r>
              <a:rPr lang="en-AU" altLang="en-US" sz="2400" dirty="0" err="1"/>
              <a:t>Distribusi</a:t>
            </a:r>
            <a:r>
              <a:rPr lang="en-AU" altLang="en-US" sz="2400" dirty="0"/>
              <a:t> yang </a:t>
            </a:r>
            <a:r>
              <a:rPr lang="en-AU" altLang="en-US" sz="2400" dirty="0" err="1"/>
              <a:t>cepat</a:t>
            </a:r>
            <a:r>
              <a:rPr lang="en-AU" altLang="en-US" sz="2400" dirty="0"/>
              <a:t> </a:t>
            </a:r>
          </a:p>
          <a:p>
            <a:pPr lvl="1" eaLnBrk="1" hangingPunct="1"/>
            <a:r>
              <a:rPr lang="en-AU" altLang="en-US" sz="2400" dirty="0"/>
              <a:t>Banyak orang </a:t>
            </a:r>
            <a:r>
              <a:rPr lang="en-AU" altLang="en-US" sz="2400" dirty="0" err="1"/>
              <a:t>lebih</a:t>
            </a:r>
            <a:r>
              <a:rPr lang="en-AU" altLang="en-US" sz="2400" dirty="0"/>
              <a:t> </a:t>
            </a:r>
            <a:r>
              <a:rPr lang="en-AU" altLang="en-US" sz="2400" dirty="0" err="1"/>
              <a:t>suka</a:t>
            </a:r>
            <a:r>
              <a:rPr lang="en-AU" altLang="en-US" sz="2400" dirty="0"/>
              <a:t> </a:t>
            </a:r>
            <a:r>
              <a:rPr lang="en-AU" altLang="en-US" sz="2400" dirty="0" err="1"/>
              <a:t>menjawab</a:t>
            </a:r>
            <a:r>
              <a:rPr lang="en-AU" altLang="en-US" sz="2400" dirty="0"/>
              <a:t> </a:t>
            </a:r>
            <a:r>
              <a:rPr lang="en-AU" altLang="en-US" sz="2400" dirty="0" err="1"/>
              <a:t>pertanyaan</a:t>
            </a:r>
            <a:r>
              <a:rPr lang="en-AU" altLang="en-US" sz="2400" dirty="0"/>
              <a:t> </a:t>
            </a:r>
            <a:r>
              <a:rPr lang="ja-JP" altLang="en-AU" sz="2400" dirty="0"/>
              <a:t>“</a:t>
            </a:r>
            <a:r>
              <a:rPr lang="en-AU" altLang="ja-JP" sz="2400" dirty="0"/>
              <a:t>on a screen</a:t>
            </a:r>
            <a:r>
              <a:rPr lang="ja-JP" altLang="en-AU" sz="2400" dirty="0"/>
              <a:t>”</a:t>
            </a:r>
            <a:r>
              <a:rPr lang="en-AU" altLang="ja-JP" sz="2400" dirty="0"/>
              <a:t> </a:t>
            </a:r>
            <a:r>
              <a:rPr lang="en-AU" altLang="ja-JP" sz="2400" dirty="0" err="1"/>
              <a:t>daripada</a:t>
            </a:r>
            <a:r>
              <a:rPr lang="en-AU" altLang="ja-JP" sz="2400" dirty="0"/>
              <a:t> </a:t>
            </a:r>
            <a:r>
              <a:rPr lang="en-AU" altLang="ja-JP" sz="2400" dirty="0" err="1"/>
              <a:t>mengisi</a:t>
            </a:r>
            <a:r>
              <a:rPr lang="en-AU" altLang="ja-JP" sz="2400" dirty="0"/>
              <a:t> dan </a:t>
            </a:r>
            <a:r>
              <a:rPr lang="en-AU" altLang="ja-JP" sz="2400" dirty="0" err="1"/>
              <a:t>mengembalikan</a:t>
            </a:r>
            <a:r>
              <a:rPr lang="en-AU" altLang="ja-JP" sz="2400" dirty="0"/>
              <a:t> </a:t>
            </a:r>
            <a:r>
              <a:rPr lang="en-AU" altLang="ja-JP" sz="2400" dirty="0" err="1"/>
              <a:t>kertas</a:t>
            </a:r>
            <a:r>
              <a:rPr lang="en-AU" altLang="ja-JP" sz="2400" dirty="0"/>
              <a:t> surveys. </a:t>
            </a:r>
            <a:endParaRPr lang="en-AU" altLang="en-US" sz="2400" dirty="0"/>
          </a:p>
          <a:p>
            <a:endParaRPr lang="en-ID" dirty="0"/>
          </a:p>
        </p:txBody>
      </p:sp>
    </p:spTree>
    <p:extLst>
      <p:ext uri="{BB962C8B-B14F-4D97-AF65-F5344CB8AC3E}">
        <p14:creationId xmlns:p14="http://schemas.microsoft.com/office/powerpoint/2010/main" val="809705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59F2-284B-4215-8209-521FB168A58A}"/>
              </a:ext>
            </a:extLst>
          </p:cNvPr>
          <p:cNvSpPr>
            <a:spLocks noGrp="1"/>
          </p:cNvSpPr>
          <p:nvPr>
            <p:ph type="title"/>
          </p:nvPr>
        </p:nvSpPr>
        <p:spPr/>
        <p:txBody>
          <a:bodyPr/>
          <a:lstStyle/>
          <a:p>
            <a:r>
              <a:rPr lang="en-US" altLang="en-US" dirty="0"/>
              <a:t>Acceptance tests</a:t>
            </a:r>
            <a:endParaRPr lang="en-ID" dirty="0"/>
          </a:p>
        </p:txBody>
      </p:sp>
      <p:sp>
        <p:nvSpPr>
          <p:cNvPr id="3" name="Content Placeholder 2">
            <a:extLst>
              <a:ext uri="{FF2B5EF4-FFF2-40B4-BE49-F238E27FC236}">
                <a16:creationId xmlns:a16="http://schemas.microsoft.com/office/drawing/2014/main" id="{3DD0F898-C348-4FD6-9F86-CED158FF6569}"/>
              </a:ext>
            </a:extLst>
          </p:cNvPr>
          <p:cNvSpPr>
            <a:spLocks noGrp="1"/>
          </p:cNvSpPr>
          <p:nvPr>
            <p:ph idx="1"/>
          </p:nvPr>
        </p:nvSpPr>
        <p:spPr/>
        <p:txBody>
          <a:bodyPr>
            <a:normAutofit fontScale="92500" lnSpcReduction="10000"/>
          </a:bodyPr>
          <a:lstStyle/>
          <a:p>
            <a:pPr eaLnBrk="1" hangingPunct="1"/>
            <a:r>
              <a:rPr lang="en-AU" altLang="en-US" sz="2400" dirty="0" err="1"/>
              <a:t>Definisikan</a:t>
            </a:r>
            <a:r>
              <a:rPr lang="en-AU" altLang="en-US" sz="2400" dirty="0"/>
              <a:t> </a:t>
            </a:r>
            <a:r>
              <a:rPr lang="en-AU" altLang="en-US" sz="2400" dirty="0" err="1"/>
              <a:t>dengan</a:t>
            </a:r>
            <a:r>
              <a:rPr lang="en-AU" altLang="en-US" sz="2400" dirty="0"/>
              <a:t> </a:t>
            </a:r>
            <a:r>
              <a:rPr lang="en-AU" altLang="en-US" sz="2400" dirty="0" err="1"/>
              <a:t>tegas</a:t>
            </a:r>
            <a:r>
              <a:rPr lang="en-AU" altLang="en-US" sz="2400" dirty="0"/>
              <a:t> </a:t>
            </a:r>
            <a:r>
              <a:rPr lang="en-AU" altLang="en-US" sz="2400" dirty="0" err="1"/>
              <a:t>suatu</a:t>
            </a:r>
            <a:r>
              <a:rPr lang="en-AU" altLang="en-US" sz="2400" dirty="0"/>
              <a:t> </a:t>
            </a:r>
            <a:r>
              <a:rPr lang="en-AU" altLang="en-US" sz="2400" dirty="0" err="1"/>
              <a:t>kriteria</a:t>
            </a:r>
            <a:r>
              <a:rPr lang="en-AU" altLang="en-US" sz="2400" dirty="0"/>
              <a:t> </a:t>
            </a:r>
            <a:r>
              <a:rPr lang="en-AU" altLang="en-US" sz="2400" dirty="0" err="1"/>
              <a:t>bagaimana</a:t>
            </a:r>
            <a:r>
              <a:rPr lang="en-AU" altLang="en-US" sz="2400" dirty="0"/>
              <a:t> system interface </a:t>
            </a:r>
            <a:r>
              <a:rPr lang="en-AU" altLang="en-US" sz="2400" dirty="0" err="1"/>
              <a:t>dapat</a:t>
            </a:r>
            <a:r>
              <a:rPr lang="en-AU" altLang="en-US" sz="2400" dirty="0"/>
              <a:t> </a:t>
            </a:r>
            <a:r>
              <a:rPr lang="en-AU" altLang="en-US" sz="2400" dirty="0" err="1"/>
              <a:t>diterima</a:t>
            </a:r>
            <a:r>
              <a:rPr lang="en-AU" altLang="en-US" sz="2400" dirty="0"/>
              <a:t> oleh user. </a:t>
            </a:r>
          </a:p>
          <a:p>
            <a:pPr eaLnBrk="1" hangingPunct="1"/>
            <a:r>
              <a:rPr lang="en-AU" altLang="en-US" sz="2400" dirty="0"/>
              <a:t>Harus meng-cover </a:t>
            </a:r>
            <a:r>
              <a:rPr lang="en-AU" altLang="en-US" sz="2400" dirty="0" err="1"/>
              <a:t>kriteria</a:t>
            </a:r>
            <a:r>
              <a:rPr lang="en-AU" altLang="en-US" sz="2400" dirty="0"/>
              <a:t> </a:t>
            </a:r>
            <a:r>
              <a:rPr lang="en-AU" altLang="en-US" sz="2400" dirty="0" err="1"/>
              <a:t>umum</a:t>
            </a:r>
            <a:r>
              <a:rPr lang="en-AU" altLang="en-US" sz="2400" dirty="0"/>
              <a:t> </a:t>
            </a:r>
            <a:r>
              <a:rPr lang="en-AU" altLang="en-US" sz="2400" dirty="0" err="1"/>
              <a:t>dari</a:t>
            </a:r>
            <a:r>
              <a:rPr lang="en-AU" altLang="en-US" sz="2400" dirty="0"/>
              <a:t> </a:t>
            </a:r>
            <a:r>
              <a:rPr lang="ja-JP" altLang="en-AU" sz="2400" dirty="0"/>
              <a:t>“</a:t>
            </a:r>
            <a:r>
              <a:rPr lang="en-AU" altLang="ja-JP" sz="2400" dirty="0"/>
              <a:t>interface evaluation</a:t>
            </a:r>
            <a:r>
              <a:rPr lang="ja-JP" altLang="en-AU" sz="2400" dirty="0"/>
              <a:t>”</a:t>
            </a:r>
            <a:r>
              <a:rPr lang="en-AU" altLang="ja-JP" sz="2400" dirty="0"/>
              <a:t> :	</a:t>
            </a:r>
          </a:p>
          <a:p>
            <a:pPr lvl="1" eaLnBrk="1" hangingPunct="1"/>
            <a:r>
              <a:rPr lang="en-AU" altLang="en-US" sz="2400" dirty="0"/>
              <a:t>Time to learn specific functions. </a:t>
            </a:r>
          </a:p>
          <a:p>
            <a:pPr lvl="1" eaLnBrk="1" hangingPunct="1"/>
            <a:r>
              <a:rPr lang="en-AU" altLang="en-US" sz="2400" dirty="0"/>
              <a:t>Speed of task performance. </a:t>
            </a:r>
          </a:p>
          <a:p>
            <a:pPr lvl="1" eaLnBrk="1" hangingPunct="1"/>
            <a:r>
              <a:rPr lang="en-AU" altLang="en-US" sz="2400" dirty="0"/>
              <a:t>Rate of errors by users. </a:t>
            </a:r>
          </a:p>
          <a:p>
            <a:pPr lvl="1" eaLnBrk="1" hangingPunct="1"/>
            <a:r>
              <a:rPr lang="en-AU" altLang="en-US" sz="2400" dirty="0"/>
              <a:t>Human retention of commands over time. </a:t>
            </a:r>
          </a:p>
          <a:p>
            <a:pPr lvl="1" eaLnBrk="1" hangingPunct="1"/>
            <a:r>
              <a:rPr lang="en-AU" altLang="en-US" sz="2400" dirty="0"/>
              <a:t>Subjective user satisfaction. </a:t>
            </a:r>
          </a:p>
          <a:p>
            <a:endParaRPr lang="en-ID" dirty="0"/>
          </a:p>
        </p:txBody>
      </p:sp>
    </p:spTree>
    <p:extLst>
      <p:ext uri="{BB962C8B-B14F-4D97-AF65-F5344CB8AC3E}">
        <p14:creationId xmlns:p14="http://schemas.microsoft.com/office/powerpoint/2010/main" val="2588315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ABDC-00A2-4D8B-80AD-6D50A803780A}"/>
              </a:ext>
            </a:extLst>
          </p:cNvPr>
          <p:cNvSpPr>
            <a:spLocks noGrp="1"/>
          </p:cNvSpPr>
          <p:nvPr>
            <p:ph type="title"/>
          </p:nvPr>
        </p:nvSpPr>
        <p:spPr/>
        <p:txBody>
          <a:bodyPr/>
          <a:lstStyle/>
          <a:p>
            <a:r>
              <a:rPr lang="en-US" altLang="en-US" sz="3600" dirty="0"/>
              <a:t>Post release evaluation</a:t>
            </a:r>
            <a:endParaRPr lang="en-ID" dirty="0"/>
          </a:p>
        </p:txBody>
      </p:sp>
      <p:sp>
        <p:nvSpPr>
          <p:cNvPr id="3" name="Content Placeholder 2">
            <a:extLst>
              <a:ext uri="{FF2B5EF4-FFF2-40B4-BE49-F238E27FC236}">
                <a16:creationId xmlns:a16="http://schemas.microsoft.com/office/drawing/2014/main" id="{8794E771-9203-4945-83A2-7F26AA70808A}"/>
              </a:ext>
            </a:extLst>
          </p:cNvPr>
          <p:cNvSpPr>
            <a:spLocks noGrp="1"/>
          </p:cNvSpPr>
          <p:nvPr>
            <p:ph idx="1"/>
          </p:nvPr>
        </p:nvSpPr>
        <p:spPr/>
        <p:txBody>
          <a:bodyPr>
            <a:normAutofit fontScale="92500" lnSpcReduction="10000"/>
          </a:bodyPr>
          <a:lstStyle/>
          <a:p>
            <a:pPr eaLnBrk="1" hangingPunct="1">
              <a:lnSpc>
                <a:spcPct val="90000"/>
              </a:lnSpc>
            </a:pPr>
            <a:r>
              <a:rPr lang="en-US" altLang="en-US" sz="2000" b="1" dirty="0"/>
              <a:t>Interviews/focus groups</a:t>
            </a:r>
            <a:r>
              <a:rPr lang="en-US" altLang="en-US" sz="2000" dirty="0"/>
              <a:t> </a:t>
            </a:r>
          </a:p>
          <a:p>
            <a:pPr lvl="1" eaLnBrk="1" hangingPunct="1">
              <a:lnSpc>
                <a:spcPct val="90000"/>
              </a:lnSpc>
            </a:pPr>
            <a:r>
              <a:rPr lang="en-US" altLang="en-US" sz="2000" dirty="0"/>
              <a:t>Mahal dan time consuming </a:t>
            </a:r>
          </a:p>
          <a:p>
            <a:pPr lvl="1" eaLnBrk="1" hangingPunct="1">
              <a:lnSpc>
                <a:spcPct val="90000"/>
              </a:lnSpc>
            </a:pPr>
            <a:r>
              <a:rPr lang="en-US" altLang="en-US" sz="2000" dirty="0" err="1"/>
              <a:t>Memperjelas</a:t>
            </a:r>
            <a:r>
              <a:rPr lang="en-US" altLang="en-US" sz="2000" dirty="0"/>
              <a:t> </a:t>
            </a:r>
            <a:r>
              <a:rPr lang="en-US" altLang="en-US" sz="2000" dirty="0" err="1"/>
              <a:t>masalah</a:t>
            </a:r>
            <a:r>
              <a:rPr lang="en-US" altLang="en-US" sz="2000" dirty="0"/>
              <a:t> yang </a:t>
            </a:r>
            <a:r>
              <a:rPr lang="en-US" altLang="en-US" sz="2000" dirty="0" err="1"/>
              <a:t>masih</a:t>
            </a:r>
            <a:r>
              <a:rPr lang="en-US" altLang="en-US" sz="2000" dirty="0"/>
              <a:t> </a:t>
            </a:r>
            <a:r>
              <a:rPr lang="en-US" altLang="en-US" sz="2000" dirty="0" err="1"/>
              <a:t>ada</a:t>
            </a:r>
            <a:r>
              <a:rPr lang="en-US" altLang="en-US" sz="2000" dirty="0"/>
              <a:t> dan </a:t>
            </a:r>
            <a:r>
              <a:rPr lang="en-US" altLang="en-US" sz="2000" dirty="0" err="1"/>
              <a:t>mengadakan</a:t>
            </a:r>
            <a:r>
              <a:rPr lang="en-US" altLang="en-US" sz="2000" dirty="0"/>
              <a:t> </a:t>
            </a:r>
            <a:r>
              <a:rPr lang="en-US" altLang="en-US" sz="2000" dirty="0" err="1"/>
              <a:t>perbaikan</a:t>
            </a:r>
            <a:r>
              <a:rPr lang="en-US" altLang="en-US" sz="2000" dirty="0"/>
              <a:t>. </a:t>
            </a:r>
            <a:r>
              <a:rPr lang="en-US" altLang="en-US" sz="2000" dirty="0" err="1"/>
              <a:t>Misal</a:t>
            </a:r>
            <a:r>
              <a:rPr lang="en-US" altLang="en-US" sz="2000" dirty="0"/>
              <a:t> windows </a:t>
            </a:r>
            <a:r>
              <a:rPr lang="en-US" altLang="en-US" sz="2000" dirty="0" err="1"/>
              <a:t>xp</a:t>
            </a:r>
            <a:r>
              <a:rPr lang="en-US" altLang="en-US" sz="2000" dirty="0"/>
              <a:t> sp1, sp2)</a:t>
            </a:r>
          </a:p>
          <a:p>
            <a:pPr eaLnBrk="1" hangingPunct="1">
              <a:lnSpc>
                <a:spcPct val="90000"/>
              </a:lnSpc>
            </a:pPr>
            <a:r>
              <a:rPr lang="en-US" altLang="en-US" sz="2000" b="1" dirty="0"/>
              <a:t>Surveys</a:t>
            </a:r>
          </a:p>
          <a:p>
            <a:pPr lvl="1" eaLnBrk="1" hangingPunct="1">
              <a:lnSpc>
                <a:spcPct val="90000"/>
              </a:lnSpc>
            </a:pPr>
            <a:r>
              <a:rPr lang="en-US" altLang="en-US" sz="2000" dirty="0"/>
              <a:t>on-line or paper based</a:t>
            </a:r>
          </a:p>
          <a:p>
            <a:pPr eaLnBrk="1" hangingPunct="1">
              <a:lnSpc>
                <a:spcPct val="90000"/>
              </a:lnSpc>
            </a:pPr>
            <a:r>
              <a:rPr lang="en-US" altLang="en-US" sz="2000" b="1" dirty="0"/>
              <a:t>Logging user interactions</a:t>
            </a:r>
            <a:r>
              <a:rPr lang="en-US" altLang="en-US" sz="2000" dirty="0"/>
              <a:t> </a:t>
            </a:r>
          </a:p>
          <a:p>
            <a:pPr lvl="1" eaLnBrk="1" hangingPunct="1">
              <a:lnSpc>
                <a:spcPct val="90000"/>
              </a:lnSpc>
            </a:pPr>
            <a:r>
              <a:rPr lang="en-US" altLang="en-US" sz="2000" dirty="0" err="1"/>
              <a:t>Mencatat</a:t>
            </a:r>
            <a:r>
              <a:rPr lang="en-US" altLang="en-US" sz="2000" dirty="0"/>
              <a:t> error messages, requests for help, time spent on tasks. </a:t>
            </a:r>
            <a:r>
              <a:rPr lang="en-US" altLang="en-US" sz="2000" dirty="0" err="1"/>
              <a:t>Misal</a:t>
            </a:r>
            <a:r>
              <a:rPr lang="en-US" altLang="en-US" sz="2000" dirty="0"/>
              <a:t> “send information” </a:t>
            </a:r>
            <a:r>
              <a:rPr lang="en-US" altLang="en-US" sz="2000" dirty="0" err="1"/>
              <a:t>dalam</a:t>
            </a:r>
            <a:r>
              <a:rPr lang="en-US" altLang="en-US" sz="2000" dirty="0"/>
              <a:t> windows </a:t>
            </a:r>
          </a:p>
          <a:p>
            <a:pPr eaLnBrk="1" hangingPunct="1">
              <a:lnSpc>
                <a:spcPct val="90000"/>
              </a:lnSpc>
            </a:pPr>
            <a:r>
              <a:rPr lang="en-US" altLang="en-US" sz="2000" b="1" dirty="0"/>
              <a:t>Help desk</a:t>
            </a:r>
            <a:r>
              <a:rPr lang="en-US" altLang="en-US" sz="2000" dirty="0"/>
              <a:t> </a:t>
            </a:r>
          </a:p>
          <a:p>
            <a:pPr lvl="1" eaLnBrk="1" hangingPunct="1">
              <a:lnSpc>
                <a:spcPct val="90000"/>
              </a:lnSpc>
            </a:pPr>
            <a:r>
              <a:rPr lang="en-US" altLang="en-US" sz="2000" dirty="0"/>
              <a:t>records of user problems</a:t>
            </a:r>
          </a:p>
          <a:p>
            <a:pPr lvl="1" eaLnBrk="1" hangingPunct="1">
              <a:lnSpc>
                <a:spcPct val="90000"/>
              </a:lnSpc>
            </a:pPr>
            <a:r>
              <a:rPr lang="en-AU" altLang="en-US" sz="1800" dirty="0"/>
              <a:t>complaints/suggestion box/discussion group</a:t>
            </a:r>
          </a:p>
          <a:p>
            <a:endParaRPr lang="en-ID" dirty="0"/>
          </a:p>
        </p:txBody>
      </p:sp>
    </p:spTree>
    <p:extLst>
      <p:ext uri="{BB962C8B-B14F-4D97-AF65-F5344CB8AC3E}">
        <p14:creationId xmlns:p14="http://schemas.microsoft.com/office/powerpoint/2010/main" val="3511320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3761-0F53-4477-8604-330E70AB0C9C}"/>
              </a:ext>
            </a:extLst>
          </p:cNvPr>
          <p:cNvSpPr>
            <a:spLocks noGrp="1"/>
          </p:cNvSpPr>
          <p:nvPr>
            <p:ph type="title"/>
          </p:nvPr>
        </p:nvSpPr>
        <p:spPr/>
        <p:txBody>
          <a:bodyPr/>
          <a:lstStyle/>
          <a:p>
            <a:r>
              <a:rPr lang="en-US" altLang="en-US" dirty="0"/>
              <a:t>References</a:t>
            </a:r>
            <a:endParaRPr lang="en-ID" dirty="0"/>
          </a:p>
        </p:txBody>
      </p:sp>
      <p:sp>
        <p:nvSpPr>
          <p:cNvPr id="3" name="Content Placeholder 2">
            <a:extLst>
              <a:ext uri="{FF2B5EF4-FFF2-40B4-BE49-F238E27FC236}">
                <a16:creationId xmlns:a16="http://schemas.microsoft.com/office/drawing/2014/main" id="{2B173D97-BA46-4880-9D6A-6062CC897408}"/>
              </a:ext>
            </a:extLst>
          </p:cNvPr>
          <p:cNvSpPr>
            <a:spLocks noGrp="1"/>
          </p:cNvSpPr>
          <p:nvPr>
            <p:ph idx="1"/>
          </p:nvPr>
        </p:nvSpPr>
        <p:spPr/>
        <p:txBody>
          <a:bodyPr>
            <a:normAutofit fontScale="85000" lnSpcReduction="10000"/>
          </a:bodyPr>
          <a:lstStyle/>
          <a:p>
            <a:pPr eaLnBrk="1" hangingPunct="1">
              <a:lnSpc>
                <a:spcPct val="80000"/>
              </a:lnSpc>
            </a:pPr>
            <a:r>
              <a:rPr lang="en-US" altLang="en-US" sz="2000" dirty="0"/>
              <a:t>Gould, J. D, &amp; Lewis, C. (1985) Designing for usability: Key principles and what designers think, Communications of the ACM, 28, p.300-311</a:t>
            </a:r>
          </a:p>
          <a:p>
            <a:pPr eaLnBrk="1" hangingPunct="1">
              <a:lnSpc>
                <a:spcPct val="80000"/>
              </a:lnSpc>
            </a:pPr>
            <a:r>
              <a:rPr lang="en-US" altLang="en-US" sz="2000" dirty="0" err="1"/>
              <a:t>Neilsen</a:t>
            </a:r>
            <a:r>
              <a:rPr lang="en-US" altLang="en-US" sz="2000" dirty="0"/>
              <a:t>, J.  Ten Usability Heuristics.  </a:t>
            </a:r>
            <a:r>
              <a:rPr lang="en-US" altLang="en-US" sz="2000" dirty="0">
                <a:hlinkClick r:id="rId2"/>
              </a:rPr>
              <a:t>http://www.useit.com/papers/heuristic/heuristic_list.html</a:t>
            </a:r>
            <a:endParaRPr lang="en-US" altLang="en-US" sz="2000" dirty="0"/>
          </a:p>
          <a:p>
            <a:pPr eaLnBrk="1" hangingPunct="1">
              <a:lnSpc>
                <a:spcPct val="80000"/>
              </a:lnSpc>
            </a:pPr>
            <a:r>
              <a:rPr lang="en-US" altLang="en-US" sz="2000" dirty="0" err="1"/>
              <a:t>Neilsen</a:t>
            </a:r>
            <a:r>
              <a:rPr lang="en-US" altLang="en-US" sz="2000" dirty="0"/>
              <a:t>, J., (1993) Usability Engineering, San Francisco: Morgan Kaufmann.</a:t>
            </a:r>
          </a:p>
          <a:p>
            <a:pPr eaLnBrk="1" hangingPunct="1">
              <a:lnSpc>
                <a:spcPct val="80000"/>
              </a:lnSpc>
            </a:pPr>
            <a:r>
              <a:rPr lang="en-US" altLang="en-US" sz="2000" dirty="0" err="1"/>
              <a:t>Preece</a:t>
            </a:r>
            <a:r>
              <a:rPr lang="en-US" altLang="en-US" sz="2000" dirty="0"/>
              <a:t>, J., Rogers, Y., &amp; Sharp, H. (2002) Interaction Design: beyond human-computer interaction</a:t>
            </a:r>
          </a:p>
          <a:p>
            <a:pPr eaLnBrk="1" hangingPunct="1">
              <a:lnSpc>
                <a:spcPct val="80000"/>
              </a:lnSpc>
            </a:pPr>
            <a:r>
              <a:rPr lang="en-US" altLang="en-US" sz="2000" dirty="0" err="1"/>
              <a:t>Quesenbery</a:t>
            </a:r>
            <a:r>
              <a:rPr lang="en-US" altLang="en-US" sz="2000" dirty="0"/>
              <a:t>, W. (2003), The Five Dimensions of Usability, in Albers, M.J., and Mazur, B. (Eds.), Content and Complexity: Information Design in Technical Communication. Mahwah, NJ: Lawrence Erlbaum Associates.</a:t>
            </a:r>
          </a:p>
          <a:p>
            <a:pPr eaLnBrk="1" hangingPunct="1">
              <a:lnSpc>
                <a:spcPct val="80000"/>
              </a:lnSpc>
            </a:pPr>
            <a:r>
              <a:rPr lang="en-US" altLang="en-US" sz="2000" dirty="0" err="1"/>
              <a:t>Shneiderman</a:t>
            </a:r>
            <a:r>
              <a:rPr lang="en-US" altLang="en-US" sz="2000" dirty="0"/>
              <a:t>, B., &amp; </a:t>
            </a:r>
            <a:r>
              <a:rPr lang="en-US" altLang="en-US" sz="2000" dirty="0" err="1"/>
              <a:t>Plaisant</a:t>
            </a:r>
            <a:r>
              <a:rPr lang="en-US" altLang="en-US" sz="2000" dirty="0"/>
              <a:t>, C. (2005). Designing the User Interface: Strategies for Effective Human-Computer Interaction</a:t>
            </a:r>
          </a:p>
          <a:p>
            <a:pPr eaLnBrk="1" hangingPunct="1">
              <a:lnSpc>
                <a:spcPct val="80000"/>
              </a:lnSpc>
            </a:pPr>
            <a:r>
              <a:rPr lang="en-US" altLang="en-US" sz="2000" dirty="0"/>
              <a:t>Stone, D., Jarrett, C., Woodroffe, M., &amp; </a:t>
            </a:r>
            <a:r>
              <a:rPr lang="en-US" altLang="en-US" sz="2000" dirty="0" err="1"/>
              <a:t>Minocha</a:t>
            </a:r>
            <a:r>
              <a:rPr lang="en-US" altLang="en-US" sz="2000" dirty="0"/>
              <a:t>, S. (2005). User Interface Design and Evaluation.</a:t>
            </a:r>
          </a:p>
          <a:p>
            <a:pPr eaLnBrk="1" hangingPunct="1">
              <a:lnSpc>
                <a:spcPct val="80000"/>
              </a:lnSpc>
            </a:pPr>
            <a:r>
              <a:rPr lang="en-US" altLang="en-US" sz="2000" dirty="0"/>
              <a:t>Web Content Accessibility Guidelines 1.0 from the World Wide Web Consortium (W3C).   http://www.w3.org/TR/WCAG/ </a:t>
            </a:r>
          </a:p>
          <a:p>
            <a:pPr eaLnBrk="1" hangingPunct="1">
              <a:lnSpc>
                <a:spcPct val="80000"/>
              </a:lnSpc>
            </a:pPr>
            <a:endParaRPr lang="en-US" altLang="en-US" sz="2000" dirty="0"/>
          </a:p>
          <a:p>
            <a:endParaRPr lang="en-ID" dirty="0"/>
          </a:p>
        </p:txBody>
      </p:sp>
    </p:spTree>
    <p:extLst>
      <p:ext uri="{BB962C8B-B14F-4D97-AF65-F5344CB8AC3E}">
        <p14:creationId xmlns:p14="http://schemas.microsoft.com/office/powerpoint/2010/main" val="28058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33B7-D72D-4339-B714-C2B3B7D8BAE7}"/>
              </a:ext>
            </a:extLst>
          </p:cNvPr>
          <p:cNvSpPr>
            <a:spLocks noGrp="1"/>
          </p:cNvSpPr>
          <p:nvPr>
            <p:ph type="title"/>
          </p:nvPr>
        </p:nvSpPr>
        <p:spPr/>
        <p:txBody>
          <a:bodyPr/>
          <a:lstStyle/>
          <a:p>
            <a:r>
              <a:rPr lang="en-US" altLang="en-US" dirty="0"/>
              <a:t>Usability</a:t>
            </a:r>
            <a:endParaRPr lang="en-ID" dirty="0"/>
          </a:p>
        </p:txBody>
      </p:sp>
      <p:sp>
        <p:nvSpPr>
          <p:cNvPr id="3" name="Content Placeholder 2">
            <a:extLst>
              <a:ext uri="{FF2B5EF4-FFF2-40B4-BE49-F238E27FC236}">
                <a16:creationId xmlns:a16="http://schemas.microsoft.com/office/drawing/2014/main" id="{37CC63B8-292D-4095-B88C-03A35173D3EA}"/>
              </a:ext>
            </a:extLst>
          </p:cNvPr>
          <p:cNvSpPr>
            <a:spLocks noGrp="1"/>
          </p:cNvSpPr>
          <p:nvPr>
            <p:ph idx="1"/>
          </p:nvPr>
        </p:nvSpPr>
        <p:spPr/>
        <p:txBody>
          <a:bodyPr/>
          <a:lstStyle/>
          <a:p>
            <a:pPr eaLnBrk="1" hangingPunct="1"/>
            <a:r>
              <a:rPr lang="en-US" altLang="en-US" sz="2800" dirty="0"/>
              <a:t>Usability: </a:t>
            </a:r>
          </a:p>
          <a:p>
            <a:pPr lvl="1" eaLnBrk="1" hangingPunct="1"/>
            <a:r>
              <a:rPr lang="en-US" altLang="en-US" sz="2400" dirty="0" err="1"/>
              <a:t>Kualitatif</a:t>
            </a:r>
            <a:r>
              <a:rPr lang="en-US" altLang="en-US" sz="2400" dirty="0"/>
              <a:t> – </a:t>
            </a:r>
            <a:r>
              <a:rPr lang="en-US" altLang="en-US" sz="2400" dirty="0" err="1"/>
              <a:t>fokus</a:t>
            </a:r>
            <a:r>
              <a:rPr lang="en-US" altLang="en-US" sz="2400" dirty="0"/>
              <a:t> pada “ease of use and user satisfaction” </a:t>
            </a:r>
          </a:p>
          <a:p>
            <a:pPr lvl="1" eaLnBrk="1" hangingPunct="1"/>
            <a:r>
              <a:rPr lang="en-US" altLang="en-US" sz="2400" dirty="0" err="1"/>
              <a:t>Kuantitatif</a:t>
            </a:r>
            <a:r>
              <a:rPr lang="en-US" altLang="en-US" sz="2400" dirty="0"/>
              <a:t> – </a:t>
            </a:r>
            <a:r>
              <a:rPr lang="en-US" altLang="en-US" sz="2400" dirty="0" err="1"/>
              <a:t>fokus</a:t>
            </a:r>
            <a:r>
              <a:rPr lang="en-US" altLang="en-US" sz="2400" dirty="0"/>
              <a:t> pada “usability metrics performance”.   </a:t>
            </a:r>
          </a:p>
          <a:p>
            <a:pPr eaLnBrk="1" hangingPunct="1"/>
            <a:endParaRPr lang="en-US" altLang="en-US" sz="2400" dirty="0"/>
          </a:p>
          <a:p>
            <a:endParaRPr lang="en-ID" dirty="0"/>
          </a:p>
        </p:txBody>
      </p:sp>
    </p:spTree>
    <p:extLst>
      <p:ext uri="{BB962C8B-B14F-4D97-AF65-F5344CB8AC3E}">
        <p14:creationId xmlns:p14="http://schemas.microsoft.com/office/powerpoint/2010/main" val="324711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7D98-0517-4AB9-9F4F-B8D96EF7890E}"/>
              </a:ext>
            </a:extLst>
          </p:cNvPr>
          <p:cNvSpPr>
            <a:spLocks noGrp="1"/>
          </p:cNvSpPr>
          <p:nvPr>
            <p:ph type="title"/>
          </p:nvPr>
        </p:nvSpPr>
        <p:spPr/>
        <p:txBody>
          <a:bodyPr/>
          <a:lstStyle/>
          <a:p>
            <a:r>
              <a:rPr lang="en-US" altLang="en-US" dirty="0"/>
              <a:t>Usability</a:t>
            </a:r>
            <a:endParaRPr lang="en-ID" dirty="0"/>
          </a:p>
        </p:txBody>
      </p:sp>
      <p:sp>
        <p:nvSpPr>
          <p:cNvPr id="3" name="Content Placeholder 2">
            <a:extLst>
              <a:ext uri="{FF2B5EF4-FFF2-40B4-BE49-F238E27FC236}">
                <a16:creationId xmlns:a16="http://schemas.microsoft.com/office/drawing/2014/main" id="{F0EED05A-2FA8-4BBB-B784-038F09A1B349}"/>
              </a:ext>
            </a:extLst>
          </p:cNvPr>
          <p:cNvSpPr>
            <a:spLocks noGrp="1"/>
          </p:cNvSpPr>
          <p:nvPr>
            <p:ph idx="1"/>
          </p:nvPr>
        </p:nvSpPr>
        <p:spPr/>
        <p:txBody>
          <a:bodyPr/>
          <a:lstStyle/>
          <a:p>
            <a:pPr eaLnBrk="1" hangingPunct="1"/>
            <a:r>
              <a:rPr lang="en-US" altLang="en-US" sz="2800" dirty="0"/>
              <a:t>Usability</a:t>
            </a:r>
          </a:p>
          <a:p>
            <a:pPr lvl="1" eaLnBrk="1" hangingPunct="1"/>
            <a:r>
              <a:rPr lang="en-US" altLang="en-US" sz="2400" dirty="0" err="1"/>
              <a:t>Tanggung</a:t>
            </a:r>
            <a:r>
              <a:rPr lang="en-US" altLang="en-US" sz="2400" dirty="0"/>
              <a:t> </a:t>
            </a:r>
            <a:r>
              <a:rPr lang="en-US" altLang="en-US" sz="2400" dirty="0" err="1"/>
              <a:t>jawab</a:t>
            </a:r>
            <a:r>
              <a:rPr lang="en-US" altLang="en-US" sz="2400" dirty="0"/>
              <a:t> user </a:t>
            </a:r>
          </a:p>
          <a:p>
            <a:pPr lvl="1" eaLnBrk="1" hangingPunct="1"/>
            <a:r>
              <a:rPr lang="en-US" altLang="en-US" sz="2400" dirty="0"/>
              <a:t>Jika interface </a:t>
            </a:r>
            <a:r>
              <a:rPr lang="en-US" altLang="en-US" sz="2400" dirty="0" err="1"/>
              <a:t>sulit</a:t>
            </a:r>
            <a:r>
              <a:rPr lang="en-US" altLang="en-US" sz="2400" dirty="0"/>
              <a:t> - user </a:t>
            </a:r>
            <a:r>
              <a:rPr lang="en-US" altLang="en-US" sz="2400" dirty="0" err="1"/>
              <a:t>akan</a:t>
            </a:r>
            <a:r>
              <a:rPr lang="en-US" altLang="en-US" sz="2400" dirty="0"/>
              <a:t> </a:t>
            </a:r>
            <a:r>
              <a:rPr lang="en-US" altLang="en-US" sz="2400" dirty="0" err="1"/>
              <a:t>memilih</a:t>
            </a:r>
            <a:r>
              <a:rPr lang="en-US" altLang="en-US" sz="2400" dirty="0"/>
              <a:t> interface lain dan </a:t>
            </a:r>
            <a:r>
              <a:rPr lang="en-US" altLang="en-US" sz="2400" dirty="0" err="1"/>
              <a:t>meninggalkan</a:t>
            </a:r>
            <a:r>
              <a:rPr lang="en-US" altLang="en-US" sz="2400" dirty="0"/>
              <a:t> </a:t>
            </a:r>
            <a:r>
              <a:rPr lang="en-US" altLang="en-US" sz="2400" dirty="0" err="1"/>
              <a:t>aplikasi</a:t>
            </a:r>
            <a:r>
              <a:rPr lang="en-US" altLang="en-US" sz="2400" dirty="0"/>
              <a:t> </a:t>
            </a:r>
            <a:r>
              <a:rPr lang="en-US" altLang="en-US" sz="2400" dirty="0" err="1"/>
              <a:t>tersebut</a:t>
            </a:r>
            <a:r>
              <a:rPr lang="en-US" altLang="en-US" sz="2400" dirty="0"/>
              <a:t> </a:t>
            </a:r>
          </a:p>
          <a:p>
            <a:pPr lvl="1" eaLnBrk="1" hangingPunct="1"/>
            <a:r>
              <a:rPr lang="en-US" altLang="en-US" sz="2400" dirty="0" err="1"/>
              <a:t>Kunci</a:t>
            </a:r>
            <a:r>
              <a:rPr lang="en-US" altLang="en-US" sz="2400" dirty="0"/>
              <a:t>: user-</a:t>
            </a:r>
            <a:r>
              <a:rPr lang="en-US" altLang="en-US" sz="2400" dirty="0" err="1"/>
              <a:t>centred</a:t>
            </a:r>
            <a:r>
              <a:rPr lang="en-US" altLang="en-US" sz="2400" dirty="0"/>
              <a:t> design</a:t>
            </a:r>
          </a:p>
          <a:p>
            <a:pPr lvl="1" eaLnBrk="1" hangingPunct="1"/>
            <a:r>
              <a:rPr lang="en-US" altLang="en-US" sz="2400" dirty="0" err="1"/>
              <a:t>Fokus</a:t>
            </a:r>
            <a:r>
              <a:rPr lang="en-US" altLang="en-US" sz="2400" dirty="0"/>
              <a:t>: user perspective. </a:t>
            </a:r>
          </a:p>
          <a:p>
            <a:pPr eaLnBrk="1" hangingPunct="1"/>
            <a:endParaRPr lang="en-US" altLang="en-US" sz="2400" dirty="0"/>
          </a:p>
          <a:p>
            <a:endParaRPr lang="en-ID" dirty="0"/>
          </a:p>
        </p:txBody>
      </p:sp>
    </p:spTree>
    <p:extLst>
      <p:ext uri="{BB962C8B-B14F-4D97-AF65-F5344CB8AC3E}">
        <p14:creationId xmlns:p14="http://schemas.microsoft.com/office/powerpoint/2010/main" val="230802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8B6B-119D-40C5-9774-0A9F4AA775B2}"/>
              </a:ext>
            </a:extLst>
          </p:cNvPr>
          <p:cNvSpPr>
            <a:spLocks noGrp="1"/>
          </p:cNvSpPr>
          <p:nvPr>
            <p:ph type="title"/>
          </p:nvPr>
        </p:nvSpPr>
        <p:spPr/>
        <p:txBody>
          <a:bodyPr/>
          <a:lstStyle/>
          <a:p>
            <a:r>
              <a:rPr lang="en-US" altLang="en-US" dirty="0"/>
              <a:t>Usability: </a:t>
            </a:r>
            <a:r>
              <a:rPr lang="en-US" altLang="en-US" dirty="0" err="1"/>
              <a:t>Prinsip</a:t>
            </a:r>
            <a:r>
              <a:rPr lang="en-US" altLang="en-US" dirty="0"/>
              <a:t> E</a:t>
            </a:r>
            <a:r>
              <a:rPr lang="en-US" altLang="en-US" sz="2000" dirty="0"/>
              <a:t>5</a:t>
            </a:r>
            <a:endParaRPr lang="en-ID" dirty="0"/>
          </a:p>
        </p:txBody>
      </p:sp>
      <p:sp>
        <p:nvSpPr>
          <p:cNvPr id="3" name="Content Placeholder 2">
            <a:extLst>
              <a:ext uri="{FF2B5EF4-FFF2-40B4-BE49-F238E27FC236}">
                <a16:creationId xmlns:a16="http://schemas.microsoft.com/office/drawing/2014/main" id="{90127DEF-459E-4CAB-855A-922759DD6E68}"/>
              </a:ext>
            </a:extLst>
          </p:cNvPr>
          <p:cNvSpPr>
            <a:spLocks noGrp="1"/>
          </p:cNvSpPr>
          <p:nvPr>
            <p:ph idx="1"/>
          </p:nvPr>
        </p:nvSpPr>
        <p:spPr/>
        <p:txBody>
          <a:bodyPr/>
          <a:lstStyle/>
          <a:p>
            <a:pPr eaLnBrk="1" hangingPunct="1">
              <a:lnSpc>
                <a:spcPct val="80000"/>
              </a:lnSpc>
            </a:pPr>
            <a:r>
              <a:rPr lang="en-US" altLang="en-US" sz="2400" dirty="0">
                <a:solidFill>
                  <a:schemeClr val="hlink"/>
                </a:solidFill>
              </a:rPr>
              <a:t>Effective</a:t>
            </a:r>
            <a:r>
              <a:rPr lang="en-US" altLang="en-US" sz="2400" dirty="0"/>
              <a:t>: </a:t>
            </a:r>
          </a:p>
          <a:p>
            <a:pPr lvl="1" eaLnBrk="1" hangingPunct="1">
              <a:lnSpc>
                <a:spcPct val="80000"/>
              </a:lnSpc>
            </a:pPr>
            <a:r>
              <a:rPr lang="en-US" altLang="en-US" sz="2000" dirty="0"/>
              <a:t>User </a:t>
            </a:r>
            <a:r>
              <a:rPr lang="en-US" altLang="en-US" sz="2000" dirty="0" err="1"/>
              <a:t>dapat</a:t>
            </a:r>
            <a:r>
              <a:rPr lang="en-US" altLang="en-US" sz="2000" dirty="0"/>
              <a:t> </a:t>
            </a:r>
            <a:r>
              <a:rPr lang="en-US" altLang="en-US" sz="2000" dirty="0" err="1"/>
              <a:t>mencapai</a:t>
            </a:r>
            <a:r>
              <a:rPr lang="en-US" altLang="en-US" sz="2000" dirty="0"/>
              <a:t> </a:t>
            </a:r>
            <a:r>
              <a:rPr lang="en-US" altLang="en-US" sz="2000" dirty="0" err="1"/>
              <a:t>apa</a:t>
            </a:r>
            <a:r>
              <a:rPr lang="en-US" altLang="en-US" sz="2000" dirty="0"/>
              <a:t> yang </a:t>
            </a:r>
            <a:r>
              <a:rPr lang="en-US" altLang="en-US" sz="2000" dirty="0" err="1"/>
              <a:t>diinginkannya</a:t>
            </a:r>
            <a:r>
              <a:rPr lang="en-US" altLang="en-US" sz="2000" dirty="0"/>
              <a:t> </a:t>
            </a:r>
            <a:r>
              <a:rPr lang="en-US" altLang="en-US" sz="2000" dirty="0" err="1"/>
              <a:t>dengan</a:t>
            </a:r>
            <a:r>
              <a:rPr lang="en-US" altLang="en-US" sz="2000" dirty="0"/>
              <a:t> </a:t>
            </a:r>
            <a:r>
              <a:rPr lang="en-US" altLang="en-US" sz="2000" dirty="0" err="1"/>
              <a:t>lengkap</a:t>
            </a:r>
            <a:r>
              <a:rPr lang="en-US" altLang="en-US" sz="2000" dirty="0"/>
              <a:t> dan </a:t>
            </a:r>
            <a:r>
              <a:rPr lang="en-US" altLang="en-US" sz="2000" dirty="0" err="1"/>
              <a:t>akurat</a:t>
            </a:r>
            <a:endParaRPr lang="en-US" altLang="en-US" sz="2000" dirty="0"/>
          </a:p>
          <a:p>
            <a:pPr eaLnBrk="1" hangingPunct="1">
              <a:lnSpc>
                <a:spcPct val="80000"/>
              </a:lnSpc>
            </a:pPr>
            <a:r>
              <a:rPr lang="en-US" altLang="en-US" sz="2400" dirty="0">
                <a:solidFill>
                  <a:schemeClr val="hlink"/>
                </a:solidFill>
              </a:rPr>
              <a:t>Efficient</a:t>
            </a:r>
            <a:r>
              <a:rPr lang="en-US" altLang="en-US" sz="2400" dirty="0"/>
              <a:t>: </a:t>
            </a:r>
          </a:p>
          <a:p>
            <a:pPr lvl="1" eaLnBrk="1" hangingPunct="1">
              <a:lnSpc>
                <a:spcPct val="80000"/>
              </a:lnSpc>
            </a:pPr>
            <a:r>
              <a:rPr lang="en-US" altLang="en-US" sz="2000" dirty="0"/>
              <a:t>User </a:t>
            </a:r>
            <a:r>
              <a:rPr lang="en-US" altLang="en-US" sz="2000" dirty="0" err="1"/>
              <a:t>dapat</a:t>
            </a:r>
            <a:r>
              <a:rPr lang="en-US" altLang="en-US" sz="2000" dirty="0"/>
              <a:t> </a:t>
            </a:r>
            <a:r>
              <a:rPr lang="en-US" altLang="en-US" sz="2000" dirty="0" err="1"/>
              <a:t>menyelesaikan</a:t>
            </a:r>
            <a:r>
              <a:rPr lang="en-US" altLang="en-US" sz="2000" dirty="0"/>
              <a:t> </a:t>
            </a:r>
            <a:r>
              <a:rPr lang="en-US" altLang="en-US" sz="2000" dirty="0" err="1"/>
              <a:t>tugas-tugasnya</a:t>
            </a:r>
            <a:r>
              <a:rPr lang="en-US" altLang="en-US" sz="2000" dirty="0"/>
              <a:t> </a:t>
            </a:r>
            <a:r>
              <a:rPr lang="en-US" altLang="en-US" sz="2000" dirty="0" err="1"/>
              <a:t>dengan</a:t>
            </a:r>
            <a:r>
              <a:rPr lang="en-US" altLang="en-US" sz="2000" dirty="0"/>
              <a:t> </a:t>
            </a:r>
            <a:r>
              <a:rPr lang="en-US" altLang="en-US" sz="2000" dirty="0" err="1"/>
              <a:t>cepat</a:t>
            </a:r>
            <a:r>
              <a:rPr lang="en-US" altLang="en-US" sz="2000" dirty="0"/>
              <a:t> dan </a:t>
            </a:r>
            <a:r>
              <a:rPr lang="en-US" altLang="en-US" sz="2000" dirty="0" err="1"/>
              <a:t>akurat</a:t>
            </a:r>
            <a:endParaRPr lang="en-US" altLang="en-US" sz="2000" dirty="0"/>
          </a:p>
          <a:p>
            <a:pPr eaLnBrk="1" hangingPunct="1">
              <a:lnSpc>
                <a:spcPct val="80000"/>
              </a:lnSpc>
            </a:pPr>
            <a:r>
              <a:rPr lang="en-US" altLang="en-US" sz="2400" dirty="0">
                <a:solidFill>
                  <a:schemeClr val="hlink"/>
                </a:solidFill>
              </a:rPr>
              <a:t>Engaging</a:t>
            </a:r>
            <a:r>
              <a:rPr lang="en-US" altLang="en-US" sz="2400" dirty="0"/>
              <a:t>: </a:t>
            </a:r>
          </a:p>
          <a:p>
            <a:pPr lvl="1" eaLnBrk="1" hangingPunct="1">
              <a:lnSpc>
                <a:spcPct val="80000"/>
              </a:lnSpc>
            </a:pPr>
            <a:r>
              <a:rPr lang="en-US" altLang="en-US" sz="2000" dirty="0"/>
              <a:t>User </a:t>
            </a:r>
            <a:r>
              <a:rPr lang="en-US" altLang="en-US" sz="2000" dirty="0" err="1"/>
              <a:t>dengan</a:t>
            </a:r>
            <a:r>
              <a:rPr lang="en-US" altLang="en-US" sz="2000" dirty="0"/>
              <a:t> </a:t>
            </a:r>
            <a:r>
              <a:rPr lang="en-US" altLang="en-US" sz="2000" dirty="0" err="1"/>
              <a:t>nyaman</a:t>
            </a:r>
            <a:r>
              <a:rPr lang="en-US" altLang="en-US" sz="2000" dirty="0"/>
              <a:t> </a:t>
            </a:r>
            <a:r>
              <a:rPr lang="en-US" altLang="en-US" sz="2000" dirty="0" err="1"/>
              <a:t>dapat</a:t>
            </a:r>
            <a:r>
              <a:rPr lang="en-US" altLang="en-US" sz="2000" dirty="0"/>
              <a:t> </a:t>
            </a:r>
            <a:r>
              <a:rPr lang="en-US" altLang="en-US" sz="2000" dirty="0" err="1"/>
              <a:t>mengakses</a:t>
            </a:r>
            <a:r>
              <a:rPr lang="en-US" altLang="en-US" sz="2000" dirty="0"/>
              <a:t> </a:t>
            </a:r>
            <a:r>
              <a:rPr lang="en-US" altLang="en-US" sz="2000" dirty="0" err="1"/>
              <a:t>aplikasi</a:t>
            </a:r>
            <a:r>
              <a:rPr lang="en-US" altLang="en-US" sz="2000" dirty="0"/>
              <a:t> yang </a:t>
            </a:r>
            <a:r>
              <a:rPr lang="en-US" altLang="en-US" sz="2000" dirty="0" err="1"/>
              <a:t>ada</a:t>
            </a:r>
            <a:endParaRPr lang="en-US" altLang="en-US" sz="2000" dirty="0"/>
          </a:p>
          <a:p>
            <a:pPr eaLnBrk="1" hangingPunct="1">
              <a:lnSpc>
                <a:spcPct val="80000"/>
              </a:lnSpc>
            </a:pPr>
            <a:r>
              <a:rPr lang="en-US" altLang="en-US" sz="2400" dirty="0">
                <a:solidFill>
                  <a:schemeClr val="hlink"/>
                </a:solidFill>
              </a:rPr>
              <a:t>Error tolerant</a:t>
            </a:r>
            <a:r>
              <a:rPr lang="en-US" altLang="en-US" sz="2400" dirty="0"/>
              <a:t>: </a:t>
            </a:r>
          </a:p>
          <a:p>
            <a:pPr lvl="1" eaLnBrk="1" hangingPunct="1">
              <a:lnSpc>
                <a:spcPct val="80000"/>
              </a:lnSpc>
            </a:pPr>
            <a:r>
              <a:rPr lang="en-US" altLang="en-US" sz="2000" dirty="0" err="1"/>
              <a:t>Seberapa</a:t>
            </a:r>
            <a:r>
              <a:rPr lang="en-US" altLang="en-US" sz="2000" dirty="0"/>
              <a:t> </a:t>
            </a:r>
            <a:r>
              <a:rPr lang="en-US" altLang="en-US" sz="2000" dirty="0" err="1"/>
              <a:t>baik</a:t>
            </a:r>
            <a:r>
              <a:rPr lang="en-US" altLang="en-US" sz="2000" dirty="0"/>
              <a:t> help system </a:t>
            </a:r>
            <a:r>
              <a:rPr lang="en-US" altLang="en-US" sz="2000" dirty="0" err="1"/>
              <a:t>melakukan</a:t>
            </a:r>
            <a:r>
              <a:rPr lang="en-US" altLang="en-US" sz="2000" dirty="0"/>
              <a:t> “prevent  errors” dan “recovery system”</a:t>
            </a:r>
          </a:p>
          <a:p>
            <a:pPr eaLnBrk="1" hangingPunct="1">
              <a:lnSpc>
                <a:spcPct val="80000"/>
              </a:lnSpc>
            </a:pPr>
            <a:r>
              <a:rPr lang="en-US" altLang="en-US" sz="2400" dirty="0">
                <a:solidFill>
                  <a:schemeClr val="hlink"/>
                </a:solidFill>
              </a:rPr>
              <a:t>Easy to use</a:t>
            </a:r>
            <a:r>
              <a:rPr lang="en-US" altLang="en-US" sz="2400" dirty="0"/>
              <a:t>: </a:t>
            </a:r>
          </a:p>
          <a:p>
            <a:pPr lvl="1" eaLnBrk="1" hangingPunct="1">
              <a:lnSpc>
                <a:spcPct val="80000"/>
              </a:lnSpc>
            </a:pPr>
            <a:r>
              <a:rPr lang="en-US" altLang="en-US" sz="2000" dirty="0" err="1"/>
              <a:t>Seberapa</a:t>
            </a:r>
            <a:r>
              <a:rPr lang="en-US" altLang="en-US" sz="2000" dirty="0"/>
              <a:t> </a:t>
            </a:r>
            <a:r>
              <a:rPr lang="en-US" altLang="en-US" sz="2000" dirty="0" err="1"/>
              <a:t>mudah</a:t>
            </a:r>
            <a:r>
              <a:rPr lang="en-US" altLang="en-US" sz="2000" dirty="0"/>
              <a:t> system </a:t>
            </a:r>
            <a:r>
              <a:rPr lang="en-US" altLang="en-US" sz="2000" dirty="0" err="1"/>
              <a:t>digunakan</a:t>
            </a:r>
            <a:r>
              <a:rPr lang="en-US" altLang="en-US" sz="2000" dirty="0"/>
              <a:t> dan </a:t>
            </a:r>
            <a:r>
              <a:rPr lang="en-US" altLang="en-US" sz="2000" dirty="0" err="1"/>
              <a:t>diingat</a:t>
            </a:r>
            <a:r>
              <a:rPr lang="en-US" altLang="en-US" sz="2000" dirty="0"/>
              <a:t> oleh user</a:t>
            </a:r>
          </a:p>
          <a:p>
            <a:endParaRPr lang="en-ID" dirty="0"/>
          </a:p>
        </p:txBody>
      </p:sp>
    </p:spTree>
    <p:extLst>
      <p:ext uri="{BB962C8B-B14F-4D97-AF65-F5344CB8AC3E}">
        <p14:creationId xmlns:p14="http://schemas.microsoft.com/office/powerpoint/2010/main" val="413008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2253-A693-4CB3-A2F0-9076B7BF2226}"/>
              </a:ext>
            </a:extLst>
          </p:cNvPr>
          <p:cNvSpPr>
            <a:spLocks noGrp="1"/>
          </p:cNvSpPr>
          <p:nvPr>
            <p:ph type="title"/>
          </p:nvPr>
        </p:nvSpPr>
        <p:spPr/>
        <p:txBody>
          <a:bodyPr/>
          <a:lstStyle/>
          <a:p>
            <a:r>
              <a:rPr lang="en-US" altLang="en-US" dirty="0"/>
              <a:t>Usability evaluation</a:t>
            </a:r>
            <a:endParaRPr lang="en-ID" dirty="0"/>
          </a:p>
        </p:txBody>
      </p:sp>
      <p:sp>
        <p:nvSpPr>
          <p:cNvPr id="3" name="Content Placeholder 2">
            <a:extLst>
              <a:ext uri="{FF2B5EF4-FFF2-40B4-BE49-F238E27FC236}">
                <a16:creationId xmlns:a16="http://schemas.microsoft.com/office/drawing/2014/main" id="{6E57C3A1-EEF2-4AB5-9080-EC59D3372DAA}"/>
              </a:ext>
            </a:extLst>
          </p:cNvPr>
          <p:cNvSpPr>
            <a:spLocks noGrp="1"/>
          </p:cNvSpPr>
          <p:nvPr>
            <p:ph idx="1"/>
          </p:nvPr>
        </p:nvSpPr>
        <p:spPr/>
        <p:txBody>
          <a:bodyPr>
            <a:normAutofit lnSpcReduction="10000"/>
          </a:bodyPr>
          <a:lstStyle/>
          <a:p>
            <a:pPr eaLnBrk="1" hangingPunct="1"/>
            <a:r>
              <a:rPr lang="en-US" altLang="en-US" sz="2800" dirty="0"/>
              <a:t>Usability evaluation </a:t>
            </a:r>
          </a:p>
          <a:p>
            <a:pPr lvl="1" eaLnBrk="1" hangingPunct="1"/>
            <a:r>
              <a:rPr lang="en-US" altLang="en-US" sz="2400" dirty="0" err="1"/>
              <a:t>Diterapkan</a:t>
            </a:r>
            <a:r>
              <a:rPr lang="en-US" altLang="en-US" sz="2400" dirty="0"/>
              <a:t> oleh software developers </a:t>
            </a:r>
            <a:r>
              <a:rPr lang="en-US" altLang="en-US" sz="2400" dirty="0" err="1"/>
              <a:t>untuk</a:t>
            </a:r>
            <a:r>
              <a:rPr lang="en-US" altLang="en-US" sz="2400" dirty="0"/>
              <a:t> </a:t>
            </a:r>
            <a:r>
              <a:rPr lang="en-US" altLang="en-US" sz="2400" dirty="0" err="1"/>
              <a:t>menguji</a:t>
            </a:r>
            <a:r>
              <a:rPr lang="en-US" altLang="en-US" sz="2400" dirty="0"/>
              <a:t> </a:t>
            </a:r>
            <a:r>
              <a:rPr lang="en-US" altLang="en-US" sz="2400" dirty="0" err="1"/>
              <a:t>apakah</a:t>
            </a:r>
            <a:r>
              <a:rPr lang="en-US" altLang="en-US" sz="2400" dirty="0"/>
              <a:t> system yang </a:t>
            </a:r>
            <a:r>
              <a:rPr lang="en-US" altLang="en-US" sz="2400" dirty="0" err="1"/>
              <a:t>sedang</a:t>
            </a:r>
            <a:r>
              <a:rPr lang="en-US" altLang="en-US" sz="2400" dirty="0"/>
              <a:t> </a:t>
            </a:r>
            <a:r>
              <a:rPr lang="en-US" altLang="en-US" sz="2400" dirty="0" err="1"/>
              <a:t>dibuat</a:t>
            </a:r>
            <a:r>
              <a:rPr lang="en-US" altLang="en-US" sz="2400" dirty="0"/>
              <a:t> </a:t>
            </a:r>
            <a:r>
              <a:rPr lang="en-US" altLang="en-US" sz="2400" dirty="0" err="1"/>
              <a:t>sesuai</a:t>
            </a:r>
            <a:r>
              <a:rPr lang="en-US" altLang="en-US" sz="2400" dirty="0"/>
              <a:t> </a:t>
            </a:r>
            <a:r>
              <a:rPr lang="en-US" altLang="en-US" sz="2400" dirty="0" err="1"/>
              <a:t>dengan</a:t>
            </a:r>
            <a:r>
              <a:rPr lang="en-US" altLang="en-US" sz="2400" dirty="0"/>
              <a:t> </a:t>
            </a:r>
            <a:r>
              <a:rPr lang="en-US" altLang="en-US" sz="2400" dirty="0" err="1"/>
              <a:t>harapan</a:t>
            </a:r>
            <a:r>
              <a:rPr lang="en-US" altLang="en-US" sz="2400" dirty="0"/>
              <a:t> user.</a:t>
            </a:r>
          </a:p>
          <a:p>
            <a:pPr lvl="1" eaLnBrk="1" hangingPunct="1"/>
            <a:r>
              <a:rPr lang="en-US" altLang="en-US" sz="2400" dirty="0" err="1"/>
              <a:t>Pengujian</a:t>
            </a:r>
            <a:r>
              <a:rPr lang="en-US" altLang="en-US" sz="2400" dirty="0"/>
              <a:t> </a:t>
            </a:r>
            <a:r>
              <a:rPr lang="en-US" altLang="en-US" sz="2400" dirty="0" err="1"/>
              <a:t>secara</a:t>
            </a:r>
            <a:r>
              <a:rPr lang="en-US" altLang="en-US" sz="2400" dirty="0"/>
              <a:t> </a:t>
            </a:r>
          </a:p>
          <a:p>
            <a:pPr lvl="2" eaLnBrk="1" hangingPunct="1"/>
            <a:r>
              <a:rPr lang="en-US" altLang="en-US" sz="2000" dirty="0" err="1"/>
              <a:t>kualitatif</a:t>
            </a:r>
            <a:r>
              <a:rPr lang="en-US" altLang="en-US" sz="2000" dirty="0"/>
              <a:t> dan </a:t>
            </a:r>
            <a:r>
              <a:rPr lang="en-US" altLang="en-US" sz="2000" dirty="0" err="1"/>
              <a:t>kuantitatif</a:t>
            </a:r>
            <a:r>
              <a:rPr lang="en-US" altLang="en-US" sz="2000" dirty="0"/>
              <a:t>. </a:t>
            </a:r>
          </a:p>
          <a:p>
            <a:pPr lvl="2" eaLnBrk="1" hangingPunct="1"/>
            <a:r>
              <a:rPr lang="en-US" altLang="en-US" sz="2000" dirty="0"/>
              <a:t>predictive models</a:t>
            </a:r>
          </a:p>
          <a:p>
            <a:pPr lvl="2" eaLnBrk="1" hangingPunct="1"/>
            <a:r>
              <a:rPr lang="en-US" altLang="en-US" sz="2000" dirty="0"/>
              <a:t>expert review</a:t>
            </a:r>
          </a:p>
          <a:p>
            <a:pPr lvl="2" eaLnBrk="1" hangingPunct="1"/>
            <a:r>
              <a:rPr lang="en-US" altLang="en-US" sz="2000" dirty="0"/>
              <a:t>user testing and user satisfaction questionnaires.</a:t>
            </a:r>
            <a:endParaRPr lang="en-AU" altLang="en-US" sz="2000" dirty="0"/>
          </a:p>
          <a:p>
            <a:endParaRPr lang="en-ID" dirty="0"/>
          </a:p>
        </p:txBody>
      </p:sp>
    </p:spTree>
    <p:extLst>
      <p:ext uri="{BB962C8B-B14F-4D97-AF65-F5344CB8AC3E}">
        <p14:creationId xmlns:p14="http://schemas.microsoft.com/office/powerpoint/2010/main" val="397963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5F937-D00A-46DE-8B48-BC762E0E5FCD}"/>
              </a:ext>
            </a:extLst>
          </p:cNvPr>
          <p:cNvSpPr>
            <a:spLocks noGrp="1"/>
          </p:cNvSpPr>
          <p:nvPr>
            <p:ph type="title"/>
          </p:nvPr>
        </p:nvSpPr>
        <p:spPr/>
        <p:txBody>
          <a:bodyPr/>
          <a:lstStyle/>
          <a:p>
            <a:r>
              <a:rPr lang="en-US" altLang="en-US" dirty="0"/>
              <a:t>Usability evaluation: goals</a:t>
            </a:r>
            <a:endParaRPr lang="en-ID" dirty="0"/>
          </a:p>
        </p:txBody>
      </p:sp>
      <p:sp>
        <p:nvSpPr>
          <p:cNvPr id="3" name="Content Placeholder 2">
            <a:extLst>
              <a:ext uri="{FF2B5EF4-FFF2-40B4-BE49-F238E27FC236}">
                <a16:creationId xmlns:a16="http://schemas.microsoft.com/office/drawing/2014/main" id="{E00F6C8C-9096-4691-AA13-13163F60B36D}"/>
              </a:ext>
            </a:extLst>
          </p:cNvPr>
          <p:cNvSpPr>
            <a:spLocks noGrp="1"/>
          </p:cNvSpPr>
          <p:nvPr>
            <p:ph idx="1"/>
          </p:nvPr>
        </p:nvSpPr>
        <p:spPr/>
        <p:txBody>
          <a:bodyPr>
            <a:normAutofit fontScale="92500"/>
          </a:bodyPr>
          <a:lstStyle/>
          <a:p>
            <a:pPr eaLnBrk="1" hangingPunct="1">
              <a:buFont typeface="Wingdings" panose="05000000000000000000" pitchFamily="2" charset="2"/>
              <a:buNone/>
            </a:pPr>
            <a:r>
              <a:rPr lang="en-US" altLang="en-US" sz="2800" dirty="0" err="1"/>
              <a:t>Tujuan</a:t>
            </a:r>
            <a:r>
              <a:rPr lang="en-US" altLang="en-US" sz="2800" dirty="0"/>
              <a:t> </a:t>
            </a:r>
            <a:r>
              <a:rPr lang="en-US" altLang="en-US" sz="2800" dirty="0" err="1"/>
              <a:t>dari</a:t>
            </a:r>
            <a:r>
              <a:rPr lang="en-US" altLang="en-US" sz="2800" dirty="0"/>
              <a:t> usability evaluation:</a:t>
            </a:r>
          </a:p>
          <a:p>
            <a:pPr lvl="1" eaLnBrk="1" hangingPunct="1"/>
            <a:r>
              <a:rPr lang="en-US" altLang="en-US" sz="2400" dirty="0" err="1"/>
              <a:t>Meningkatkan</a:t>
            </a:r>
            <a:r>
              <a:rPr lang="en-US" altLang="en-US" sz="2400" dirty="0"/>
              <a:t> usability </a:t>
            </a:r>
            <a:r>
              <a:rPr lang="en-US" altLang="en-US" sz="2400" dirty="0" err="1"/>
              <a:t>dari</a:t>
            </a:r>
            <a:r>
              <a:rPr lang="en-US" altLang="en-US" sz="2400" dirty="0"/>
              <a:t> </a:t>
            </a:r>
            <a:r>
              <a:rPr lang="en-US" altLang="en-US" sz="2400" dirty="0" err="1"/>
              <a:t>suatu</a:t>
            </a:r>
            <a:r>
              <a:rPr lang="en-US" altLang="en-US" sz="2400" dirty="0"/>
              <a:t> </a:t>
            </a:r>
            <a:r>
              <a:rPr lang="en-US" altLang="en-US" sz="2400" dirty="0" err="1"/>
              <a:t>produk</a:t>
            </a:r>
            <a:r>
              <a:rPr lang="en-US" altLang="en-US" sz="2400" dirty="0"/>
              <a:t>.</a:t>
            </a:r>
          </a:p>
          <a:p>
            <a:pPr lvl="1" eaLnBrk="1" hangingPunct="1"/>
            <a:r>
              <a:rPr lang="en-US" altLang="en-US" sz="2400" dirty="0" err="1"/>
              <a:t>Untuk</a:t>
            </a:r>
            <a:r>
              <a:rPr lang="en-US" altLang="en-US" sz="2400" dirty="0"/>
              <a:t> </a:t>
            </a:r>
            <a:r>
              <a:rPr lang="en-US" altLang="en-US" sz="2400" dirty="0" err="1"/>
              <a:t>mengetahui</a:t>
            </a:r>
            <a:r>
              <a:rPr lang="en-US" altLang="en-US" sz="2400" dirty="0"/>
              <a:t> </a:t>
            </a:r>
            <a:r>
              <a:rPr lang="en-US" altLang="en-US" sz="2400" dirty="0" err="1"/>
              <a:t>apakah</a:t>
            </a:r>
            <a:r>
              <a:rPr lang="en-US" altLang="en-US" sz="2400" dirty="0"/>
              <a:t> user interface yang </a:t>
            </a:r>
            <a:r>
              <a:rPr lang="en-US" altLang="en-US" sz="2400" dirty="0" err="1"/>
              <a:t>sedang</a:t>
            </a:r>
            <a:r>
              <a:rPr lang="en-US" altLang="en-US" sz="2400" dirty="0"/>
              <a:t> </a:t>
            </a:r>
            <a:r>
              <a:rPr lang="en-US" altLang="en-US" sz="2400" dirty="0" err="1"/>
              <a:t>dibuat</a:t>
            </a:r>
            <a:r>
              <a:rPr lang="en-US" altLang="en-US" sz="2400" dirty="0"/>
              <a:t> </a:t>
            </a:r>
            <a:r>
              <a:rPr lang="en-US" altLang="en-US" sz="2400" dirty="0" err="1"/>
              <a:t>adalah</a:t>
            </a:r>
            <a:r>
              <a:rPr lang="en-US" altLang="en-US" sz="2400" dirty="0"/>
              <a:t> effective, efficient, engaging, error tolerant and easy to learn;</a:t>
            </a:r>
          </a:p>
          <a:p>
            <a:pPr lvl="1" eaLnBrk="1" hangingPunct="1"/>
            <a:r>
              <a:rPr lang="en-US" altLang="en-US" sz="2400" dirty="0" err="1"/>
              <a:t>Mengientifikasi</a:t>
            </a:r>
            <a:r>
              <a:rPr lang="en-US" altLang="en-US" sz="2400" dirty="0"/>
              <a:t> </a:t>
            </a:r>
            <a:r>
              <a:rPr lang="en-US" altLang="en-US" sz="2400" dirty="0" err="1"/>
              <a:t>spesifik</a:t>
            </a:r>
            <a:r>
              <a:rPr lang="en-US" altLang="en-US" sz="2400" dirty="0"/>
              <a:t> problems. </a:t>
            </a:r>
          </a:p>
          <a:p>
            <a:pPr lvl="1" eaLnBrk="1" hangingPunct="1"/>
            <a:r>
              <a:rPr lang="en-US" altLang="en-US" sz="2400" dirty="0" err="1"/>
              <a:t>Bahan</a:t>
            </a:r>
            <a:r>
              <a:rPr lang="en-US" altLang="en-US" sz="2400" dirty="0"/>
              <a:t> </a:t>
            </a:r>
            <a:r>
              <a:rPr lang="en-US" altLang="en-US" sz="2400" dirty="0" err="1"/>
              <a:t>perbandingan</a:t>
            </a:r>
            <a:r>
              <a:rPr lang="en-US" altLang="en-US" sz="2400" dirty="0"/>
              <a:t> </a:t>
            </a:r>
            <a:r>
              <a:rPr lang="en-US" altLang="en-US" sz="2400" dirty="0" err="1"/>
              <a:t>dengan</a:t>
            </a:r>
            <a:r>
              <a:rPr lang="en-US" altLang="en-US" sz="2400" dirty="0"/>
              <a:t> interface lain</a:t>
            </a:r>
          </a:p>
          <a:p>
            <a:pPr eaLnBrk="1" hangingPunct="1">
              <a:buFont typeface="Wingdings" panose="05000000000000000000" pitchFamily="2" charset="2"/>
              <a:buNone/>
            </a:pPr>
            <a:r>
              <a:rPr lang="en-US" altLang="en-US" sz="2400" dirty="0"/>
              <a:t>	</a:t>
            </a:r>
          </a:p>
          <a:p>
            <a:endParaRPr lang="en-ID" dirty="0"/>
          </a:p>
        </p:txBody>
      </p:sp>
    </p:spTree>
    <p:extLst>
      <p:ext uri="{BB962C8B-B14F-4D97-AF65-F5344CB8AC3E}">
        <p14:creationId xmlns:p14="http://schemas.microsoft.com/office/powerpoint/2010/main" val="2616005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223</TotalTime>
  <Words>2131</Words>
  <Application>Microsoft Office PowerPoint</Application>
  <PresentationFormat>Widescreen</PresentationFormat>
  <Paragraphs>276</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Bookman Old Style</vt:lpstr>
      <vt:lpstr>Calibri</vt:lpstr>
      <vt:lpstr>Rockwell</vt:lpstr>
      <vt:lpstr>Symbol</vt:lpstr>
      <vt:lpstr>Wingdings</vt:lpstr>
      <vt:lpstr>Damask</vt:lpstr>
      <vt:lpstr>Assessing usability</vt:lpstr>
      <vt:lpstr>Overview</vt:lpstr>
      <vt:lpstr>Usability</vt:lpstr>
      <vt:lpstr>Usability</vt:lpstr>
      <vt:lpstr>Usability</vt:lpstr>
      <vt:lpstr>Usability</vt:lpstr>
      <vt:lpstr>Usability: Prinsip E5</vt:lpstr>
      <vt:lpstr>Usability evaluation</vt:lpstr>
      <vt:lpstr>Usability evaluation: goals</vt:lpstr>
      <vt:lpstr>Framework evaluation : DECIDE</vt:lpstr>
      <vt:lpstr>Usability evaluation: principles</vt:lpstr>
      <vt:lpstr>Evaluation methods</vt:lpstr>
      <vt:lpstr>Evaluation methods</vt:lpstr>
      <vt:lpstr>Predictive models</vt:lpstr>
      <vt:lpstr>GOMS</vt:lpstr>
      <vt:lpstr>Expert reviews</vt:lpstr>
      <vt:lpstr>Guidelines review and consistency inspection</vt:lpstr>
      <vt:lpstr>Cognitive walkthrough </vt:lpstr>
      <vt:lpstr>Formal usability inspection</vt:lpstr>
      <vt:lpstr>Heuristic evaluation</vt:lpstr>
      <vt:lpstr>Usability error detection rate</vt:lpstr>
      <vt:lpstr>Dr Jakob Nielsen</vt:lpstr>
      <vt:lpstr>Usability principles (Nielsen, 2001)</vt:lpstr>
      <vt:lpstr>Aesthetic and minimalist design</vt:lpstr>
      <vt:lpstr>Aesthetic and minimalist design</vt:lpstr>
      <vt:lpstr>Stages of heuristic evaluation</vt:lpstr>
      <vt:lpstr>Severity rating</vt:lpstr>
      <vt:lpstr>Severity rating</vt:lpstr>
      <vt:lpstr>Severity example</vt:lpstr>
      <vt:lpstr>Heuristic evaluation</vt:lpstr>
      <vt:lpstr>Heuristic example</vt:lpstr>
      <vt:lpstr>Heuristic evaluation</vt:lpstr>
      <vt:lpstr>Usability testing</vt:lpstr>
      <vt:lpstr>Usability lab</vt:lpstr>
      <vt:lpstr>User testing</vt:lpstr>
      <vt:lpstr>Usability testing issues</vt:lpstr>
      <vt:lpstr>Example test data</vt:lpstr>
      <vt:lpstr>User testing</vt:lpstr>
      <vt:lpstr>User testing</vt:lpstr>
      <vt:lpstr>Field testing</vt:lpstr>
      <vt:lpstr>Surveys</vt:lpstr>
      <vt:lpstr>Surveys</vt:lpstr>
      <vt:lpstr>Surveys</vt:lpstr>
      <vt:lpstr>Acceptance tests</vt:lpstr>
      <vt:lpstr>Post release evaluation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usability</dc:title>
  <dc:creator>abd43</dc:creator>
  <cp:lastModifiedBy>abd43</cp:lastModifiedBy>
  <cp:revision>7</cp:revision>
  <dcterms:created xsi:type="dcterms:W3CDTF">2021-03-07T14:13:31Z</dcterms:created>
  <dcterms:modified xsi:type="dcterms:W3CDTF">2021-03-23T08:35:43Z</dcterms:modified>
</cp:coreProperties>
</file>