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1" r:id="rId12"/>
    <p:sldId id="272" r:id="rId13"/>
    <p:sldId id="273" r:id="rId14"/>
    <p:sldId id="274" r:id="rId15"/>
    <p:sldId id="276" r:id="rId16"/>
    <p:sldId id="27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E612DA-9B4F-4F31-87CB-09FF8A3C3278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0B6762-7D96-4723-A479-108CC73DB4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This, Super, </a:t>
            </a:r>
            <a:r>
              <a:rPr lang="en-US" dirty="0" err="1"/>
              <a:t>dan</a:t>
            </a:r>
            <a:r>
              <a:rPr lang="en-US" dirty="0"/>
              <a:t>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Manfaat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/>
              <a:t>Sebenarnya</a:t>
            </a:r>
            <a:r>
              <a:rPr lang="en-US" dirty="0"/>
              <a:t> interface </a:t>
            </a:r>
            <a:r>
              <a:rPr lang="en-US" dirty="0" err="1"/>
              <a:t>berfunsi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class abstract</a:t>
            </a:r>
          </a:p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java </a:t>
            </a:r>
            <a:r>
              <a:rPr lang="en-US" dirty="0" err="1"/>
              <a:t>tid</a:t>
            </a:r>
            <a:r>
              <a:rPr lang="id-ID" dirty="0"/>
              <a:t>a</a:t>
            </a:r>
            <a:r>
              <a:rPr lang="en-US" dirty="0"/>
              <a:t>k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hanya</a:t>
            </a:r>
            <a:r>
              <a:rPr lang="en-US" dirty="0"/>
              <a:t> dap</a:t>
            </a:r>
            <a:r>
              <a:rPr lang="id-ID" dirty="0"/>
              <a:t>a</a:t>
            </a:r>
            <a:r>
              <a:rPr lang="en-US" dirty="0"/>
              <a:t>t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id-ID" b="1" dirty="0"/>
              <a:t>class </a:t>
            </a:r>
            <a:r>
              <a:rPr lang="en-US" dirty="0"/>
              <a:t>abstract</a:t>
            </a:r>
          </a:p>
          <a:p>
            <a:r>
              <a:rPr lang="en-US" dirty="0" err="1"/>
              <a:t>Dengan</a:t>
            </a:r>
            <a:r>
              <a:rPr lang="en-US" dirty="0"/>
              <a:t> interface,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interface</a:t>
            </a:r>
          </a:p>
          <a:p>
            <a:r>
              <a:rPr lang="en-US" dirty="0"/>
              <a:t>Format interface</a:t>
            </a:r>
          </a:p>
          <a:p>
            <a:pPr lvl="1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NamaInterface</a:t>
            </a:r>
            <a:r>
              <a:rPr lang="en-US" sz="1800" dirty="0"/>
              <a:t> {</a:t>
            </a:r>
          </a:p>
          <a:p>
            <a:pPr lvl="1">
              <a:buNone/>
            </a:pPr>
            <a:r>
              <a:rPr lang="en-US" sz="1800" dirty="0"/>
              <a:t> //</a:t>
            </a:r>
            <a:r>
              <a:rPr lang="en-US" sz="1800" dirty="0" err="1"/>
              <a:t>Daftar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static</a:t>
            </a:r>
          </a:p>
          <a:p>
            <a:pPr lvl="1">
              <a:buNone/>
            </a:pPr>
            <a:r>
              <a:rPr lang="en-US" sz="1800" dirty="0"/>
              <a:t>//</a:t>
            </a:r>
            <a:r>
              <a:rPr lang="en-US" sz="1800" dirty="0" err="1"/>
              <a:t>Daftar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abstrak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Interface </a:t>
            </a:r>
            <a:r>
              <a:rPr lang="en-US" dirty="0" err="1"/>
              <a:t>Menggambar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//Interface </a:t>
            </a:r>
            <a:r>
              <a:rPr lang="en-US" dirty="0" err="1"/>
              <a:t>Menggambar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Menggambar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public void </a:t>
            </a:r>
            <a:r>
              <a:rPr lang="en-US" dirty="0" err="1"/>
              <a:t>gambarlah</a:t>
            </a:r>
            <a:r>
              <a:rPr lang="en-US" dirty="0"/>
              <a:t>(Graphics g);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gambarlah</a:t>
            </a:r>
            <a:r>
              <a:rPr lang="en-US" dirty="0"/>
              <a:t>()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alias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abstract !</a:t>
            </a:r>
          </a:p>
        </p:txBody>
      </p:sp>
    </p:spTree>
    <p:extLst>
      <p:ext uri="{BB962C8B-B14F-4D97-AF65-F5344CB8AC3E}">
        <p14:creationId xmlns:p14="http://schemas.microsoft.com/office/powerpoint/2010/main" val="245622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9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mengimplement</a:t>
            </a:r>
            <a:r>
              <a:rPr lang="en-US" dirty="0"/>
              <a:t> </a:t>
            </a:r>
            <a:r>
              <a:rPr lang="en-US" dirty="0" err="1"/>
              <a:t>Menggambar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Garis</a:t>
            </a:r>
            <a:r>
              <a:rPr lang="en-US" dirty="0"/>
              <a:t> implements </a:t>
            </a:r>
            <a:r>
              <a:rPr lang="en-US" dirty="0" err="1"/>
              <a:t>Menggambar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gambarlah</a:t>
            </a:r>
            <a:r>
              <a:rPr lang="en-US" dirty="0"/>
              <a:t>(Graphics g) {</a:t>
            </a:r>
          </a:p>
          <a:p>
            <a:pPr marL="0" indent="0">
              <a:buNone/>
            </a:pPr>
            <a:r>
              <a:rPr lang="en-US" dirty="0"/>
              <a:t>	. . . // perintah2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//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   	     //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 . . //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 yang </a:t>
            </a:r>
            <a:r>
              <a:rPr lang="en-US" dirty="0" err="1"/>
              <a:t>dibutuhkan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16764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kata implements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4419600" y="1861066"/>
            <a:ext cx="1219200" cy="729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7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Pemakaian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</a:t>
            </a:r>
          </a:p>
          <a:p>
            <a:r>
              <a:rPr lang="en-US" dirty="0" err="1"/>
              <a:t>Memakai</a:t>
            </a:r>
            <a:r>
              <a:rPr lang="en-US" dirty="0"/>
              <a:t> interface,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interface</a:t>
            </a:r>
          </a:p>
          <a:p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mengimplement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interface</a:t>
            </a:r>
          </a:p>
          <a:p>
            <a:r>
              <a:rPr lang="en-US" dirty="0" err="1"/>
              <a:t>Contoh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LingkaranTerarsir</a:t>
            </a:r>
            <a:r>
              <a:rPr lang="en-US" dirty="0"/>
              <a:t> extends </a:t>
            </a:r>
            <a:r>
              <a:rPr lang="en-US" dirty="0" err="1"/>
              <a:t>Lingkaran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implements </a:t>
            </a:r>
            <a:r>
              <a:rPr lang="en-US" dirty="0" err="1"/>
              <a:t>Menggambar</a:t>
            </a:r>
            <a:r>
              <a:rPr lang="en-US" dirty="0"/>
              <a:t>, </a:t>
            </a:r>
            <a:r>
              <a:rPr lang="en-US" dirty="0" err="1"/>
              <a:t>Mengarsir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. . .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6970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89154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; // </a:t>
            </a:r>
            <a:r>
              <a:rPr lang="en-US" sz="2000" dirty="0" err="1"/>
              <a:t>Deklarasikan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(interface)</a:t>
            </a:r>
          </a:p>
          <a:p>
            <a:pPr marL="0" indent="0">
              <a:buNone/>
            </a:pPr>
            <a:r>
              <a:rPr lang="en-US" sz="2000" dirty="0"/>
              <a:t>		          //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sebarang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yang </a:t>
            </a:r>
            <a:r>
              <a:rPr lang="en-US" sz="2000" dirty="0" err="1"/>
              <a:t>meng</a:t>
            </a:r>
            <a:r>
              <a:rPr lang="en-US" sz="2000" dirty="0"/>
              <a:t>-		   	          // implement interface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gambar</a:t>
            </a:r>
            <a:r>
              <a:rPr lang="en-US" sz="2000" dirty="0"/>
              <a:t> = new </a:t>
            </a:r>
            <a:r>
              <a:rPr lang="en-US" sz="2000" dirty="0" err="1"/>
              <a:t>Garis</a:t>
            </a:r>
            <a:r>
              <a:rPr lang="en-US" sz="2000" dirty="0"/>
              <a:t>(); //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Garis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gambar.gambarlah</a:t>
            </a:r>
            <a:r>
              <a:rPr lang="en-US" sz="2000" dirty="0"/>
              <a:t>(g); //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gambarlah</a:t>
            </a:r>
            <a:r>
              <a:rPr lang="en-US" sz="2000" dirty="0"/>
              <a:t>()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Garis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gambar</a:t>
            </a:r>
            <a:r>
              <a:rPr lang="en-US" sz="2000" dirty="0"/>
              <a:t> = new </a:t>
            </a:r>
            <a:r>
              <a:rPr lang="en-US" sz="2000" dirty="0" err="1"/>
              <a:t>LingkaranTerarsir</a:t>
            </a:r>
            <a:r>
              <a:rPr lang="en-US" sz="2000" dirty="0"/>
              <a:t>(); //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				   //class </a:t>
            </a:r>
            <a:r>
              <a:rPr lang="en-US" sz="2000" dirty="0" err="1"/>
              <a:t>LingkaranTerarsir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gambar.gambarlah</a:t>
            </a:r>
            <a:r>
              <a:rPr lang="en-US" sz="2000" dirty="0"/>
              <a:t>(g); //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gambarlah</a:t>
            </a:r>
            <a:r>
              <a:rPr lang="en-US" sz="2000" dirty="0"/>
              <a:t>() </a:t>
            </a:r>
            <a:r>
              <a:rPr lang="en-US" sz="2000" dirty="0" err="1"/>
              <a:t>dari</a:t>
            </a:r>
            <a:r>
              <a:rPr lang="en-US" sz="2000" dirty="0"/>
              <a:t> class 			          //</a:t>
            </a:r>
            <a:r>
              <a:rPr lang="en-US" sz="2000" dirty="0" err="1"/>
              <a:t>LingkaranTerarsir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11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22756"/>
              </p:ext>
            </p:extLst>
          </p:nvPr>
        </p:nvGraphicFramePr>
        <p:xfrm>
          <a:off x="2590800" y="2158482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&lt;&lt;Interface&gt;&gt;</a:t>
                      </a:r>
                      <a:r>
                        <a:rPr lang="en-US" dirty="0" err="1"/>
                        <a:t>Mengarsir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14291"/>
              </p:ext>
            </p:extLst>
          </p:nvPr>
        </p:nvGraphicFramePr>
        <p:xfrm>
          <a:off x="990600" y="411480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LingkaranTerarsir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gambarlah</a:t>
                      </a:r>
                      <a:r>
                        <a:rPr lang="en-US" dirty="0"/>
                        <a:t>() {….}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61088"/>
              </p:ext>
            </p:extLst>
          </p:nvPr>
        </p:nvGraphicFramePr>
        <p:xfrm>
          <a:off x="1143000" y="5741229"/>
          <a:ext cx="25908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/>
                        <a:t>Garis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</a:t>
                      </a:r>
                      <a:r>
                        <a:rPr lang="en-US"/>
                        <a:t>ambarlah</a:t>
                      </a:r>
                      <a:r>
                        <a:rPr lang="en-US" dirty="0"/>
                        <a:t>() {…..}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4677"/>
              </p:ext>
            </p:extLst>
          </p:nvPr>
        </p:nvGraphicFramePr>
        <p:xfrm>
          <a:off x="5715000" y="2133600"/>
          <a:ext cx="32766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&lt;&lt;Interface&gt;&gt;</a:t>
                      </a:r>
                      <a:r>
                        <a:rPr lang="en-US" dirty="0" err="1"/>
                        <a:t>Menggambar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gambarlah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71574"/>
              </p:ext>
            </p:extLst>
          </p:nvPr>
        </p:nvGraphicFramePr>
        <p:xfrm>
          <a:off x="457200" y="2209800"/>
          <a:ext cx="1905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Lingkaran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524000" y="3429000"/>
            <a:ext cx="685800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 flipV="1">
            <a:off x="1981200" y="3271002"/>
            <a:ext cx="2019300" cy="86868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286000" y="3332480"/>
            <a:ext cx="5067300" cy="78232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2438400" y="3332480"/>
            <a:ext cx="4914900" cy="2408749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1537"/>
              </p:ext>
            </p:extLst>
          </p:nvPr>
        </p:nvGraphicFramePr>
        <p:xfrm>
          <a:off x="5181600" y="4476503"/>
          <a:ext cx="3810000" cy="238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137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084">
                <a:tc>
                  <a:txBody>
                    <a:bodyPr/>
                    <a:lstStyle/>
                    <a:p>
                      <a:r>
                        <a:rPr lang="en-US" dirty="0" err="1"/>
                        <a:t>Menggambar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gambar</a:t>
                      </a:r>
                      <a:r>
                        <a:rPr lang="en-US" baseline="0" dirty="0"/>
                        <a:t>;</a:t>
                      </a:r>
                    </a:p>
                    <a:p>
                      <a:r>
                        <a:rPr lang="en-US" baseline="0" dirty="0" err="1"/>
                        <a:t>gambar</a:t>
                      </a:r>
                      <a:r>
                        <a:rPr lang="en-US" baseline="0" dirty="0"/>
                        <a:t>=new </a:t>
                      </a:r>
                      <a:r>
                        <a:rPr lang="en-US" baseline="0" dirty="0" err="1"/>
                        <a:t>Garis</a:t>
                      </a:r>
                      <a:r>
                        <a:rPr lang="en-US" baseline="0" dirty="0"/>
                        <a:t>();</a:t>
                      </a:r>
                    </a:p>
                    <a:p>
                      <a:r>
                        <a:rPr lang="en-US" baseline="0" dirty="0" err="1"/>
                        <a:t>gambar.gambarlah</a:t>
                      </a:r>
                      <a:r>
                        <a:rPr lang="en-US" baseline="0" dirty="0"/>
                        <a:t>();</a:t>
                      </a:r>
                    </a:p>
                    <a:p>
                      <a:r>
                        <a:rPr lang="en-US" baseline="0" dirty="0" err="1"/>
                        <a:t>Gambar</a:t>
                      </a:r>
                      <a:r>
                        <a:rPr lang="en-US" baseline="0" dirty="0"/>
                        <a:t>=new </a:t>
                      </a:r>
                      <a:r>
                        <a:rPr lang="en-US" baseline="0" dirty="0" err="1"/>
                        <a:t>LingakaranTerarsir</a:t>
                      </a:r>
                      <a:r>
                        <a:rPr lang="en-US" baseline="0" dirty="0"/>
                        <a:t>();</a:t>
                      </a:r>
                    </a:p>
                    <a:p>
                      <a:r>
                        <a:rPr lang="en-US" baseline="0" dirty="0" err="1"/>
                        <a:t>g</a:t>
                      </a:r>
                      <a:r>
                        <a:rPr lang="en-US" baseline="0"/>
                        <a:t>ambar.gambarlah</a:t>
                      </a:r>
                      <a:r>
                        <a:rPr lang="en-US" baseline="0" dirty="0"/>
                        <a:t>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57800" y="704088"/>
            <a:ext cx="2895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-implements interface</a:t>
            </a:r>
          </a:p>
        </p:txBody>
      </p:sp>
    </p:spTree>
    <p:extLst>
      <p:ext uri="{BB962C8B-B14F-4D97-AF65-F5344CB8AC3E}">
        <p14:creationId xmlns:p14="http://schemas.microsoft.com/office/powerpoint/2010/main" val="330468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61919"/>
            <a:ext cx="46482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//Class </a:t>
            </a:r>
            <a:r>
              <a:rPr lang="en-US" b="1" dirty="0" err="1"/>
              <a:t>Garis</a:t>
            </a:r>
            <a:endParaRPr lang="en-US" b="1" dirty="0"/>
          </a:p>
          <a:p>
            <a:r>
              <a:rPr lang="en-US" dirty="0"/>
              <a:t>public class </a:t>
            </a:r>
            <a:r>
              <a:rPr lang="en-US" dirty="0" err="1"/>
              <a:t>Garis</a:t>
            </a:r>
            <a:r>
              <a:rPr lang="en-US" dirty="0"/>
              <a:t> implements </a:t>
            </a:r>
            <a:r>
              <a:rPr lang="en-US" dirty="0" err="1"/>
              <a:t>Menggambar</a:t>
            </a:r>
            <a:r>
              <a:rPr lang="en-US" dirty="0"/>
              <a:t> {</a:t>
            </a:r>
          </a:p>
          <a:p>
            <a:r>
              <a:rPr lang="en-US" dirty="0"/>
              <a:t>public void </a:t>
            </a:r>
            <a:r>
              <a:rPr lang="en-US" dirty="0" err="1"/>
              <a:t>gambarlah</a:t>
            </a:r>
            <a:r>
              <a:rPr lang="en-US" dirty="0"/>
              <a:t>(Graphics g) {</a:t>
            </a:r>
          </a:p>
          <a:p>
            <a:r>
              <a:rPr lang="en-US" dirty="0"/>
              <a:t>	. . . //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	      //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   	     //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. . . //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 yang     </a:t>
            </a:r>
          </a:p>
          <a:p>
            <a:r>
              <a:rPr lang="en-US" dirty="0"/>
              <a:t>       //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1820" y="40212"/>
            <a:ext cx="40386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//Interface </a:t>
            </a:r>
            <a:r>
              <a:rPr lang="en-US" b="1" dirty="0" err="1"/>
              <a:t>Menggambar</a:t>
            </a:r>
            <a:endParaRPr lang="en-US" b="1" dirty="0"/>
          </a:p>
          <a:p>
            <a:r>
              <a:rPr lang="en-US" dirty="0"/>
              <a:t>public interface </a:t>
            </a:r>
            <a:r>
              <a:rPr lang="en-US" dirty="0" err="1"/>
              <a:t>Menggambar</a:t>
            </a:r>
            <a:r>
              <a:rPr lang="en-US" dirty="0"/>
              <a:t> {</a:t>
            </a:r>
          </a:p>
          <a:p>
            <a:r>
              <a:rPr lang="en-US" dirty="0"/>
              <a:t>      public void </a:t>
            </a:r>
            <a:r>
              <a:rPr lang="en-US" dirty="0" err="1"/>
              <a:t>gambarlah</a:t>
            </a:r>
            <a:r>
              <a:rPr lang="en-US" dirty="0"/>
              <a:t>(Graphics g);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520588"/>
            <a:ext cx="57912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LingkaranTerarsir</a:t>
            </a:r>
            <a:r>
              <a:rPr lang="en-US" dirty="0"/>
              <a:t> extends </a:t>
            </a:r>
            <a:r>
              <a:rPr lang="en-US" dirty="0" err="1"/>
              <a:t>Lingkaran</a:t>
            </a:r>
            <a:endParaRPr lang="en-US" dirty="0"/>
          </a:p>
          <a:p>
            <a:r>
              <a:rPr lang="en-US" dirty="0"/>
              <a:t>		implements </a:t>
            </a:r>
            <a:r>
              <a:rPr lang="en-US" dirty="0" err="1"/>
              <a:t>Menggambar</a:t>
            </a:r>
            <a:r>
              <a:rPr lang="en-US" dirty="0"/>
              <a:t>, </a:t>
            </a:r>
            <a:r>
              <a:rPr lang="en-US" dirty="0" err="1"/>
              <a:t>Mengarsir</a:t>
            </a:r>
            <a:r>
              <a:rPr lang="en-US" dirty="0"/>
              <a:t> {</a:t>
            </a:r>
          </a:p>
          <a:p>
            <a:r>
              <a:rPr lang="en-US" dirty="0"/>
              <a:t>		. . .</a:t>
            </a:r>
          </a:p>
          <a:p>
            <a:r>
              <a:rPr lang="en-US" dirty="0"/>
              <a:t>	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1120" y="1240541"/>
            <a:ext cx="3886200" cy="43396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Menggambar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; </a:t>
            </a:r>
          </a:p>
          <a:p>
            <a:r>
              <a:rPr lang="en-US" sz="1400" i="1" dirty="0"/>
              <a:t>// </a:t>
            </a:r>
            <a:r>
              <a:rPr lang="en-US" sz="1400" i="1" dirty="0" err="1"/>
              <a:t>Deklarasikan</a:t>
            </a:r>
            <a:r>
              <a:rPr lang="en-US" sz="1400" i="1" dirty="0"/>
              <a:t> </a:t>
            </a:r>
            <a:r>
              <a:rPr lang="en-US" sz="1400" i="1" dirty="0" err="1"/>
              <a:t>gambar</a:t>
            </a:r>
            <a:r>
              <a:rPr lang="en-US" sz="1400" i="1" dirty="0"/>
              <a:t> </a:t>
            </a:r>
            <a:r>
              <a:rPr lang="en-US" sz="1400" i="1" dirty="0" err="1"/>
              <a:t>bertipe</a:t>
            </a:r>
            <a:r>
              <a:rPr lang="en-US" sz="1400" i="1" dirty="0"/>
              <a:t> </a:t>
            </a:r>
            <a:r>
              <a:rPr lang="en-US" sz="1400" i="1" dirty="0" err="1"/>
              <a:t>Menggambar</a:t>
            </a:r>
            <a:endParaRPr lang="en-US" sz="1400" i="1" dirty="0"/>
          </a:p>
          <a:p>
            <a:r>
              <a:rPr lang="en-US" sz="1400" i="1" dirty="0"/>
              <a:t>// (interface) </a:t>
            </a:r>
            <a:r>
              <a:rPr lang="en-US" sz="1400" i="1" dirty="0" err="1"/>
              <a:t>ini</a:t>
            </a:r>
            <a:r>
              <a:rPr lang="en-US" sz="1400" i="1" dirty="0"/>
              <a:t> </a:t>
            </a:r>
            <a:r>
              <a:rPr lang="en-US" sz="1400" i="1" dirty="0" err="1"/>
              <a:t>merujuk</a:t>
            </a:r>
            <a:r>
              <a:rPr lang="en-US" sz="1400" i="1" dirty="0"/>
              <a:t> </a:t>
            </a:r>
            <a:r>
              <a:rPr lang="en-US" sz="1400" i="1" dirty="0" err="1"/>
              <a:t>ke</a:t>
            </a:r>
            <a:r>
              <a:rPr lang="en-US" sz="1400" i="1" dirty="0"/>
              <a:t> </a:t>
            </a:r>
            <a:r>
              <a:rPr lang="en-US" sz="1400" i="1" dirty="0" err="1"/>
              <a:t>sebarang</a:t>
            </a:r>
            <a:r>
              <a:rPr lang="en-US" sz="1400" i="1" dirty="0"/>
              <a:t> </a:t>
            </a:r>
            <a:r>
              <a:rPr lang="en-US" sz="1400" i="1" dirty="0" err="1"/>
              <a:t>obyek</a:t>
            </a:r>
            <a:r>
              <a:rPr lang="en-US" sz="1400" i="1" dirty="0"/>
              <a:t> </a:t>
            </a:r>
          </a:p>
          <a:p>
            <a:r>
              <a:rPr lang="en-US" sz="1400" i="1" dirty="0"/>
              <a:t>//yang </a:t>
            </a:r>
            <a:r>
              <a:rPr lang="en-US" sz="1400" i="1" dirty="0" err="1"/>
              <a:t>meng</a:t>
            </a:r>
            <a:r>
              <a:rPr lang="en-US" sz="1400" i="1" dirty="0"/>
              <a:t>-implement interface </a:t>
            </a:r>
            <a:r>
              <a:rPr lang="en-US" sz="1400" i="1" dirty="0" err="1"/>
              <a:t>Menggambar</a:t>
            </a:r>
            <a:endParaRPr lang="en-US" sz="1400" i="1" dirty="0"/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gambar</a:t>
            </a:r>
            <a:r>
              <a:rPr lang="en-US" sz="1600" dirty="0"/>
              <a:t> = new </a:t>
            </a:r>
            <a:r>
              <a:rPr lang="en-US" sz="1600" dirty="0" err="1"/>
              <a:t>Garis</a:t>
            </a:r>
            <a:r>
              <a:rPr lang="en-US" sz="1600" dirty="0"/>
              <a:t>(); </a:t>
            </a:r>
          </a:p>
          <a:p>
            <a:r>
              <a:rPr lang="en-US" sz="1400" i="1" dirty="0"/>
              <a:t>// </a:t>
            </a:r>
            <a:r>
              <a:rPr lang="en-US" sz="1400" i="1" dirty="0" err="1"/>
              <a:t>gambar</a:t>
            </a:r>
            <a:r>
              <a:rPr lang="en-US" sz="1400" i="1" dirty="0"/>
              <a:t> </a:t>
            </a:r>
            <a:r>
              <a:rPr lang="en-US" sz="1400" i="1" dirty="0" err="1"/>
              <a:t>merujuk</a:t>
            </a:r>
            <a:r>
              <a:rPr lang="en-US" sz="1400" i="1" dirty="0"/>
              <a:t> </a:t>
            </a:r>
            <a:r>
              <a:rPr lang="en-US" sz="1400" i="1" dirty="0" err="1"/>
              <a:t>ke</a:t>
            </a:r>
            <a:r>
              <a:rPr lang="en-US" sz="1400" i="1" dirty="0"/>
              <a:t> </a:t>
            </a:r>
            <a:r>
              <a:rPr lang="en-US" sz="1400" i="1" dirty="0" err="1"/>
              <a:t>obyek</a:t>
            </a:r>
            <a:r>
              <a:rPr lang="en-US" sz="1400" i="1" dirty="0"/>
              <a:t> </a:t>
            </a:r>
            <a:r>
              <a:rPr lang="en-US" sz="1400" i="1" dirty="0" err="1"/>
              <a:t>dari</a:t>
            </a:r>
            <a:r>
              <a:rPr lang="en-US" sz="1400" i="1" dirty="0"/>
              <a:t> class </a:t>
            </a:r>
            <a:r>
              <a:rPr lang="en-US" sz="1400" i="1" dirty="0" err="1"/>
              <a:t>Garis</a:t>
            </a:r>
            <a:endParaRPr lang="en-US" sz="1400" i="1" dirty="0"/>
          </a:p>
          <a:p>
            <a:endParaRPr lang="en-US" sz="1600" dirty="0"/>
          </a:p>
          <a:p>
            <a:r>
              <a:rPr lang="en-US" sz="1600" dirty="0" err="1"/>
              <a:t>gambar.gambarlah</a:t>
            </a:r>
            <a:r>
              <a:rPr lang="en-US" sz="1600" dirty="0"/>
              <a:t>(g); </a:t>
            </a:r>
          </a:p>
          <a:p>
            <a:r>
              <a:rPr lang="en-US" sz="1400" i="1" dirty="0"/>
              <a:t>// </a:t>
            </a:r>
            <a:r>
              <a:rPr lang="en-US" sz="1400" i="1" dirty="0" err="1"/>
              <a:t>memanggil</a:t>
            </a:r>
            <a:r>
              <a:rPr lang="en-US" sz="1400" i="1" dirty="0"/>
              <a:t> </a:t>
            </a:r>
            <a:r>
              <a:rPr lang="en-US" sz="1400" i="1" dirty="0" err="1"/>
              <a:t>gambarlah</a:t>
            </a:r>
            <a:r>
              <a:rPr lang="en-US" sz="1400" i="1" dirty="0"/>
              <a:t>() </a:t>
            </a:r>
            <a:r>
              <a:rPr lang="en-US" sz="1400" i="1" dirty="0" err="1"/>
              <a:t>dari</a:t>
            </a:r>
            <a:r>
              <a:rPr lang="en-US" sz="1400" i="1" dirty="0"/>
              <a:t> class </a:t>
            </a:r>
            <a:r>
              <a:rPr lang="en-US" sz="1400" i="1" dirty="0" err="1"/>
              <a:t>Garis</a:t>
            </a:r>
            <a:endParaRPr lang="en-US" sz="1400" i="1" dirty="0"/>
          </a:p>
          <a:p>
            <a:endParaRPr lang="en-US" sz="1400" dirty="0"/>
          </a:p>
          <a:p>
            <a:r>
              <a:rPr lang="en-US" sz="1600" dirty="0" err="1"/>
              <a:t>gambar</a:t>
            </a:r>
            <a:r>
              <a:rPr lang="en-US" sz="1600" dirty="0"/>
              <a:t> = new </a:t>
            </a:r>
            <a:r>
              <a:rPr lang="en-US" sz="1600" dirty="0" err="1"/>
              <a:t>LingkaranTerarsir</a:t>
            </a:r>
            <a:r>
              <a:rPr lang="en-US" sz="1600" dirty="0"/>
              <a:t>(); </a:t>
            </a:r>
          </a:p>
          <a:p>
            <a:r>
              <a:rPr lang="en-US" sz="1400" i="1" dirty="0"/>
              <a:t>// </a:t>
            </a:r>
            <a:r>
              <a:rPr lang="en-US" sz="1400" i="1" dirty="0" err="1"/>
              <a:t>Sekarang</a:t>
            </a:r>
            <a:r>
              <a:rPr lang="en-US" sz="1400" i="1" dirty="0"/>
              <a:t> </a:t>
            </a:r>
            <a:r>
              <a:rPr lang="en-US" sz="1400" i="1" dirty="0" err="1"/>
              <a:t>gambar</a:t>
            </a:r>
            <a:r>
              <a:rPr lang="en-US" sz="1400" i="1" dirty="0"/>
              <a:t> </a:t>
            </a:r>
            <a:r>
              <a:rPr lang="en-US" sz="1400" i="1" dirty="0" err="1"/>
              <a:t>merujuk</a:t>
            </a:r>
            <a:r>
              <a:rPr lang="en-US" sz="1400" i="1" dirty="0"/>
              <a:t> </a:t>
            </a:r>
            <a:r>
              <a:rPr lang="en-US" sz="1400" i="1" dirty="0" err="1"/>
              <a:t>obyek</a:t>
            </a:r>
            <a:r>
              <a:rPr lang="en-US" sz="1400" i="1" dirty="0"/>
              <a:t> </a:t>
            </a:r>
            <a:r>
              <a:rPr lang="en-US" sz="1400" i="1" dirty="0" err="1"/>
              <a:t>dari</a:t>
            </a:r>
            <a:r>
              <a:rPr lang="en-US" sz="1400" i="1" dirty="0"/>
              <a:t> class </a:t>
            </a:r>
          </a:p>
          <a:p>
            <a:r>
              <a:rPr lang="en-US" sz="1400" i="1" dirty="0"/>
              <a:t>// </a:t>
            </a:r>
            <a:r>
              <a:rPr lang="en-US" sz="1400" i="1" dirty="0" err="1"/>
              <a:t>LingkaranTerarsir</a:t>
            </a:r>
            <a:r>
              <a:rPr lang="en-US" sz="1400" i="1" dirty="0"/>
              <a:t> </a:t>
            </a:r>
          </a:p>
          <a:p>
            <a:endParaRPr lang="en-US" sz="1600" dirty="0"/>
          </a:p>
          <a:p>
            <a:r>
              <a:rPr lang="en-US" sz="1600" dirty="0" err="1"/>
              <a:t>gambar.gambarlah</a:t>
            </a:r>
            <a:r>
              <a:rPr lang="en-US" sz="1600" dirty="0"/>
              <a:t>(g); </a:t>
            </a:r>
          </a:p>
          <a:p>
            <a:r>
              <a:rPr lang="en-US" sz="1400" dirty="0"/>
              <a:t>   </a:t>
            </a:r>
            <a:r>
              <a:rPr lang="en-US" sz="1400" i="1" dirty="0"/>
              <a:t>// </a:t>
            </a:r>
            <a:r>
              <a:rPr lang="en-US" sz="1400" i="1" dirty="0" err="1"/>
              <a:t>memanggil</a:t>
            </a:r>
            <a:r>
              <a:rPr lang="en-US" sz="1400" i="1" dirty="0"/>
              <a:t> </a:t>
            </a:r>
            <a:r>
              <a:rPr lang="en-US" sz="1400" i="1" dirty="0" err="1"/>
              <a:t>metode</a:t>
            </a:r>
            <a:r>
              <a:rPr lang="en-US" sz="1400" i="1" dirty="0"/>
              <a:t> </a:t>
            </a:r>
            <a:r>
              <a:rPr lang="en-US" sz="1400" i="1" dirty="0" err="1"/>
              <a:t>gambarlah</a:t>
            </a:r>
            <a:r>
              <a:rPr lang="en-US" sz="1400" i="1" dirty="0"/>
              <a:t>() </a:t>
            </a:r>
            <a:r>
              <a:rPr lang="en-US" sz="1400" i="1" dirty="0" err="1"/>
              <a:t>dari</a:t>
            </a:r>
            <a:r>
              <a:rPr lang="en-US" sz="1400" i="1" dirty="0"/>
              <a:t> class</a:t>
            </a:r>
          </a:p>
          <a:p>
            <a:r>
              <a:rPr lang="en-US" sz="1400" i="1" dirty="0"/>
              <a:t>    //</a:t>
            </a:r>
            <a:r>
              <a:rPr lang="en-US" sz="1400" i="1" dirty="0" err="1"/>
              <a:t>LingkaranTerarsir</a:t>
            </a:r>
            <a:r>
              <a:rPr lang="en-US" sz="14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919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0"/>
            <a:ext cx="2362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Pegawai</a:t>
            </a:r>
            <a:endParaRPr lang="en-US" dirty="0"/>
          </a:p>
          <a:p>
            <a:r>
              <a:rPr lang="en-US" dirty="0" err="1"/>
              <a:t>npp</a:t>
            </a:r>
            <a:endParaRPr lang="en-US" dirty="0"/>
          </a:p>
          <a:p>
            <a:r>
              <a:rPr lang="en-US" dirty="0" err="1"/>
              <a:t>nama</a:t>
            </a:r>
            <a:endParaRPr lang="en-US" dirty="0"/>
          </a:p>
          <a:p>
            <a:r>
              <a:rPr lang="en-US" dirty="0" err="1"/>
              <a:t>gajiPokok</a:t>
            </a:r>
            <a:endParaRPr lang="en-US" dirty="0"/>
          </a:p>
          <a:p>
            <a:r>
              <a:rPr lang="en-US" dirty="0" err="1"/>
              <a:t>tahunLahir</a:t>
            </a:r>
            <a:endParaRPr lang="en-US" dirty="0"/>
          </a:p>
          <a:p>
            <a:r>
              <a:rPr lang="en-US" dirty="0" err="1"/>
              <a:t>setNpp</a:t>
            </a:r>
            <a:r>
              <a:rPr lang="en-US" dirty="0"/>
              <a:t>()</a:t>
            </a:r>
          </a:p>
          <a:p>
            <a:r>
              <a:rPr lang="en-US" dirty="0" err="1"/>
              <a:t>setNama</a:t>
            </a:r>
            <a:r>
              <a:rPr lang="en-US" dirty="0"/>
              <a:t>()</a:t>
            </a:r>
          </a:p>
          <a:p>
            <a:r>
              <a:rPr lang="en-US" dirty="0" err="1"/>
              <a:t>setGajiPokok</a:t>
            </a:r>
            <a:r>
              <a:rPr lang="en-US" dirty="0"/>
              <a:t>()</a:t>
            </a:r>
          </a:p>
          <a:p>
            <a:r>
              <a:rPr lang="en-US" dirty="0" err="1"/>
              <a:t>getNpp</a:t>
            </a:r>
            <a:r>
              <a:rPr lang="en-US" dirty="0"/>
              <a:t>()</a:t>
            </a:r>
          </a:p>
          <a:p>
            <a:r>
              <a:rPr lang="en-US" dirty="0" err="1"/>
              <a:t>getNama</a:t>
            </a:r>
            <a:r>
              <a:rPr lang="en-US" dirty="0"/>
              <a:t>()</a:t>
            </a:r>
          </a:p>
          <a:p>
            <a:r>
              <a:rPr lang="en-US" dirty="0" err="1"/>
              <a:t>getGajiPokok</a:t>
            </a:r>
            <a:endParaRPr lang="en-US" dirty="0"/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995678"/>
            <a:ext cx="1905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Manajer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tunJabatan</a:t>
            </a:r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r>
              <a:rPr lang="en-US" dirty="0" err="1"/>
              <a:t>setTunJabatan</a:t>
            </a:r>
            <a:r>
              <a:rPr lang="en-US" dirty="0"/>
              <a:t>()</a:t>
            </a:r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getTunJabatan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  <a:p>
            <a:r>
              <a:rPr lang="en-US" dirty="0" err="1"/>
              <a:t>sudahPensiun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676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Pemasaran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Bonus</a:t>
            </a:r>
          </a:p>
          <a:p>
            <a:endParaRPr lang="en-US" dirty="0"/>
          </a:p>
          <a:p>
            <a:r>
              <a:rPr lang="en-US" dirty="0" err="1"/>
              <a:t>setBonus</a:t>
            </a:r>
            <a:r>
              <a:rPr lang="en-US" dirty="0"/>
              <a:t>()</a:t>
            </a:r>
          </a:p>
          <a:p>
            <a:r>
              <a:rPr lang="en-US" dirty="0" err="1"/>
              <a:t>getBonus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  <a:p>
            <a:r>
              <a:rPr lang="en-US" dirty="0" err="1"/>
              <a:t>sudahPensiun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4038600"/>
            <a:ext cx="1828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Honorer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  <a:p>
            <a:r>
              <a:rPr lang="en-US" dirty="0" err="1"/>
              <a:t>kontrakHabis</a:t>
            </a:r>
            <a:r>
              <a:rPr lang="en-US" dirty="0"/>
              <a:t>()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581400" y="381000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581400" y="1409413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05000" y="44196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905000" y="51816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1"/>
            <a:endCxn id="6" idx="3"/>
          </p:cNvCxnSpPr>
          <p:nvPr/>
        </p:nvCxnSpPr>
        <p:spPr bwMode="auto">
          <a:xfrm>
            <a:off x="4419600" y="5192762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19600" y="4495800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010400" y="4572000"/>
            <a:ext cx="1828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7" idx="1"/>
            <a:endCxn id="7" idx="3"/>
          </p:cNvCxnSpPr>
          <p:nvPr/>
        </p:nvCxnSpPr>
        <p:spPr bwMode="auto">
          <a:xfrm>
            <a:off x="7010400" y="5192762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5" idx="0"/>
          </p:cNvCxnSpPr>
          <p:nvPr/>
        </p:nvCxnSpPr>
        <p:spPr bwMode="auto">
          <a:xfrm flipV="1">
            <a:off x="2857500" y="3429000"/>
            <a:ext cx="1943100" cy="566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0"/>
          </p:cNvCxnSpPr>
          <p:nvPr/>
        </p:nvCxnSpPr>
        <p:spPr bwMode="auto">
          <a:xfrm flipH="1" flipV="1">
            <a:off x="4838700" y="3429000"/>
            <a:ext cx="4191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210300" y="-25062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Manajer</a:t>
            </a:r>
            <a:r>
              <a:rPr lang="en-US" sz="1200" b="1" dirty="0"/>
              <a:t>:</a:t>
            </a:r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      </a:t>
            </a:r>
            <a:r>
              <a:rPr lang="en-US" sz="1200" dirty="0" err="1"/>
              <a:t>tunjangan</a:t>
            </a:r>
            <a:r>
              <a:rPr lang="en-US" sz="1200" dirty="0"/>
              <a:t> </a:t>
            </a:r>
            <a:r>
              <a:rPr lang="en-US" sz="1200" dirty="0" err="1"/>
              <a:t>jabatan</a:t>
            </a:r>
            <a:r>
              <a:rPr lang="en-US" sz="1200" dirty="0"/>
              <a:t> +  </a:t>
            </a:r>
            <a:r>
              <a:rPr lang="en-US" sz="1200" dirty="0" err="1"/>
              <a:t>lemburan</a:t>
            </a:r>
            <a:endParaRPr lang="en-US" sz="1200" dirty="0"/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Pemasaran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bonus</a:t>
            </a:r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Honorer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</a:t>
            </a:r>
            <a:r>
              <a:rPr lang="en-US" sz="1200" dirty="0" err="1"/>
              <a:t>lemburan</a:t>
            </a:r>
            <a:endParaRPr lang="en-US" sz="1200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1246495"/>
            <a:ext cx="1828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Pensiun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sudahPensiun</a:t>
            </a:r>
            <a:r>
              <a:rPr lang="en-US" dirty="0"/>
              <a:t>()</a:t>
            </a:r>
          </a:p>
        </p:txBody>
      </p:sp>
      <p:cxnSp>
        <p:nvCxnSpPr>
          <p:cNvPr id="34" name="Straight Connector 33"/>
          <p:cNvCxnSpPr>
            <a:endCxn id="29" idx="3"/>
          </p:cNvCxnSpPr>
          <p:nvPr/>
        </p:nvCxnSpPr>
        <p:spPr bwMode="auto">
          <a:xfrm>
            <a:off x="685800" y="1704313"/>
            <a:ext cx="1828800" cy="3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>
            <a:endCxn id="29" idx="2"/>
          </p:cNvCxnSpPr>
          <p:nvPr/>
        </p:nvCxnSpPr>
        <p:spPr>
          <a:xfrm flipH="1" flipV="1">
            <a:off x="1600200" y="2169825"/>
            <a:ext cx="1219200" cy="1792577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</p:cNvCxnSpPr>
          <p:nvPr/>
        </p:nvCxnSpPr>
        <p:spPr>
          <a:xfrm flipH="1" flipV="1">
            <a:off x="1828800" y="2218457"/>
            <a:ext cx="3429000" cy="1820143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3200" y="2104827"/>
            <a:ext cx="1828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Kontrak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habisKontrak</a:t>
            </a:r>
            <a:r>
              <a:rPr lang="en-US" dirty="0"/>
              <a:t>()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546980" y="2528002"/>
            <a:ext cx="1828800" cy="3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>
            <a:endCxn id="41" idx="2"/>
          </p:cNvCxnSpPr>
          <p:nvPr/>
        </p:nvCxnSpPr>
        <p:spPr>
          <a:xfrm flipH="1" flipV="1">
            <a:off x="7467600" y="3028157"/>
            <a:ext cx="533400" cy="983426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</p:cNvCxnSpPr>
          <p:nvPr/>
        </p:nvCxnSpPr>
        <p:spPr bwMode="auto">
          <a:xfrm flipH="1" flipV="1">
            <a:off x="4906736" y="3481728"/>
            <a:ext cx="3018064" cy="556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constructor, this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construktornya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instans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constructor 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(recent) </a:t>
            </a:r>
            <a:r>
              <a:rPr lang="en-US" dirty="0" err="1"/>
              <a:t>memakai</a:t>
            </a:r>
            <a:r>
              <a:rPr lang="en-US" dirty="0"/>
              <a:t> keyword this </a:t>
            </a:r>
            <a:r>
              <a:rPr lang="en-US" dirty="0" err="1"/>
              <a:t>ini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: class </a:t>
            </a:r>
            <a:r>
              <a:rPr lang="en-US" dirty="0" err="1"/>
              <a:t>Titik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5720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Cara I: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Titik</a:t>
            </a:r>
            <a:r>
              <a:rPr lang="en-US" sz="2400" dirty="0"/>
              <a:t> { </a:t>
            </a:r>
          </a:p>
          <a:p>
            <a:pPr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x = 0; </a:t>
            </a:r>
          </a:p>
          <a:p>
            <a:pPr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y = 0;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	</a:t>
            </a:r>
            <a:r>
              <a:rPr lang="en-US" sz="2400" b="1" dirty="0"/>
              <a:t>//constructor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public </a:t>
            </a:r>
            <a:r>
              <a:rPr lang="en-US" sz="2400" b="1" dirty="0" err="1"/>
              <a:t>Titik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a, </a:t>
            </a:r>
            <a:r>
              <a:rPr lang="en-US" sz="2400" b="1" dirty="0" err="1"/>
              <a:t>int</a:t>
            </a:r>
            <a:r>
              <a:rPr lang="en-US" sz="2400" b="1" dirty="0"/>
              <a:t> b) {</a:t>
            </a:r>
          </a:p>
          <a:p>
            <a:pPr>
              <a:buNone/>
            </a:pPr>
            <a:r>
              <a:rPr lang="en-US" sz="2400" b="1" dirty="0"/>
              <a:t>		 x = a; </a:t>
            </a:r>
          </a:p>
          <a:p>
            <a:pPr>
              <a:buNone/>
            </a:pPr>
            <a:r>
              <a:rPr lang="en-US" sz="2400" b="1" dirty="0"/>
              <a:t>		y = b;</a:t>
            </a:r>
          </a:p>
          <a:p>
            <a:pPr>
              <a:buNone/>
            </a:pPr>
            <a:r>
              <a:rPr lang="en-US" sz="2400" b="1" dirty="0"/>
              <a:t> }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}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990600"/>
            <a:ext cx="373380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Cara II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Titik</a:t>
            </a:r>
            <a:r>
              <a:rPr lang="en-US" sz="2400" dirty="0"/>
              <a:t> { </a:t>
            </a:r>
          </a:p>
          <a:p>
            <a:pPr>
              <a:buNone/>
            </a:pP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x = 0;</a:t>
            </a:r>
          </a:p>
          <a:p>
            <a:pPr>
              <a:buNone/>
            </a:pPr>
            <a:r>
              <a:rPr lang="en-US" sz="2400" dirty="0"/>
              <a:t> public </a:t>
            </a:r>
            <a:r>
              <a:rPr lang="en-US" sz="2400" dirty="0" err="1"/>
              <a:t>int</a:t>
            </a:r>
            <a:r>
              <a:rPr lang="en-US" sz="2400" dirty="0"/>
              <a:t> y = 0;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//constructor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public </a:t>
            </a:r>
            <a:r>
              <a:rPr lang="en-US" sz="2400" b="1" dirty="0" err="1"/>
              <a:t>Titik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x, </a:t>
            </a:r>
            <a:r>
              <a:rPr lang="en-US" sz="2400" b="1" dirty="0" err="1"/>
              <a:t>int</a:t>
            </a:r>
            <a:r>
              <a:rPr lang="en-US" sz="2400" b="1" dirty="0"/>
              <a:t> y) { 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this.x</a:t>
            </a:r>
            <a:r>
              <a:rPr lang="en-US" sz="2400" b="1" dirty="0"/>
              <a:t> = x; 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this.y</a:t>
            </a:r>
            <a:r>
              <a:rPr lang="en-US" sz="2400" b="1" dirty="0"/>
              <a:t> = y;</a:t>
            </a:r>
          </a:p>
          <a:p>
            <a:pPr>
              <a:buNone/>
            </a:pPr>
            <a:r>
              <a:rPr lang="en-US" sz="2400" b="1" dirty="0"/>
              <a:t> }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5943600"/>
            <a:ext cx="8001000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merujuk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this.x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19400" y="4724400"/>
            <a:ext cx="2667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  <a:r>
              <a:rPr lang="en-US" dirty="0" err="1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this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  <a:r>
              <a:rPr lang="en-US" dirty="0" err="1"/>
              <a:t>aktual</a:t>
            </a:r>
            <a:r>
              <a:rPr lang="en-US" dirty="0"/>
              <a:t>.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lain.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(this);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this, super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diperlukannya</a:t>
            </a:r>
            <a:r>
              <a:rPr lang="en-US" dirty="0"/>
              <a:t> super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super class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subclass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Super.var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super class.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sub class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argument yang </a:t>
            </a:r>
            <a:r>
              <a:rPr lang="en-US" dirty="0" err="1"/>
              <a:t>sama</a:t>
            </a:r>
            <a:r>
              <a:rPr lang="en-US" dirty="0"/>
              <a:t> di subclass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su</a:t>
            </a:r>
            <a:r>
              <a:rPr lang="id-ID" dirty="0"/>
              <a:t>per</a:t>
            </a:r>
            <a:r>
              <a:rPr lang="en-US" dirty="0"/>
              <a:t>class.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super class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super.nama_metode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Superclass</a:t>
            </a:r>
            <a:r>
              <a:rPr lang="en-US" sz="1800" dirty="0"/>
              <a:t> { </a:t>
            </a:r>
          </a:p>
          <a:p>
            <a:pPr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printMethod</a:t>
            </a:r>
            <a:r>
              <a:rPr lang="en-US" sz="1800" dirty="0"/>
              <a:t>() { </a:t>
            </a:r>
            <a:r>
              <a:rPr lang="en-US" sz="1800" dirty="0" err="1"/>
              <a:t>System.out.println</a:t>
            </a:r>
            <a:r>
              <a:rPr lang="en-US" sz="1800" dirty="0"/>
              <a:t>("Printed in </a:t>
            </a:r>
            <a:r>
              <a:rPr lang="en-US" sz="1800" dirty="0" err="1"/>
              <a:t>Superclass</a:t>
            </a:r>
            <a:r>
              <a:rPr lang="en-US" sz="1800" dirty="0"/>
              <a:t>."); } }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Subclass extends </a:t>
            </a:r>
            <a:r>
              <a:rPr lang="en-US" sz="1800" dirty="0" err="1"/>
              <a:t>Superclass</a:t>
            </a:r>
            <a:r>
              <a:rPr lang="en-US" sz="1800" dirty="0"/>
              <a:t> { </a:t>
            </a:r>
          </a:p>
          <a:p>
            <a:pPr>
              <a:buNone/>
            </a:pPr>
            <a:r>
              <a:rPr lang="en-US" sz="1800" dirty="0"/>
              <a:t>	// overrides </a:t>
            </a:r>
            <a:r>
              <a:rPr lang="en-US" sz="1800" dirty="0" err="1"/>
              <a:t>printMethod</a:t>
            </a:r>
            <a:r>
              <a:rPr lang="en-US" sz="1800" dirty="0"/>
              <a:t> in </a:t>
            </a:r>
            <a:r>
              <a:rPr lang="en-US" sz="1800" dirty="0" err="1"/>
              <a:t>Superclass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printMethod</a:t>
            </a:r>
            <a:r>
              <a:rPr lang="en-US" sz="1800" dirty="0"/>
              <a:t>() {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super.printMethod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System.out.println</a:t>
            </a:r>
            <a:r>
              <a:rPr lang="en-US" sz="1800" dirty="0"/>
              <a:t>("Printed in Subclass"); }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>
              <a:buNone/>
            </a:pPr>
            <a:r>
              <a:rPr lang="en-US" sz="1800" dirty="0"/>
              <a:t>	Subclass s = new Subclass();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s.printMethod</a:t>
            </a:r>
            <a:r>
              <a:rPr lang="en-US" sz="1800" dirty="0"/>
              <a:t>(); } }</a:t>
            </a: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57200" y="5715000"/>
            <a:ext cx="3265638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Printed in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Superclass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Printed in Subclass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4876800"/>
            <a:ext cx="3124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subclass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334000" y="34290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</a:t>
            </a:r>
            <a:r>
              <a:rPr lang="en-US" dirty="0" err="1"/>
              <a:t>untuk</a:t>
            </a:r>
            <a:r>
              <a:rPr lang="en-US" dirty="0"/>
              <a:t> constructor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MountainBike</a:t>
            </a:r>
            <a:r>
              <a:rPr lang="en-US" dirty="0"/>
              <a:t>(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startHeight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startCadence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startSpeed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startGear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	super(</a:t>
            </a:r>
            <a:r>
              <a:rPr lang="en-US" dirty="0" err="1"/>
              <a:t>startCadence</a:t>
            </a:r>
            <a:r>
              <a:rPr lang="en-US" dirty="0"/>
              <a:t>, </a:t>
            </a:r>
            <a:r>
              <a:rPr lang="en-US" dirty="0" err="1"/>
              <a:t>startSpeed</a:t>
            </a:r>
            <a:r>
              <a:rPr lang="en-US" dirty="0"/>
              <a:t>, </a:t>
            </a:r>
            <a:r>
              <a:rPr lang="en-US" dirty="0" err="1"/>
              <a:t>startGear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seatHeight</a:t>
            </a:r>
            <a:r>
              <a:rPr lang="en-US" dirty="0"/>
              <a:t> = </a:t>
            </a:r>
            <a:r>
              <a:rPr lang="en-US" dirty="0" err="1"/>
              <a:t>startHeight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096000"/>
            <a:ext cx="5608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construktor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superclass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572000" y="48768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533859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24400" y="914400"/>
            <a:ext cx="4419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di Java</a:t>
            </a:r>
          </a:p>
          <a:p>
            <a:r>
              <a:rPr lang="en-US" dirty="0"/>
              <a:t>Java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jamak</a:t>
            </a:r>
            <a:endParaRPr lang="en-US" dirty="0"/>
          </a:p>
          <a:p>
            <a:r>
              <a:rPr lang="en-US" dirty="0"/>
              <a:t>demi </a:t>
            </a:r>
            <a:r>
              <a:rPr lang="en-US" dirty="0" err="1"/>
              <a:t>kesederhanaan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 rot="1547031">
            <a:off x="6379189" y="2049402"/>
            <a:ext cx="838200" cy="22145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Solusi</a:t>
            </a:r>
            <a:r>
              <a:rPr lang="en-US" dirty="0"/>
              <a:t> :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Java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jamak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lain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.</a:t>
            </a:r>
          </a:p>
          <a:p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(</a:t>
            </a:r>
            <a:r>
              <a:rPr lang="en-US" dirty="0" err="1"/>
              <a:t>metode</a:t>
            </a:r>
            <a:r>
              <a:rPr lang="en-US" dirty="0"/>
              <a:t>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diadopsi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interface</a:t>
            </a:r>
          </a:p>
          <a:p>
            <a:r>
              <a:rPr lang="en-US" dirty="0"/>
              <a:t>Interface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abstract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class yang </a:t>
            </a:r>
            <a:r>
              <a:rPr lang="en-US" dirty="0" err="1"/>
              <a:t>membutuhkan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1203</Words>
  <Application>Microsoft Office PowerPoint</Application>
  <PresentationFormat>On-screen Show (4:3)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Constantia</vt:lpstr>
      <vt:lpstr>Times New Roman</vt:lpstr>
      <vt:lpstr>Wingdings 2</vt:lpstr>
      <vt:lpstr>Flow</vt:lpstr>
      <vt:lpstr>This, Super, dan Interface</vt:lpstr>
      <vt:lpstr>Keyword this</vt:lpstr>
      <vt:lpstr>Contoh : class Titik()</vt:lpstr>
      <vt:lpstr>This sebagai parameter aktual</vt:lpstr>
      <vt:lpstr>Keyword super</vt:lpstr>
      <vt:lpstr>Contoh super</vt:lpstr>
      <vt:lpstr>Super untuk constructor subclass</vt:lpstr>
      <vt:lpstr>Interface</vt:lpstr>
      <vt:lpstr>Solusi : interface </vt:lpstr>
      <vt:lpstr>Manfaat interface</vt:lpstr>
      <vt:lpstr>Contoh Interface Menggambar</vt:lpstr>
      <vt:lpstr>Class Garis yang mengimplement Menggambar</vt:lpstr>
      <vt:lpstr>Pemakaian</vt:lpstr>
      <vt:lpstr>Contoh Aplikasi</vt:lpstr>
      <vt:lpstr>Diagram Class</vt:lpstr>
      <vt:lpstr>Integrasi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asus zenbook</cp:lastModifiedBy>
  <cp:revision>36</cp:revision>
  <dcterms:created xsi:type="dcterms:W3CDTF">2013-09-17T00:38:03Z</dcterms:created>
  <dcterms:modified xsi:type="dcterms:W3CDTF">2022-05-17T02:32:01Z</dcterms:modified>
</cp:coreProperties>
</file>