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306" r:id="rId2"/>
    <p:sldId id="311" r:id="rId3"/>
    <p:sldId id="337" r:id="rId4"/>
    <p:sldId id="338" r:id="rId5"/>
    <p:sldId id="339" r:id="rId6"/>
    <p:sldId id="313" r:id="rId7"/>
    <p:sldId id="352" r:id="rId8"/>
    <p:sldId id="358" r:id="rId9"/>
    <p:sldId id="354" r:id="rId10"/>
    <p:sldId id="355" r:id="rId11"/>
    <p:sldId id="357" r:id="rId12"/>
    <p:sldId id="341" r:id="rId13"/>
    <p:sldId id="342" r:id="rId14"/>
    <p:sldId id="314" r:id="rId15"/>
    <p:sldId id="315" r:id="rId16"/>
    <p:sldId id="344" r:id="rId17"/>
    <p:sldId id="347" r:id="rId18"/>
    <p:sldId id="333" r:id="rId19"/>
    <p:sldId id="348" r:id="rId20"/>
    <p:sldId id="334" r:id="rId21"/>
    <p:sldId id="336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70" r:id="rId30"/>
    <p:sldId id="371" r:id="rId31"/>
    <p:sldId id="372" r:id="rId32"/>
    <p:sldId id="368" r:id="rId3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FF00"/>
    <a:srgbClr val="FF00FF"/>
    <a:srgbClr val="FFFF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>
        <p:scale>
          <a:sx n="64" d="100"/>
          <a:sy n="64" d="100"/>
        </p:scale>
        <p:origin x="12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C6A7A366-9B4B-40A1-A32A-1F711F7E7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0863"/>
            <a:ext cx="3652838" cy="274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1BDBB210-72C3-4266-A1C4-91F15AEF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7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88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362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867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455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047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E8146-D6BE-49F6-994B-65EA9B4FB2EA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7600" cy="27432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0" y="3473451"/>
            <a:ext cx="7040880" cy="3293110"/>
          </a:xfrm>
          <a:noFill/>
          <a:ln/>
        </p:spPr>
        <p:txBody>
          <a:bodyPr lIns="91432" tIns="45716" rIns="91432" bIns="45716"/>
          <a:lstStyle/>
          <a:p>
            <a:pPr eaLnBrk="1" hangingPunct="1"/>
            <a:r>
              <a:rPr lang="en-US">
                <a:latin typeface="Arial" charset="0"/>
              </a:rPr>
              <a:t>This is the template we use when creating programmer-defined classes. </a:t>
            </a:r>
          </a:p>
          <a:p>
            <a:pPr eaLnBrk="1" hangingPunct="1"/>
            <a:endParaRPr 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5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4FD24-CFD3-4E7B-9162-FBF99675F6C1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3" name="Rectangle 7"/>
          <p:cNvSpPr txBox="1">
            <a:spLocks noGrp="1" noChangeArrowheads="1"/>
          </p:cNvSpPr>
          <p:nvPr/>
        </p:nvSpPr>
        <p:spPr bwMode="auto">
          <a:xfrm>
            <a:off x="5438458" y="694817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C27CD5B1-1D7D-4E58-8FB7-55362E6CA682}" type="slidenum">
              <a:rPr lang="en-US" sz="1200">
                <a:cs typeface="Times New Roman" pitchFamily="18" charset="0"/>
              </a:rPr>
              <a:pPr algn="r"/>
              <a:t>26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5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69912-17E1-4C54-B68A-9122E13D6AC2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7827" name="Rectangle 7"/>
          <p:cNvSpPr txBox="1">
            <a:spLocks noGrp="1" noChangeArrowheads="1"/>
          </p:cNvSpPr>
          <p:nvPr/>
        </p:nvSpPr>
        <p:spPr bwMode="auto">
          <a:xfrm>
            <a:off x="5438458" y="694817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A262EF48-D636-42AA-8971-76DD7CF8D3E3}" type="slidenum">
              <a:rPr lang="en-US" sz="1200">
                <a:cs typeface="Times New Roman" pitchFamily="18" charset="0"/>
              </a:rPr>
              <a:pPr algn="r"/>
              <a:t>27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1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37EC16-2483-4EEA-8CE1-DB467C57F06D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A8670-F6D4-4DE2-8ED8-49B55B3A58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5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640A3-18DC-4618-BA8D-1A25F615063B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35458-FF9F-4B2C-9B99-B0405A2D4F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C8781-B8FB-4F0C-B8B3-9938D6D8E8C3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7A26E-E339-4207-8B00-38ED44926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E6C156-6F92-47AB-9AAD-6525DFF0E578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99659-D7FB-4597-BCCE-D4CC0E6F3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8DB08C-5B91-4DCB-BEC0-72526ED1CA47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C8D44-3A1D-445D-A54F-03A737FBCF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466655-56D3-49A3-86FA-FA131B31599D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BB2AC-D485-40B0-ABE3-575471B31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2D0AE-BCFF-45CD-8CFA-6FF7E220D2B8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10163-3B71-4A14-AD3F-DA9284AAE1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5D6B-1179-4698-9181-9CA4AB383012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E09AB-5001-4BFB-A717-968BFC8123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7FB8CC-445C-484F-8A35-FDB5BF5436FE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79DA9-3271-4AC7-9A80-3309A1B005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355CE45-B312-42E5-9F8C-584DC57C2DAD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0C63542-82C1-45E6-8633-87D6A1BAA5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50335-A3EF-4A14-AE11-14ABA685F5A9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A78A8-131F-4005-A68E-22AA2B252F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94CDCA-535D-4D59-B488-9A6783A8D3BE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3D058B-EAE8-4969-B632-A4E8AF9C3F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86CFAE-1836-4475-B21C-0453725EEB7D}" type="datetime1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2FD19-862E-499C-91C2-CD4B8CA96CF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908175" y="1412875"/>
            <a:ext cx="705643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70000"/>
              </a:spcBef>
              <a:defRPr/>
            </a:pPr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 II : PBO I</a:t>
            </a:r>
            <a:r>
              <a:rPr lang="en-US" sz="4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sz="4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KONSEP OBYEK DAN KELAS DALAM PEMROGRAMAN BERORIENTASI OBYEK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2339975" y="4005263"/>
            <a:ext cx="64008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Oleh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Tim </a:t>
            </a: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Dosen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TI 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4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4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Jurusan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Teknik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Informatika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Universitas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Sanata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Dharma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400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0" y="0"/>
            <a:ext cx="1862138" cy="6858000"/>
            <a:chOff x="0" y="0"/>
            <a:chExt cx="1173" cy="4319"/>
          </a:xfrm>
        </p:grpSpPr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1174" cy="4320"/>
            </a:xfrm>
            <a:prstGeom prst="roundRect">
              <a:avLst>
                <a:gd name="adj" fmla="val 83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b="0"/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174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3"/>
          <p:cNvSpPr>
            <a:spLocks noChangeArrowheads="1"/>
          </p:cNvSpPr>
          <p:nvPr/>
        </p:nvSpPr>
        <p:spPr bwMode="auto">
          <a:xfrm>
            <a:off x="2362200" y="2057400"/>
            <a:ext cx="3200400" cy="990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9AC0E-3EC9-476D-B0D9-B78D595825D5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87E9C-1D82-4B5B-90A5-259ACB7F87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3557" name="Group 3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23566" name="Picture 4" descr="to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Proses</a:t>
              </a:r>
              <a:r>
                <a:rPr lang="en-US" sz="4800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Abstraksi</a:t>
              </a:r>
              <a:endParaRPr lang="en-US" sz="48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3558" name="Curved Up Arrow 14"/>
          <p:cNvSpPr>
            <a:spLocks noChangeArrowheads="1"/>
          </p:cNvSpPr>
          <p:nvPr/>
        </p:nvSpPr>
        <p:spPr bwMode="auto">
          <a:xfrm rot="-6185320">
            <a:off x="7003257" y="2391569"/>
            <a:ext cx="2227262" cy="1562100"/>
          </a:xfrm>
          <a:prstGeom prst="curvedUpArrow">
            <a:avLst>
              <a:gd name="adj1" fmla="val 24991"/>
              <a:gd name="adj2" fmla="val 39078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3559" name="AutoShape 2" descr="data:image/jpeg;base64,/9j/4AAQSkZJRgABAQAAAQABAAD/2wCEAAkGBhQSEBQUEhQVFBUUGBcYGBcWGBwXGBccGBcWGBgcHBoYHCYeHBwkGRQVIC8gJCcqLC0sGh8xNTAqNScsLCkBCQoKDgwOGg8PGi0kHCQpNCwvKSkqKSovLCktLCktLSksLCwsKiksLikpLCwsLCksLCktLCwsLCwpKSwsLCkpLP/AABEIAOYA2wMBIgACEQEDEQH/xAAcAAABBQEBAQAAAAAAAAAAAAAAAwQFBgcBAgj/xABMEAACAQIDBAUHCQQHBwUBAAABAgMAEQQSIQUGMUETIlFhcQcyUoGRobEUM0JykqKywdEjYoLhFkNTY3Oz8BckNETC0vFUg5OjwyX/xAAaAQEAAwEBAQAAAAAAAAAAAAAAAQMEAgUG/8QAMhEAAgECBAMGBQMFAAAAAAAAAAECAxEEEiExIkFRE2FxgZGxBRQyofAVwdEzUmLh8f/aAAwDAQACEQMRAD8A3GiiigCiiigCiiigCiuXrjOBqdPGgPVFRmK3mwkXzmJw6fWlRfi1Rc/lN2YmhxsDfUbpPwA0BZ6KqDeVfZ39rIe8Yecj2iOhfKvs7nM6/WgnX4x0Bb6KreF8o+zZDZcbhwex3EZ9j2qdwuOjlF43SQdqMGHtU0AvRXL12gCiiigCiiigCiiigCiiigCiiigCiiigCiiigCivLuALnQDmeFQu195VQZMPknmIuEVxZRe2eQi+VB3Ak8ADyAd7b2/DhYw8zWucqqAWeRuSoi6s3cPXYa1nu8HlKxQcRxqkDNqkSp8pxRHIsMywxX7y1MN4dovHMERhPtCdbdIw6sEZvfKmoRNDlTi1iWLW197F2GmHU6l5H1kkbVnJ4kk613CGYrnUUSOnxG05tZHxBvybGLCPs4WFbeGY1HT7uzG7SYWCQgE3lxM0p0H94pq6U22m1oJT2I/4TV3ZRM/bSZS9mzHLmjweFUX5EA/5JqTTbs6/8vp/dzRk+oPEvxpjsP5keJ/KpCuFBNFkqjTscm3vIACoxlJA6KW0LEc8jljG5/dBuadQ7XnmxDYeCEdIiq7GaTo1AbLawClm863Aag9lMp4FdSrgMp4gi4NRkzSYcq4dskfzcvnSYe/JucsB4Mp1HKocbHUal9OZapd28U4tLNhlHYkBl98rgfdqN/2fRK4cyyBwb3hWOD3xoG99WHYu8gxAKOAk6AFkBurKeEkbfTjPI8uBpzPVsYRZROpNaXIyDaOOwv8Aw+KaVR/VYv8Aaqe4Si0i+0+FWnYXlNikZYsUhwkzGwzkGGQ/3cw6pP7rZW7jVamFK/IlaMo6h1bzlYAg+IPGpnSjbQ5p15X11RqYNdrLtlY/EYHTDkzwD/lpW6yD+5lbVfqPdewrV82DvLDi0LRMcy2DxuMskZPJ0Oo7jwPIms0ouO5tjNS2JWiiiuToKKKKAKKKKAKKKKAKKKKAKrm8e0pemjw8L9EXR5HkABcKrIoVAwKhmZ/OINgp0uQRY6qO8sYG0MMTfrwYhbgkaq+HccO4v7DQDGTduF9ZQ0zelNI8p++xA9QFK4TZ8eHDdEoW5ubcSx0GvsA7BTroTyZh7D8QaRxMT20Zbk6ErwNjY6Ec7VJBSsTu7iI8c+K6JpQzOW6NkJAIyoQrspy5bDLrlIPEa09ba1vPhxKeMDt74wwpxu3BtGOVvlUsc0YHVIQRtmuNeqLEWvcHtFWCThcKe8Cxt7+Fdxm47Fcqalqyqf0jw3OZF+veP8YFeNq4+N8LNkkR/wBm3msrcj2GrO8oPG/rB/MVGY3ZGHkBzQwuTzKITc6cbX5132rOOxV9yjbC+bP1vyFSFO8bgNlRSGNmhhcWJVZWiOouLhHHKlk3WhZQ0U8+VhcFZRIpHdnDA1yp2RMqbbuR9Q428XF4oWdPSYhAfAWYkeIFTWN2DIhsuIY6f1kaH3pkqv4fdrFIFRUWVV0DB8lx3hhofWaOfQRpdRCDGqjqpzwIpzRvbrYVzxseDQMfOW9h3crvsrbpkboZwI8QovYeZKvpxnmO0cRVZm2Dix/URFbagSgn3gAe2ubM2ZMVEGIhlRU60EwKs0DeiCjHq9l/qnlaIzcWdTpqSsXxUA199Iy45F4uPj8KqRfGarJC8rA2zh0VGHIgOwI7xbSuLhMU30YYvruzn2KoH3qv7SJmVGRY5tvoOAZvd/OoDa+8eWRGjzR4kaRmG7TW4kEDzkPNWBXwOteoN2GOs2Ike/KMCJfC63b71SWD2VFD82gTje30r+kTq3rJquVS6sXQpWd7k7s7f7aAjQyxYZnI6yDPHb+IGQXtbgLVJweU4r89g5x3wtHMPZdH+7VaBrtU2Ly6YbynbPYgNiBCx+jiEeD3yKF9hqx4THxyrmidJFP0kYMPapIrJ2W4sdR2HUUwG7MDOCkYjf04iYWHfmjI9tLA26isiXHYuABcNjZiFvfpwMQG4adezhRbSzX7e6SwflHxsf8AxGGinXm2Gcxvb/Cl0J7g9LEml0VD7u714fGoTA92SweNwUkjJ5Oh1HjwPImpioAUUUUAVS96pXk2hh4lyqIEbEXIJZ8+eDINQAAGuTqblLWq6VUd906GXD4yxyRZ4pyB5sUuUhz+6kscZPYrMeVAN9obWTDwvLOQiILsfcABa5JJAAF7mqd/tZjZrfJcRkv54yFhbW5QN7r3pv5V8eHODgU3Vy8xIN1IUBENxodXY+qoHD4ZREWC5m1yxg5bgHKSSBfiCB4VINS2PtuHFR9JA4YcCOBU9jA2IPcRTwG2orIxK+CmXEwamwEkd/nF4lG7TYEq1uI8avuDOJkjSWKbCzRyKGUtE8RIOo1SRgDyPV5UIJ2VNLjhzHZ/KmeJXqmma4/FoethVbt6LEBgf4ZlT41zFbXtHmaHFIGBBBi6TIbcCYS/qPP1UA22purhp2zSQxlubZFufE2uacYLZqQxrHEMiLwUcBcknj3kn10im9OFOhxEam3CS8R9kljT6KZXF0ZHHarBh7qkCLxeB8QDXlhThkNJMh7KAQZaSkjJFLsKTIoBG/dXg27KUiYhR4D4V5LHu9dRrckS6FPD1fpXfk3Y3v8A1r28iL55A91eoxG/mtfwINSQINhW7AfV+lJFCOTDwN/j+lPXjK8zauxyMSACGvwBHGgGUYYkBSCTyOhpeXE5BlA4+cw1zdw/d+PHsp5IygFQtyR1mUj2Du+PhUNtTEiHIFDM0jhFXzdTbjfQDWobSV2Er6IXWUHga9U0wWz8ZNMEU4eNWUsJOtJezKCuXqm/XB4+2m22YMTHJ0EllfrFWjJVJgtswBazK63BKHtGtrGuYTjNZou6OpQcXaW44xT5JFmikWLERAlHJ4qNWV14tEQNRy4ixFaruvvAuMwyTKChOjoeMbjzlPgeB5gg86xnBbObNG3R9Fk1Yk+ewuVNgdNSL9w76uG7e8wgxErOOpiGQtl82MjqZrHUi2QE9ig25VLvcjSxplFcBrtAFcZbi1dooCgbd8mMJn6TDwRIGgnQqNAsjdG8TonmjVHU5bedz1rPNnYhIwhYEOrNFcDVczM637NWYeKmvoE1n++Hk7eSVsRhMuZ/nImsFc3vcX042NjbXUEGgM7x4RnmdWN+qCp5EHQ28M3dqa9bn+UCLBiTCzLIVEpMRRc2UPYlbDXzySLD6VSWJ3G2ixNsLYnXz41Um1rsc5PDx52qU3N8iLR4hMTjpVdkYSCKO5XMDcZna1wDY5QOQ1txkEgu/ODvleXom9GZWhYeqQA+ypTDbQjbVHRwewgg+sVdJsMrrldVYHkwDD2GoDG+TnZ8pucJErelEDC32oipqARbRhkFuspA0OttOBqJxO7OFc3bDw37QiqfaoB99TyeTeNGvDicWg5o0omQjstMrMPENpUfPuVtBCeixcEw1sJomjbuBaJyD45PVU3IIk7tRj5t8RF9SeS32XZl91eDsudfMxcn/uRxv+FUb308mwe0o/PwQlA+lBOjfdlEZphNvH0fz8GJg75YJAv2kV1t66A6flq/Tw0niskZ/E491eVx+IBAfDRkX1ZJgbdpsyIT8a9YXeXDS6JNGx7A639l7+6nkkgt2eII+NSDwLZQLa2HOs83h3ulmkMWEOVASM66M9tCQ30EB0zDU8qm9+9vth4EjjHWxAZA17ZBZQSO09aq/sXZY0UWXMLsx+iqj4Bfee+oBFLu2h1mdnY99h7Tdj7aU/o5D9AsjDmra++9Wpp/2F8J1TxBsC7W4gki9+6lcGHdAuJ/ak9oAZeyzAXvQkgdmbyYrCOqSlsVCxCjnICdABzJ7jcHlar4cWFUZGVg4vnGoA9EEH2n1eNZ2hhhBmivnZ11fsRriwI+kRcMR4DnTLcHElTPhGNxEc6X9FuPvKn+I0IZcNe72/ypDHYYyIVFgwIZGvwZdVPDhypwqAcK9E0avownYTi3inV42WByyWBRuooGob9pryJsbchwrztPHSYiZJZyoMeYpHHqFZgAWZjqzWAHADu1N1CtGi3Y2AGpJ5DvqmhQjQjlhsWVasqjzSK7vDvbFhtHOaTlGnH+I8F9evdS2wtotidnvKQoZs6BV1OZiUiUC9ySbAdpNZ3s/d58TiWAV3LyPljQftHOYnn5o7S3Dja1yPojcHyejBxo8wQyrcoi/Nw5uJBOryEaGQ8tBYXLXXK7F3UV2iioJCiiigCiiigCiiigCiiigCiiigCuWrtFAR20N3cNP8/h4Zf8SNX97CoKXyV4DUxRyYc9sE0kVv4Q2X3VbqKAxPfnydCLF7NUz4mWCWcwsZMhMRfLkswQXuQfOv5tRGAwwEs0TehIluHmstx7BX0ERWSeUbdt8PiflcV8kjZiQPMfnf8Adb8yOypBDbHaJcyRMgY6izX8eZ7qdbajITKrgTWszDXJ3fWtz5ePCNwiwQSGQnoZmXVCCyR31uCBoxtcA+bft4NZZYlm6USNKbABEBVSR6bNpbuFCBPHwlFgRvOSI3t2F+r7gaid3sRba5A5xlT9kN+QpxtDaFs0khuzHgBqx4Kij3Aeurb5NPJC8gkxe0Olikl+bRHaKRAeLNbUXFgFPAXuOwSO8/cfZ+lHSePsP6Vam8lqfRxmMXxaJ/xQ399H+zAf+txVu4QA+3oaXIKnLiAqlmNlGpLdUDxLWtT3Y2AxGMA6CMRxG98RKpykHQmOM2aU2PndVO88Kt2zPJzhYnDuHxDrqrYhukCntVABGD3hb99WcClySC3W3Mw2AS0Kddh15GtnfnxAAC3+ioA7r61PUUVACiiigCiiigCiiigCiiigCiiigCiiigCiiigCiiigCvEkQYWIBB4gi4Ne65egKTtXyU4eVi0TvCTqR563Pc2vvpjhvI6gb9piGZexUCH2lm+FX+bGImjuqnsYgfGoPHb94aMlbyOw5JG34mAX13qUm9iG0txbY+5mEwzBooVzjhI3XceDNqvqtU5VQbyhKHQPh5Y1dgoaQoup4CwY3PcL1Hx+WLC9YsGyqcpZCrqp/eN1y1zJ5Wk+Z1FZk2uRf6Kq2z/Kbs+a2XEKL+mGUDxYjL76sOE2jFKLxSJIO1GDfhNSQOKK5eu0AUUUUAUUUUAUUUUAUUUUAUUUUAUUU0x+1YoBeaRIweGdgt/C/E9woB3RUG28hf8A4eCWQem46CP2yWcjvVGplj5McwBSaGPXVY0LW/jkBzepFoC00VVocbNELz4pTftRF99tfZSGLWPEILzSEMLhg5CkEaaCyEWPZrUpENlkxm14ogS8irl4i9yP4Rr7qiMTvvCo6iu9w5HVyAhBe/XsbHkba1Wp9gdAQxZmB0DA5eHLTX317hKg3AF+3ifada0qlHe9zNKu07WHTb342YXggVV4Xs0h9vUA5cjS7LiZOhaZ2jOfKUD5VYMLAlU7zzvSUeNI4EivG0MSbx349Ih7dLMbg+oVLilsiFUb3Yvgd0AqOGkbOxGZlFnKgaDMSTapSHduEZM2dmS+Vma7a8OVjblTNMceN6WXGd9Q3LqSpRM+21gJFx+FWXM6piit2vlJMcmVgDpfT31za2y4ZoRkiToUYho8o6r3PWNuN+2mHlK22wxfRoGdozDP5+UIMyoLX5ksRpwuTUQ28jQEdOvRK+hKy5yeJ1QKCRpxF+NWpxbu+7kZ62fRR7+YrLuHhX4K0Z7UYj3G4pA7h4hDmw+LNxqBKNftC5HDkBUxsLbsWJDGJichsQRY68DY8jap+CpdOEtUVxrVYuzfqVrCbz7cwfnK06D0T0w9jXf2FasuxPL3GzZMXCY2526p+xIbffJ7qkYKXxGy4p1yzRJIOx1DfGqJUlyNcK7e6Ljsfb8OKTPBIHHMahl7mVrMD4ipGssTdhcAwxWCZ4xCc0sAYtHJFxlAVrlWC3YWNrqNOdajG4IBBuDqCOBHbWdprc1KSex6oooqCQoopHF4xIlLyOqKOLOwVR6zpQC1FV599Im+YSbE/vRJaP8A+WUrGR4Maicbv8F0eWCI+hGWxUv3AFU/aFSlchtLcuU+JVFLMbAcT/rnflUVPtuQ6QwH68zdCv2bNIfWg8ao2I8o2ZiIo5JCpHWmcIt+NwkYPaOQ8b1HYjejFScZRGOyJQv3nzH1i1WxozfIoniacd2XvFdIQTiMUUTmsIEC+uRi0nrUrURFt/AwsTAokk5vErTOfGZr+96o2CUOWaS8rCRwGkJkIAYgWLk24cqlkmqyOH6spljFeyRM7S3ynyFkhVdVAMr3JzMqjqoCOLelQ0kr/OTuR6Mdol+7d/vVBbQkuijtlh90qH8qlI5q7VKKZW68mh6sUcaswUAgE5jq2gJ843Pvp1sBQuFgB1AijAHpWRR7KjcXIFw8rt5ojk09KyHTw7TTrCz3RO5VFhwFlAsO4UcdbHSlpdktmD3jfg3DuPd4cqrUzFHZW4qbVMrJ7RqKZb1wdVJ14Hqt+X5j2VzT4ZZepNXihm5oaJiqZ7e3ojw0cbTZivSBQR9ElX1P7umtteY7C1XFVU/KdPfCRj+9HuR/1q6orRbM9GWaaQ8xnlYmEhjjwZLDtcvfmCMi6gjUEE14Xevbc3zWGWMdpjy++ZqtmxMSPk8SHq2jTKeFuqNDb6Pw49tOWlKkg6EVX2be7LnWitomQv8AK8VNinxEhMkEbJJYJc5SzKgyi1syHUa053o2ekGFV4wQzsvXJJcgqx8469nCpPZ8f/8AU2hHykBb7RB//Q0htzZ0mI2XhjEpkK5SwGpsEZSQOetcKKUH11+zLZvii+X8oru4mKZcdGFYgPcMORAUtY+sVs+HNZNuHsSX5arPE6hFc3ZSouVyjiP3q1CJCvCrKC4SjFPjXgTUFSMFRGDxAOh0NS8FTIiBJQAHiLjmO2nW50v+6iIm7YZngPbaM2jPriMbeumuHr3sZ8mOnTlNHFMPrJeGT7q4f21lqG2kWOiiiqi84ayXau0j8okICF1dx0rJ0kmjEdUyFggAAsFAAtWtGsK2hi9ZnHpSt7GY1ooRUm7mPFVJQisvNjcYmbENE2ImaQSIXyG9l0jItckaFxyHgKeps9ALWNuy+nuphhFs8QHBYSLeuL/tNSJmA4kDxNq2QWVaHnVZZ3qIYDBoWluOElhqeUcff2k1ILhE9H41FYPaka580ka3kk4soOjZRpfsUU6XbUV7Z7+AZvwg0Ulbclw12+wvsmJTHcgavL/muB7gKkVReweyoDZ21VWNRklJ6xI6J/pOzcWAH0u2nI22eUMp8ci/F65T0R21qx9tG37EWGs0fuzN/wBNTECC2ZvNHtY9g/M8qrq4uR8rGIokbZiS63Y5WAVQoOpzceQBrzi94ZtCUhQcAC7EDuHUF/ia5btdsshFyajHV9Fr7E1tzE/7vMTwEUmg5DI2gp6jWFuyqlicXNKjRlogrqQQqMWysCNCZOw8bUt8txF9ZR6o1HxvRRb2Ic1HR+zLYslPIoxLE8LfSBt3H+RsfVVGE09tZpD9lfwKKkthY+RJVzOzA6dY315fp665nTdrrkd0q0c2V7MYAFWKtoVJBHeNDVR8qUn7CAfvsfuj9a0be3B5ZFmXzZRr3MB+Y+BrL/KbLdMOO+Q+5f1rqpLNTucUYOFfKzStltaKMHiEQexRU1hpswAPLgfyPd8KpsO9OFRVDYiIWA+mDy7qWTf7B3sJi57Ejkb4LUScep1FSvsV/a69HvDJcW6SJfdGt/8ALNTe58V8Oy/2c0yeFnJHuIqE2rtmLE7VwxAdGyZEeRGjzfOAoc3KzDK3I6HQ9Wx7lR2mxsZFisyvY6EdJGpP3gfZXEHp5svqRvHyRK/J66MNUoMLXr5NVmYzZCKGGqQwU9tG9v60t8mrow1Q3c6UWiUw1cxbZMTg5OF3kgbwljLD/wCyCMeukcE9tD6q97y3GDkkHGApOP8A2JElP3UYeus00a6bLVRXFNdqk0nGrAJTFJDIVcZuiZmAYixyamw041veKeyMewE+wGvm3DYdo8NJJYgMHS/aAouLVy6/ZNK250sKsQm76rUnV2GnTZStwIhoxLfTPpE9lPl2HGP6tNP3R+lNY94P94LGP+rUaG303PZxpTZm2gklpbrExbrseqramx0vqLc60LG0syXUyv4bXyuT5ffqPU2eBwFvAWpQYKl025B0vR5hc2IIN1IJtcn6PLj20ngpi+0njD5oxCGAFiM2dQfXqRV/zMNEnfWxm+SnZuStZX1PPyGloNmX1OijifyHaTS26TPiI5Gkt1JXS4FtARYeOtvV66IN5YJHMYzLlcxrcXUm9rgre9zbU1HzMbJ3tcfJTu0le3QTmgzW0sBoByA/XtNMsZscsrFAOkK5QWvoCdeHDQnhVhxEkUbKkkiIz+arMAW1toDqddKjG2uqYvonZVQhQp/eYAgE95uPZXNWtT+iT3LsPQrJ9pT5a+NuXf4EG+7sqMOjseqASSVYm/W5GwIA8ALDncXZ+LzW6uliSdF4k2Btc6dg00HKr4MBXobP7qr7GC2bXgzWviFVq04xl3yimUQ7GxWYkOvADNwvz4ZTzJHqqYwuz2CKH1YDUjmfYPhXiLfLDtihhwG1cp0mmS/Ac72LaX76tDYIAXNgO06Cpoumm3CTfncrxc61VRjUhFdLRS7uXsNkw/TwNC3G11PYw4H/AF2msR8piFXhVhYr0gI7DdAfhW8wYe9mjIPYQbjTlceys48t+7JkijxsfBOpKvPrEBW9RGU+rvpKVk48mUxheSm91oO8Hg41Ayxxi3Yij4CpaCS3ComJ6fQyVuaPMU7lS8pTZcVs+XscgnuDxn/qNW3c7EBtozxMBnaCNg3NgjMlm7SNbHsNjwFVHyqtbD4duayn8JP/AEinDbzLs/aWHxMiko8Ukb246kMPYSDWaWil4o9KnrFeZr/ySu/JKqmC8tWz5WygS5zwGUdY+iDmsW7Bz4cbX8Hy5bNHHpwf8Mf91U5yzsy3jCVySJVF2IUdpIA99UHa/l9wipbDRSSSHgZQEjXvJUsx8AB4iodvLWNOmTCYpRrYxPCR22z9Kt/VUZyezNLm2rhk8/EQL4yoD7C1L7O23hcUXw6YiGVmRgyI6s2QjKTYHhZqpWz/AC57NI68EkTDiFSNl9TAgn1gU33k8rWzcTEOjeeKeI54JRGLxuBYfT1RhdWXgQfCocrkqFjT90sSXwOHLecI1V/roMj/AHlapeqH5H97Fx2DkNgrpPKWQXsvSsZdCR5uZ3tzFtavlVlohjlvG4HNWHuNY9tOVHwhUrxQAaaXYAX99bM1Y3tTYk8MJR4JeqFXMFLghSBe8eYcBfW1T2VOp9fLYh4irR/p89HoIYvD4YTyM3URIVYkEj6cpPjyo3d2xhcXG8MYew1KSCxIJ0YWOouBzuNKitrFZJGUHMGWIEAg3Akdsp8bWt30vjcC0L4eQlS2YC4BFg7CNk77FkI7+ys9TBQvZNmuj8TqZc0orw/Llq2hhBLG6kXzKQO420t2a2qNm2CVZDA7IT1Xa9urbtGupHDmaUgdyeNgNSSdAO00tJtY6ADqjhcak9ptz+FcfplWL4WmWfrVCatOLXoyLx+z5I0tGCsdmLqp43uCXt5xK2vy5cKT/o3IEDRsATYi3VINrgg9o0qYXat9CvsP5Usu0U7x4is88LiI7x9NTXTx+DntNeenuQ8O7zExSvIzuGRj0lyw6ykgEnTwpXaOwxPK5LFSpjI0uCQL6+yphcQp4EUoAOI51lkpxfEmvE3wdKatBpruZXdmbS2gswnzNLC0jEw5wxy5icoziwtoARbhVxk38woxMcFnHSf1jAIqHXR85BFrDXh1hUfHGFFgLDXQd+p+NVbePemBJTEsBxUwFmUAZV1BszEHW4HLTu4Voo4ire0dTHiMJQtmloVGKBxKOqbhswvpfKb8/Cr35R97YsThYlgcqTIxliOjALfJmHMcxY8xfWoeHfDpssGJhfDZyoVicyGxGl7Cx5cx22qbn3UhdjmU2KKtxoQVY3IPaRblyrlynSTi1udqnTrtTi72Izyf79JglaKZXeN3Urlt+zuCHOp1v1NO4mrftfejCYiQQxNmYYiBWjdDaT9siuUv52hII52v454+6DdJOiEnolBTQdcm2nGw0vUU+IePFBynXWZSUbTXpAbG1WUsRJWjyKK+Ei7z5mg7c2OcO911ifzT2funvH+udNoZKW3236hmwyR4NZFZnzvmUghV4DmCCxHA6Ze+oPZW1xJoeq/onn4V7lHFwqPI3r7nzGJwFSku0S4fb/RH+VA3wSd0q/genu19iR4qFUkuLWKsOKm3f3cqj/KQb4Ef4qfherBsiCSYqqZLkGwYlfNANrgHW1+Q4VojbNLNtY4hK1ONupR5/JkeKTj+JLe9SfhSmL8n884vmiM44kEjph2nq6SD73j51+xuz5YfnonQelbMn20uo9ZFIK3Ag+BFT8vSkrotVaWxlh3BxfoL9tf1rn9AsX/Zr9tP1rWMYWkUlbBxctzzAC91Hp/+eNREe1SD1wBoNOfC9z6tbd61lmqNOWWV17HoUcPXrwz07Pu5/n491ehxeT3FHiEXxcH8N6e4byZyHz5UX6oLH35aug2yn73s/n6/VRhtqh2CgG5J4W/XsqYvC3SUr3OpYLGqDm4WS1e23r3Fk8jmzPkk80CO7I8SyHMdM4cqSAOHVKjv9VaxWY+Twn5eTY5Ww8lm+ixWWHNbttmtfvIrTqqrJKbSM1N5ophXLV2iqiwru+2yFlwsjBFMqAMrZQWGUgmxtfhfhWS7x44ywKEGRl1LP5qnOrEniMqhBrxPC1yBW9kVX8ZuDgZbh4AQWzFczhSeXVDAW7uHdUgzfc2LE7RjlMIjWOJlUM+ZDMxFydAwWwtZbG2Yd9SGK3dxcfn4d2HbHllH3Tn+5Wn7O2ZFh4xHBGkSLwVAFAvx0HPvpzarVWmjPLDU5cjEnxKg5W6rei3Ub7EgDe6lL27R4gj9K2XEYRJFyyKrqeTAMPYdKgsVuDg2vliMJPOFmiH2VOQ+tatWJ6ozywX9r9TN/Z7vztXbkcCR7f51bsX5ND/U4j1TRhvvRFD7QahsVuZjI9ehEg7YZQT9mUIfUCauVeD3M7wtWOq+zIPam2pIYJHVgSo6o43YkKv3iKg8BhegVY1UySubta5Z2OpPadb2/wDNSe8OFltGjRTAmVCweJ1sqXcnMRlIBVdbkU72JCLvJ9LMVB5gADh4/lWSqoZuFLyPQw7qZLVG9+ZF47BZg0OITKSLkXBtcX0I4MLip7dvambDqshvJGTG5I4lNA3rUq3rpzvH18LHIWAKONCBdySF0PHzWJIqsRNlOKtoQiyKbka5HXl/hCqXQhW4Z/Y0rFVMOnKnbzLssyngR7aidvbLiZVdkUsJYetz1mjBuRx0NV6Ta5VpQruejjzAMFKZgLsM5szEXW68u/lJ48t0ZswIDRnS41EiEcCeYFUR+HxfFCW3VGmfxeceGpBa80/2ZP4bApHbIoFri/OxNyL8bXr1isGkq5XUMO/iO8HiD3io1cfIOIPqIPxsaVTax5j2gj+VUy+GV1tZ+Zpp/G8LLSV14ozje3GSfJpYZATkYWYggkB7C/be971bthYsqI5E0K5HW/eimx7iGIPiaZ+UUo2BlfKQ949b8s6j/XhSmw/mU+pH/lR162BVSzjV3/Y8bGui5J0Nu7TU1LZ+9MEsZAbopW+g7ZTe30WPVce/tFNMfuzBLZinRMxALx/s+J85hbIRbtHrqjmvUTlfNJX6pK/hIq94Rp3hKxQ6t1aSTJzH7mTRk9FIkoBHH9m3aO1SdOOlMcVsSVwWbDtnFswCqwbj1lyk66m477jia8JtaYcJZR/Hm/GDSg29P/bP7I/+yustf/F+JypRW116f9GmG2BMdEw7C99Xsvjcscx49lSce78UNmxcq90KXGbuNuu3gAKSn2jJKpIkkuB1kDZQR6QCW07Ry8ODfC7LkfzEtfixGW/iTqajJO3FJRXd/Icru7u/F/nuSEO1DJtLCPGpjVZBGiDTLGyNnBA0scinLwGUHjWpCsv2dswR47BqGzSGVmYDgqLDKT33vlHr4VqArJWy5uHY1Ur5dQoooqktCiiigCiiigCiiigCiiigGe18H0sEsfpoyjxINvfasUweO6GQrJojnzvQa1je2ttP9a23es93y3HdnaaBc4fV4xxB5kA8QeNuN/dKBXtu7QjMSQxlJNczMNSuU37OZtrftqkY3eQQYiVSmcNGqGxsQQHPAix8/tHOrJitjYmNT0eEnduSrEwF+82taovd7yRY7FThsTGYIi15GkIDkXuQqg3ue02A91SnbVHLipKzOSbJmMZxPyTEgTRHK6r0qZXjAUjJbIBlGpFyCdOBEntDExvC+RkYjLwILDrLxtqK3PD4dURUUBVQBVA4AAWA9QFNdo7Cw+I+fhilt/aIr/iFdQqONyupSVS1+RlLYfsLD3/G9c6N+Rv4r+hFaR/QTAf+jw4uLaRgfAV4byf4E/8ALIPAsPg1X/M9xl+S7/z1Mf31VvkE97eavC/pr3UpsM/sU+pF/lJ+lapP5MtnuuVoCVPEdLNY+I6TWkv9l+DFsnTRgAABZ5CAALDRy3AVMcQlK7RYsO1FK/O/2KDG9iDxsQbHgbVZotrYZ1AZFVud1HxAqSfyXxfRxOJHiYmHviv76bP5L2+jiz/HCp/Cy91dTrU6m9zpUpLYb58J/dez+VeflWEHJPUhP5UqPJjNzxcdu7Dtf3z06w/kvX+sxUzdyLHGPws3vrhzp9WOykes0cWvUjtz0W3rqGO2psWD8iQyWOVslso42PStZANNQLsOw1bcHuBg0IYwiVh9KdmmPiOkJAPgBVgRABYAADgBwFeRgsPUwzlKpUdRu31bLfZXZqqKM7JK3gVfdHc44dmmncPOwK9W+SNSQSFvqxJUEubXsAAANbVRRW1tt3ZCVtEFFFFQSFFFFAFFFFAFFFFAFFFFAFFFFActRau0UAUUUUAUUUUAUUUUAUUUUAUUUUAUUUUAUUUUB//Z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AutoShape 4" descr="data:image/jpeg;base64,/9j/4AAQSkZJRgABAQAAAQABAAD/2wCEAAkGBhQSEBQUEhQVFBUUGBcYGBcWGBwXGBccGBcWGBgcHBoYHCYeHBwkGRQVIC8gJCcqLC0sGh8xNTAqNScsLCkBCQoKDgwOGg8PGi0kHCQpNCwvKSkqKSovLCktLCktLSksLCwsKiksLikpLCwsLCksLCktLCwsLCwpKSwsLCkpLP/AABEIAOYA2wMBIgACEQEDEQH/xAAcAAABBQEBAQAAAAAAAAAAAAAAAwQFBgcBAgj/xABMEAACAQIDBAUHCQQHBwUBAAABAgMAEQQSIQUGMUETIlFhcQcyUoGRobEUM0JykqKywdEjYoLhFkNTY3Oz8BckNETC0vFUg5OjwyX/xAAaAQEAAwEBAQAAAAAAAAAAAAAAAQMEAgUG/8QAMhEAAgECBAMGBQMFAAAAAAAAAAECAxEEEiExIkFRE2FxgZGxBRQyofAVwdEzUmLh8f/aAAwDAQACEQMRAD8A3GiiigCiiigCiiigCiuXrjOBqdPGgPVFRmK3mwkXzmJw6fWlRfi1Rc/lN2YmhxsDfUbpPwA0BZ6KqDeVfZ39rIe8Yecj2iOhfKvs7nM6/WgnX4x0Bb6KreF8o+zZDZcbhwex3EZ9j2qdwuOjlF43SQdqMGHtU0AvRXL12gCiiigCiiigCiiigCiiigCiiigCiiigCiiigCivLuALnQDmeFQu195VQZMPknmIuEVxZRe2eQi+VB3Ak8ADyAd7b2/DhYw8zWucqqAWeRuSoi6s3cPXYa1nu8HlKxQcRxqkDNqkSp8pxRHIsMywxX7y1MN4dovHMERhPtCdbdIw6sEZvfKmoRNDlTi1iWLW197F2GmHU6l5H1kkbVnJ4kk613CGYrnUUSOnxG05tZHxBvybGLCPs4WFbeGY1HT7uzG7SYWCQgE3lxM0p0H94pq6U22m1oJT2I/4TV3ZRM/bSZS9mzHLmjweFUX5EA/5JqTTbs6/8vp/dzRk+oPEvxpjsP5keJ/KpCuFBNFkqjTscm3vIACoxlJA6KW0LEc8jljG5/dBuadQ7XnmxDYeCEdIiq7GaTo1AbLawClm863Aag9lMp4FdSrgMp4gi4NRkzSYcq4dskfzcvnSYe/JucsB4Mp1HKocbHUal9OZapd28U4tLNhlHYkBl98rgfdqN/2fRK4cyyBwb3hWOD3xoG99WHYu8gxAKOAk6AFkBurKeEkbfTjPI8uBpzPVsYRZROpNaXIyDaOOwv8Aw+KaVR/VYv8Aaqe4Si0i+0+FWnYXlNikZYsUhwkzGwzkGGQ/3cw6pP7rZW7jVamFK/IlaMo6h1bzlYAg+IPGpnSjbQ5p15X11RqYNdrLtlY/EYHTDkzwD/lpW6yD+5lbVfqPdewrV82DvLDi0LRMcy2DxuMskZPJ0Oo7jwPIms0ouO5tjNS2JWiiiuToKKKKAKKKKAKKKKAKKKKAKrm8e0pemjw8L9EXR5HkABcKrIoVAwKhmZ/OINgp0uQRY6qO8sYG0MMTfrwYhbgkaq+HccO4v7DQDGTduF9ZQ0zelNI8p++xA9QFK4TZ8eHDdEoW5ubcSx0GvsA7BTroTyZh7D8QaRxMT20Zbk6ErwNjY6Ec7VJBSsTu7iI8c+K6JpQzOW6NkJAIyoQrspy5bDLrlIPEa09ba1vPhxKeMDt74wwpxu3BtGOVvlUsc0YHVIQRtmuNeqLEWvcHtFWCThcKe8Cxt7+Fdxm47Fcqalqyqf0jw3OZF+veP8YFeNq4+N8LNkkR/wBm3msrcj2GrO8oPG/rB/MVGY3ZGHkBzQwuTzKITc6cbX5132rOOxV9yjbC+bP1vyFSFO8bgNlRSGNmhhcWJVZWiOouLhHHKlk3WhZQ0U8+VhcFZRIpHdnDA1yp2RMqbbuR9Q428XF4oWdPSYhAfAWYkeIFTWN2DIhsuIY6f1kaH3pkqv4fdrFIFRUWVV0DB8lx3hhofWaOfQRpdRCDGqjqpzwIpzRvbrYVzxseDQMfOW9h3crvsrbpkboZwI8QovYeZKvpxnmO0cRVZm2Dix/URFbagSgn3gAe2ubM2ZMVEGIhlRU60EwKs0DeiCjHq9l/qnlaIzcWdTpqSsXxUA199Iy45F4uPj8KqRfGarJC8rA2zh0VGHIgOwI7xbSuLhMU30YYvruzn2KoH3qv7SJmVGRY5tvoOAZvd/OoDa+8eWRGjzR4kaRmG7TW4kEDzkPNWBXwOteoN2GOs2Ike/KMCJfC63b71SWD2VFD82gTje30r+kTq3rJquVS6sXQpWd7k7s7f7aAjQyxYZnI6yDPHb+IGQXtbgLVJweU4r89g5x3wtHMPZdH+7VaBrtU2Ly6YbynbPYgNiBCx+jiEeD3yKF9hqx4THxyrmidJFP0kYMPapIrJ2W4sdR2HUUwG7MDOCkYjf04iYWHfmjI9tLA26isiXHYuABcNjZiFvfpwMQG4adezhRbSzX7e6SwflHxsf8AxGGinXm2Gcxvb/Cl0J7g9LEml0VD7u714fGoTA92SweNwUkjJ5Oh1HjwPImpioAUUUUAVS96pXk2hh4lyqIEbEXIJZ8+eDINQAAGuTqblLWq6VUd906GXD4yxyRZ4pyB5sUuUhz+6kscZPYrMeVAN9obWTDwvLOQiILsfcABa5JJAAF7mqd/tZjZrfJcRkv54yFhbW5QN7r3pv5V8eHODgU3Vy8xIN1IUBENxodXY+qoHD4ZREWC5m1yxg5bgHKSSBfiCB4VINS2PtuHFR9JA4YcCOBU9jA2IPcRTwG2orIxK+CmXEwamwEkd/nF4lG7TYEq1uI8avuDOJkjSWKbCzRyKGUtE8RIOo1SRgDyPV5UIJ2VNLjhzHZ/KmeJXqmma4/FoethVbt6LEBgf4ZlT41zFbXtHmaHFIGBBBi6TIbcCYS/qPP1UA22purhp2zSQxlubZFufE2uacYLZqQxrHEMiLwUcBcknj3kn10im9OFOhxEam3CS8R9kljT6KZXF0ZHHarBh7qkCLxeB8QDXlhThkNJMh7KAQZaSkjJFLsKTIoBG/dXg27KUiYhR4D4V5LHu9dRrckS6FPD1fpXfk3Y3v8A1r28iL55A91eoxG/mtfwINSQINhW7AfV+lJFCOTDwN/j+lPXjK8zauxyMSACGvwBHGgGUYYkBSCTyOhpeXE5BlA4+cw1zdw/d+PHsp5IygFQtyR1mUj2Du+PhUNtTEiHIFDM0jhFXzdTbjfQDWobSV2Er6IXWUHga9U0wWz8ZNMEU4eNWUsJOtJezKCuXqm/XB4+2m22YMTHJ0EllfrFWjJVJgtswBazK63BKHtGtrGuYTjNZou6OpQcXaW44xT5JFmikWLERAlHJ4qNWV14tEQNRy4ixFaruvvAuMwyTKChOjoeMbjzlPgeB5gg86xnBbObNG3R9Fk1Yk+ewuVNgdNSL9w76uG7e8wgxErOOpiGQtl82MjqZrHUi2QE9ig25VLvcjSxplFcBrtAFcZbi1dooCgbd8mMJn6TDwRIGgnQqNAsjdG8TonmjVHU5bedz1rPNnYhIwhYEOrNFcDVczM637NWYeKmvoE1n++Hk7eSVsRhMuZ/nImsFc3vcX042NjbXUEGgM7x4RnmdWN+qCp5EHQ28M3dqa9bn+UCLBiTCzLIVEpMRRc2UPYlbDXzySLD6VSWJ3G2ixNsLYnXz41Um1rsc5PDx52qU3N8iLR4hMTjpVdkYSCKO5XMDcZna1wDY5QOQ1txkEgu/ODvleXom9GZWhYeqQA+ypTDbQjbVHRwewgg+sVdJsMrrldVYHkwDD2GoDG+TnZ8pucJErelEDC32oipqARbRhkFuspA0OttOBqJxO7OFc3bDw37QiqfaoB99TyeTeNGvDicWg5o0omQjstMrMPENpUfPuVtBCeixcEw1sJomjbuBaJyD45PVU3IIk7tRj5t8RF9SeS32XZl91eDsudfMxcn/uRxv+FUb308mwe0o/PwQlA+lBOjfdlEZphNvH0fz8GJg75YJAv2kV1t66A6flq/Tw0niskZ/E491eVx+IBAfDRkX1ZJgbdpsyIT8a9YXeXDS6JNGx7A639l7+6nkkgt2eII+NSDwLZQLa2HOs83h3ulmkMWEOVASM66M9tCQ30EB0zDU8qm9+9vth4EjjHWxAZA17ZBZQSO09aq/sXZY0UWXMLsx+iqj4Bfee+oBFLu2h1mdnY99h7Tdj7aU/o5D9AsjDmra++9Wpp/2F8J1TxBsC7W4gki9+6lcGHdAuJ/ak9oAZeyzAXvQkgdmbyYrCOqSlsVCxCjnICdABzJ7jcHlar4cWFUZGVg4vnGoA9EEH2n1eNZ2hhhBmivnZ11fsRriwI+kRcMR4DnTLcHElTPhGNxEc6X9FuPvKn+I0IZcNe72/ypDHYYyIVFgwIZGvwZdVPDhypwqAcK9E0avownYTi3inV42WByyWBRuooGob9pryJsbchwrztPHSYiZJZyoMeYpHHqFZgAWZjqzWAHADu1N1CtGi3Y2AGpJ5DvqmhQjQjlhsWVasqjzSK7vDvbFhtHOaTlGnH+I8F9evdS2wtotidnvKQoZs6BV1OZiUiUC9ySbAdpNZ3s/d58TiWAV3LyPljQftHOYnn5o7S3Dja1yPojcHyejBxo8wQyrcoi/Nw5uJBOryEaGQ8tBYXLXXK7F3UV2iioJCiiigCiiigCiiigCiiigCiiigCuWrtFAR20N3cNP8/h4Zf8SNX97CoKXyV4DUxRyYc9sE0kVv4Q2X3VbqKAxPfnydCLF7NUz4mWCWcwsZMhMRfLkswQXuQfOv5tRGAwwEs0TehIluHmstx7BX0ERWSeUbdt8PiflcV8kjZiQPMfnf8Adb8yOypBDbHaJcyRMgY6izX8eZ7qdbajITKrgTWszDXJ3fWtz5ePCNwiwQSGQnoZmXVCCyR31uCBoxtcA+bft4NZZYlm6USNKbABEBVSR6bNpbuFCBPHwlFgRvOSI3t2F+r7gaid3sRba5A5xlT9kN+QpxtDaFs0khuzHgBqx4Kij3Aeurb5NPJC8gkxe0Olikl+bRHaKRAeLNbUXFgFPAXuOwSO8/cfZ+lHSePsP6Vam8lqfRxmMXxaJ/xQ399H+zAf+txVu4QA+3oaXIKnLiAqlmNlGpLdUDxLWtT3Y2AxGMA6CMRxG98RKpykHQmOM2aU2PndVO88Kt2zPJzhYnDuHxDrqrYhukCntVABGD3hb99WcClySC3W3Mw2AS0Kddh15GtnfnxAAC3+ioA7r61PUUVACiiigCiiigCiiigCiiigCiiigCiiigCiiigCiiigCvEkQYWIBB4gi4Ne65egKTtXyU4eVi0TvCTqR563Pc2vvpjhvI6gb9piGZexUCH2lm+FX+bGImjuqnsYgfGoPHb94aMlbyOw5JG34mAX13qUm9iG0txbY+5mEwzBooVzjhI3XceDNqvqtU5VQbyhKHQPh5Y1dgoaQoup4CwY3PcL1Hx+WLC9YsGyqcpZCrqp/eN1y1zJ5Wk+Z1FZk2uRf6Kq2z/Kbs+a2XEKL+mGUDxYjL76sOE2jFKLxSJIO1GDfhNSQOKK5eu0AUUUUAUUUUAUUUUAUUUUAUUUUAUUU0x+1YoBeaRIweGdgt/C/E9woB3RUG28hf8A4eCWQem46CP2yWcjvVGplj5McwBSaGPXVY0LW/jkBzepFoC00VVocbNELz4pTftRF99tfZSGLWPEILzSEMLhg5CkEaaCyEWPZrUpENlkxm14ogS8irl4i9yP4Rr7qiMTvvCo6iu9w5HVyAhBe/XsbHkba1Wp9gdAQxZmB0DA5eHLTX317hKg3AF+3ifada0qlHe9zNKu07WHTb342YXggVV4Xs0h9vUA5cjS7LiZOhaZ2jOfKUD5VYMLAlU7zzvSUeNI4EivG0MSbx349Ih7dLMbg+oVLilsiFUb3Yvgd0AqOGkbOxGZlFnKgaDMSTapSHduEZM2dmS+Vma7a8OVjblTNMceN6WXGd9Q3LqSpRM+21gJFx+FWXM6piit2vlJMcmVgDpfT31za2y4ZoRkiToUYho8o6r3PWNuN+2mHlK22wxfRoGdozDP5+UIMyoLX5ksRpwuTUQ28jQEdOvRK+hKy5yeJ1QKCRpxF+NWpxbu+7kZ62fRR7+YrLuHhX4K0Z7UYj3G4pA7h4hDmw+LNxqBKNftC5HDkBUxsLbsWJDGJichsQRY68DY8jap+CpdOEtUVxrVYuzfqVrCbz7cwfnK06D0T0w9jXf2FasuxPL3GzZMXCY2526p+xIbffJ7qkYKXxGy4p1yzRJIOx1DfGqJUlyNcK7e6Ljsfb8OKTPBIHHMahl7mVrMD4ipGssTdhcAwxWCZ4xCc0sAYtHJFxlAVrlWC3YWNrqNOdajG4IBBuDqCOBHbWdprc1KSex6oooqCQoopHF4xIlLyOqKOLOwVR6zpQC1FV599Im+YSbE/vRJaP8A+WUrGR4Maicbv8F0eWCI+hGWxUv3AFU/aFSlchtLcuU+JVFLMbAcT/rnflUVPtuQ6QwH68zdCv2bNIfWg8ao2I8o2ZiIo5JCpHWmcIt+NwkYPaOQ8b1HYjejFScZRGOyJQv3nzH1i1WxozfIoniacd2XvFdIQTiMUUTmsIEC+uRi0nrUrURFt/AwsTAokk5vErTOfGZr+96o2CUOWaS8rCRwGkJkIAYgWLk24cqlkmqyOH6spljFeyRM7S3ynyFkhVdVAMr3JzMqjqoCOLelQ0kr/OTuR6Mdol+7d/vVBbQkuijtlh90qH8qlI5q7VKKZW68mh6sUcaswUAgE5jq2gJ843Pvp1sBQuFgB1AijAHpWRR7KjcXIFw8rt5ojk09KyHTw7TTrCz3RO5VFhwFlAsO4UcdbHSlpdktmD3jfg3DuPd4cqrUzFHZW4qbVMrJ7RqKZb1wdVJ14Hqt+X5j2VzT4ZZepNXihm5oaJiqZ7e3ojw0cbTZivSBQR9ElX1P7umtteY7C1XFVU/KdPfCRj+9HuR/1q6orRbM9GWaaQ8xnlYmEhjjwZLDtcvfmCMi6gjUEE14Xevbc3zWGWMdpjy++ZqtmxMSPk8SHq2jTKeFuqNDb6Pw49tOWlKkg6EVX2be7LnWitomQv8AK8VNinxEhMkEbJJYJc5SzKgyi1syHUa053o2ekGFV4wQzsvXJJcgqx8469nCpPZ8f/8AU2hHykBb7RB//Q0htzZ0mI2XhjEpkK5SwGpsEZSQOetcKKUH11+zLZvii+X8oru4mKZcdGFYgPcMORAUtY+sVs+HNZNuHsSX5arPE6hFc3ZSouVyjiP3q1CJCvCrKC4SjFPjXgTUFSMFRGDxAOh0NS8FTIiBJQAHiLjmO2nW50v+6iIm7YZngPbaM2jPriMbeumuHr3sZ8mOnTlNHFMPrJeGT7q4f21lqG2kWOiiiqi84ayXau0j8okICF1dx0rJ0kmjEdUyFggAAsFAAtWtGsK2hi9ZnHpSt7GY1ooRUm7mPFVJQisvNjcYmbENE2ImaQSIXyG9l0jItckaFxyHgKeps9ALWNuy+nuphhFs8QHBYSLeuL/tNSJmA4kDxNq2QWVaHnVZZ3qIYDBoWluOElhqeUcff2k1ILhE9H41FYPaka580ka3kk4soOjZRpfsUU6XbUV7Z7+AZvwg0Ulbclw12+wvsmJTHcgavL/muB7gKkVReweyoDZ21VWNRklJ6xI6J/pOzcWAH0u2nI22eUMp8ci/F65T0R21qx9tG37EWGs0fuzN/wBNTECC2ZvNHtY9g/M8qrq4uR8rGIokbZiS63Y5WAVQoOpzceQBrzi94ZtCUhQcAC7EDuHUF/ia5btdsshFyajHV9Fr7E1tzE/7vMTwEUmg5DI2gp6jWFuyqlicXNKjRlogrqQQqMWysCNCZOw8bUt8txF9ZR6o1HxvRRb2Ic1HR+zLYslPIoxLE8LfSBt3H+RsfVVGE09tZpD9lfwKKkthY+RJVzOzA6dY315fp665nTdrrkd0q0c2V7MYAFWKtoVJBHeNDVR8qUn7CAfvsfuj9a0be3B5ZFmXzZRr3MB+Y+BrL/KbLdMOO+Q+5f1rqpLNTucUYOFfKzStltaKMHiEQexRU1hpswAPLgfyPd8KpsO9OFRVDYiIWA+mDy7qWTf7B3sJi57Ejkb4LUScep1FSvsV/a69HvDJcW6SJfdGt/8ALNTe58V8Oy/2c0yeFnJHuIqE2rtmLE7VwxAdGyZEeRGjzfOAoc3KzDK3I6HQ9Wx7lR2mxsZFisyvY6EdJGpP3gfZXEHp5svqRvHyRK/J66MNUoMLXr5NVmYzZCKGGqQwU9tG9v60t8mrow1Q3c6UWiUw1cxbZMTg5OF3kgbwljLD/wCyCMeukcE9tD6q97y3GDkkHGApOP8A2JElP3UYeus00a6bLVRXFNdqk0nGrAJTFJDIVcZuiZmAYixyamw041veKeyMewE+wGvm3DYdo8NJJYgMHS/aAouLVy6/ZNK250sKsQm76rUnV2GnTZStwIhoxLfTPpE9lPl2HGP6tNP3R+lNY94P94LGP+rUaG303PZxpTZm2gklpbrExbrseqramx0vqLc60LG0syXUyv4bXyuT5ffqPU2eBwFvAWpQYKl025B0vR5hc2IIN1IJtcn6PLj20ngpi+0njD5oxCGAFiM2dQfXqRV/zMNEnfWxm+SnZuStZX1PPyGloNmX1OijifyHaTS26TPiI5Gkt1JXS4FtARYeOtvV66IN5YJHMYzLlcxrcXUm9rgre9zbU1HzMbJ3tcfJTu0le3QTmgzW0sBoByA/XtNMsZscsrFAOkK5QWvoCdeHDQnhVhxEkUbKkkiIz+arMAW1toDqddKjG2uqYvonZVQhQp/eYAgE95uPZXNWtT+iT3LsPQrJ9pT5a+NuXf4EG+7sqMOjseqASSVYm/W5GwIA8ALDncXZ+LzW6uliSdF4k2Btc6dg00HKr4MBXobP7qr7GC2bXgzWviFVq04xl3yimUQ7GxWYkOvADNwvz4ZTzJHqqYwuz2CKH1YDUjmfYPhXiLfLDtihhwG1cp0mmS/Ac72LaX76tDYIAXNgO06Cpoumm3CTfncrxc61VRjUhFdLRS7uXsNkw/TwNC3G11PYw4H/AF2msR8piFXhVhYr0gI7DdAfhW8wYe9mjIPYQbjTlceys48t+7JkijxsfBOpKvPrEBW9RGU+rvpKVk48mUxheSm91oO8Hg41Ayxxi3Yij4CpaCS3ComJ6fQyVuaPMU7lS8pTZcVs+XscgnuDxn/qNW3c7EBtozxMBnaCNg3NgjMlm7SNbHsNjwFVHyqtbD4duayn8JP/AEinDbzLs/aWHxMiko8Ukb246kMPYSDWaWil4o9KnrFeZr/ySu/JKqmC8tWz5WygS5zwGUdY+iDmsW7Bz4cbX8Hy5bNHHpwf8Mf91U5yzsy3jCVySJVF2IUdpIA99UHa/l9wipbDRSSSHgZQEjXvJUsx8AB4iodvLWNOmTCYpRrYxPCR22z9Kt/VUZyezNLm2rhk8/EQL4yoD7C1L7O23hcUXw6YiGVmRgyI6s2QjKTYHhZqpWz/AC57NI68EkTDiFSNl9TAgn1gU33k8rWzcTEOjeeKeI54JRGLxuBYfT1RhdWXgQfCocrkqFjT90sSXwOHLecI1V/roMj/AHlapeqH5H97Fx2DkNgrpPKWQXsvSsZdCR5uZ3tzFtavlVlohjlvG4HNWHuNY9tOVHwhUrxQAaaXYAX99bM1Y3tTYk8MJR4JeqFXMFLghSBe8eYcBfW1T2VOp9fLYh4irR/p89HoIYvD4YTyM3URIVYkEj6cpPjyo3d2xhcXG8MYew1KSCxIJ0YWOouBzuNKitrFZJGUHMGWIEAg3Akdsp8bWt30vjcC0L4eQlS2YC4BFg7CNk77FkI7+ys9TBQvZNmuj8TqZc0orw/Llq2hhBLG6kXzKQO420t2a2qNm2CVZDA7IT1Xa9urbtGupHDmaUgdyeNgNSSdAO00tJtY6ADqjhcak9ptz+FcfplWL4WmWfrVCatOLXoyLx+z5I0tGCsdmLqp43uCXt5xK2vy5cKT/o3IEDRsATYi3VINrgg9o0qYXat9CvsP5Usu0U7x4is88LiI7x9NTXTx+DntNeenuQ8O7zExSvIzuGRj0lyw6ykgEnTwpXaOwxPK5LFSpjI0uCQL6+yphcQp4EUoAOI51lkpxfEmvE3wdKatBpruZXdmbS2gswnzNLC0jEw5wxy5icoziwtoARbhVxk38woxMcFnHSf1jAIqHXR85BFrDXh1hUfHGFFgLDXQd+p+NVbePemBJTEsBxUwFmUAZV1BszEHW4HLTu4Voo4ire0dTHiMJQtmloVGKBxKOqbhswvpfKb8/Cr35R97YsThYlgcqTIxliOjALfJmHMcxY8xfWoeHfDpssGJhfDZyoVicyGxGl7Cx5cx22qbn3UhdjmU2KKtxoQVY3IPaRblyrlynSTi1udqnTrtTi72Izyf79JglaKZXeN3Urlt+zuCHOp1v1NO4mrftfejCYiQQxNmYYiBWjdDaT9siuUv52hII52v454+6DdJOiEnolBTQdcm2nGw0vUU+IePFBynXWZSUbTXpAbG1WUsRJWjyKK+Ei7z5mg7c2OcO911ifzT2funvH+udNoZKW3236hmwyR4NZFZnzvmUghV4DmCCxHA6Ze+oPZW1xJoeq/onn4V7lHFwqPI3r7nzGJwFSku0S4fb/RH+VA3wSd0q/genu19iR4qFUkuLWKsOKm3f3cqj/KQb4Ef4qfherBsiCSYqqZLkGwYlfNANrgHW1+Q4VojbNLNtY4hK1ONupR5/JkeKTj+JLe9SfhSmL8n884vmiM44kEjph2nq6SD73j51+xuz5YfnonQelbMn20uo9ZFIK3Ag+BFT8vSkrotVaWxlh3BxfoL9tf1rn9AsX/Zr9tP1rWMYWkUlbBxctzzAC91Hp/+eNREe1SD1wBoNOfC9z6tbd61lmqNOWWV17HoUcPXrwz07Pu5/n491ehxeT3FHiEXxcH8N6e4byZyHz5UX6oLH35aug2yn73s/n6/VRhtqh2CgG5J4W/XsqYvC3SUr3OpYLGqDm4WS1e23r3Fk8jmzPkk80CO7I8SyHMdM4cqSAOHVKjv9VaxWY+Twn5eTY5Ww8lm+ixWWHNbttmtfvIrTqqrJKbSM1N5ophXLV2iqiwru+2yFlwsjBFMqAMrZQWGUgmxtfhfhWS7x44ywKEGRl1LP5qnOrEniMqhBrxPC1yBW9kVX8ZuDgZbh4AQWzFczhSeXVDAW7uHdUgzfc2LE7RjlMIjWOJlUM+ZDMxFydAwWwtZbG2Yd9SGK3dxcfn4d2HbHllH3Tn+5Wn7O2ZFh4xHBGkSLwVAFAvx0HPvpzarVWmjPLDU5cjEnxKg5W6rei3Ub7EgDe6lL27R4gj9K2XEYRJFyyKrqeTAMPYdKgsVuDg2vliMJPOFmiH2VOQ+tatWJ6ozywX9r9TN/Z7vztXbkcCR7f51bsX5ND/U4j1TRhvvRFD7QahsVuZjI9ehEg7YZQT9mUIfUCauVeD3M7wtWOq+zIPam2pIYJHVgSo6o43YkKv3iKg8BhegVY1UySubta5Z2OpPadb2/wDNSe8OFltGjRTAmVCweJ1sqXcnMRlIBVdbkU72JCLvJ9LMVB5gADh4/lWSqoZuFLyPQw7qZLVG9+ZF47BZg0OITKSLkXBtcX0I4MLip7dvambDqshvJGTG5I4lNA3rUq3rpzvH18LHIWAKONCBdySF0PHzWJIqsRNlOKtoQiyKbka5HXl/hCqXQhW4Z/Y0rFVMOnKnbzLssyngR7aidvbLiZVdkUsJYetz1mjBuRx0NV6Ta5VpQruejjzAMFKZgLsM5szEXW68u/lJ48t0ZswIDRnS41EiEcCeYFUR+HxfFCW3VGmfxeceGpBa80/2ZP4bApHbIoFri/OxNyL8bXr1isGkq5XUMO/iO8HiD3io1cfIOIPqIPxsaVTax5j2gj+VUy+GV1tZ+Zpp/G8LLSV14ozje3GSfJpYZATkYWYggkB7C/be971bthYsqI5E0K5HW/eimx7iGIPiaZ+UUo2BlfKQ949b8s6j/XhSmw/mU+pH/lR162BVSzjV3/Y8bGui5J0Nu7TU1LZ+9MEsZAbopW+g7ZTe30WPVce/tFNMfuzBLZinRMxALx/s+J85hbIRbtHrqjmvUTlfNJX6pK/hIq94Rp3hKxQ6t1aSTJzH7mTRk9FIkoBHH9m3aO1SdOOlMcVsSVwWbDtnFswCqwbj1lyk66m477jia8JtaYcJZR/Hm/GDSg29P/bP7I/+yustf/F+JypRW116f9GmG2BMdEw7C99Xsvjcscx49lSce78UNmxcq90KXGbuNuu3gAKSn2jJKpIkkuB1kDZQR6QCW07Ry8ODfC7LkfzEtfixGW/iTqajJO3FJRXd/Icru7u/F/nuSEO1DJtLCPGpjVZBGiDTLGyNnBA0scinLwGUHjWpCsv2dswR47BqGzSGVmYDgqLDKT33vlHr4VqArJWy5uHY1Ur5dQoooqktCiiigCiiigCiiigCiiigGe18H0sEsfpoyjxINvfasUweO6GQrJojnzvQa1je2ttP9a23es93y3HdnaaBc4fV4xxB5kA8QeNuN/dKBXtu7QjMSQxlJNczMNSuU37OZtrftqkY3eQQYiVSmcNGqGxsQQHPAix8/tHOrJitjYmNT0eEnduSrEwF+82taovd7yRY7FThsTGYIi15GkIDkXuQqg3ue02A91SnbVHLipKzOSbJmMZxPyTEgTRHK6r0qZXjAUjJbIBlGpFyCdOBEntDExvC+RkYjLwILDrLxtqK3PD4dURUUBVQBVA4AAWA9QFNdo7Cw+I+fhilt/aIr/iFdQqONyupSVS1+RlLYfsLD3/G9c6N+Rv4r+hFaR/QTAf+jw4uLaRgfAV4byf4E/8ALIPAsPg1X/M9xl+S7/z1Mf31VvkE97eavC/pr3UpsM/sU+pF/lJ+lapP5MtnuuVoCVPEdLNY+I6TWkv9l+DFsnTRgAABZ5CAALDRy3AVMcQlK7RYsO1FK/O/2KDG9iDxsQbHgbVZotrYZ1AZFVud1HxAqSfyXxfRxOJHiYmHviv76bP5L2+jiz/HCp/Cy91dTrU6m9zpUpLYb58J/dez+VeflWEHJPUhP5UqPJjNzxcdu7Dtf3z06w/kvX+sxUzdyLHGPws3vrhzp9WOykes0cWvUjtz0W3rqGO2psWD8iQyWOVslso42PStZANNQLsOw1bcHuBg0IYwiVh9KdmmPiOkJAPgBVgRABYAADgBwFeRgsPUwzlKpUdRu31bLfZXZqqKM7JK3gVfdHc44dmmncPOwK9W+SNSQSFvqxJUEubXsAAANbVRRW1tt3ZCVtEFFFFQSFFFFAFFFFAFFFFAFFFFAFFFFActRau0UAUUUUAUUUUAUUUUAUUUUAUUUUAUUUUAUUUUB//Z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AutoShape 6" descr="data:image/jpeg;base64,/9j/4AAQSkZJRgABAQAAAQABAAD/2wCEAAkGBhQSERUUExQSFRQWFBgWGBgYERUWFRQYFRQVFhUVFRgYHSYfGBkmHBcVHzIgIycpLCwsFR4xNTAqNSYrLCkBCQoKDgwOGg8PGS0gHyQsNCwuLikvLCwsKSkwMSwsLywsLCwtLCwsLCwpKi0pLCwsLCwsKSwpKSwsLCwpLCwsLP/AABEIALEBHAMBIgACEQEDEQH/xAAcAAEAAgIDAQAAAAAAAAAAAAAABgcEBQIDCAH/xABZEAABAwIBBQkICg8GBQUAAAABAAIDBBEFBgcSITETQVFhcYGRsbMUIjI0NXJ0oRYjJXOSk7LB0dIIFzNCRFJTVFVigoOUo7QkY6LCw9MVJjZk4UOExOLx/8QAGgEBAAIDAQAAAAAAAAAAAAAAAAEEAgMFBv/EADoRAAIBAgEICAMHBAMAAAAAAAABAgMRBAUSExQhMUFRMmFxgZGhsdFCUuEiMzRygsHwFVNiY0OSov/aAAwDAQACEQMRAD8AvBERAEREAREQBERAEREAREQBERAEREAREQBERAEREAREQBERAEREAREQBERAEREAREQBERAERRTH85FNTS7gxstVUA2MVOwPLL78rrhrBym+vYobSV2CVooAcu8Qcbsw1jW7wlrWtfzhrXD1ri/LHFT4NFRt86se7qjCrPG4dfGvE2aKfIsFFWr8o8cJ71mENHA41Tj0iwQYrjTvCmw2PzIJn/LcsHlDDL40ToZ8iykVbOmxY/h9OOSgHzvXA0uIu8LE5R5lPC0f4mla3lPDL4vJ+xOgqcizEVYvwmsdqdilbzNgb1MWOcknk3fiOKE8VYWDoaAFreVsMuL8DLV5lrIqpdkRE7w56+Tz66Y9RC6X5taB3hRPd51ROem71g8sUOT8F7k6tPqLVfXRt2yMHK9o+ddEuOU7Rd08IHHKz6VXEOb+gbspYjygu6yu9uRdCNlJT/FN+ha3lqlwi/InVZcyYS5e4e02dW0gPAaiMHrWLPnQwtm2tpz5r9P5IK0seB07dkEI/dM+hd7KGNuyOMcjGj5lg8tx4Q8/oZaq+ZzOevCL27rudmqmqTfk9r1rmM7tCfAFXJ5tFOetoQBfVreW3wh5/QnVes4uzsU/3tNiDj6FIPWdS4fbPJ8HDsQI4dGFvypLqO1mU808j4MPYx7ozoyTyE9zxHfaNHXI8DeGoXF1CMp8epWEtqaioxCXXeON4hpWuB2O0NuvzrW1qzTx1eo7ZqXVtb/ZLvaMJUoLiT/Fc/EcBs6jmBtezp4AehryViUmfGqmPtWETPadjt3cAecxW9aqd2cWVlxTQ0tM3e3OFpeOMvde547BYFRl1XPILqqa4N+9foDVwhtgeddBSxDW5Ltb9F7mm0OsvP7ZGLu8DCWN8+rZ8+iu6PK/GnfguHs86aQ/JJWbUYgyGHdZXhrGtaXOOwXsNfOR0rHocpKeZ4ZHK0vIJDdYcQNpAO23EuC8q4mSuoq3Y/ct6vBb2cjlPjP5HC/jaj6EGU+M/kcL+NqPoWVSVrJdLQN9F5Y7ic21x6wsR+UUAiMpf3gkdHfRdcva8sLGttdztIEAAG+8sFlPFPZ+xOgpnMZZYq3wqKjk8yrcwn4bF2U+cesF92wmdvBuVVBN87bLqw7Hop3OYwvD2gEsfFJE+x2O0ZACW8drKn87tY9uJd697bQx2s4i206rc6u4TG4mtU0crLZfan7o1VKUIxzkXaM71Gwf2llXS7xMtLJog8GlGHA8ylGE4/T1TdKnmilH6jw63KBrC8l4fl5XQ+DUykcD3boDxd/fVyLe4flvSzuHdkG4yg97VUt4pGHZpENO9xX5F1HUqw6Ubr/Hf4P3NFovc/E9TIqwwXLuej3PuyVlTQyWEdY0APi0jZgqANRabgaYtbXfis8FbqdWNWOdB3RjKLi7MIiLYYhERAQzONj8sbYaOmdoVNW4tDxthiYAZpdm23ejZrdq2LX4NgsVLGI4Who2k/fPdvuedrnHhK1eV+KOjxt5EE9RudFG1oiDDue6SPc8u0iNui3oXz2WS/o6u+DF9debyrKpUqZi3LrW/wAS7h81K/EkiKN+yyX9HV3wYvrr77LJf0dX/Bi+uuPoJ9Xivcs56JGijnssl/R1f8GL664+zCT9H1/wIvrpq8+rxXuM9ElRRn2Yyfo+v+BF9dDlnJ+j6/4EX11Or1OXmvcZ6JMijHs0f+j6/wCLj+uvrcs3b9DXDljYep5TV6nLzXuM9EmRRv2Zn8yrvih9ZPZmfzOt+KH1lGr1OXmhnokiKN+zT/tK34j/AMp7NP8AtK34j/ymr1OQz4kkRRs5bN/Na3+Hcvns3b+a1v8ADOTV6nIZ8eZJVHMsq6TRipYTaWqfuekDYxRAXllHGBqHG5cTlywbaau/hXnqWBg2KCrxYvDZWNho7BskZjcHSSjSdou120WjXyrbSozg3OS2JX7+HmRKSexMiGcXKYUrG4bR+1xxttKW7XFwB0NLnu475Nr7QobRYQx0YcSbkbb6gtvj+RVfLVzv7nldpTPINhrBcdEg34LLGjyBxK1hTzAHe0gB8pekpaKnSUY1EnvbutrMMPVhCo5VaecrWS5Glwqma+Sztlidu3ZqXLF6RsbgG742XvZbqPNliW9TOH72Idb12jNXiROuDbvmeE9Nnkre8RSz87Sq3K69zBTjq+i0X2r3zuJbOVDycKJFr6EBF9l91iIusfFBUNmpJKowujbOA0RB4eJJGOYxx0r6TBpG4FuG9gt7Fg4fSMp5wHDcmMeATYlgbexGvaF8pcmqeN7XiO7mm7S5736Jta7dImxtfWvKRqwirdb81bfwNzi2YuSpANU3VdtZISL6wHNjcCeUFaDDomPpmAymGR2I1LqeQNDmiQSTWuD3pBbpix272uylVZk3TyvMj4+/IAc5rnMLwNgfokaXOu+XBoXQiF0TDEAAGaA0QBssN63EirRW3btty4J+O8ZrNNS1U0dZFFUtglfJHLuc0bCx7Ws0C5r2OJs03BuHWuAOBVfndAOKWJsNziBPBturnocEhhcXRxhriAC7W5xA2N0nEm3Eq+zgZuKmsrDNEYdEsaLOeWuu299WiVbwFenGvnN2Wbblt7OBrqRebuvtKzxejjYG6Gok7NK9xwrkcMZuGnfvtG976r/i/MpGczldw0/x3/1Xw5oq61rwW4N31dS7axNGyWlRtdaDqTm6Cs1ZLk+Z9zaY/wC2Ghm76mqQ5ljsY8g2I5dluGxV9Zq8WdNh7WSG8tNI+lkPC6A2B47sLDzqi8IzWVsdRC87gAyVjid2abBrgdm/sVz5tXWqcTYNgqo3c7qePS6lNGpTeIejad1d25p287+Rz5RkoLOJ4iIugaQiIgK5xHy3U+h0/aTKqc62O1EWIFsU88bdyYdFkz2tuQbmzTZWviPlup9Dp+0mVNZ4vKR96j6iuJGKllGSa4fsi03aiu0lVVi03scbMJpd1732zdHbp4yWnv732atq0OazHqiXEGslqJ5G7m86L5nubcDUbE2WwmP/ACs3zv8A5jlH80R902e9yfJWMYR1evs3SkS28+HYjnnByhqosRqGR1NQxgc2zWzyNaLxtOoA2G1THJjGZ/8AgM0+6yOmYJiHucXuGja2t17qv85w91KnzmdlGppksf8Alyp82fqCmvCOrUnZb4+gg3ny7yFfbLxH86f8CP6qsjOjlFUUtPTPglMZe4hxAab94CPCB41SCuHPO3+xUp/vOuI/QtmJo0o16KUVZt8FyMYSk4S2kRwbOLXvqIWPqXFrpY2uGhHrBeARqbwKd5zstKmgkhEBYA9rydJgdraQBbpVQYD41B7/AB9o1WHn0HtlL5svymKK+Hpa1TjmqzT4CE5aOTuauhzuV75WNLorOe1p9qGwuAO+ppnPyyqKDufcCwbpumlpM0vA3K1uDwiqXwr7vF76z5QVmZ9NlHyT/wCgorYaisVSioqzvfwJjUlo5O5oftxV/wCND8UPpU8ygy4npsKpatoidLMYw7Ta7R7+J7yQGuFjdo31RatPLj/p+g86D+nlWWKwtGM6aUUry2+BFOpJqW3ga77d1b+SpPi5f91Pt3Vv5Kk+BL/uqvUVvUMN8iNemnzLOwXPFVzVEMTo6UNkmjYSGS3Ae8NJF5DrsVOqPyzUcdHD2jwqLyW8epfSYe1ar0pPLM/oUXavXIx9CnSbUFb7L9UWKM3JbXxOnBY8QrGPkZVwxNE0sYaaQPIEcjmC7tMX2cC2PsWrj4WIW82mYOsldubnxR/pVT271KV6Shk/DOnFumt3I8licpYqNWUVPYmyJtyOqt/E6nmhg+qhyKnO3EqvmZAP8iliKxqOG/tx8EVf6liv7jIgc3zz4WI4hzSRt6mLr+1i39IYt/Gj6imaLNYSgt0F4GLx+JfxsrrEMm+4quh0Kmtl3SWRrhNUukBAge4arAbQFi5u8hqWqw6CeZsrpH7ppO7onbfRmkaNTXgDU0DmUiyz8aw70iX+nkXDNGPcim/e/wBRKqtOlBYqaUVbNXrI6FXEVXgYTznfOe252fauoPycv8VUfXQ5rcP/ACUn8VUfXUsRXtFD5V4HK1qv878WRRua/Dx/6L+eomPW9cxmyw/8hflllPW5ShFOjhyRGs1vnfiyusr8i6SmjhkhiDH92UwvpPOozNvtKlObrx3E/foT/IYFg5xvF4fTabtmrPzeeO4l77D2IXJrpLFpL5X6o9Lk2cp4ZuTv9r9ieIiLcXQiIgK6xHy3U+h0/aTKt85eRFZVVplgh049zY2+6RjWAbiznA+pWRiPlup9Dp+0mVb5XZzK2lrJY2Mj3JrrM3SF3fAAXINxcXvrXn56XXpuja9uPYi4s3RLOMyvwSePJwQOifuwdrYBpO11RcNTb370gqOZrMJmjxGN0kMrG6Dxd0T2jwTvkLKps+FSPukFO7zd0Z1uctnT59Gk+2UrgP1Zg49BaFOjxcac4aNPObex8xem2nfcQ3Of5UqeVnYxqZZKf9OVPJP8lqzBnioZNUsEtv1o43jousmHOPhJjdFbc4n30mdzEMdpbbiMHasas67pQpuk/s269xMVDOcs7eUerkzy68Ppz/fN9cL18EGT8+wwt/alh69FbrKOjosTgZCKuNrWPDgWSMcdTXNtrPGsq+LU6tObhKOa3e6IhTtGSuncpHAfGoPf4+0arEz6+HS+bL1xrY4dmep2yMkZVPeWPa8ANYQdFwNjY8S2OcrIafEHQGF0TdzDw7Tc4X0i21tFp4CpnjaM8VTmnsSd77OBCpSVNqxSmFfd4vfWfKCszPpso+Sf/QWrpcz1bHKxxNOQ17XG0p2BwJtdoUizx4JPUCl3GJ8mhuulotvo6W5Wvy6J6FtqYilPFUnGSaV/QiMJKnJNcim1a2WzL5P0PEYD/IkHzqvTktV/mtT/AA8n0KyctactyfpmuBa5u4AgggghjgQQdYK3YucXUpWfxGFNO0uwqJERdM0G0yW8epfSYe1arzpD7tT+hRdq5UZkt49S+kw9q1XnSeWp/Qou1cuDlTpfpfqi3Q3d5sc3Pij/AEqp7d6lKi2bnxR/pVT271KV6yh91HsR4XGffz7WERFuKoREQESy08aw73+X+nkTNO22EUvJIemeQr5lt4zh/v8AL/TSLszWj3JpfMd2r1Rh+Ln+WPrI61T8BD8zJUiIrxyQiIgIrnG8Xh9Npu2as/N949iXvkJ/lAfMsDON4vD6bTds1Z+QHj+I+dB2a4uJ/GR/K/VHqslfhX+b9ieIiLcXwiIgK6xHy3U+h0/aTKL4vnapqeokgkimduZ0S5mg4E2BOpzhw25lKMR8t1PodP2ky1mK5vKGocXyQAPcS4uY5zCSTck6JsSSeBeXxjorFz0ybVlu7EX6edo1mmrjyywepFn7jr1kSwaPSSLHpXNuSeD1RvG2mcf7qfRPwWOHrC1OJZkIHa4Z5I9ex7BI3kFi0jlJKjmI5l6tgJifFLYbA4sceIB2rpIUwjhn91XlHt/i9SG5/FFMmNVmZonDvHTs5Hh3ygtRV5jBf2qqIHA+K/raR1KInC8Wo7WbWMDdQ0HOewcmgS1cqXOjiMRs6bTttbJGw9JsHetW40cXvpVlL+d5g5U/ijY2VRmVrG+C+mePPe084LLetaqrzXYgy/tGmBvsewjmFwT0KQUefCcD2ynied8te5nXpLeUOe6mdbdYZozv2LZGjn1H1KXVyhT3wT/nUyM2i+NiqqjJuqj8OmqG8sLwOY21rhFitTD3rZZ47bwkey3MCFe9HnMw+TZUNb57XM6wttDWUtQDovp5Rv2dG/pstcsp1I7KtH+d6MlQi+jIoKmy9r2CzaqXnIcelwJWwp862IsH3YO86Jh+ZXFVZC0MnhUkH7LNA9LLLU1GaPD3XtHIy/4sr9XIHErFZQwc+nT8kNDVW6RAoc9NcNraZ3LG8H/C8BSPLTGTWYCyocAC+RhIF7Ate5htfkX2rzGwke1VMrT+uxsnVor7ljgBo8B7nLw/c5B32jo305nO2XNvC4d5Q6mElUpugrPOXBrYTaolLO3WKcREXoikbTJbx6l9Jh7VqvOl8tTegx9s5UZkt49S+kw9q1XnS+WpvQY+2cuDlTpfpfqi3h93ebHNz4o/0qp7d6lKgmQ2UtLDTyMlqaeN4qqklr542uF53kd6Tdb1+XmHj8MpuaZp6ivVUJLRR7EeIxVObrzsnvZvkUbdnHw4fhcPST1BcDnNw387j6H/AFVuzo8zRoKvyvwZJ0UWOcyg3pXO82GV3U1fBnKpDsFSeSjn+osHVprfJeJksLWe6D8GdOXXjFB79N/TSLIzY+SqX3s9o9aLHsomVlRRiFlR7XJK5xfTSsaAaeRo1uaBtsvuRWWcFPQU8MjKoPZHZwFJMQDcnaG2O1UoVaeszecrZq49cjp1MPVeChDNd857LFiIom7ORBvQ1zuSjl+cLic4d/BoMSdyU4HynBWniaK3zXic9YHEPdB+BLkUS9nrzsw7EeeKMf6i4nLepPg4ZVHzpIW/5lg8bh1vqLxRmsnYp/8AGztzjeLw+m03bNWfkD5QxHlgP8sqLY7iNdWCKI4c6JgqIZHPNXC7REcgce8Gs6r76lGQXlDEf3HyHLlVK1OrjIunJP7L3dqPRYChUoYZxqKzzieoiK4WQiIgK6xHy3U+h0/aTLYrT4zXRx45OHvYwuo4NEOcG6VpJr2vt2hbcLx+VE9Zl3eiOlh+ggSqvx7PSI5iymiZJG02L3OI07bdADYOM3vwKTZz8Y7nw6Wxs6W0Lf2wdL/CHLz4rWTMDCtF1KiutyNdeq4u0T0vkvlLHXU4mj1fevaTrY4DW09O3fBWXXYNBMLSwwycGnG11uS41KoMy+MbnVvgJ72ZhIH68YLhb9nT6ArrVDGUNWrOMd29dhupSz43ZEcRzWUEt/ajGSNsby23GAbt6Qo3X5jWH7jUuHFJGHettupWkiinjsRDdN9+31DpQfAofEc0NfH4DY5h+pIAbcYfo+q6jmIZN1VPrlgmZbXpaB0Rwd8NXrXptFehlmqunFPyNTw0eDPMdNlLVR+BU1DeSZ4GrhF7Fb+izsYhHtlbJ58bTb4Nlddfk5TTfdYIX8Zjbflva91GsQzP0EngCWE/qSXHQ+/qst6yjhav3tPyT+phoakeiyK0mfKYfdKaJ/myOZ1hykOXmKiqwMzhpaJDE4Am5HtoFrrSYlmOfrNPUNPA2Vpby3cy/wAlbPKbCpKbJ4wy6OnGWA6Ju3xgFtjYbxCwlqjqU5UN+cr793YyVpLSU+RTKIi9IUjaZLePUvpMPatV5Ux92pvQY+2Ko3Jbx6l9Jh7VqvGm8tzegx9sVwsqdL9L9UW6G7vNtJkvSOJcaWlJJuSaaIkk6ySdHWV3R4JTt8GCAckLB1BZqLzmkm+LLtkdLKRg2MYORgHzLnuQ4B0Bc0WN2ScdAcA6F9C+ooAul0RALoiIAiIgCxcgne6WIj9WnPSx4+ZZSwsgz7qYj73S9Uq7GR/v32exWxPQLBREXqznhERAa7F8naaqFqiCGUb2nG1xGq1wTrB17Qou/NLBGP7HPVUlr2DJnSR/Al0ha+tTlFjKMZK0lclNrced882DVtNTwNqaiGojMp0XNhMUhc1m17QS21nHYqlXoX7JGmvQ0z95tTo/Dief8i89KIU401mwVkG29rJLm3fbE6bzyOljgeteiV5nyWoxLVxtN7XJNnFpGi1x1EaxsVt5E4FWTz1LKeulYyDcrCZvdDHOeHFzCXEOaAA06j98uVlDATxMlODWxW2lijWUFZk9RaaeLFacgSUcVUzfkppg1wA3zFLYkngBPKsZuXdM1wZPutLIfvaiJ8WzbZ5GgbcN7Lg1cBiKe+L7tvoW41oS4kiRdVPUteNJjmuHC1wI9S7VTNoUHyjzs01LIYmNdO9ps7RIDGkbRpG9zyBZWc7KQ0lE7QJEkx3JhBsW3BL3g7RYb433Bef12snZPjXjpKm7girWrOLtE9F5J5dU9eCI7skaLmN1tK34zbeE3j6bLDzr+S5/Oi7Vio3BsWfSzsmjNnMdfiI32niIuOdXZnJrGy4NJIw3a8QvHI6VhCyrYJYbE03Dotru2kRq59OV99ihkRF6Yom0yW8epfSYe1arxpvLc3oEfbFUdkt49S+kw9q1XhTH3bm9AZ2y4WVOl+l+qLdDd3kqRAq/ydxLGMRfUCmNE1sExjJkDmnabbL31BcTDYSpiW1DhzLU6ihvLARRY5IZQE66igaP1dInoMa7GZAY3Yl2JwiwvqpmH/IFeWRq/NefsatZh1klRed35ysRP4U/mZGOpq6H5e1521c/M8jqWSyLW4yXn7EazHkej0svND8sK07auq/iJPpXS7KSqO2pqT+/k+lZrIs/nRGtLkenbL4SvMBx2o/Lz/HP+lSrNfQ/8QxFkFTLO6NzJHG0zwbtYSNd+FT/AESXz+X1I1pci891bwt6QuLqlo2uaP2gsaXM1g/37HHzquT6y4V2bXB44JS2GDSETyCZi4ghpsdbtqz/AKJ/s8vqRrXUZ0cocLtII4QQR0hYuQnlXEfeqU+qZRvNK6+FxcT5B/McfnUkyF8rYj7zSf6y1ZNhosXKHJNeaMq7zqaZYKIi9MUQiIgCIiAjecXJw12HVEDRd5ZpxjZeSPvmC+9ci3OvIckZaS1wIIJBBFiCNRBB2Fe4FDMos0WHVsxmlic2R3hGOQs0zwuGy/GgKDzf0QZulTJZrQNBpJtffcRfkA6VemZzDHMoDO+4fVyunsbd6w2bENW9oNB/aXfh2ZzC4SHdzCRwFhuskkgtwaDnaHqUyjjDQAAAALAAWAA2AIDkuqppWSNLZGMe07Q5ocDygrtRAQ7Ec1FBIS6NklLJ+PTSuhcNevUO9PO1a2pyHxKEf2WtinGqzKuEg8ftkNj/AIedWGi01KFOp04pmSnKO5nl7PDW1O7ww1UTYXxxl9mS7oxwkdYPBsLeARYqvlaf2RcZ/wCJxutqNKwA8JEktx6x0qrFlTpxpRUIKyREpOTuwrU7qMuTBubljgzmbUNLR8EgcyqtWbm/xyqgpAGRQSwl7zouc5kl9V9di0jVssq2MpTnGLgruMk+W42UpJN34orJFdLcVw+siEtTh00cbxqmNK4xuAcWnRmi1ixBvssulmbnCqvxWexGsiOdryL7LtfdwHKtTygofewlHuuvEy0N+i0ysMlvHqX0mHtWq76Y+7k3oDO2UWpMzUkFTDLHUMe2OaN5DmOY7RZIHEC2kCbDiXPLvEpKesrJYXlkjaOCzha40qloO3iKo4mpDF1EqTveNvFo2wi6cbyXEtEKD5O0WLYfLVdyx0Lo56h0l5nSEgaTtGwY4W1EKqJMva922ql6QOoLEflTVk3NVUc0zx1FbMLk/EYdtxktvU37EVK0J70y/wA5QY8RswhvNVfSV8GI444WdNhzb6u9hkd8ohefJMfqXeFUTnlmefnWJLUOd4TnO5XE9au6LFPfUS/T9TVnU/l8yzPtHuA76sjH7o/O8L43M7EPDr4uZrR1vVYImgxPGt/5Qz4fL5lq/apoQO+rxzOi+ldD832FN8LEbfvIh8yrFFCwtbjWfghpI/KWf7CsFG3EHnknh/2yuLMGwKE37sqCeJ5J/lxAqskU6pPjVl5ew0i+VFpE5PffSTP5TVfQF1GryeabiKZ3x5HQ56rJE1L/AGT/AOw0v+K8C5sMzn4ZSx7nBHO1lybCMWudu167sis6tOMVlIjmIrDSwM1MGi4Ocwl/fbLyDZfYVSa3WRPlKi9Mp+2YsqGCp0Z6SN79bIlVlJWZ7IREV01BERAEREAREQBERAEREAREQFKfZJYOTHS1IHetc+J2rZpgOYT8FyohezMqsnWV1JLTSahI2wNr6DhrY8chsV5IylyZnoJ3Q1DC1wJsfvXtvqew77T/APqA1StCjYaXDht0xESBv6clyGi206TgFAMChiModO8NjbrOoku4GgAE24eJW/k3gz8Rq6cblO2likFRJI+J0bJdzN4426Q78F23iG9qKAtnI/Be5aCmpyB7XC1rtWouIu8243EnnWNi+b2gqSXS0sWmTfdGN3OS+8dNliTqGsqRIgIDUZspozeixCeMXvuc7RUx2/FBcQ9o47lVznLyRxCGKpqqjuV0booYXOjc8E6M7C0hhGok21X2L0IsPF8HiqojDOwSRuIJadh0SHC/OAtGr0s7OUVcyz5Wtc8UovXbc2WGD8BpviwV3xZvsObsoaPnp4z1hbzE8eovZ0WStG3waSlbyU0Q6mrNhoY2eDHG3kY0dQQHiRFfOfPNo+V3d9KzScG2nY0d8Q0WbK0DaQNR4gFQyALYvyfqGtLzC8NA0iSNQAF7rvyZoo3zB00jGRsOkdJwBeRrDQDvcKsrBoW4rUx0sB0oQ4SVLw12i2JjgdzubAl573p22QEIoM1eJzMa+OkkLHtDmkujaC1wu0984bxCzm5k8XP4Jb/3FPq/mL1Q1oAAGoAWHEAvqA8ywZgMUdtbTs86f6oKymfY7YjfXJSAe+vPq0F6QRAefofsbak+FVQN5GPd9C2mAfY9y09VBO6rjIhmjl0RC7vtze19rl2q9rK7UQBERAEREAREQBERAEREAREQBERAF1VFKyQWexjxwOaHD1rtRAdEFBGzwI42+axreoLvREAREQBERAEREAREQBaWuyKoZnl8tJTPedrnQsJPKbLdIgNVR5J0cItHS07OSFg+ZbRjABYAADeAsAvqIAiIgCIiAIiIAiIgCIiAIiIAiIgCIiAIiIAiIgCIiAIiIAiIgCIiAIiIAiIgCIiAIiIAiIgCIiAIiIAiIgP/2Q==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3562" name="Picture 8" descr="http://www.how-to-draw-funny-cartoons.com/image-files/cartoon-bus-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86200"/>
            <a:ext cx="2286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2" descr="http://t3.gstatic.com/images?q=tbn:ANd9GcStJkwELm8rgzCFN7LcWTxzyfAm9fO4eCNxqKNNtQRJ_MWl5sa6v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886200"/>
            <a:ext cx="23717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16" descr="http://t3.gstatic.com/images?q=tbn:ANd9GcQLqEIwWyPuqQr7AH9scp65crv6lCjFUQmw4VzMPqFEe_BRuhZ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3962400"/>
            <a:ext cx="2543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TextBox 22"/>
          <p:cNvSpPr txBox="1">
            <a:spLocks noChangeArrowheads="1"/>
          </p:cNvSpPr>
          <p:nvPr/>
        </p:nvSpPr>
        <p:spPr bwMode="auto">
          <a:xfrm>
            <a:off x="3124200" y="23622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KENDARAAN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ounded Rectangle 19"/>
          <p:cNvSpPr>
            <a:spLocks noChangeArrowheads="1"/>
          </p:cNvSpPr>
          <p:nvPr/>
        </p:nvSpPr>
        <p:spPr bwMode="auto">
          <a:xfrm>
            <a:off x="381000" y="4038600"/>
            <a:ext cx="6019800" cy="2438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4579" name="Oval 23"/>
          <p:cNvSpPr>
            <a:spLocks noChangeArrowheads="1"/>
          </p:cNvSpPr>
          <p:nvPr/>
        </p:nvSpPr>
        <p:spPr bwMode="auto">
          <a:xfrm>
            <a:off x="2362200" y="2057400"/>
            <a:ext cx="2667000" cy="990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9AC0E-3EC9-476D-B0D9-B78D595825D5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0B661-2BB6-41F3-A51D-945F0533A66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24592" name="Picture 4" descr="to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Proses</a:t>
              </a:r>
              <a:r>
                <a:rPr lang="en-US" sz="4800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Abstraksi</a:t>
              </a:r>
              <a:endParaRPr lang="en-US" sz="48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4583" name="Curved Up Arrow 14"/>
          <p:cNvSpPr>
            <a:spLocks noChangeArrowheads="1"/>
          </p:cNvSpPr>
          <p:nvPr/>
        </p:nvSpPr>
        <p:spPr bwMode="auto">
          <a:xfrm rot="-6949069">
            <a:off x="5765800" y="2233613"/>
            <a:ext cx="2228850" cy="1562100"/>
          </a:xfrm>
          <a:prstGeom prst="curvedUpArrow">
            <a:avLst>
              <a:gd name="adj1" fmla="val 25009"/>
              <a:gd name="adj2" fmla="val 39106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4584" name="AutoShape 2" descr="data:image/jpeg;base64,/9j/4AAQSkZJRgABAQAAAQABAAD/2wCEAAkGBhQSEBQUEhQVFBUUGBcYGBcWGBwXGBccGBcWGBgcHBoYHCYeHBwkGRQVIC8gJCcqLC0sGh8xNTAqNScsLCkBCQoKDgwOGg8PGi0kHCQpNCwvKSkqKSovLCktLCktLSksLCwsKiksLikpLCwsLCksLCktLCwsLCwpKSwsLCkpLP/AABEIAOYA2wMBIgACEQEDEQH/xAAcAAABBQEBAQAAAAAAAAAAAAAAAwQFBgcBAgj/xABMEAACAQIDBAUHCQQHBwUBAAABAgMAEQQSIQUGMUETIlFhcQcyUoGRobEUM0JykqKywdEjYoLhFkNTY3Oz8BckNETC0vFUg5OjwyX/xAAaAQEAAwEBAQAAAAAAAAAAAAAAAQMEAgUG/8QAMhEAAgECBAMGBQMFAAAAAAAAAAECAxEEEiExIkFRE2FxgZGxBRQyofAVwdEzUmLh8f/aAAwDAQACEQMRAD8A3GiiigCiiigCiiigCiuXrjOBqdPGgPVFRmK3mwkXzmJw6fWlRfi1Rc/lN2YmhxsDfUbpPwA0BZ6KqDeVfZ39rIe8Yecj2iOhfKvs7nM6/WgnX4x0Bb6KreF8o+zZDZcbhwex3EZ9j2qdwuOjlF43SQdqMGHtU0AvRXL12gCiiigCiiigCiiigCiiigCiiigCiiigCiiigCivLuALnQDmeFQu195VQZMPknmIuEVxZRe2eQi+VB3Ak8ADyAd7b2/DhYw8zWucqqAWeRuSoi6s3cPXYa1nu8HlKxQcRxqkDNqkSp8pxRHIsMywxX7y1MN4dovHMERhPtCdbdIw6sEZvfKmoRNDlTi1iWLW197F2GmHU6l5H1kkbVnJ4kk613CGYrnUUSOnxG05tZHxBvybGLCPs4WFbeGY1HT7uzG7SYWCQgE3lxM0p0H94pq6U22m1oJT2I/4TV3ZRM/bSZS9mzHLmjweFUX5EA/5JqTTbs6/8vp/dzRk+oPEvxpjsP5keJ/KpCuFBNFkqjTscm3vIACoxlJA6KW0LEc8jljG5/dBuadQ7XnmxDYeCEdIiq7GaTo1AbLawClm863Aag9lMp4FdSrgMp4gi4NRkzSYcq4dskfzcvnSYe/JucsB4Mp1HKocbHUal9OZapd28U4tLNhlHYkBl98rgfdqN/2fRK4cyyBwb3hWOD3xoG99WHYu8gxAKOAk6AFkBurKeEkbfTjPI8uBpzPVsYRZROpNaXIyDaOOwv8Aw+KaVR/VYv8Aaqe4Si0i+0+FWnYXlNikZYsUhwkzGwzkGGQ/3cw6pP7rZW7jVamFK/IlaMo6h1bzlYAg+IPGpnSjbQ5p15X11RqYNdrLtlY/EYHTDkzwD/lpW6yD+5lbVfqPdewrV82DvLDi0LRMcy2DxuMskZPJ0Oo7jwPIms0ouO5tjNS2JWiiiuToKKKKAKKKKAKKKKAKKKKAKrm8e0pemjw8L9EXR5HkABcKrIoVAwKhmZ/OINgp0uQRY6qO8sYG0MMTfrwYhbgkaq+HccO4v7DQDGTduF9ZQ0zelNI8p++xA9QFK4TZ8eHDdEoW5ubcSx0GvsA7BTroTyZh7D8QaRxMT20Zbk6ErwNjY6Ec7VJBSsTu7iI8c+K6JpQzOW6NkJAIyoQrspy5bDLrlIPEa09ba1vPhxKeMDt74wwpxu3BtGOVvlUsc0YHVIQRtmuNeqLEWvcHtFWCThcKe8Cxt7+Fdxm47Fcqalqyqf0jw3OZF+veP8YFeNq4+N8LNkkR/wBm3msrcj2GrO8oPG/rB/MVGY3ZGHkBzQwuTzKITc6cbX5132rOOxV9yjbC+bP1vyFSFO8bgNlRSGNmhhcWJVZWiOouLhHHKlk3WhZQ0U8+VhcFZRIpHdnDA1yp2RMqbbuR9Q428XF4oWdPSYhAfAWYkeIFTWN2DIhsuIY6f1kaH3pkqv4fdrFIFRUWVV0DB8lx3hhofWaOfQRpdRCDGqjqpzwIpzRvbrYVzxseDQMfOW9h3crvsrbpkboZwI8QovYeZKvpxnmO0cRVZm2Dix/URFbagSgn3gAe2ubM2ZMVEGIhlRU60EwKs0DeiCjHq9l/qnlaIzcWdTpqSsXxUA199Iy45F4uPj8KqRfGarJC8rA2zh0VGHIgOwI7xbSuLhMU30YYvruzn2KoH3qv7SJmVGRY5tvoOAZvd/OoDa+8eWRGjzR4kaRmG7TW4kEDzkPNWBXwOteoN2GOs2Ike/KMCJfC63b71SWD2VFD82gTje30r+kTq3rJquVS6sXQpWd7k7s7f7aAjQyxYZnI6yDPHb+IGQXtbgLVJweU4r89g5x3wtHMPZdH+7VaBrtU2Ly6YbynbPYgNiBCx+jiEeD3yKF9hqx4THxyrmidJFP0kYMPapIrJ2W4sdR2HUUwG7MDOCkYjf04iYWHfmjI9tLA26isiXHYuABcNjZiFvfpwMQG4adezhRbSzX7e6SwflHxsf8AxGGinXm2Gcxvb/Cl0J7g9LEml0VD7u714fGoTA92SweNwUkjJ5Oh1HjwPImpioAUUUUAVS96pXk2hh4lyqIEbEXIJZ8+eDINQAAGuTqblLWq6VUd906GXD4yxyRZ4pyB5sUuUhz+6kscZPYrMeVAN9obWTDwvLOQiILsfcABa5JJAAF7mqd/tZjZrfJcRkv54yFhbW5QN7r3pv5V8eHODgU3Vy8xIN1IUBENxodXY+qoHD4ZREWC5m1yxg5bgHKSSBfiCB4VINS2PtuHFR9JA4YcCOBU9jA2IPcRTwG2orIxK+CmXEwamwEkd/nF4lG7TYEq1uI8avuDOJkjSWKbCzRyKGUtE8RIOo1SRgDyPV5UIJ2VNLjhzHZ/KmeJXqmma4/FoethVbt6LEBgf4ZlT41zFbXtHmaHFIGBBBi6TIbcCYS/qPP1UA22purhp2zSQxlubZFufE2uacYLZqQxrHEMiLwUcBcknj3kn10im9OFOhxEam3CS8R9kljT6KZXF0ZHHarBh7qkCLxeB8QDXlhThkNJMh7KAQZaSkjJFLsKTIoBG/dXg27KUiYhR4D4V5LHu9dRrckS6FPD1fpXfk3Y3v8A1r28iL55A91eoxG/mtfwINSQINhW7AfV+lJFCOTDwN/j+lPXjK8zauxyMSACGvwBHGgGUYYkBSCTyOhpeXE5BlA4+cw1zdw/d+PHsp5IygFQtyR1mUj2Du+PhUNtTEiHIFDM0jhFXzdTbjfQDWobSV2Er6IXWUHga9U0wWz8ZNMEU4eNWUsJOtJezKCuXqm/XB4+2m22YMTHJ0EllfrFWjJVJgtswBazK63BKHtGtrGuYTjNZou6OpQcXaW44xT5JFmikWLERAlHJ4qNWV14tEQNRy4ixFaruvvAuMwyTKChOjoeMbjzlPgeB5gg86xnBbObNG3R9Fk1Yk+ewuVNgdNSL9w76uG7e8wgxErOOpiGQtl82MjqZrHUi2QE9ig25VLvcjSxplFcBrtAFcZbi1dooCgbd8mMJn6TDwRIGgnQqNAsjdG8TonmjVHU5bedz1rPNnYhIwhYEOrNFcDVczM637NWYeKmvoE1n++Hk7eSVsRhMuZ/nImsFc3vcX042NjbXUEGgM7x4RnmdWN+qCp5EHQ28M3dqa9bn+UCLBiTCzLIVEpMRRc2UPYlbDXzySLD6VSWJ3G2ixNsLYnXz41Um1rsc5PDx52qU3N8iLR4hMTjpVdkYSCKO5XMDcZna1wDY5QOQ1txkEgu/ODvleXom9GZWhYeqQA+ypTDbQjbVHRwewgg+sVdJsMrrldVYHkwDD2GoDG+TnZ8pucJErelEDC32oipqARbRhkFuspA0OttOBqJxO7OFc3bDw37QiqfaoB99TyeTeNGvDicWg5o0omQjstMrMPENpUfPuVtBCeixcEw1sJomjbuBaJyD45PVU3IIk7tRj5t8RF9SeS32XZl91eDsudfMxcn/uRxv+FUb308mwe0o/PwQlA+lBOjfdlEZphNvH0fz8GJg75YJAv2kV1t66A6flq/Tw0niskZ/E491eVx+IBAfDRkX1ZJgbdpsyIT8a9YXeXDS6JNGx7A639l7+6nkkgt2eII+NSDwLZQLa2HOs83h3ulmkMWEOVASM66M9tCQ30EB0zDU8qm9+9vth4EjjHWxAZA17ZBZQSO09aq/sXZY0UWXMLsx+iqj4Bfee+oBFLu2h1mdnY99h7Tdj7aU/o5D9AsjDmra++9Wpp/2F8J1TxBsC7W4gki9+6lcGHdAuJ/ak9oAZeyzAXvQkgdmbyYrCOqSlsVCxCjnICdABzJ7jcHlar4cWFUZGVg4vnGoA9EEH2n1eNZ2hhhBmivnZ11fsRriwI+kRcMR4DnTLcHElTPhGNxEc6X9FuPvKn+I0IZcNe72/ypDHYYyIVFgwIZGvwZdVPDhypwqAcK9E0avownYTi3inV42WByyWBRuooGob9pryJsbchwrztPHSYiZJZyoMeYpHHqFZgAWZjqzWAHADu1N1CtGi3Y2AGpJ5DvqmhQjQjlhsWVasqjzSK7vDvbFhtHOaTlGnH+I8F9evdS2wtotidnvKQoZs6BV1OZiUiUC9ySbAdpNZ3s/d58TiWAV3LyPljQftHOYnn5o7S3Dja1yPojcHyejBxo8wQyrcoi/Nw5uJBOryEaGQ8tBYXLXXK7F3UV2iioJCiiigCiiigCiiigCiiigCiiigCuWrtFAR20N3cNP8/h4Zf8SNX97CoKXyV4DUxRyYc9sE0kVv4Q2X3VbqKAxPfnydCLF7NUz4mWCWcwsZMhMRfLkswQXuQfOv5tRGAwwEs0TehIluHmstx7BX0ERWSeUbdt8PiflcV8kjZiQPMfnf8Adb8yOypBDbHaJcyRMgY6izX8eZ7qdbajITKrgTWszDXJ3fWtz5ePCNwiwQSGQnoZmXVCCyR31uCBoxtcA+bft4NZZYlm6USNKbABEBVSR6bNpbuFCBPHwlFgRvOSI3t2F+r7gaid3sRba5A5xlT9kN+QpxtDaFs0khuzHgBqx4Kij3Aeurb5NPJC8gkxe0Olikl+bRHaKRAeLNbUXFgFPAXuOwSO8/cfZ+lHSePsP6Vam8lqfRxmMXxaJ/xQ399H+zAf+txVu4QA+3oaXIKnLiAqlmNlGpLdUDxLWtT3Y2AxGMA6CMRxG98RKpykHQmOM2aU2PndVO88Kt2zPJzhYnDuHxDrqrYhukCntVABGD3hb99WcClySC3W3Mw2AS0Kddh15GtnfnxAAC3+ioA7r61PUUVACiiigCiiigCiiigCiiigCiiigCiiigCiiigCiiigCvEkQYWIBB4gi4Ne65egKTtXyU4eVi0TvCTqR563Pc2vvpjhvI6gb9piGZexUCH2lm+FX+bGImjuqnsYgfGoPHb94aMlbyOw5JG34mAX13qUm9iG0txbY+5mEwzBooVzjhI3XceDNqvqtU5VQbyhKHQPh5Y1dgoaQoup4CwY3PcL1Hx+WLC9YsGyqcpZCrqp/eN1y1zJ5Wk+Z1FZk2uRf6Kq2z/Kbs+a2XEKL+mGUDxYjL76sOE2jFKLxSJIO1GDfhNSQOKK5eu0AUUUUAUUUUAUUUUAUUUUAUUUUAUUU0x+1YoBeaRIweGdgt/C/E9woB3RUG28hf8A4eCWQem46CP2yWcjvVGplj5McwBSaGPXVY0LW/jkBzepFoC00VVocbNELz4pTftRF99tfZSGLWPEILzSEMLhg5CkEaaCyEWPZrUpENlkxm14ogS8irl4i9yP4Rr7qiMTvvCo6iu9w5HVyAhBe/XsbHkba1Wp9gdAQxZmB0DA5eHLTX317hKg3AF+3ifada0qlHe9zNKu07WHTb342YXggVV4Xs0h9vUA5cjS7LiZOhaZ2jOfKUD5VYMLAlU7zzvSUeNI4EivG0MSbx349Ih7dLMbg+oVLilsiFUb3Yvgd0AqOGkbOxGZlFnKgaDMSTapSHduEZM2dmS+Vma7a8OVjblTNMceN6WXGd9Q3LqSpRM+21gJFx+FWXM6piit2vlJMcmVgDpfT31za2y4ZoRkiToUYho8o6r3PWNuN+2mHlK22wxfRoGdozDP5+UIMyoLX5ksRpwuTUQ28jQEdOvRK+hKy5yeJ1QKCRpxF+NWpxbu+7kZ62fRR7+YrLuHhX4K0Z7UYj3G4pA7h4hDmw+LNxqBKNftC5HDkBUxsLbsWJDGJichsQRY68DY8jap+CpdOEtUVxrVYuzfqVrCbz7cwfnK06D0T0w9jXf2FasuxPL3GzZMXCY2526p+xIbffJ7qkYKXxGy4p1yzRJIOx1DfGqJUlyNcK7e6Ljsfb8OKTPBIHHMahl7mVrMD4ipGssTdhcAwxWCZ4xCc0sAYtHJFxlAVrlWC3YWNrqNOdajG4IBBuDqCOBHbWdprc1KSex6oooqCQoopHF4xIlLyOqKOLOwVR6zpQC1FV599Im+YSbE/vRJaP8A+WUrGR4Maicbv8F0eWCI+hGWxUv3AFU/aFSlchtLcuU+JVFLMbAcT/rnflUVPtuQ6QwH68zdCv2bNIfWg8ao2I8o2ZiIo5JCpHWmcIt+NwkYPaOQ8b1HYjejFScZRGOyJQv3nzH1i1WxozfIoniacd2XvFdIQTiMUUTmsIEC+uRi0nrUrURFt/AwsTAokk5vErTOfGZr+96o2CUOWaS8rCRwGkJkIAYgWLk24cqlkmqyOH6spljFeyRM7S3ynyFkhVdVAMr3JzMqjqoCOLelQ0kr/OTuR6Mdol+7d/vVBbQkuijtlh90qH8qlI5q7VKKZW68mh6sUcaswUAgE5jq2gJ843Pvp1sBQuFgB1AijAHpWRR7KjcXIFw8rt5ojk09KyHTw7TTrCz3RO5VFhwFlAsO4UcdbHSlpdktmD3jfg3DuPd4cqrUzFHZW4qbVMrJ7RqKZb1wdVJ14Hqt+X5j2VzT4ZZepNXihm5oaJiqZ7e3ojw0cbTZivSBQR9ElX1P7umtteY7C1XFVU/KdPfCRj+9HuR/1q6orRbM9GWaaQ8xnlYmEhjjwZLDtcvfmCMi6gjUEE14Xevbc3zWGWMdpjy++ZqtmxMSPk8SHq2jTKeFuqNDb6Pw49tOWlKkg6EVX2be7LnWitomQv8AK8VNinxEhMkEbJJYJc5SzKgyi1syHUa053o2ekGFV4wQzsvXJJcgqx8469nCpPZ8f/8AU2hHykBb7RB//Q0htzZ0mI2XhjEpkK5SwGpsEZSQOetcKKUH11+zLZvii+X8oru4mKZcdGFYgPcMORAUtY+sVs+HNZNuHsSX5arPE6hFc3ZSouVyjiP3q1CJCvCrKC4SjFPjXgTUFSMFRGDxAOh0NS8FTIiBJQAHiLjmO2nW50v+6iIm7YZngPbaM2jPriMbeumuHr3sZ8mOnTlNHFMPrJeGT7q4f21lqG2kWOiiiqi84ayXau0j8okICF1dx0rJ0kmjEdUyFggAAsFAAtWtGsK2hi9ZnHpSt7GY1ooRUm7mPFVJQisvNjcYmbENE2ImaQSIXyG9l0jItckaFxyHgKeps9ALWNuy+nuphhFs8QHBYSLeuL/tNSJmA4kDxNq2QWVaHnVZZ3qIYDBoWluOElhqeUcff2k1ILhE9H41FYPaka580ka3kk4soOjZRpfsUU6XbUV7Z7+AZvwg0Ulbclw12+wvsmJTHcgavL/muB7gKkVReweyoDZ21VWNRklJ6xI6J/pOzcWAH0u2nI22eUMp8ci/F65T0R21qx9tG37EWGs0fuzN/wBNTECC2ZvNHtY9g/M8qrq4uR8rGIokbZiS63Y5WAVQoOpzceQBrzi94ZtCUhQcAC7EDuHUF/ia5btdsshFyajHV9Fr7E1tzE/7vMTwEUmg5DI2gp6jWFuyqlicXNKjRlogrqQQqMWysCNCZOw8bUt8txF9ZR6o1HxvRRb2Ic1HR+zLYslPIoxLE8LfSBt3H+RsfVVGE09tZpD9lfwKKkthY+RJVzOzA6dY315fp665nTdrrkd0q0c2V7MYAFWKtoVJBHeNDVR8qUn7CAfvsfuj9a0be3B5ZFmXzZRr3MB+Y+BrL/KbLdMOO+Q+5f1rqpLNTucUYOFfKzStltaKMHiEQexRU1hpswAPLgfyPd8KpsO9OFRVDYiIWA+mDy7qWTf7B3sJi57Ejkb4LUScep1FSvsV/a69HvDJcW6SJfdGt/8ALNTe58V8Oy/2c0yeFnJHuIqE2rtmLE7VwxAdGyZEeRGjzfOAoc3KzDK3I6HQ9Wx7lR2mxsZFisyvY6EdJGpP3gfZXEHp5svqRvHyRK/J66MNUoMLXr5NVmYzZCKGGqQwU9tG9v60t8mrow1Q3c6UWiUw1cxbZMTg5OF3kgbwljLD/wCyCMeukcE9tD6q97y3GDkkHGApOP8A2JElP3UYeus00a6bLVRXFNdqk0nGrAJTFJDIVcZuiZmAYixyamw041veKeyMewE+wGvm3DYdo8NJJYgMHS/aAouLVy6/ZNK250sKsQm76rUnV2GnTZStwIhoxLfTPpE9lPl2HGP6tNP3R+lNY94P94LGP+rUaG303PZxpTZm2gklpbrExbrseqramx0vqLc60LG0syXUyv4bXyuT5ffqPU2eBwFvAWpQYKl025B0vR5hc2IIN1IJtcn6PLj20ngpi+0njD5oxCGAFiM2dQfXqRV/zMNEnfWxm+SnZuStZX1PPyGloNmX1OijifyHaTS26TPiI5Gkt1JXS4FtARYeOtvV66IN5YJHMYzLlcxrcXUm9rgre9zbU1HzMbJ3tcfJTu0le3QTmgzW0sBoByA/XtNMsZscsrFAOkK5QWvoCdeHDQnhVhxEkUbKkkiIz+arMAW1toDqddKjG2uqYvonZVQhQp/eYAgE95uPZXNWtT+iT3LsPQrJ9pT5a+NuXf4EG+7sqMOjseqASSVYm/W5GwIA8ALDncXZ+LzW6uliSdF4k2Btc6dg00HKr4MBXobP7qr7GC2bXgzWviFVq04xl3yimUQ7GxWYkOvADNwvz4ZTzJHqqYwuz2CKH1YDUjmfYPhXiLfLDtihhwG1cp0mmS/Ac72LaX76tDYIAXNgO06Cpoumm3CTfncrxc61VRjUhFdLRS7uXsNkw/TwNC3G11PYw4H/AF2msR8piFXhVhYr0gI7DdAfhW8wYe9mjIPYQbjTlceys48t+7JkijxsfBOpKvPrEBW9RGU+rvpKVk48mUxheSm91oO8Hg41Ayxxi3Yij4CpaCS3ComJ6fQyVuaPMU7lS8pTZcVs+XscgnuDxn/qNW3c7EBtozxMBnaCNg3NgjMlm7SNbHsNjwFVHyqtbD4duayn8JP/AEinDbzLs/aWHxMiko8Ukb246kMPYSDWaWil4o9KnrFeZr/ySu/JKqmC8tWz5WygS5zwGUdY+iDmsW7Bz4cbX8Hy5bNHHpwf8Mf91U5yzsy3jCVySJVF2IUdpIA99UHa/l9wipbDRSSSHgZQEjXvJUsx8AB4iodvLWNOmTCYpRrYxPCR22z9Kt/VUZyezNLm2rhk8/EQL4yoD7C1L7O23hcUXw6YiGVmRgyI6s2QjKTYHhZqpWz/AC57NI68EkTDiFSNl9TAgn1gU33k8rWzcTEOjeeKeI54JRGLxuBYfT1RhdWXgQfCocrkqFjT90sSXwOHLecI1V/roMj/AHlapeqH5H97Fx2DkNgrpPKWQXsvSsZdCR5uZ3tzFtavlVlohjlvG4HNWHuNY9tOVHwhUrxQAaaXYAX99bM1Y3tTYk8MJR4JeqFXMFLghSBe8eYcBfW1T2VOp9fLYh4irR/p89HoIYvD4YTyM3URIVYkEj6cpPjyo3d2xhcXG8MYew1KSCxIJ0YWOouBzuNKitrFZJGUHMGWIEAg3Akdsp8bWt30vjcC0L4eQlS2YC4BFg7CNk77FkI7+ys9TBQvZNmuj8TqZc0orw/Llq2hhBLG6kXzKQO420t2a2qNm2CVZDA7IT1Xa9urbtGupHDmaUgdyeNgNSSdAO00tJtY6ADqjhcak9ptz+FcfplWL4WmWfrVCatOLXoyLx+z5I0tGCsdmLqp43uCXt5xK2vy5cKT/o3IEDRsATYi3VINrgg9o0qYXat9CvsP5Usu0U7x4is88LiI7x9NTXTx+DntNeenuQ8O7zExSvIzuGRj0lyw6ykgEnTwpXaOwxPK5LFSpjI0uCQL6+yphcQp4EUoAOI51lkpxfEmvE3wdKatBpruZXdmbS2gswnzNLC0jEw5wxy5icoziwtoARbhVxk38woxMcFnHSf1jAIqHXR85BFrDXh1hUfHGFFgLDXQd+p+NVbePemBJTEsBxUwFmUAZV1BszEHW4HLTu4Voo4ire0dTHiMJQtmloVGKBxKOqbhswvpfKb8/Cr35R97YsThYlgcqTIxliOjALfJmHMcxY8xfWoeHfDpssGJhfDZyoVicyGxGl7Cx5cx22qbn3UhdjmU2KKtxoQVY3IPaRblyrlynSTi1udqnTrtTi72Izyf79JglaKZXeN3Urlt+zuCHOp1v1NO4mrftfejCYiQQxNmYYiBWjdDaT9siuUv52hII52v454+6DdJOiEnolBTQdcm2nGw0vUU+IePFBynXWZSUbTXpAbG1WUsRJWjyKK+Ei7z5mg7c2OcO911ifzT2funvH+udNoZKW3236hmwyR4NZFZnzvmUghV4DmCCxHA6Ze+oPZW1xJoeq/onn4V7lHFwqPI3r7nzGJwFSku0S4fb/RH+VA3wSd0q/genu19iR4qFUkuLWKsOKm3f3cqj/KQb4Ef4qfherBsiCSYqqZLkGwYlfNANrgHW1+Q4VojbNLNtY4hK1ONupR5/JkeKTj+JLe9SfhSmL8n884vmiM44kEjph2nq6SD73j51+xuz5YfnonQelbMn20uo9ZFIK3Ag+BFT8vSkrotVaWxlh3BxfoL9tf1rn9AsX/Zr9tP1rWMYWkUlbBxctzzAC91Hp/+eNREe1SD1wBoNOfC9z6tbd61lmqNOWWV17HoUcPXrwz07Pu5/n491ehxeT3FHiEXxcH8N6e4byZyHz5UX6oLH35aug2yn73s/n6/VRhtqh2CgG5J4W/XsqYvC3SUr3OpYLGqDm4WS1e23r3Fk8jmzPkk80CO7I8SyHMdM4cqSAOHVKjv9VaxWY+Twn5eTY5Ww8lm+ixWWHNbttmtfvIrTqqrJKbSM1N5ophXLV2iqiwru+2yFlwsjBFMqAMrZQWGUgmxtfhfhWS7x44ywKEGRl1LP5qnOrEniMqhBrxPC1yBW9kVX8ZuDgZbh4AQWzFczhSeXVDAW7uHdUgzfc2LE7RjlMIjWOJlUM+ZDMxFydAwWwtZbG2Yd9SGK3dxcfn4d2HbHllH3Tn+5Wn7O2ZFh4xHBGkSLwVAFAvx0HPvpzarVWmjPLDU5cjEnxKg5W6rei3Ub7EgDe6lL27R4gj9K2XEYRJFyyKrqeTAMPYdKgsVuDg2vliMJPOFmiH2VOQ+tatWJ6ozywX9r9TN/Z7vztXbkcCR7f51bsX5ND/U4j1TRhvvRFD7QahsVuZjI9ehEg7YZQT9mUIfUCauVeD3M7wtWOq+zIPam2pIYJHVgSo6o43YkKv3iKg8BhegVY1UySubta5Z2OpPadb2/wDNSe8OFltGjRTAmVCweJ1sqXcnMRlIBVdbkU72JCLvJ9LMVB5gADh4/lWSqoZuFLyPQw7qZLVG9+ZF47BZg0OITKSLkXBtcX0I4MLip7dvambDqshvJGTG5I4lNA3rUq3rpzvH18LHIWAKONCBdySF0PHzWJIqsRNlOKtoQiyKbka5HXl/hCqXQhW4Z/Y0rFVMOnKnbzLssyngR7aidvbLiZVdkUsJYetz1mjBuRx0NV6Ta5VpQruejjzAMFKZgLsM5szEXW68u/lJ48t0ZswIDRnS41EiEcCeYFUR+HxfFCW3VGmfxeceGpBa80/2ZP4bApHbIoFri/OxNyL8bXr1isGkq5XUMO/iO8HiD3io1cfIOIPqIPxsaVTax5j2gj+VUy+GV1tZ+Zpp/G8LLSV14ozje3GSfJpYZATkYWYggkB7C/be971bthYsqI5E0K5HW/eimx7iGIPiaZ+UUo2BlfKQ949b8s6j/XhSmw/mU+pH/lR162BVSzjV3/Y8bGui5J0Nu7TU1LZ+9MEsZAbopW+g7ZTe30WPVce/tFNMfuzBLZinRMxALx/s+J85hbIRbtHrqjmvUTlfNJX6pK/hIq94Rp3hKxQ6t1aSTJzH7mTRk9FIkoBHH9m3aO1SdOOlMcVsSVwWbDtnFswCqwbj1lyk66m477jia8JtaYcJZR/Hm/GDSg29P/bP7I/+yustf/F+JypRW116f9GmG2BMdEw7C99Xsvjcscx49lSce78UNmxcq90KXGbuNuu3gAKSn2jJKpIkkuB1kDZQR6QCW07Ry8ODfC7LkfzEtfixGW/iTqajJO3FJRXd/Icru7u/F/nuSEO1DJtLCPGpjVZBGiDTLGyNnBA0scinLwGUHjWpCsv2dswR47BqGzSGVmYDgqLDKT33vlHr4VqArJWy5uHY1Ur5dQoooqktCiiigCiiigCiiigCiiigGe18H0sEsfpoyjxINvfasUweO6GQrJojnzvQa1je2ttP9a23es93y3HdnaaBc4fV4xxB5kA8QeNuN/dKBXtu7QjMSQxlJNczMNSuU37OZtrftqkY3eQQYiVSmcNGqGxsQQHPAix8/tHOrJitjYmNT0eEnduSrEwF+82taovd7yRY7FThsTGYIi15GkIDkXuQqg3ue02A91SnbVHLipKzOSbJmMZxPyTEgTRHK6r0qZXjAUjJbIBlGpFyCdOBEntDExvC+RkYjLwILDrLxtqK3PD4dURUUBVQBVA4AAWA9QFNdo7Cw+I+fhilt/aIr/iFdQqONyupSVS1+RlLYfsLD3/G9c6N+Rv4r+hFaR/QTAf+jw4uLaRgfAV4byf4E/8ALIPAsPg1X/M9xl+S7/z1Mf31VvkE97eavC/pr3UpsM/sU+pF/lJ+lapP5MtnuuVoCVPEdLNY+I6TWkv9l+DFsnTRgAABZ5CAALDRy3AVMcQlK7RYsO1FK/O/2KDG9iDxsQbHgbVZotrYZ1AZFVud1HxAqSfyXxfRxOJHiYmHviv76bP5L2+jiz/HCp/Cy91dTrU6m9zpUpLYb58J/dez+VeflWEHJPUhP5UqPJjNzxcdu7Dtf3z06w/kvX+sxUzdyLHGPws3vrhzp9WOykes0cWvUjtz0W3rqGO2psWD8iQyWOVslso42PStZANNQLsOw1bcHuBg0IYwiVh9KdmmPiOkJAPgBVgRABYAADgBwFeRgsPUwzlKpUdRu31bLfZXZqqKM7JK3gVfdHc44dmmncPOwK9W+SNSQSFvqxJUEubXsAAANbVRRW1tt3ZCVtEFFFFQSFFFFAFFFFAFFFFAFFFFAFFFFActRau0UAUUUUAUUUUAUUUUAUUUUAUUUUAUUUUAUUUUB//Z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AutoShape 4" descr="data:image/jpeg;base64,/9j/4AAQSkZJRgABAQAAAQABAAD/2wCEAAkGBhQSEBQUEhQVFBUUGBcYGBcWGBwXGBccGBcWGBgcHBoYHCYeHBwkGRQVIC8gJCcqLC0sGh8xNTAqNScsLCkBCQoKDgwOGg8PGi0kHCQpNCwvKSkqKSovLCktLCktLSksLCwsKiksLikpLCwsLCksLCktLCwsLCwpKSwsLCkpLP/AABEIAOYA2wMBIgACEQEDEQH/xAAcAAABBQEBAQAAAAAAAAAAAAAAAwQFBgcBAgj/xABMEAACAQIDBAUHCQQHBwUBAAABAgMAEQQSIQUGMUETIlFhcQcyUoGRobEUM0JykqKywdEjYoLhFkNTY3Oz8BckNETC0vFUg5OjwyX/xAAaAQEAAwEBAQAAAAAAAAAAAAAAAQMEAgUG/8QAMhEAAgECBAMGBQMFAAAAAAAAAAECAxEEEiExIkFRE2FxgZGxBRQyofAVwdEzUmLh8f/aAAwDAQACEQMRAD8A3GiiigCiiigCiiigCiuXrjOBqdPGgPVFRmK3mwkXzmJw6fWlRfi1Rc/lN2YmhxsDfUbpPwA0BZ6KqDeVfZ39rIe8Yecj2iOhfKvs7nM6/WgnX4x0Bb6KreF8o+zZDZcbhwex3EZ9j2qdwuOjlF43SQdqMGHtU0AvRXL12gCiiigCiiigCiiigCiiigCiiigCiiigCiiigCivLuALnQDmeFQu195VQZMPknmIuEVxZRe2eQi+VB3Ak8ADyAd7b2/DhYw8zWucqqAWeRuSoi6s3cPXYa1nu8HlKxQcRxqkDNqkSp8pxRHIsMywxX7y1MN4dovHMERhPtCdbdIw6sEZvfKmoRNDlTi1iWLW197F2GmHU6l5H1kkbVnJ4kk613CGYrnUUSOnxG05tZHxBvybGLCPs4WFbeGY1HT7uzG7SYWCQgE3lxM0p0H94pq6U22m1oJT2I/4TV3ZRM/bSZS9mzHLmjweFUX5EA/5JqTTbs6/8vp/dzRk+oPEvxpjsP5keJ/KpCuFBNFkqjTscm3vIACoxlJA6KW0LEc8jljG5/dBuadQ7XnmxDYeCEdIiq7GaTo1AbLawClm863Aag9lMp4FdSrgMp4gi4NRkzSYcq4dskfzcvnSYe/JucsB4Mp1HKocbHUal9OZapd28U4tLNhlHYkBl98rgfdqN/2fRK4cyyBwb3hWOD3xoG99WHYu8gxAKOAk6AFkBurKeEkbfTjPI8uBpzPVsYRZROpNaXIyDaOOwv8Aw+KaVR/VYv8Aaqe4Si0i+0+FWnYXlNikZYsUhwkzGwzkGGQ/3cw6pP7rZW7jVamFK/IlaMo6h1bzlYAg+IPGpnSjbQ5p15X11RqYNdrLtlY/EYHTDkzwD/lpW6yD+5lbVfqPdewrV82DvLDi0LRMcy2DxuMskZPJ0Oo7jwPIms0ouO5tjNS2JWiiiuToKKKKAKKKKAKKKKAKKKKAKrm8e0pemjw8L9EXR5HkABcKrIoVAwKhmZ/OINgp0uQRY6qO8sYG0MMTfrwYhbgkaq+HccO4v7DQDGTduF9ZQ0zelNI8p++xA9QFK4TZ8eHDdEoW5ubcSx0GvsA7BTroTyZh7D8QaRxMT20Zbk6ErwNjY6Ec7VJBSsTu7iI8c+K6JpQzOW6NkJAIyoQrspy5bDLrlIPEa09ba1vPhxKeMDt74wwpxu3BtGOVvlUsc0YHVIQRtmuNeqLEWvcHtFWCThcKe8Cxt7+Fdxm47Fcqalqyqf0jw3OZF+veP8YFeNq4+N8LNkkR/wBm3msrcj2GrO8oPG/rB/MVGY3ZGHkBzQwuTzKITc6cbX5132rOOxV9yjbC+bP1vyFSFO8bgNlRSGNmhhcWJVZWiOouLhHHKlk3WhZQ0U8+VhcFZRIpHdnDA1yp2RMqbbuR9Q428XF4oWdPSYhAfAWYkeIFTWN2DIhsuIY6f1kaH3pkqv4fdrFIFRUWVV0DB8lx3hhofWaOfQRpdRCDGqjqpzwIpzRvbrYVzxseDQMfOW9h3crvsrbpkboZwI8QovYeZKvpxnmO0cRVZm2Dix/URFbagSgn3gAe2ubM2ZMVEGIhlRU60EwKs0DeiCjHq9l/qnlaIzcWdTpqSsXxUA199Iy45F4uPj8KqRfGarJC8rA2zh0VGHIgOwI7xbSuLhMU30YYvruzn2KoH3qv7SJmVGRY5tvoOAZvd/OoDa+8eWRGjzR4kaRmG7TW4kEDzkPNWBXwOteoN2GOs2Ike/KMCJfC63b71SWD2VFD82gTje30r+kTq3rJquVS6sXQpWd7k7s7f7aAjQyxYZnI6yDPHb+IGQXtbgLVJweU4r89g5x3wtHMPZdH+7VaBrtU2Ly6YbynbPYgNiBCx+jiEeD3yKF9hqx4THxyrmidJFP0kYMPapIrJ2W4sdR2HUUwG7MDOCkYjf04iYWHfmjI9tLA26isiXHYuABcNjZiFvfpwMQG4adezhRbSzX7e6SwflHxsf8AxGGinXm2Gcxvb/Cl0J7g9LEml0VD7u714fGoTA92SweNwUkjJ5Oh1HjwPImpioAUUUUAVS96pXk2hh4lyqIEbEXIJZ8+eDINQAAGuTqblLWq6VUd906GXD4yxyRZ4pyB5sUuUhz+6kscZPYrMeVAN9obWTDwvLOQiILsfcABa5JJAAF7mqd/tZjZrfJcRkv54yFhbW5QN7r3pv5V8eHODgU3Vy8xIN1IUBENxodXY+qoHD4ZREWC5m1yxg5bgHKSSBfiCB4VINS2PtuHFR9JA4YcCOBU9jA2IPcRTwG2orIxK+CmXEwamwEkd/nF4lG7TYEq1uI8avuDOJkjSWKbCzRyKGUtE8RIOo1SRgDyPV5UIJ2VNLjhzHZ/KmeJXqmma4/FoethVbt6LEBgf4ZlT41zFbXtHmaHFIGBBBi6TIbcCYS/qPP1UA22purhp2zSQxlubZFufE2uacYLZqQxrHEMiLwUcBcknj3kn10im9OFOhxEam3CS8R9kljT6KZXF0ZHHarBh7qkCLxeB8QDXlhThkNJMh7KAQZaSkjJFLsKTIoBG/dXg27KUiYhR4D4V5LHu9dRrckS6FPD1fpXfk3Y3v8A1r28iL55A91eoxG/mtfwINSQINhW7AfV+lJFCOTDwN/j+lPXjK8zauxyMSACGvwBHGgGUYYkBSCTyOhpeXE5BlA4+cw1zdw/d+PHsp5IygFQtyR1mUj2Du+PhUNtTEiHIFDM0jhFXzdTbjfQDWobSV2Er6IXWUHga9U0wWz8ZNMEU4eNWUsJOtJezKCuXqm/XB4+2m22YMTHJ0EllfrFWjJVJgtswBazK63BKHtGtrGuYTjNZou6OpQcXaW44xT5JFmikWLERAlHJ4qNWV14tEQNRy4ixFaruvvAuMwyTKChOjoeMbjzlPgeB5gg86xnBbObNG3R9Fk1Yk+ewuVNgdNSL9w76uG7e8wgxErOOpiGQtl82MjqZrHUi2QE9ig25VLvcjSxplFcBrtAFcZbi1dooCgbd8mMJn6TDwRIGgnQqNAsjdG8TonmjVHU5bedz1rPNnYhIwhYEOrNFcDVczM637NWYeKmvoE1n++Hk7eSVsRhMuZ/nImsFc3vcX042NjbXUEGgM7x4RnmdWN+qCp5EHQ28M3dqa9bn+UCLBiTCzLIVEpMRRc2UPYlbDXzySLD6VSWJ3G2ixNsLYnXz41Um1rsc5PDx52qU3N8iLR4hMTjpVdkYSCKO5XMDcZna1wDY5QOQ1txkEgu/ODvleXom9GZWhYeqQA+ypTDbQjbVHRwewgg+sVdJsMrrldVYHkwDD2GoDG+TnZ8pucJErelEDC32oipqARbRhkFuspA0OttOBqJxO7OFc3bDw37QiqfaoB99TyeTeNGvDicWg5o0omQjstMrMPENpUfPuVtBCeixcEw1sJomjbuBaJyD45PVU3IIk7tRj5t8RF9SeS32XZl91eDsudfMxcn/uRxv+FUb308mwe0o/PwQlA+lBOjfdlEZphNvH0fz8GJg75YJAv2kV1t66A6flq/Tw0niskZ/E491eVx+IBAfDRkX1ZJgbdpsyIT8a9YXeXDS6JNGx7A639l7+6nkkgt2eII+NSDwLZQLa2HOs83h3ulmkMWEOVASM66M9tCQ30EB0zDU8qm9+9vth4EjjHWxAZA17ZBZQSO09aq/sXZY0UWXMLsx+iqj4Bfee+oBFLu2h1mdnY99h7Tdj7aU/o5D9AsjDmra++9Wpp/2F8J1TxBsC7W4gki9+6lcGHdAuJ/ak9oAZeyzAXvQkgdmbyYrCOqSlsVCxCjnICdABzJ7jcHlar4cWFUZGVg4vnGoA9EEH2n1eNZ2hhhBmivnZ11fsRriwI+kRcMR4DnTLcHElTPhGNxEc6X9FuPvKn+I0IZcNe72/ypDHYYyIVFgwIZGvwZdVPDhypwqAcK9E0avownYTi3inV42WByyWBRuooGob9pryJsbchwrztPHSYiZJZyoMeYpHHqFZgAWZjqzWAHADu1N1CtGi3Y2AGpJ5DvqmhQjQjlhsWVasqjzSK7vDvbFhtHOaTlGnH+I8F9evdS2wtotidnvKQoZs6BV1OZiUiUC9ySbAdpNZ3s/d58TiWAV3LyPljQftHOYnn5o7S3Dja1yPojcHyejBxo8wQyrcoi/Nw5uJBOryEaGQ8tBYXLXXK7F3UV2iioJCiiigCiiigCiiigCiiigCiiigCuWrtFAR20N3cNP8/h4Zf8SNX97CoKXyV4DUxRyYc9sE0kVv4Q2X3VbqKAxPfnydCLF7NUz4mWCWcwsZMhMRfLkswQXuQfOv5tRGAwwEs0TehIluHmstx7BX0ERWSeUbdt8PiflcV8kjZiQPMfnf8Adb8yOypBDbHaJcyRMgY6izX8eZ7qdbajITKrgTWszDXJ3fWtz5ePCNwiwQSGQnoZmXVCCyR31uCBoxtcA+bft4NZZYlm6USNKbABEBVSR6bNpbuFCBPHwlFgRvOSI3t2F+r7gaid3sRba5A5xlT9kN+QpxtDaFs0khuzHgBqx4Kij3Aeurb5NPJC8gkxe0Olikl+bRHaKRAeLNbUXFgFPAXuOwSO8/cfZ+lHSePsP6Vam8lqfRxmMXxaJ/xQ399H+zAf+txVu4QA+3oaXIKnLiAqlmNlGpLdUDxLWtT3Y2AxGMA6CMRxG98RKpykHQmOM2aU2PndVO88Kt2zPJzhYnDuHxDrqrYhukCntVABGD3hb99WcClySC3W3Mw2AS0Kddh15GtnfnxAAC3+ioA7r61PUUVACiiigCiiigCiiigCiiigCiiigCiiigCiiigCiiigCvEkQYWIBB4gi4Ne65egKTtXyU4eVi0TvCTqR563Pc2vvpjhvI6gb9piGZexUCH2lm+FX+bGImjuqnsYgfGoPHb94aMlbyOw5JG34mAX13qUm9iG0txbY+5mEwzBooVzjhI3XceDNqvqtU5VQbyhKHQPh5Y1dgoaQoup4CwY3PcL1Hx+WLC9YsGyqcpZCrqp/eN1y1zJ5Wk+Z1FZk2uRf6Kq2z/Kbs+a2XEKL+mGUDxYjL76sOE2jFKLxSJIO1GDfhNSQOKK5eu0AUUUUAUUUUAUUUUAUUUUAUUUUAUUU0x+1YoBeaRIweGdgt/C/E9woB3RUG28hf8A4eCWQem46CP2yWcjvVGplj5McwBSaGPXVY0LW/jkBzepFoC00VVocbNELz4pTftRF99tfZSGLWPEILzSEMLhg5CkEaaCyEWPZrUpENlkxm14ogS8irl4i9yP4Rr7qiMTvvCo6iu9w5HVyAhBe/XsbHkba1Wp9gdAQxZmB0DA5eHLTX317hKg3AF+3ifada0qlHe9zNKu07WHTb342YXggVV4Xs0h9vUA5cjS7LiZOhaZ2jOfKUD5VYMLAlU7zzvSUeNI4EivG0MSbx349Ih7dLMbg+oVLilsiFUb3Yvgd0AqOGkbOxGZlFnKgaDMSTapSHduEZM2dmS+Vma7a8OVjblTNMceN6WXGd9Q3LqSpRM+21gJFx+FWXM6piit2vlJMcmVgDpfT31za2y4ZoRkiToUYho8o6r3PWNuN+2mHlK22wxfRoGdozDP5+UIMyoLX5ksRpwuTUQ28jQEdOvRK+hKy5yeJ1QKCRpxF+NWpxbu+7kZ62fRR7+YrLuHhX4K0Z7UYj3G4pA7h4hDmw+LNxqBKNftC5HDkBUxsLbsWJDGJichsQRY68DY8jap+CpdOEtUVxrVYuzfqVrCbz7cwfnK06D0T0w9jXf2FasuxPL3GzZMXCY2526p+xIbffJ7qkYKXxGy4p1yzRJIOx1DfGqJUlyNcK7e6Ljsfb8OKTPBIHHMahl7mVrMD4ipGssTdhcAwxWCZ4xCc0sAYtHJFxlAVrlWC3YWNrqNOdajG4IBBuDqCOBHbWdprc1KSex6oooqCQoopHF4xIlLyOqKOLOwVR6zpQC1FV599Im+YSbE/vRJaP8A+WUrGR4Maicbv8F0eWCI+hGWxUv3AFU/aFSlchtLcuU+JVFLMbAcT/rnflUVPtuQ6QwH68zdCv2bNIfWg8ao2I8o2ZiIo5JCpHWmcIt+NwkYPaOQ8b1HYjejFScZRGOyJQv3nzH1i1WxozfIoniacd2XvFdIQTiMUUTmsIEC+uRi0nrUrURFt/AwsTAokk5vErTOfGZr+96o2CUOWaS8rCRwGkJkIAYgWLk24cqlkmqyOH6spljFeyRM7S3ynyFkhVdVAMr3JzMqjqoCOLelQ0kr/OTuR6Mdol+7d/vVBbQkuijtlh90qH8qlI5q7VKKZW68mh6sUcaswUAgE5jq2gJ843Pvp1sBQuFgB1AijAHpWRR7KjcXIFw8rt5ojk09KyHTw7TTrCz3RO5VFhwFlAsO4UcdbHSlpdktmD3jfg3DuPd4cqrUzFHZW4qbVMrJ7RqKZb1wdVJ14Hqt+X5j2VzT4ZZepNXihm5oaJiqZ7e3ojw0cbTZivSBQR9ElX1P7umtteY7C1XFVU/KdPfCRj+9HuR/1q6orRbM9GWaaQ8xnlYmEhjjwZLDtcvfmCMi6gjUEE14Xevbc3zWGWMdpjy++ZqtmxMSPk8SHq2jTKeFuqNDb6Pw49tOWlKkg6EVX2be7LnWitomQv8AK8VNinxEhMkEbJJYJc5SzKgyi1syHUa053o2ekGFV4wQzsvXJJcgqx8469nCpPZ8f/8AU2hHykBb7RB//Q0htzZ0mI2XhjEpkK5SwGpsEZSQOetcKKUH11+zLZvii+X8oru4mKZcdGFYgPcMORAUtY+sVs+HNZNuHsSX5arPE6hFc3ZSouVyjiP3q1CJCvCrKC4SjFPjXgTUFSMFRGDxAOh0NS8FTIiBJQAHiLjmO2nW50v+6iIm7YZngPbaM2jPriMbeumuHr3sZ8mOnTlNHFMPrJeGT7q4f21lqG2kWOiiiqi84ayXau0j8okICF1dx0rJ0kmjEdUyFggAAsFAAtWtGsK2hi9ZnHpSt7GY1ooRUm7mPFVJQisvNjcYmbENE2ImaQSIXyG9l0jItckaFxyHgKeps9ALWNuy+nuphhFs8QHBYSLeuL/tNSJmA4kDxNq2QWVaHnVZZ3qIYDBoWluOElhqeUcff2k1ILhE9H41FYPaka580ka3kk4soOjZRpfsUU6XbUV7Z7+AZvwg0Ulbclw12+wvsmJTHcgavL/muB7gKkVReweyoDZ21VWNRklJ6xI6J/pOzcWAH0u2nI22eUMp8ci/F65T0R21qx9tG37EWGs0fuzN/wBNTECC2ZvNHtY9g/M8qrq4uR8rGIokbZiS63Y5WAVQoOpzceQBrzi94ZtCUhQcAC7EDuHUF/ia5btdsshFyajHV9Fr7E1tzE/7vMTwEUmg5DI2gp6jWFuyqlicXNKjRlogrqQQqMWysCNCZOw8bUt8txF9ZR6o1HxvRRb2Ic1HR+zLYslPIoxLE8LfSBt3H+RsfVVGE09tZpD9lfwKKkthY+RJVzOzA6dY315fp665nTdrrkd0q0c2V7MYAFWKtoVJBHeNDVR8qUn7CAfvsfuj9a0be3B5ZFmXzZRr3MB+Y+BrL/KbLdMOO+Q+5f1rqpLNTucUYOFfKzStltaKMHiEQexRU1hpswAPLgfyPd8KpsO9OFRVDYiIWA+mDy7qWTf7B3sJi57Ejkb4LUScep1FSvsV/a69HvDJcW6SJfdGt/8ALNTe58V8Oy/2c0yeFnJHuIqE2rtmLE7VwxAdGyZEeRGjzfOAoc3KzDK3I6HQ9Wx7lR2mxsZFisyvY6EdJGpP3gfZXEHp5svqRvHyRK/J66MNUoMLXr5NVmYzZCKGGqQwU9tG9v60t8mrow1Q3c6UWiUw1cxbZMTg5OF3kgbwljLD/wCyCMeukcE9tD6q97y3GDkkHGApOP8A2JElP3UYeus00a6bLVRXFNdqk0nGrAJTFJDIVcZuiZmAYixyamw041veKeyMewE+wGvm3DYdo8NJJYgMHS/aAouLVy6/ZNK250sKsQm76rUnV2GnTZStwIhoxLfTPpE9lPl2HGP6tNP3R+lNY94P94LGP+rUaG303PZxpTZm2gklpbrExbrseqramx0vqLc60LG0syXUyv4bXyuT5ffqPU2eBwFvAWpQYKl025B0vR5hc2IIN1IJtcn6PLj20ngpi+0njD5oxCGAFiM2dQfXqRV/zMNEnfWxm+SnZuStZX1PPyGloNmX1OijifyHaTS26TPiI5Gkt1JXS4FtARYeOtvV66IN5YJHMYzLlcxrcXUm9rgre9zbU1HzMbJ3tcfJTu0le3QTmgzW0sBoByA/XtNMsZscsrFAOkK5QWvoCdeHDQnhVhxEkUbKkkiIz+arMAW1toDqddKjG2uqYvonZVQhQp/eYAgE95uPZXNWtT+iT3LsPQrJ9pT5a+NuXf4EG+7sqMOjseqASSVYm/W5GwIA8ALDncXZ+LzW6uliSdF4k2Btc6dg00HKr4MBXobP7qr7GC2bXgzWviFVq04xl3yimUQ7GxWYkOvADNwvz4ZTzJHqqYwuz2CKH1YDUjmfYPhXiLfLDtihhwG1cp0mmS/Ac72LaX76tDYIAXNgO06Cpoumm3CTfncrxc61VRjUhFdLRS7uXsNkw/TwNC3G11PYw4H/AF2msR8piFXhVhYr0gI7DdAfhW8wYe9mjIPYQbjTlceys48t+7JkijxsfBOpKvPrEBW9RGU+rvpKVk48mUxheSm91oO8Hg41Ayxxi3Yij4CpaCS3ComJ6fQyVuaPMU7lS8pTZcVs+XscgnuDxn/qNW3c7EBtozxMBnaCNg3NgjMlm7SNbHsNjwFVHyqtbD4duayn8JP/AEinDbzLs/aWHxMiko8Ukb246kMPYSDWaWil4o9KnrFeZr/ySu/JKqmC8tWz5WygS5zwGUdY+iDmsW7Bz4cbX8Hy5bNHHpwf8Mf91U5yzsy3jCVySJVF2IUdpIA99UHa/l9wipbDRSSSHgZQEjXvJUsx8AB4iodvLWNOmTCYpRrYxPCR22z9Kt/VUZyezNLm2rhk8/EQL4yoD7C1L7O23hcUXw6YiGVmRgyI6s2QjKTYHhZqpWz/AC57NI68EkTDiFSNl9TAgn1gU33k8rWzcTEOjeeKeI54JRGLxuBYfT1RhdWXgQfCocrkqFjT90sSXwOHLecI1V/roMj/AHlapeqH5H97Fx2DkNgrpPKWQXsvSsZdCR5uZ3tzFtavlVlohjlvG4HNWHuNY9tOVHwhUrxQAaaXYAX99bM1Y3tTYk8MJR4JeqFXMFLghSBe8eYcBfW1T2VOp9fLYh4irR/p89HoIYvD4YTyM3URIVYkEj6cpPjyo3d2xhcXG8MYew1KSCxIJ0YWOouBzuNKitrFZJGUHMGWIEAg3Akdsp8bWt30vjcC0L4eQlS2YC4BFg7CNk77FkI7+ys9TBQvZNmuj8TqZc0orw/Llq2hhBLG6kXzKQO420t2a2qNm2CVZDA7IT1Xa9urbtGupHDmaUgdyeNgNSSdAO00tJtY6ADqjhcak9ptz+FcfplWL4WmWfrVCatOLXoyLx+z5I0tGCsdmLqp43uCXt5xK2vy5cKT/o3IEDRsATYi3VINrgg9o0qYXat9CvsP5Usu0U7x4is88LiI7x9NTXTx+DntNeenuQ8O7zExSvIzuGRj0lyw6ykgEnTwpXaOwxPK5LFSpjI0uCQL6+yphcQp4EUoAOI51lkpxfEmvE3wdKatBpruZXdmbS2gswnzNLC0jEw5wxy5icoziwtoARbhVxk38woxMcFnHSf1jAIqHXR85BFrDXh1hUfHGFFgLDXQd+p+NVbePemBJTEsBxUwFmUAZV1BszEHW4HLTu4Voo4ire0dTHiMJQtmloVGKBxKOqbhswvpfKb8/Cr35R97YsThYlgcqTIxliOjALfJmHMcxY8xfWoeHfDpssGJhfDZyoVicyGxGl7Cx5cx22qbn3UhdjmU2KKtxoQVY3IPaRblyrlynSTi1udqnTrtTi72Izyf79JglaKZXeN3Urlt+zuCHOp1v1NO4mrftfejCYiQQxNmYYiBWjdDaT9siuUv52hII52v454+6DdJOiEnolBTQdcm2nGw0vUU+IePFBynXWZSUbTXpAbG1WUsRJWjyKK+Ei7z5mg7c2OcO911ifzT2funvH+udNoZKW3236hmwyR4NZFZnzvmUghV4DmCCxHA6Ze+oPZW1xJoeq/onn4V7lHFwqPI3r7nzGJwFSku0S4fb/RH+VA3wSd0q/genu19iR4qFUkuLWKsOKm3f3cqj/KQb4Ef4qfherBsiCSYqqZLkGwYlfNANrgHW1+Q4VojbNLNtY4hK1ONupR5/JkeKTj+JLe9SfhSmL8n884vmiM44kEjph2nq6SD73j51+xuz5YfnonQelbMn20uo9ZFIK3Ag+BFT8vSkrotVaWxlh3BxfoL9tf1rn9AsX/Zr9tP1rWMYWkUlbBxctzzAC91Hp/+eNREe1SD1wBoNOfC9z6tbd61lmqNOWWV17HoUcPXrwz07Pu5/n491ehxeT3FHiEXxcH8N6e4byZyHz5UX6oLH35aug2yn73s/n6/VRhtqh2CgG5J4W/XsqYvC3SUr3OpYLGqDm4WS1e23r3Fk8jmzPkk80CO7I8SyHMdM4cqSAOHVKjv9VaxWY+Twn5eTY5Ww8lm+ixWWHNbttmtfvIrTqqrJKbSM1N5ophXLV2iqiwru+2yFlwsjBFMqAMrZQWGUgmxtfhfhWS7x44ywKEGRl1LP5qnOrEniMqhBrxPC1yBW9kVX8ZuDgZbh4AQWzFczhSeXVDAW7uHdUgzfc2LE7RjlMIjWOJlUM+ZDMxFydAwWwtZbG2Yd9SGK3dxcfn4d2HbHllH3Tn+5Wn7O2ZFh4xHBGkSLwVAFAvx0HPvpzarVWmjPLDU5cjEnxKg5W6rei3Ub7EgDe6lL27R4gj9K2XEYRJFyyKrqeTAMPYdKgsVuDg2vliMJPOFmiH2VOQ+tatWJ6ozywX9r9TN/Z7vztXbkcCR7f51bsX5ND/U4j1TRhvvRFD7QahsVuZjI9ehEg7YZQT9mUIfUCauVeD3M7wtWOq+zIPam2pIYJHVgSo6o43YkKv3iKg8BhegVY1UySubta5Z2OpPadb2/wDNSe8OFltGjRTAmVCweJ1sqXcnMRlIBVdbkU72JCLvJ9LMVB5gADh4/lWSqoZuFLyPQw7qZLVG9+ZF47BZg0OITKSLkXBtcX0I4MLip7dvambDqshvJGTG5I4lNA3rUq3rpzvH18LHIWAKONCBdySF0PHzWJIqsRNlOKtoQiyKbka5HXl/hCqXQhW4Z/Y0rFVMOnKnbzLssyngR7aidvbLiZVdkUsJYetz1mjBuRx0NV6Ta5VpQruejjzAMFKZgLsM5szEXW68u/lJ48t0ZswIDRnS41EiEcCeYFUR+HxfFCW3VGmfxeceGpBa80/2ZP4bApHbIoFri/OxNyL8bXr1isGkq5XUMO/iO8HiD3io1cfIOIPqIPxsaVTax5j2gj+VUy+GV1tZ+Zpp/G8LLSV14ozje3GSfJpYZATkYWYggkB7C/be971bthYsqI5E0K5HW/eimx7iGIPiaZ+UUo2BlfKQ949b8s6j/XhSmw/mU+pH/lR162BVSzjV3/Y8bGui5J0Nu7TU1LZ+9MEsZAbopW+g7ZTe30WPVce/tFNMfuzBLZinRMxALx/s+J85hbIRbtHrqjmvUTlfNJX6pK/hIq94Rp3hKxQ6t1aSTJzH7mTRk9FIkoBHH9m3aO1SdOOlMcVsSVwWbDtnFswCqwbj1lyk66m477jia8JtaYcJZR/Hm/GDSg29P/bP7I/+yustf/F+JypRW116f9GmG2BMdEw7C99Xsvjcscx49lSce78UNmxcq90KXGbuNuu3gAKSn2jJKpIkkuB1kDZQR6QCW07Ry8ODfC7LkfzEtfixGW/iTqajJO3FJRXd/Icru7u/F/nuSEO1DJtLCPGpjVZBGiDTLGyNnBA0scinLwGUHjWpCsv2dswR47BqGzSGVmYDgqLDKT33vlHr4VqArJWy5uHY1Ur5dQoooqktCiiigCiiigCiiigCiiigGe18H0sEsfpoyjxINvfasUweO6GQrJojnzvQa1je2ttP9a23es93y3HdnaaBc4fV4xxB5kA8QeNuN/dKBXtu7QjMSQxlJNczMNSuU37OZtrftqkY3eQQYiVSmcNGqGxsQQHPAix8/tHOrJitjYmNT0eEnduSrEwF+82taovd7yRY7FThsTGYIi15GkIDkXuQqg3ue02A91SnbVHLipKzOSbJmMZxPyTEgTRHK6r0qZXjAUjJbIBlGpFyCdOBEntDExvC+RkYjLwILDrLxtqK3PD4dURUUBVQBVA4AAWA9QFNdo7Cw+I+fhilt/aIr/iFdQqONyupSVS1+RlLYfsLD3/G9c6N+Rv4r+hFaR/QTAf+jw4uLaRgfAV4byf4E/8ALIPAsPg1X/M9xl+S7/z1Mf31VvkE97eavC/pr3UpsM/sU+pF/lJ+lapP5MtnuuVoCVPEdLNY+I6TWkv9l+DFsnTRgAABZ5CAALDRy3AVMcQlK7RYsO1FK/O/2KDG9iDxsQbHgbVZotrYZ1AZFVud1HxAqSfyXxfRxOJHiYmHviv76bP5L2+jiz/HCp/Cy91dTrU6m9zpUpLYb58J/dez+VeflWEHJPUhP5UqPJjNzxcdu7Dtf3z06w/kvX+sxUzdyLHGPws3vrhzp9WOykes0cWvUjtz0W3rqGO2psWD8iQyWOVslso42PStZANNQLsOw1bcHuBg0IYwiVh9KdmmPiOkJAPgBVgRABYAADgBwFeRgsPUwzlKpUdRu31bLfZXZqqKM7JK3gVfdHc44dmmncPOwK9W+SNSQSFvqxJUEubXsAAANbVRRW1tt3ZCVtEFFFFQSFFFFAFFFFAFFFFAFFFFAFFFFActRau0UAUUUUAUUUUAUUUUAUUUUAUUUUAUUUUAUUUUB//Z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AutoShape 6" descr="data:image/jpeg;base64,/9j/4AAQSkZJRgABAQAAAQABAAD/2wCEAAkGBhQSERUUExQSFRQWFBgWGBgYERUWFRQYFRQVFhUVFRgYHSYfGBkmHBcVHzIgIycpLCwsFR4xNTAqNSYrLCkBCQoKDgwOGg8PGS0gHyQsNCwuLikvLCwsKSkwMSwsLywsLCwtLCwsLCwpKi0pLCwsLCwsKSwpKSwsLCwpLCwsLP/AABEIALEBHAMBIgACEQEDEQH/xAAcAAEAAgIDAQAAAAAAAAAAAAAABgcEBQIDCAH/xABZEAABAwIBBQkICg8GBQUAAAABAAIDBBEFBgcSITETQVFhcYGRsbMUIjI0NXJ0oRYjJXOSk7LB0dIIFzNCRFJTVFVigoOUo7QkY6LCw9MVJjZk4UOExOLx/8QAGgEBAAIDAQAAAAAAAAAAAAAAAAEEAgMFBv/EADoRAAIBAgEICAMHBAMAAAAAAAABAgMRBAUSExQhMUFRMmFxgZGhsdFCUuEiMzRygsHwFVNiY0OSov/aAAwDAQACEQMRAD8AvBERAEREAREQBERAEREAREQBERAEREAREQBERAEREAREQBERAEREAREQBERAEREAREQBERAERRTH85FNTS7gxstVUA2MVOwPLL78rrhrBym+vYobSV2CVooAcu8Qcbsw1jW7wlrWtfzhrXD1ri/LHFT4NFRt86se7qjCrPG4dfGvE2aKfIsFFWr8o8cJ71mENHA41Tj0iwQYrjTvCmw2PzIJn/LcsHlDDL40ToZ8iykVbOmxY/h9OOSgHzvXA0uIu8LE5R5lPC0f4mla3lPDL4vJ+xOgqcizEVYvwmsdqdilbzNgb1MWOcknk3fiOKE8VYWDoaAFreVsMuL8DLV5lrIqpdkRE7w56+Tz66Y9RC6X5taB3hRPd51ROem71g8sUOT8F7k6tPqLVfXRt2yMHK9o+ddEuOU7Rd08IHHKz6VXEOb+gbspYjygu6yu9uRdCNlJT/FN+ha3lqlwi/InVZcyYS5e4e02dW0gPAaiMHrWLPnQwtm2tpz5r9P5IK0seB07dkEI/dM+hd7KGNuyOMcjGj5lg8tx4Q8/oZaq+ZzOevCL27rudmqmqTfk9r1rmM7tCfAFXJ5tFOetoQBfVreW3wh5/QnVes4uzsU/3tNiDj6FIPWdS4fbPJ8HDsQI4dGFvypLqO1mU808j4MPYx7ozoyTyE9zxHfaNHXI8DeGoXF1CMp8epWEtqaioxCXXeON4hpWuB2O0NuvzrW1qzTx1eo7ZqXVtb/ZLvaMJUoLiT/Fc/EcBs6jmBtezp4AehryViUmfGqmPtWETPadjt3cAecxW9aqd2cWVlxTQ0tM3e3OFpeOMvde547BYFRl1XPILqqa4N+9foDVwhtgeddBSxDW5Ltb9F7mm0OsvP7ZGLu8DCWN8+rZ8+iu6PK/GnfguHs86aQ/JJWbUYgyGHdZXhrGtaXOOwXsNfOR0rHocpKeZ4ZHK0vIJDdYcQNpAO23EuC8q4mSuoq3Y/ct6vBb2cjlPjP5HC/jaj6EGU+M/kcL+NqPoWVSVrJdLQN9F5Y7ic21x6wsR+UUAiMpf3gkdHfRdcva8sLGttdztIEAAG+8sFlPFPZ+xOgpnMZZYq3wqKjk8yrcwn4bF2U+cesF92wmdvBuVVBN87bLqw7Hop3OYwvD2gEsfFJE+x2O0ZACW8drKn87tY9uJd697bQx2s4i206rc6u4TG4mtU0crLZfan7o1VKUIxzkXaM71Gwf2llXS7xMtLJog8GlGHA8ylGE4/T1TdKnmilH6jw63KBrC8l4fl5XQ+DUykcD3boDxd/fVyLe4flvSzuHdkG4yg97VUt4pGHZpENO9xX5F1HUqw6Ubr/Hf4P3NFovc/E9TIqwwXLuej3PuyVlTQyWEdY0APi0jZgqANRabgaYtbXfis8FbqdWNWOdB3RjKLi7MIiLYYhERAQzONj8sbYaOmdoVNW4tDxthiYAZpdm23ejZrdq2LX4NgsVLGI4Who2k/fPdvuedrnHhK1eV+KOjxt5EE9RudFG1oiDDue6SPc8u0iNui3oXz2WS/o6u+DF9debyrKpUqZi3LrW/wAS7h81K/EkiKN+yyX9HV3wYvrr77LJf0dX/Bi+uuPoJ9Xivcs56JGijnssl/R1f8GL664+zCT9H1/wIvrpq8+rxXuM9ElRRn2Yyfo+v+BF9dDlnJ+j6/4EX11Or1OXmvcZ6JMijHs0f+j6/wCLj+uvrcs3b9DXDljYep5TV6nLzXuM9EmRRv2Zn8yrvih9ZPZmfzOt+KH1lGr1OXmhnokiKN+zT/tK34j/AMp7NP8AtK34j/ymr1OQz4kkRRs5bN/Na3+Hcvns3b+a1v8ADOTV6nIZ8eZJVHMsq6TRipYTaWqfuekDYxRAXllHGBqHG5cTlywbaau/hXnqWBg2KCrxYvDZWNho7BskZjcHSSjSdou120WjXyrbSozg3OS2JX7+HmRKSexMiGcXKYUrG4bR+1xxttKW7XFwB0NLnu475Nr7QobRYQx0YcSbkbb6gtvj+RVfLVzv7nldpTPINhrBcdEg34LLGjyBxK1hTzAHe0gB8pekpaKnSUY1EnvbutrMMPVhCo5VaecrWS5Glwqma+Sztlidu3ZqXLF6RsbgG742XvZbqPNliW9TOH72Idb12jNXiROuDbvmeE9Nnkre8RSz87Sq3K69zBTjq+i0X2r3zuJbOVDycKJFr6EBF9l91iIusfFBUNmpJKowujbOA0RB4eJJGOYxx0r6TBpG4FuG9gt7Fg4fSMp5wHDcmMeATYlgbexGvaF8pcmqeN7XiO7mm7S5736Jta7dImxtfWvKRqwirdb81bfwNzi2YuSpANU3VdtZISL6wHNjcCeUFaDDomPpmAymGR2I1LqeQNDmiQSTWuD3pBbpix272uylVZk3TyvMj4+/IAc5rnMLwNgfokaXOu+XBoXQiF0TDEAAGaA0QBssN63EirRW3btty4J+O8ZrNNS1U0dZFFUtglfJHLuc0bCx7Ws0C5r2OJs03BuHWuAOBVfndAOKWJsNziBPBturnocEhhcXRxhriAC7W5xA2N0nEm3Eq+zgZuKmsrDNEYdEsaLOeWuu299WiVbwFenGvnN2Wbblt7OBrqRebuvtKzxejjYG6Gok7NK9xwrkcMZuGnfvtG976r/i/MpGczldw0/x3/1Xw5oq61rwW4N31dS7axNGyWlRtdaDqTm6Cs1ZLk+Z9zaY/wC2Ghm76mqQ5ljsY8g2I5dluGxV9Zq8WdNh7WSG8tNI+lkPC6A2B47sLDzqi8IzWVsdRC87gAyVjid2abBrgdm/sVz5tXWqcTYNgqo3c7qePS6lNGpTeIejad1d25p287+Rz5RkoLOJ4iIugaQiIgK5xHy3U+h0/aTKqc62O1EWIFsU88bdyYdFkz2tuQbmzTZWviPlup9Dp+0mVNZ4vKR96j6iuJGKllGSa4fsi03aiu0lVVi03scbMJpd1732zdHbp4yWnv732atq0OazHqiXEGslqJ5G7m86L5nubcDUbE2WwmP/ACs3zv8A5jlH80R902e9yfJWMYR1evs3SkS28+HYjnnByhqosRqGR1NQxgc2zWzyNaLxtOoA2G1THJjGZ/8AgM0+6yOmYJiHucXuGja2t17qv85w91KnzmdlGppksf8Alyp82fqCmvCOrUnZb4+gg3ny7yFfbLxH86f8CP6qsjOjlFUUtPTPglMZe4hxAab94CPCB41SCuHPO3+xUp/vOuI/QtmJo0o16KUVZt8FyMYSk4S2kRwbOLXvqIWPqXFrpY2uGhHrBeARqbwKd5zstKmgkhEBYA9rydJgdraQBbpVQYD41B7/AB9o1WHn0HtlL5svymKK+Hpa1TjmqzT4CE5aOTuauhzuV75WNLorOe1p9qGwuAO+ppnPyyqKDufcCwbpumlpM0vA3K1uDwiqXwr7vF76z5QVmZ9NlHyT/wCgorYaisVSioqzvfwJjUlo5O5oftxV/wCND8UPpU8ygy4npsKpatoidLMYw7Ta7R7+J7yQGuFjdo31RatPLj/p+g86D+nlWWKwtGM6aUUry2+BFOpJqW3ga77d1b+SpPi5f91Pt3Vv5Kk+BL/uqvUVvUMN8iNemnzLOwXPFVzVEMTo6UNkmjYSGS3Ae8NJF5DrsVOqPyzUcdHD2jwqLyW8epfSYe1ar0pPLM/oUXavXIx9CnSbUFb7L9UWKM3JbXxOnBY8QrGPkZVwxNE0sYaaQPIEcjmC7tMX2cC2PsWrj4WIW82mYOsldubnxR/pVT271KV6Shk/DOnFumt3I8licpYqNWUVPYmyJtyOqt/E6nmhg+qhyKnO3EqvmZAP8iliKxqOG/tx8EVf6liv7jIgc3zz4WI4hzSRt6mLr+1i39IYt/Gj6imaLNYSgt0F4GLx+JfxsrrEMm+4quh0Kmtl3SWRrhNUukBAge4arAbQFi5u8hqWqw6CeZsrpH7ppO7onbfRmkaNTXgDU0DmUiyz8aw70iX+nkXDNGPcim/e/wBRKqtOlBYqaUVbNXrI6FXEVXgYTznfOe252fauoPycv8VUfXQ5rcP/ACUn8VUfXUsRXtFD5V4HK1qv878WRRua/Dx/6L+eomPW9cxmyw/8hflllPW5ShFOjhyRGs1vnfiyusr8i6SmjhkhiDH92UwvpPOozNvtKlObrx3E/foT/IYFg5xvF4fTabtmrPzeeO4l77D2IXJrpLFpL5X6o9Lk2cp4ZuTv9r9ieIiLcXQiIgK6xHy3U+h0/aTKt85eRFZVVplgh049zY2+6RjWAbiznA+pWRiPlup9Dp+0mVb5XZzK2lrJY2Mj3JrrM3SF3fAAXINxcXvrXn56XXpuja9uPYi4s3RLOMyvwSePJwQOifuwdrYBpO11RcNTb370gqOZrMJmjxGN0kMrG6Dxd0T2jwTvkLKps+FSPukFO7zd0Z1uctnT59Gk+2UrgP1Zg49BaFOjxcac4aNPObex8xem2nfcQ3Of5UqeVnYxqZZKf9OVPJP8lqzBnioZNUsEtv1o43jousmHOPhJjdFbc4n30mdzEMdpbbiMHasas67pQpuk/s269xMVDOcs7eUerkzy68Ppz/fN9cL18EGT8+wwt/alh69FbrKOjosTgZCKuNrWPDgWSMcdTXNtrPGsq+LU6tObhKOa3e6IhTtGSuncpHAfGoPf4+0arEz6+HS+bL1xrY4dmep2yMkZVPeWPa8ANYQdFwNjY8S2OcrIafEHQGF0TdzDw7Tc4X0i21tFp4CpnjaM8VTmnsSd77OBCpSVNqxSmFfd4vfWfKCszPpso+Sf/QWrpcz1bHKxxNOQ17XG0p2BwJtdoUizx4JPUCl3GJ8mhuulotvo6W5Wvy6J6FtqYilPFUnGSaV/QiMJKnJNcim1a2WzL5P0PEYD/IkHzqvTktV/mtT/AA8n0KyctactyfpmuBa5u4AgggghjgQQdYK3YucXUpWfxGFNO0uwqJERdM0G0yW8epfSYe1arzpD7tT+hRdq5UZkt49S+kw9q1XnSeWp/Qou1cuDlTpfpfqi3Q3d5sc3Pij/AEqp7d6lKi2bnxR/pVT271KV6yh91HsR4XGffz7WERFuKoREQESy08aw73+X+nkTNO22EUvJIemeQr5lt4zh/v8AL/TSLszWj3JpfMd2r1Rh+Ln+WPrI61T8BD8zJUiIrxyQiIgIrnG8Xh9Npu2as/N949iXvkJ/lAfMsDON4vD6bTds1Z+QHj+I+dB2a4uJ/GR/K/VHqslfhX+b9ieIiLcXwiIgK6xHy3U+h0/aTKL4vnapqeokgkimduZ0S5mg4E2BOpzhw25lKMR8t1PodP2ky1mK5vKGocXyQAPcS4uY5zCSTck6JsSSeBeXxjorFz0ybVlu7EX6edo1mmrjyywepFn7jr1kSwaPSSLHpXNuSeD1RvG2mcf7qfRPwWOHrC1OJZkIHa4Z5I9ex7BI3kFi0jlJKjmI5l6tgJifFLYbA4sceIB2rpIUwjhn91XlHt/i9SG5/FFMmNVmZonDvHTs5Hh3ygtRV5jBf2qqIHA+K/raR1KInC8Wo7WbWMDdQ0HOewcmgS1cqXOjiMRs6bTttbJGw9JsHetW40cXvpVlL+d5g5U/ijY2VRmVrG+C+mePPe084LLetaqrzXYgy/tGmBvsewjmFwT0KQUefCcD2ynied8te5nXpLeUOe6mdbdYZozv2LZGjn1H1KXVyhT3wT/nUyM2i+NiqqjJuqj8OmqG8sLwOY21rhFitTD3rZZ47bwkey3MCFe9HnMw+TZUNb57XM6wttDWUtQDovp5Rv2dG/pstcsp1I7KtH+d6MlQi+jIoKmy9r2CzaqXnIcelwJWwp862IsH3YO86Jh+ZXFVZC0MnhUkH7LNA9LLLU1GaPD3XtHIy/4sr9XIHErFZQwc+nT8kNDVW6RAoc9NcNraZ3LG8H/C8BSPLTGTWYCyocAC+RhIF7Ate5htfkX2rzGwke1VMrT+uxsnVor7ljgBo8B7nLw/c5B32jo305nO2XNvC4d5Q6mElUpugrPOXBrYTaolLO3WKcREXoikbTJbx6l9Jh7VqvOl8tTegx9s5UZkt49S+kw9q1XnS+WpvQY+2cuDlTpfpfqi3h93ebHNz4o/0qp7d6lKgmQ2UtLDTyMlqaeN4qqklr542uF53kd6Tdb1+XmHj8MpuaZp6ivVUJLRR7EeIxVObrzsnvZvkUbdnHw4fhcPST1BcDnNw387j6H/AFVuzo8zRoKvyvwZJ0UWOcyg3pXO82GV3U1fBnKpDsFSeSjn+osHVprfJeJksLWe6D8GdOXXjFB79N/TSLIzY+SqX3s9o9aLHsomVlRRiFlR7XJK5xfTSsaAaeRo1uaBtsvuRWWcFPQU8MjKoPZHZwFJMQDcnaG2O1UoVaeszecrZq49cjp1MPVeChDNd857LFiIom7ORBvQ1zuSjl+cLic4d/BoMSdyU4HynBWniaK3zXic9YHEPdB+BLkUS9nrzsw7EeeKMf6i4nLepPg4ZVHzpIW/5lg8bh1vqLxRmsnYp/8AGztzjeLw+m03bNWfkD5QxHlgP8sqLY7iNdWCKI4c6JgqIZHPNXC7REcgce8Gs6r76lGQXlDEf3HyHLlVK1OrjIunJP7L3dqPRYChUoYZxqKzzieoiK4WQiIgK6xHy3U+h0/aTLYrT4zXRx45OHvYwuo4NEOcG6VpJr2vt2hbcLx+VE9Zl3eiOlh+ggSqvx7PSI5iymiZJG02L3OI07bdADYOM3vwKTZz8Y7nw6Wxs6W0Lf2wdL/CHLz4rWTMDCtF1KiutyNdeq4u0T0vkvlLHXU4mj1fevaTrY4DW09O3fBWXXYNBMLSwwycGnG11uS41KoMy+MbnVvgJ72ZhIH68YLhb9nT6ArrVDGUNWrOMd29dhupSz43ZEcRzWUEt/ajGSNsby23GAbt6Qo3X5jWH7jUuHFJGHettupWkiinjsRDdN9+31DpQfAofEc0NfH4DY5h+pIAbcYfo+q6jmIZN1VPrlgmZbXpaB0Rwd8NXrXptFehlmqunFPyNTw0eDPMdNlLVR+BU1DeSZ4GrhF7Fb+izsYhHtlbJ58bTb4Nlddfk5TTfdYIX8Zjbflva91GsQzP0EngCWE/qSXHQ+/qst6yjhav3tPyT+phoakeiyK0mfKYfdKaJ/myOZ1hykOXmKiqwMzhpaJDE4Am5HtoFrrSYlmOfrNPUNPA2Vpby3cy/wAlbPKbCpKbJ4wy6OnGWA6Ju3xgFtjYbxCwlqjqU5UN+cr793YyVpLSU+RTKIi9IUjaZLePUvpMPatV5Ux92pvQY+2Ko3Jbx6l9Jh7VqvGm8tzegx9sVwsqdL9L9UW6G7vNtJkvSOJcaWlJJuSaaIkk6ySdHWV3R4JTt8GCAckLB1BZqLzmkm+LLtkdLKRg2MYORgHzLnuQ4B0Bc0WN2ScdAcA6F9C+ooAul0RALoiIAiIgCxcgne6WIj9WnPSx4+ZZSwsgz7qYj73S9Uq7GR/v32exWxPQLBREXqznhERAa7F8naaqFqiCGUb2nG1xGq1wTrB17Qou/NLBGP7HPVUlr2DJnSR/Al0ha+tTlFjKMZK0lclNrced882DVtNTwNqaiGojMp0XNhMUhc1m17QS21nHYqlXoX7JGmvQ0z95tTo/Dief8i89KIU401mwVkG29rJLm3fbE6bzyOljgeteiV5nyWoxLVxtN7XJNnFpGi1x1EaxsVt5E4FWTz1LKeulYyDcrCZvdDHOeHFzCXEOaAA06j98uVlDATxMlODWxW2lijWUFZk9RaaeLFacgSUcVUzfkppg1wA3zFLYkngBPKsZuXdM1wZPutLIfvaiJ8WzbZ5GgbcN7Lg1cBiKe+L7tvoW41oS4kiRdVPUteNJjmuHC1wI9S7VTNoUHyjzs01LIYmNdO9ps7RIDGkbRpG9zyBZWc7KQ0lE7QJEkx3JhBsW3BL3g7RYb433Bef12snZPjXjpKm7girWrOLtE9F5J5dU9eCI7skaLmN1tK34zbeE3j6bLDzr+S5/Oi7Vio3BsWfSzsmjNnMdfiI32niIuOdXZnJrGy4NJIw3a8QvHI6VhCyrYJYbE03Dotru2kRq59OV99ihkRF6Yom0yW8epfSYe1arxpvLc3oEfbFUdkt49S+kw9q1XhTH3bm9AZ2y4WVOl+l+qLdDd3kqRAq/ydxLGMRfUCmNE1sExjJkDmnabbL31BcTDYSpiW1DhzLU6ihvLARRY5IZQE66igaP1dInoMa7GZAY3Yl2JwiwvqpmH/IFeWRq/NefsatZh1klRed35ysRP4U/mZGOpq6H5e1521c/M8jqWSyLW4yXn7EazHkej0svND8sK07auq/iJPpXS7KSqO2pqT+/k+lZrIs/nRGtLkenbL4SvMBx2o/Lz/HP+lSrNfQ/8QxFkFTLO6NzJHG0zwbtYSNd+FT/AESXz+X1I1pci891bwt6QuLqlo2uaP2gsaXM1g/37HHzquT6y4V2bXB44JS2GDSETyCZi4ghpsdbtqz/AKJ/s8vqRrXUZ0cocLtII4QQR0hYuQnlXEfeqU+qZRvNK6+FxcT5B/McfnUkyF8rYj7zSf6y1ZNhosXKHJNeaMq7zqaZYKIi9MUQiIgCIiAjecXJw12HVEDRd5ZpxjZeSPvmC+9ci3OvIckZaS1wIIJBBFiCNRBB2Fe4FDMos0WHVsxmlic2R3hGOQs0zwuGy/GgKDzf0QZulTJZrQNBpJtffcRfkA6VemZzDHMoDO+4fVyunsbd6w2bENW9oNB/aXfh2ZzC4SHdzCRwFhuskkgtwaDnaHqUyjjDQAAAALAAWAA2AIDkuqppWSNLZGMe07Q5ocDygrtRAQ7Ec1FBIS6NklLJ+PTSuhcNevUO9PO1a2pyHxKEf2WtinGqzKuEg8ftkNj/AIedWGi01KFOp04pmSnKO5nl7PDW1O7ww1UTYXxxl9mS7oxwkdYPBsLeARYqvlaf2RcZ/wCJxutqNKwA8JEktx6x0qrFlTpxpRUIKyREpOTuwrU7qMuTBubljgzmbUNLR8EgcyqtWbm/xyqgpAGRQSwl7zouc5kl9V9di0jVssq2MpTnGLgruMk+W42UpJN34orJFdLcVw+siEtTh00cbxqmNK4xuAcWnRmi1ixBvssulmbnCqvxWexGsiOdryL7LtfdwHKtTygofewlHuuvEy0N+i0ysMlvHqX0mHtWq76Y+7k3oDO2UWpMzUkFTDLHUMe2OaN5DmOY7RZIHEC2kCbDiXPLvEpKesrJYXlkjaOCzha40qloO3iKo4mpDF1EqTveNvFo2wi6cbyXEtEKD5O0WLYfLVdyx0Lo56h0l5nSEgaTtGwY4W1EKqJMva922ql6QOoLEflTVk3NVUc0zx1FbMLk/EYdtxktvU37EVK0J70y/wA5QY8RswhvNVfSV8GI444WdNhzb6u9hkd8ohefJMfqXeFUTnlmefnWJLUOd4TnO5XE9au6LFPfUS/T9TVnU/l8yzPtHuA76sjH7o/O8L43M7EPDr4uZrR1vVYImgxPGt/5Qz4fL5lq/apoQO+rxzOi+ldD832FN8LEbfvIh8yrFFCwtbjWfghpI/KWf7CsFG3EHnknh/2yuLMGwKE37sqCeJ5J/lxAqskU6pPjVl5ew0i+VFpE5PffSTP5TVfQF1GryeabiKZ3x5HQ56rJE1L/AGT/AOw0v+K8C5sMzn4ZSx7nBHO1lybCMWudu167sis6tOMVlIjmIrDSwM1MGi4Ocwl/fbLyDZfYVSa3WRPlKi9Mp+2YsqGCp0Z6SN79bIlVlJWZ7IREV01BERAEREAREQBERAEREAREQFKfZJYOTHS1IHetc+J2rZpgOYT8FyohezMqsnWV1JLTSahI2wNr6DhrY8chsV5IylyZnoJ3Q1DC1wJsfvXtvqew77T/APqA1StCjYaXDht0xESBv6clyGi206TgFAMChiModO8NjbrOoku4GgAE24eJW/k3gz8Rq6cblO2likFRJI+J0bJdzN4426Q78F23iG9qKAtnI/Be5aCmpyB7XC1rtWouIu8243EnnWNi+b2gqSXS0sWmTfdGN3OS+8dNliTqGsqRIgIDUZspozeixCeMXvuc7RUx2/FBcQ9o47lVznLyRxCGKpqqjuV0booYXOjc8E6M7C0hhGok21X2L0IsPF8HiqojDOwSRuIJadh0SHC/OAtGr0s7OUVcyz5Wtc8UovXbc2WGD8BpviwV3xZvsObsoaPnp4z1hbzE8eovZ0WStG3waSlbyU0Q6mrNhoY2eDHG3kY0dQQHiRFfOfPNo+V3d9KzScG2nY0d8Q0WbK0DaQNR4gFQyALYvyfqGtLzC8NA0iSNQAF7rvyZoo3zB00jGRsOkdJwBeRrDQDvcKsrBoW4rUx0sB0oQ4SVLw12i2JjgdzubAl573p22QEIoM1eJzMa+OkkLHtDmkujaC1wu0984bxCzm5k8XP4Jb/3FPq/mL1Q1oAAGoAWHEAvqA8ywZgMUdtbTs86f6oKymfY7YjfXJSAe+vPq0F6QRAefofsbak+FVQN5GPd9C2mAfY9y09VBO6rjIhmjl0RC7vtze19rl2q9rK7UQBERAEREAREQBERAEREAREQBERAF1VFKyQWexjxwOaHD1rtRAdEFBGzwI42+axreoLvREAREQBERAEREAREQBaWuyKoZnl8tJTPedrnQsJPKbLdIgNVR5J0cItHS07OSFg+ZbRjABYAADeAsAvqIAiIgCIiAIiIAiIgCIiAIiIAiIgCIiAIiIAiIgCIiAIiIAiIgCIiAIiIAiIgCIiAIiIAiIgCIiAIiIAiIgP/2Q==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TextBox 22"/>
          <p:cNvSpPr txBox="1">
            <a:spLocks noChangeArrowheads="1"/>
          </p:cNvSpPr>
          <p:nvPr/>
        </p:nvSpPr>
        <p:spPr bwMode="auto">
          <a:xfrm>
            <a:off x="3124200" y="23622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KELAS/class</a:t>
            </a:r>
          </a:p>
        </p:txBody>
      </p:sp>
      <p:sp>
        <p:nvSpPr>
          <p:cNvPr id="24588" name="TextBox 15"/>
          <p:cNvSpPr txBox="1">
            <a:spLocks noChangeArrowheads="1"/>
          </p:cNvSpPr>
          <p:nvPr/>
        </p:nvSpPr>
        <p:spPr bwMode="auto">
          <a:xfrm>
            <a:off x="762000" y="5029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Obyek 1</a:t>
            </a:r>
          </a:p>
        </p:txBody>
      </p:sp>
      <p:sp>
        <p:nvSpPr>
          <p:cNvPr id="24589" name="TextBox 16"/>
          <p:cNvSpPr txBox="1">
            <a:spLocks noChangeArrowheads="1"/>
          </p:cNvSpPr>
          <p:nvPr/>
        </p:nvSpPr>
        <p:spPr bwMode="auto">
          <a:xfrm>
            <a:off x="2438400" y="44196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Obyek 2</a:t>
            </a:r>
          </a:p>
        </p:txBody>
      </p:sp>
      <p:sp>
        <p:nvSpPr>
          <p:cNvPr id="24590" name="TextBox 17"/>
          <p:cNvSpPr txBox="1">
            <a:spLocks noChangeArrowheads="1"/>
          </p:cNvSpPr>
          <p:nvPr/>
        </p:nvSpPr>
        <p:spPr bwMode="auto">
          <a:xfrm>
            <a:off x="4953000" y="48006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Obyek 3</a:t>
            </a:r>
          </a:p>
        </p:txBody>
      </p:sp>
      <p:sp>
        <p:nvSpPr>
          <p:cNvPr id="24591" name="TextBox 18"/>
          <p:cNvSpPr txBox="1">
            <a:spLocks noChangeArrowheads="1"/>
          </p:cNvSpPr>
          <p:nvPr/>
        </p:nvSpPr>
        <p:spPr bwMode="auto">
          <a:xfrm>
            <a:off x="3733800" y="57150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Obyek 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03" name="Group 2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2050044"/>
              </p:ext>
            </p:extLst>
          </p:nvPr>
        </p:nvGraphicFramePr>
        <p:xfrm>
          <a:off x="457200" y="1685677"/>
          <a:ext cx="4033838" cy="4419601"/>
        </p:xfrm>
        <a:graphic>
          <a:graphicData uri="http://schemas.openxmlformats.org/drawingml/2006/table">
            <a:tbl>
              <a:tblPr/>
              <a:tblGrid>
                <a:gridCol w="403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Nama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Kelas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Attribute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Attribute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209" name="Group 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2777418"/>
              </p:ext>
            </p:extLst>
          </p:nvPr>
        </p:nvGraphicFramePr>
        <p:xfrm>
          <a:off x="5486400" y="1676690"/>
          <a:ext cx="3165475" cy="4733608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Mobil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Pembuat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Pintu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PanjangBadan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UkuranMesin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Warna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Kecepatan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Mempercepat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Berhenti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Mengerem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Berbalik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arah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622" name="Group 15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25623" name="Picture 16" descr="to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7" name="Rectangle 17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Kelas</a:t>
              </a:r>
              <a:r>
                <a:rPr lang="en-US" sz="4800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 </a:t>
              </a: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Notasi</a:t>
              </a:r>
              <a:r>
                <a:rPr lang="en-US" sz="4800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&amp; </a:t>
              </a: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Contoh</a:t>
              </a:r>
              <a:endParaRPr lang="en-US" sz="48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56" name="Group 32"/>
          <p:cNvGraphicFramePr>
            <a:graphicFrameLocks noGrp="1"/>
          </p:cNvGraphicFramePr>
          <p:nvPr>
            <p:ph sz="half" idx="1"/>
          </p:nvPr>
        </p:nvGraphicFramePr>
        <p:xfrm>
          <a:off x="755650" y="1844675"/>
          <a:ext cx="3810000" cy="4690745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RVJ635 : Mobil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Pembuat = “Ford”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Model = “Falcon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Pintu =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PanjangBadan = 300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UkuranMesin = 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Warna = “Blue”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Kecepatan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Mempercepat()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Berhenti()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Mengerem()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Berbalik(arah)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255" name="Group 31"/>
          <p:cNvGraphicFramePr>
            <a:graphicFrameLocks noGrp="1"/>
          </p:cNvGraphicFramePr>
          <p:nvPr>
            <p:ph sz="half" idx="2"/>
          </p:nvPr>
        </p:nvGraphicFramePr>
        <p:xfrm>
          <a:off x="5580063" y="1916113"/>
          <a:ext cx="3165475" cy="4733608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SVU478 : Mobil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Pembuat = “Toyota”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Model  = “Corolla”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Pintu = 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PanjangBadan = 200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UkuranMesin =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Warna = “Red”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Kecepatan = 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Mempercepat()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Berhenti()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Mengerem()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Berbalik(arah)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646" name="Group 15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26647" name="Picture 16" descr="to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7" name="Rectangle 17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Contoh</a:t>
              </a:r>
              <a:r>
                <a:rPr lang="en-US" sz="4800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Obyek</a:t>
              </a:r>
              <a:endParaRPr lang="en-US" sz="48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33FE60-1B6F-423A-8F59-54B1785E82DB}" type="datetime1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0A6D0-92AF-4891-93D2-A41587CFDE2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62000" y="1889125"/>
            <a:ext cx="7391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latin typeface="Arial" charset="0"/>
              </a:rPr>
              <a:t> Contoh kelas: PEMINJAM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latin typeface="Arial" charset="0"/>
              </a:rPr>
              <a:t> Contoh obyek: Santi, Adhi, Vena</a:t>
            </a:r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685800" y="3276600"/>
            <a:ext cx="4267200" cy="2514600"/>
            <a:chOff x="1776" y="1392"/>
            <a:chExt cx="2688" cy="1584"/>
          </a:xfrm>
        </p:grpSpPr>
        <p:sp>
          <p:nvSpPr>
            <p:cNvPr id="27667" name="Rectangle 6"/>
            <p:cNvSpPr>
              <a:spLocks noChangeArrowheads="1"/>
            </p:cNvSpPr>
            <p:nvPr/>
          </p:nvSpPr>
          <p:spPr bwMode="auto">
            <a:xfrm>
              <a:off x="1920" y="1392"/>
              <a:ext cx="10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1200">
                  <a:solidFill>
                    <a:schemeClr val="hlink"/>
                  </a:solidFill>
                  <a:latin typeface="Arial" charset="0"/>
                </a:rPr>
                <a:t>Peminjam</a:t>
              </a:r>
              <a:endParaRPr lang="en-US" sz="1200">
                <a:latin typeface="Arial" charset="0"/>
              </a:endParaRPr>
            </a:p>
            <a:p>
              <a:endParaRPr lang="en-US" sz="1200">
                <a:latin typeface="Arial" charset="0"/>
              </a:endParaRPr>
            </a:p>
            <a:p>
              <a:r>
                <a:rPr lang="en-US" sz="1200" b="0">
                  <a:latin typeface="Arial" charset="0"/>
                </a:rPr>
                <a:t>id#</a:t>
              </a:r>
            </a:p>
            <a:p>
              <a:r>
                <a:rPr lang="en-US" sz="1200" b="0">
                  <a:latin typeface="Arial" charset="0"/>
                </a:rPr>
                <a:t>name</a:t>
              </a:r>
            </a:p>
            <a:p>
              <a:r>
                <a:rPr lang="en-US" sz="1200" b="0">
                  <a:latin typeface="Arial" charset="0"/>
                </a:rPr>
                <a:t>userPasswd</a:t>
              </a:r>
            </a:p>
            <a:p>
              <a:r>
                <a:rPr lang="en-US" sz="1200" b="0">
                  <a:latin typeface="Arial" charset="0"/>
                </a:rPr>
                <a:t>borrowerStatus</a:t>
              </a:r>
            </a:p>
            <a:p>
              <a:endParaRPr lang="en-US" sz="1200" b="0">
                <a:latin typeface="Times New Roman" pitchFamily="18" charset="0"/>
              </a:endParaRPr>
            </a:p>
            <a:p>
              <a:r>
                <a:rPr lang="en-US" sz="1200" b="0">
                  <a:latin typeface="Arial" charset="0"/>
                </a:rPr>
                <a:t>checkId():Boolean</a:t>
              </a:r>
            </a:p>
            <a:p>
              <a:r>
                <a:rPr lang="en-US" sz="1200" b="0">
                  <a:latin typeface="Arial" charset="0"/>
                </a:rPr>
                <a:t>checkStatus():Boolean</a:t>
              </a:r>
              <a:endParaRPr lang="en-US" sz="1200" b="0">
                <a:latin typeface="Times New Roman" pitchFamily="18" charset="0"/>
              </a:endParaRPr>
            </a:p>
            <a:p>
              <a:r>
                <a:rPr lang="en-US" sz="1200" b="0">
                  <a:latin typeface="Arial" charset="0"/>
                </a:rPr>
                <a:t>changeStatus(Status)</a:t>
              </a:r>
            </a:p>
            <a:p>
              <a:r>
                <a:rPr lang="en-US" sz="1200" b="0">
                  <a:latin typeface="Arial" charset="0"/>
                </a:rPr>
                <a:t>checkName(string)</a:t>
              </a:r>
            </a:p>
            <a:p>
              <a:r>
                <a:rPr lang="en-US" sz="1200" b="0">
                  <a:latin typeface="Arial" charset="0"/>
                </a:rPr>
                <a:t>checkPasswd(string)</a:t>
              </a:r>
            </a:p>
            <a:p>
              <a:r>
                <a:rPr lang="en-US" sz="1200" b="0">
                  <a:latin typeface="Arial" charset="0"/>
                </a:rPr>
                <a:t>checkLimit():Boolean</a:t>
              </a:r>
            </a:p>
            <a:p>
              <a:endParaRPr lang="en-US" sz="1200" b="0">
                <a:latin typeface="Arial" charset="0"/>
              </a:endParaRPr>
            </a:p>
          </p:txBody>
        </p:sp>
        <p:grpSp>
          <p:nvGrpSpPr>
            <p:cNvPr id="27668" name="Group 7"/>
            <p:cNvGrpSpPr>
              <a:grpSpLocks/>
            </p:cNvGrpSpPr>
            <p:nvPr/>
          </p:nvGrpSpPr>
          <p:grpSpPr bwMode="auto">
            <a:xfrm>
              <a:off x="1776" y="1392"/>
              <a:ext cx="1248" cy="1584"/>
              <a:chOff x="1776" y="1584"/>
              <a:chExt cx="940" cy="1056"/>
            </a:xfrm>
          </p:grpSpPr>
          <p:sp>
            <p:nvSpPr>
              <p:cNvPr id="27673" name="Rectangle 8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31" cy="1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 b="0"/>
              </a:p>
            </p:txBody>
          </p:sp>
          <p:sp>
            <p:nvSpPr>
              <p:cNvPr id="27674" name="Line 9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Line 10"/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9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9" name="Line 11"/>
            <p:cNvSpPr>
              <a:spLocks noChangeShapeType="1"/>
            </p:cNvSpPr>
            <p:nvPr/>
          </p:nvSpPr>
          <p:spPr bwMode="auto">
            <a:xfrm>
              <a:off x="2880" y="1872"/>
              <a:ext cx="48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Text Box 12"/>
            <p:cNvSpPr txBox="1">
              <a:spLocks noChangeArrowheads="1"/>
            </p:cNvSpPr>
            <p:nvPr/>
          </p:nvSpPr>
          <p:spPr bwMode="auto">
            <a:xfrm>
              <a:off x="3360" y="1824"/>
              <a:ext cx="11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>
                  <a:latin typeface="Arial" charset="0"/>
                </a:rPr>
                <a:t>DATA/ATRIBUT</a:t>
              </a:r>
            </a:p>
          </p:txBody>
        </p:sp>
        <p:sp>
          <p:nvSpPr>
            <p:cNvPr id="27671" name="Line 13"/>
            <p:cNvSpPr>
              <a:spLocks noChangeShapeType="1"/>
            </p:cNvSpPr>
            <p:nvPr/>
          </p:nvSpPr>
          <p:spPr bwMode="auto">
            <a:xfrm>
              <a:off x="2880" y="2544"/>
              <a:ext cx="52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Text Box 14"/>
            <p:cNvSpPr txBox="1">
              <a:spLocks noChangeArrowheads="1"/>
            </p:cNvSpPr>
            <p:nvPr/>
          </p:nvSpPr>
          <p:spPr bwMode="auto">
            <a:xfrm>
              <a:off x="3552" y="2448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>
                  <a:latin typeface="Arial" charset="0"/>
                </a:rPr>
                <a:t>METODE</a:t>
              </a:r>
            </a:p>
          </p:txBody>
        </p:sp>
      </p:grpSp>
      <p:grpSp>
        <p:nvGrpSpPr>
          <p:cNvPr id="27654" name="Group 15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27665" name="Picture 16" descr="to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7" name="Rectangle 17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Obyek &amp; Kelas</a:t>
              </a:r>
            </a:p>
          </p:txBody>
        </p:sp>
      </p:grpSp>
      <p:grpSp>
        <p:nvGrpSpPr>
          <p:cNvPr id="27655" name="Group 5"/>
          <p:cNvGrpSpPr>
            <a:grpSpLocks/>
          </p:cNvGrpSpPr>
          <p:nvPr/>
        </p:nvGrpSpPr>
        <p:grpSpPr bwMode="auto">
          <a:xfrm>
            <a:off x="4953000" y="3200400"/>
            <a:ext cx="4343400" cy="2514600"/>
            <a:chOff x="1776" y="1392"/>
            <a:chExt cx="2736" cy="1584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920" y="1392"/>
              <a:ext cx="10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1200">
                  <a:solidFill>
                    <a:schemeClr val="hlink"/>
                  </a:solidFill>
                  <a:latin typeface="Arial" charset="0"/>
                </a:rPr>
                <a:t>Peminjam : Santi</a:t>
              </a:r>
              <a:endParaRPr lang="en-US" sz="1200">
                <a:latin typeface="Arial" charset="0"/>
              </a:endParaRPr>
            </a:p>
            <a:p>
              <a:endParaRPr lang="en-US" sz="1200">
                <a:latin typeface="Arial" charset="0"/>
              </a:endParaRPr>
            </a:p>
            <a:p>
              <a:r>
                <a:rPr lang="en-US" sz="1200" b="0">
                  <a:latin typeface="Arial" charset="0"/>
                </a:rPr>
                <a:t>id# = 1</a:t>
              </a:r>
            </a:p>
            <a:p>
              <a:r>
                <a:rPr lang="en-US" sz="1200" b="0">
                  <a:latin typeface="Arial" charset="0"/>
                </a:rPr>
                <a:t>Name = Santi</a:t>
              </a:r>
            </a:p>
            <a:p>
              <a:r>
                <a:rPr lang="en-US" sz="1200" b="0">
                  <a:latin typeface="Arial" charset="0"/>
                </a:rPr>
                <a:t>userPasswd = snt001</a:t>
              </a:r>
            </a:p>
            <a:p>
              <a:r>
                <a:rPr lang="en-US" sz="1200" b="0">
                  <a:latin typeface="Arial" charset="0"/>
                </a:rPr>
                <a:t>borrowerStatus =aktif</a:t>
              </a:r>
            </a:p>
            <a:p>
              <a:endParaRPr lang="en-US" sz="1200" b="0">
                <a:latin typeface="Times New Roman" pitchFamily="18" charset="0"/>
              </a:endParaRPr>
            </a:p>
            <a:p>
              <a:r>
                <a:rPr lang="en-US" sz="1200" b="0">
                  <a:latin typeface="Arial" charset="0"/>
                </a:rPr>
                <a:t>checkId():Boolean</a:t>
              </a:r>
            </a:p>
            <a:p>
              <a:r>
                <a:rPr lang="en-US" sz="1200" b="0">
                  <a:latin typeface="Arial" charset="0"/>
                </a:rPr>
                <a:t>checkStatus():Boolean</a:t>
              </a:r>
              <a:endParaRPr lang="en-US" sz="1200" b="0">
                <a:latin typeface="Times New Roman" pitchFamily="18" charset="0"/>
              </a:endParaRPr>
            </a:p>
            <a:p>
              <a:r>
                <a:rPr lang="en-US" sz="1200" b="0">
                  <a:latin typeface="Arial" charset="0"/>
                </a:rPr>
                <a:t>changeStatus(Status)</a:t>
              </a:r>
            </a:p>
            <a:p>
              <a:r>
                <a:rPr lang="en-US" sz="1200" b="0">
                  <a:latin typeface="Arial" charset="0"/>
                </a:rPr>
                <a:t>checkName(string)</a:t>
              </a:r>
            </a:p>
            <a:p>
              <a:r>
                <a:rPr lang="en-US" sz="1200" b="0">
                  <a:latin typeface="Arial" charset="0"/>
                </a:rPr>
                <a:t>checkPasswd(string)</a:t>
              </a:r>
            </a:p>
            <a:p>
              <a:r>
                <a:rPr lang="en-US" sz="1200" b="0">
                  <a:latin typeface="Arial" charset="0"/>
                </a:rPr>
                <a:t>checkLimit():Boolean</a:t>
              </a:r>
            </a:p>
            <a:p>
              <a:endParaRPr lang="en-US" sz="1200" b="0">
                <a:latin typeface="Arial" charset="0"/>
              </a:endParaRPr>
            </a:p>
          </p:txBody>
        </p:sp>
        <p:grpSp>
          <p:nvGrpSpPr>
            <p:cNvPr id="27657" name="Group 7"/>
            <p:cNvGrpSpPr>
              <a:grpSpLocks/>
            </p:cNvGrpSpPr>
            <p:nvPr/>
          </p:nvGrpSpPr>
          <p:grpSpPr bwMode="auto">
            <a:xfrm>
              <a:off x="1776" y="1392"/>
              <a:ext cx="1248" cy="1584"/>
              <a:chOff x="1776" y="1584"/>
              <a:chExt cx="940" cy="1056"/>
            </a:xfrm>
          </p:grpSpPr>
          <p:sp>
            <p:nvSpPr>
              <p:cNvPr id="27662" name="Rectangle 8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31" cy="1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 b="0"/>
              </a:p>
            </p:txBody>
          </p:sp>
          <p:sp>
            <p:nvSpPr>
              <p:cNvPr id="27663" name="Line 9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4" name="Line 10"/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9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>
              <a:off x="2880" y="1872"/>
              <a:ext cx="48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3408" y="1776"/>
              <a:ext cx="11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>
                  <a:latin typeface="Arial" charset="0"/>
                </a:rPr>
                <a:t>DATA/ATRIBUT</a:t>
              </a:r>
            </a:p>
          </p:txBody>
        </p:sp>
        <p:sp>
          <p:nvSpPr>
            <p:cNvPr id="27660" name="Line 13"/>
            <p:cNvSpPr>
              <a:spLocks noChangeShapeType="1"/>
            </p:cNvSpPr>
            <p:nvPr/>
          </p:nvSpPr>
          <p:spPr bwMode="auto">
            <a:xfrm>
              <a:off x="2880" y="2544"/>
              <a:ext cx="52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3552" y="2448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0">
                  <a:latin typeface="Arial" charset="0"/>
                </a:rPr>
                <a:t>METODE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59E4E-E882-4295-8F71-539AFEAD6D43}" type="datetime1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EDC42-30BB-451D-B75C-32B27CA9C0D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75438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Enkapsulasi</a:t>
            </a:r>
            <a:r>
              <a:rPr lang="en-US" sz="2400" b="0" dirty="0">
                <a:latin typeface="Arial" charset="0"/>
              </a:rPr>
              <a:t> = </a:t>
            </a:r>
          </a:p>
          <a:p>
            <a:pPr marL="746125" lvl="1" indent="-288925">
              <a:spcBef>
                <a:spcPct val="50000"/>
              </a:spcBef>
              <a:buFontTx/>
              <a:buChar char="•"/>
            </a:pPr>
            <a:r>
              <a:rPr lang="en-US" sz="2400" b="0" dirty="0" err="1">
                <a:latin typeface="Arial" charset="0"/>
              </a:rPr>
              <a:t>Pembungkusan</a:t>
            </a:r>
            <a:r>
              <a:rPr lang="en-US" sz="2400" b="0" dirty="0">
                <a:latin typeface="Arial" charset="0"/>
              </a:rPr>
              <a:t> data &amp; </a:t>
            </a:r>
            <a:r>
              <a:rPr lang="en-US" sz="2400" b="0" dirty="0" err="1">
                <a:latin typeface="Arial" charset="0"/>
              </a:rPr>
              <a:t>metode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dalam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satu</a:t>
            </a:r>
            <a:r>
              <a:rPr lang="en-US" sz="2400" b="0" dirty="0">
                <a:latin typeface="Arial" charset="0"/>
              </a:rPr>
              <a:t>   </a:t>
            </a:r>
            <a:r>
              <a:rPr lang="en-US" sz="2400" b="0" dirty="0" err="1">
                <a:latin typeface="Arial" charset="0"/>
              </a:rPr>
              <a:t>paket</a:t>
            </a:r>
            <a:endParaRPr lang="en-US" sz="2400" b="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Mengapa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perlu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enkapsulasi</a:t>
            </a:r>
            <a:r>
              <a:rPr lang="en-US" sz="2400" b="0" dirty="0">
                <a:latin typeface="Arial" charset="0"/>
              </a:rPr>
              <a:t> ?</a:t>
            </a:r>
          </a:p>
          <a:p>
            <a:pPr marL="625475" lvl="1" indent="-168275">
              <a:spcBef>
                <a:spcPct val="50000"/>
              </a:spcBef>
              <a:buFontTx/>
              <a:buChar char="•"/>
            </a:pPr>
            <a:r>
              <a:rPr lang="en-US" sz="2400" b="0" dirty="0" err="1">
                <a:latin typeface="Arial" charset="0"/>
              </a:rPr>
              <a:t>Untuk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menyembunyikan</a:t>
            </a:r>
            <a:r>
              <a:rPr lang="en-US" sz="2400" b="0" dirty="0">
                <a:latin typeface="Arial" charset="0"/>
              </a:rPr>
              <a:t> detail </a:t>
            </a:r>
            <a:r>
              <a:rPr lang="en-US" sz="2400" b="0" dirty="0" err="1">
                <a:latin typeface="Arial" charset="0"/>
              </a:rPr>
              <a:t>implementasi</a:t>
            </a:r>
            <a:r>
              <a:rPr lang="en-US" sz="2400" b="0" dirty="0">
                <a:latin typeface="Arial" charset="0"/>
              </a:rPr>
              <a:t> internal </a:t>
            </a:r>
            <a:r>
              <a:rPr lang="en-US" sz="2400" b="0" dirty="0" err="1">
                <a:latin typeface="Arial" charset="0"/>
              </a:rPr>
              <a:t>obyek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tsb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dari</a:t>
            </a:r>
            <a:r>
              <a:rPr lang="en-US" sz="2400" b="0" dirty="0">
                <a:latin typeface="Arial" charset="0"/>
              </a:rPr>
              <a:t> user </a:t>
            </a:r>
            <a:r>
              <a:rPr lang="en-US" sz="2400" b="0" dirty="0">
                <a:solidFill>
                  <a:schemeClr val="hlink"/>
                </a:solidFill>
                <a:latin typeface="Arial" charset="0"/>
              </a:rPr>
              <a:t>(</a:t>
            </a:r>
            <a:r>
              <a:rPr lang="en-US" sz="2400" b="0" i="1" dirty="0">
                <a:solidFill>
                  <a:schemeClr val="hlink"/>
                </a:solidFill>
                <a:latin typeface="Arial" charset="0"/>
              </a:rPr>
              <a:t>information hiding</a:t>
            </a:r>
            <a:r>
              <a:rPr lang="en-US" sz="2400" b="0" dirty="0">
                <a:latin typeface="Arial" charset="0"/>
              </a:rPr>
              <a:t>)</a:t>
            </a:r>
          </a:p>
          <a:p>
            <a:pPr marL="625475" lvl="1" indent="-168275">
              <a:spcBef>
                <a:spcPct val="50000"/>
              </a:spcBef>
              <a:buFontTx/>
              <a:buChar char="•"/>
            </a:pPr>
            <a:r>
              <a:rPr lang="en-US" sz="2400" b="0" dirty="0" err="1">
                <a:latin typeface="Arial" charset="0"/>
              </a:rPr>
              <a:t>Memproteksi</a:t>
            </a:r>
            <a:r>
              <a:rPr lang="en-US" sz="2400" b="0" dirty="0">
                <a:latin typeface="Arial" charset="0"/>
              </a:rPr>
              <a:t> data </a:t>
            </a:r>
            <a:r>
              <a:rPr lang="en-US" sz="2400" b="0" dirty="0" err="1">
                <a:latin typeface="Arial" charset="0"/>
              </a:rPr>
              <a:t>dari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mereka</a:t>
            </a:r>
            <a:r>
              <a:rPr lang="en-US" sz="2400" b="0" dirty="0">
                <a:latin typeface="Arial" charset="0"/>
              </a:rPr>
              <a:t> yang </a:t>
            </a:r>
            <a:r>
              <a:rPr lang="en-US" sz="2400" b="0" dirty="0" err="1">
                <a:latin typeface="Arial" charset="0"/>
              </a:rPr>
              <a:t>tidak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berhak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memanipulasinya</a:t>
            </a:r>
            <a:endParaRPr lang="en-US" sz="2400" b="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sz="2400" b="0" dirty="0">
              <a:latin typeface="Arial" charset="0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28678" name="Picture 6" descr="to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1" name="Rectangle 7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Enkapsulasi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01813" y="2705100"/>
          <a:ext cx="17430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ビットマップ イメージ" r:id="rId3" imgW="1743318" imgH="2305372" progId="PBrush">
                  <p:embed/>
                </p:oleObj>
              </mc:Choice>
              <mc:Fallback>
                <p:oleObj name="ビットマップ イメージ" r:id="rId3" imgW="1743318" imgH="230537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705100"/>
                        <a:ext cx="174307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146253"/>
              </p:ext>
            </p:extLst>
          </p:nvPr>
        </p:nvGraphicFramePr>
        <p:xfrm>
          <a:off x="5410200" y="2920779"/>
          <a:ext cx="16668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ビットマップ イメージ" r:id="rId5" imgW="1666667" imgH="2190476" progId="PBrush">
                  <p:embed/>
                </p:oleObj>
              </mc:Choice>
              <mc:Fallback>
                <p:oleObj name="ビットマップ イメージ" r:id="rId5" imgW="1666667" imgH="2190476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20779"/>
                        <a:ext cx="1666875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457200" y="1798638"/>
            <a:ext cx="3886200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ja-JP" sz="2000" b="0" dirty="0" err="1">
                <a:ea typeface="ＭＳ Ｐゴシック" pitchFamily="34" charset="-128"/>
              </a:rPr>
              <a:t>Obyek</a:t>
            </a:r>
            <a:r>
              <a:rPr lang="en-US" altLang="ja-JP" sz="2000" b="0" dirty="0">
                <a:ea typeface="ＭＳ Ｐゴシック" pitchFamily="34" charset="-128"/>
              </a:rPr>
              <a:t> </a:t>
            </a:r>
            <a:r>
              <a:rPr lang="en-US" altLang="ja-JP" sz="2000" b="0" dirty="0" err="1">
                <a:ea typeface="ＭＳ Ｐゴシック" pitchFamily="34" charset="-128"/>
              </a:rPr>
              <a:t>mahasiswa</a:t>
            </a:r>
            <a:r>
              <a:rPr lang="en-US" altLang="ja-JP" sz="2000" b="0" dirty="0">
                <a:ea typeface="ＭＳ Ｐゴシック" pitchFamily="34" charset="-128"/>
              </a:rPr>
              <a:t> </a:t>
            </a:r>
            <a:r>
              <a:rPr lang="en-US" altLang="ja-JP" sz="2000" b="0" dirty="0" err="1">
                <a:ea typeface="ＭＳ Ｐゴシック" pitchFamily="34" charset="-128"/>
              </a:rPr>
              <a:t>memiliki</a:t>
            </a:r>
            <a:endParaRPr lang="en-US" altLang="ja-JP" sz="2000" b="0" dirty="0">
              <a:ea typeface="ＭＳ Ｐゴシック" pitchFamily="34" charset="-128"/>
            </a:endParaRP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altLang="ja-JP" b="0" dirty="0">
                <a:ea typeface="ＭＳ Ｐゴシック" pitchFamily="34" charset="-128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altLang="ja-JP" b="0" dirty="0">
                <a:ea typeface="ＭＳ Ｐゴシック" pitchFamily="34" charset="-128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ja-JP" sz="2000" b="0" dirty="0" err="1">
                <a:ea typeface="ＭＳ Ｐゴシック" pitchFamily="34" charset="-128"/>
              </a:rPr>
              <a:t>Obyek</a:t>
            </a:r>
            <a:r>
              <a:rPr lang="en-US" altLang="ja-JP" sz="2000" b="0" dirty="0">
                <a:ea typeface="ＭＳ Ｐゴシック" pitchFamily="34" charset="-128"/>
              </a:rPr>
              <a:t> </a:t>
            </a:r>
            <a:r>
              <a:rPr lang="en-US" altLang="ja-JP" sz="2000" b="0" dirty="0" err="1">
                <a:ea typeface="ＭＳ Ｐゴシック" pitchFamily="34" charset="-128"/>
              </a:rPr>
              <a:t>mahasiswa</a:t>
            </a:r>
            <a:r>
              <a:rPr lang="en-US" altLang="ja-JP" sz="2000" b="0" dirty="0">
                <a:ea typeface="ＭＳ Ｐゴシック" pitchFamily="34" charset="-128"/>
              </a:rPr>
              <a:t> </a:t>
            </a:r>
            <a:r>
              <a:rPr lang="en-US" altLang="ja-JP" sz="2000" b="0" dirty="0" err="1">
                <a:ea typeface="ＭＳ Ｐゴシック" pitchFamily="34" charset="-128"/>
              </a:rPr>
              <a:t>dapat</a:t>
            </a:r>
            <a:r>
              <a:rPr lang="en-US" altLang="ja-JP" sz="2000" b="0" dirty="0">
                <a:ea typeface="ＭＳ Ｐゴシック" pitchFamily="34" charset="-128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altLang="ja-JP" b="0" dirty="0">
                <a:ea typeface="ＭＳ Ｐゴシック" pitchFamily="34" charset="-128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altLang="ja-JP" b="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139825" y="2176463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b="0">
                <a:latin typeface="Arial" charset="0"/>
                <a:ea typeface="ＭＳ Ｐゴシック" pitchFamily="34" charset="-128"/>
              </a:rPr>
              <a:t>Nama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143000" y="25288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b="0">
                <a:latin typeface="Arial" charset="0"/>
                <a:ea typeface="ＭＳ Ｐゴシック" pitchFamily="34" charset="-128"/>
              </a:rPr>
              <a:t>NIM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109663" y="3519488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b="0">
                <a:latin typeface="Arial" charset="0"/>
                <a:ea typeface="ＭＳ Ｐゴシック" pitchFamily="34" charset="-128"/>
              </a:rPr>
              <a:t>displayData()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090613" y="3190875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b="0">
                <a:latin typeface="Arial" charset="0"/>
                <a:ea typeface="ＭＳ Ｐゴシック" pitchFamily="34" charset="-128"/>
              </a:rPr>
              <a:t>setData()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 rot="16200000">
            <a:off x="5471319" y="1458913"/>
            <a:ext cx="1560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3200" b="0" dirty="0">
                <a:latin typeface="Arial" charset="0"/>
                <a:ea typeface="ＭＳ Ｐゴシック" pitchFamily="34" charset="-128"/>
              </a:rPr>
              <a:t>c l a s </a:t>
            </a:r>
            <a:r>
              <a:rPr lang="en-US" altLang="ja-JP" sz="3200" b="0" dirty="0" err="1">
                <a:latin typeface="Arial" charset="0"/>
                <a:ea typeface="ＭＳ Ｐゴシック" pitchFamily="34" charset="-128"/>
              </a:rPr>
              <a:t>s</a:t>
            </a:r>
            <a:endParaRPr lang="en-US" altLang="ja-JP" sz="3200" b="0" dirty="0"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034" name="Group 5"/>
          <p:cNvGrpSpPr>
            <a:grpSpLocks/>
          </p:cNvGrpSpPr>
          <p:nvPr/>
        </p:nvGrpSpPr>
        <p:grpSpPr bwMode="auto">
          <a:xfrm>
            <a:off x="228600" y="304800"/>
            <a:ext cx="4724400" cy="979487"/>
            <a:chOff x="144" y="192"/>
            <a:chExt cx="5184" cy="864"/>
          </a:xfrm>
        </p:grpSpPr>
        <p:pic>
          <p:nvPicPr>
            <p:cNvPr id="1035" name="Picture 6" descr="to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1" name="Rectangle 7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Enkapsulasi</a:t>
              </a:r>
              <a:endParaRPr lang="en-US" sz="48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92 -0.15671 C -0.02031 -0.15717 0.08229 -0.15764 0.16215 -0.15856 C 0.24201 -0.15949 0.31875 -0.16435 0.35625 -0.16273 C 0.39375 -0.16111 0.37535 -0.15949 0.3875 -0.14861 C 0.39965 -0.13773 0.41458 -0.1206 0.42934 -0.09699 C 0.4441 -0.07338 0.46111 -0.04213 0.47569 -0.00764 C 0.49028 0.02708 0.51041 0.0919 0.51736 0.11181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14" y="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99 -0.13403 C -0.05052 -0.13403 0.00694 -0.13403 0.06059 -0.13403 C 0.11423 -0.13403 0.16562 -0.1338 0.21441 -0.13403 C 0.26319 -0.13426 0.32448 -0.13588 0.35312 -0.13611 C 0.38177 -0.13634 0.37291 -0.14838 0.38611 -0.13611 C 0.3993 -0.12384 0.41788 -0.08843 0.43229 -0.0625 C 0.4467 -0.03657 0.45711 -0.01273 0.47257 0.01898 C 0.48802 0.05093 0.50642 0.08958 0.52482 0.12847 " pathEditMode="relative" rAng="0" ptsTypes="AAAAAAAA">
                                      <p:cBhvr>
                                        <p:cTn id="13" dur="20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32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35 -0.12801 C -0.0566 -0.12801 -0.04167 -0.12801 -0.00729 -0.12801 C 0.02708 -0.12801 0.08785 -0.12801 0.13455 -0.12801 C 0.18125 -0.12801 0.23733 -0.12801 0.27344 -0.12801 C 0.30955 -0.12801 0.3309 -0.13033 0.35104 -0.12801 C 0.37118 -0.1257 0.37691 -0.13588 0.39427 -0.11412 C 0.41163 -0.09236 0.43871 -0.03264 0.45538 0.00301 C 0.47205 0.03889 0.4875 0.08241 0.49427 0.10069 C 0.50104 0.11898 0.49844 0.11574 0.49583 0.1125 " pathEditMode="relative" rAng="0" ptsTypes="AAAAAAAAA">
                                      <p:cBhvr>
                                        <p:cTn id="20" dur="20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90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36 -0.12476 C -0.04444 -0.12476 -0.02552 -0.12476 0.00087 -0.12476 C 0.02726 -0.12476 0.06216 -0.12476 0.0948 -0.12476 C 0.12744 -0.12476 0.16181 -0.12476 0.19636 -0.12476 C 0.23091 -0.12476 0.27744 -0.12685 0.30226 -0.12476 C 0.32709 -0.12268 0.33421 -0.12222 0.34566 -0.11273 C 0.35712 -0.10324 0.36042 -0.09074 0.37101 -0.06712 C 0.3816 -0.04351 0.3981 -0.00023 0.40973 0.02825 C 0.42136 0.05672 0.43073 0.08704 0.44115 0.10394 C 0.45157 0.12084 0.4658 0.12431 0.4724 0.12963 " pathEditMode="relative" rAng="0" ptsTypes="AAAAAAAAAA">
                                      <p:cBhvr>
                                        <p:cTn id="27" dur="2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88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-0.15579 C 0.03264 -0.25648 0.03264 -0.35694 0.03438 -0.40833 C 0.03611 -0.45995 0.03247 -0.45532 0.04323 -0.46597 C 0.05399 -0.47662 0.07639 -0.47037 0.09861 -0.47199 C 0.12083 -0.47361 0.1467 -0.475 0.17622 -0.47593 C 0.20573 -0.47685 0.24462 -0.47824 0.27622 -0.47801 C 0.30781 -0.47778 0.34705 -0.47917 0.36563 -0.47384 C 0.3842 -0.46852 0.38368 -0.47384 0.38802 -0.44606 C 0.39219 -0.41829 0.39115 -0.33588 0.39202 -0.30694 " pathEditMode="relative" rAng="0" ptsTypes="AAAAAAAAA">
                                      <p:cBhvr>
                                        <p:cTn id="34" dur="2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uild="allAtOnce"/>
      <p:bldP spid="55303" grpId="0"/>
      <p:bldP spid="55303" grpId="1"/>
      <p:bldP spid="55304" grpId="0"/>
      <p:bldP spid="55304" grpId="1"/>
      <p:bldP spid="55305" grpId="0"/>
      <p:bldP spid="55305" grpId="1"/>
      <p:bldP spid="553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  <a:noFill/>
        </p:spPr>
        <p:txBody>
          <a:bodyPr/>
          <a:lstStyle/>
          <a:p>
            <a:r>
              <a:rPr lang="en-US">
                <a:effectLst/>
              </a:rPr>
              <a:t>Latihan: Kasus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524000"/>
          </a:xfrm>
          <a:noFill/>
        </p:spPr>
        <p:txBody>
          <a:bodyPr/>
          <a:lstStyle/>
          <a:p>
            <a:r>
              <a:rPr lang="en-US">
                <a:effectLst/>
              </a:rPr>
              <a:t>Temukan kelas dari gambar berikut. Gambarkan dalam bentuk diagram kelas berisi atribut/data &amp; metodenya:  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219200" y="3200400"/>
            <a:ext cx="6858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b="0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2286000" y="3352800"/>
            <a:ext cx="1219200" cy="1905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b="0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172200" y="3352800"/>
            <a:ext cx="1143000" cy="1143000"/>
          </a:xfrm>
          <a:prstGeom prst="ellipse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b="0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4114800" y="3429000"/>
            <a:ext cx="1981200" cy="236220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effectLst/>
              </a:rPr>
              <a:t>Latihan: Kasus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>
                <a:effectLst/>
              </a:rPr>
              <a:t>Suatu PT akan mengembangkan sistem komputerisasi untuk mengelola data mahasiswa, matakuliah yang diambilnya beserta nilai yang diperolehnya. Temukanlah kelas-kelas yang ada dalam kasus tersebut lengkap beserta atribut dan metodenya.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effectLst/>
              </a:rPr>
              <a:t>Latihan: Kasus 3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>
                <a:effectLst/>
              </a:rPr>
              <a:t>Selanjutnya PT tersebut akan mengembangkan sistem komputerisasi untuk mengelola data peminjaman buku di  perpustakaan oleh mahasiswa. Temukanlah kelas-kelas yang ada dalam kasus tersebut lengkap beserta atribut dan metodenya. </a:t>
            </a:r>
            <a:r>
              <a:rPr lang="en-US">
                <a:solidFill>
                  <a:srgbClr val="C00000"/>
                </a:solidFill>
                <a:effectLst/>
              </a:rPr>
              <a:t>Apakah Anda menemukan ada hal yang dapat didaur ulang dari kasus 2?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2C7F48-12CC-4EBF-9580-09C427678947}" type="datetime1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88AE2-0662-4E6F-AC26-3132BDD372F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600200" y="23622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id-ID" sz="4000" b="0">
              <a:solidFill>
                <a:schemeClr val="hlink"/>
              </a:solidFill>
              <a:latin typeface="Arial" charset="0"/>
            </a:endParaRPr>
          </a:p>
        </p:txBody>
      </p:sp>
      <p:pic>
        <p:nvPicPr>
          <p:cNvPr id="14341" name="Picture 4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1219200" y="2438400"/>
            <a:ext cx="6629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KONSEP DASAR </a:t>
            </a:r>
          </a:p>
          <a:p>
            <a:pPr algn="ctr">
              <a:spcBef>
                <a:spcPct val="50000"/>
              </a:spcBef>
            </a:pPr>
            <a:r>
              <a: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PARADIGMA BERORIENTASI OBYEK</a:t>
            </a:r>
          </a:p>
        </p:txBody>
      </p:sp>
      <p:pic>
        <p:nvPicPr>
          <p:cNvPr id="14343" name="Picture 10" descr="cellguy_jumping_more_free_minutes_md_wht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1" y="4761369"/>
            <a:ext cx="1600200" cy="13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3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3"/>
          <p:cNvGrpSpPr>
            <a:grpSpLocks/>
          </p:cNvGrpSpPr>
          <p:nvPr/>
        </p:nvGrpSpPr>
        <p:grpSpPr bwMode="auto">
          <a:xfrm>
            <a:off x="3124200" y="1752600"/>
            <a:ext cx="2819400" cy="4876800"/>
            <a:chOff x="1344" y="864"/>
            <a:chExt cx="1776" cy="307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344" y="864"/>
              <a:ext cx="17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>
                  <a:latin typeface="Times New Roman" pitchFamily="18" charset="0"/>
                </a:rPr>
                <a:t>Object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344" y="1200"/>
              <a:ext cx="17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0">
                  <a:latin typeface="Times New Roman" pitchFamily="18" charset="0"/>
                </a:rPr>
                <a:t>Attributes (data)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344" y="1488"/>
              <a:ext cx="1776" cy="24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1" hangingPunct="1"/>
              <a:r>
                <a:rPr lang="en-US" b="0">
                  <a:latin typeface="Times New Roman" pitchFamily="18" charset="0"/>
                </a:rPr>
                <a:t>Methods</a:t>
              </a:r>
              <a:br>
                <a:rPr lang="en-US" b="0">
                  <a:latin typeface="Times New Roman" pitchFamily="18" charset="0"/>
                </a:rPr>
              </a:br>
              <a:r>
                <a:rPr lang="en-US" b="0">
                  <a:latin typeface="Times New Roman" pitchFamily="18" charset="0"/>
                </a:rPr>
                <a:t>(behaviors / procedures)</a:t>
              </a:r>
            </a:p>
          </p:txBody>
        </p:sp>
        <p:grpSp>
          <p:nvGrpSpPr>
            <p:cNvPr id="32777" name="Group 7"/>
            <p:cNvGrpSpPr>
              <a:grpSpLocks/>
            </p:cNvGrpSpPr>
            <p:nvPr/>
          </p:nvGrpSpPr>
          <p:grpSpPr bwMode="auto">
            <a:xfrm>
              <a:off x="1680" y="2160"/>
              <a:ext cx="1147" cy="1296"/>
              <a:chOff x="1584" y="1584"/>
              <a:chExt cx="1402" cy="1584"/>
            </a:xfrm>
          </p:grpSpPr>
          <p:grpSp>
            <p:nvGrpSpPr>
              <p:cNvPr id="32781" name="Group 8"/>
              <p:cNvGrpSpPr>
                <a:grpSpLocks/>
              </p:cNvGrpSpPr>
              <p:nvPr/>
            </p:nvGrpSpPr>
            <p:grpSpPr bwMode="auto">
              <a:xfrm>
                <a:off x="1584" y="1584"/>
                <a:ext cx="346" cy="432"/>
                <a:chOff x="1776" y="2208"/>
                <a:chExt cx="192" cy="240"/>
              </a:xfrm>
            </p:grpSpPr>
            <p:sp>
              <p:nvSpPr>
                <p:cNvPr id="32806" name="AutoShape 9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7" name="AutoShape 10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82" name="Group 11"/>
              <p:cNvGrpSpPr>
                <a:grpSpLocks/>
              </p:cNvGrpSpPr>
              <p:nvPr/>
            </p:nvGrpSpPr>
            <p:grpSpPr bwMode="auto">
              <a:xfrm>
                <a:off x="2112" y="1584"/>
                <a:ext cx="346" cy="432"/>
                <a:chOff x="1776" y="2208"/>
                <a:chExt cx="192" cy="240"/>
              </a:xfrm>
            </p:grpSpPr>
            <p:sp>
              <p:nvSpPr>
                <p:cNvPr id="32804" name="AutoShape 12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5" name="AutoShape 13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83" name="Group 14"/>
              <p:cNvGrpSpPr>
                <a:grpSpLocks/>
              </p:cNvGrpSpPr>
              <p:nvPr/>
            </p:nvGrpSpPr>
            <p:grpSpPr bwMode="auto">
              <a:xfrm>
                <a:off x="2640" y="1584"/>
                <a:ext cx="346" cy="432"/>
                <a:chOff x="1776" y="2208"/>
                <a:chExt cx="192" cy="240"/>
              </a:xfrm>
            </p:grpSpPr>
            <p:sp>
              <p:nvSpPr>
                <p:cNvPr id="32802" name="AutoShape 15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3" name="AutoShape 16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84" name="Group 17"/>
              <p:cNvGrpSpPr>
                <a:grpSpLocks/>
              </p:cNvGrpSpPr>
              <p:nvPr/>
            </p:nvGrpSpPr>
            <p:grpSpPr bwMode="auto">
              <a:xfrm>
                <a:off x="2640" y="2736"/>
                <a:ext cx="346" cy="432"/>
                <a:chOff x="1776" y="2208"/>
                <a:chExt cx="192" cy="240"/>
              </a:xfrm>
            </p:grpSpPr>
            <p:sp>
              <p:nvSpPr>
                <p:cNvPr id="32800" name="AutoShape 18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1" name="AutoShape 19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85" name="Group 20"/>
              <p:cNvGrpSpPr>
                <a:grpSpLocks/>
              </p:cNvGrpSpPr>
              <p:nvPr/>
            </p:nvGrpSpPr>
            <p:grpSpPr bwMode="auto">
              <a:xfrm>
                <a:off x="1584" y="2160"/>
                <a:ext cx="346" cy="432"/>
                <a:chOff x="1776" y="2208"/>
                <a:chExt cx="192" cy="240"/>
              </a:xfrm>
            </p:grpSpPr>
            <p:sp>
              <p:nvSpPr>
                <p:cNvPr id="32798" name="AutoShape 21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9" name="AutoShape 22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86" name="Group 23"/>
              <p:cNvGrpSpPr>
                <a:grpSpLocks/>
              </p:cNvGrpSpPr>
              <p:nvPr/>
            </p:nvGrpSpPr>
            <p:grpSpPr bwMode="auto">
              <a:xfrm>
                <a:off x="2112" y="2160"/>
                <a:ext cx="346" cy="432"/>
                <a:chOff x="1776" y="2208"/>
                <a:chExt cx="192" cy="240"/>
              </a:xfrm>
            </p:grpSpPr>
            <p:sp>
              <p:nvSpPr>
                <p:cNvPr id="32796" name="AutoShape 24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7" name="AutoShape 25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87" name="Group 26"/>
              <p:cNvGrpSpPr>
                <a:grpSpLocks/>
              </p:cNvGrpSpPr>
              <p:nvPr/>
            </p:nvGrpSpPr>
            <p:grpSpPr bwMode="auto">
              <a:xfrm>
                <a:off x="2640" y="2160"/>
                <a:ext cx="346" cy="432"/>
                <a:chOff x="1776" y="2208"/>
                <a:chExt cx="192" cy="240"/>
              </a:xfrm>
            </p:grpSpPr>
            <p:sp>
              <p:nvSpPr>
                <p:cNvPr id="32794" name="AutoShape 27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5" name="AutoShape 28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88" name="Group 29"/>
              <p:cNvGrpSpPr>
                <a:grpSpLocks/>
              </p:cNvGrpSpPr>
              <p:nvPr/>
            </p:nvGrpSpPr>
            <p:grpSpPr bwMode="auto">
              <a:xfrm>
                <a:off x="1584" y="2736"/>
                <a:ext cx="346" cy="432"/>
                <a:chOff x="1776" y="2208"/>
                <a:chExt cx="192" cy="240"/>
              </a:xfrm>
            </p:grpSpPr>
            <p:sp>
              <p:nvSpPr>
                <p:cNvPr id="32792" name="AutoShape 30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3" name="AutoShape 31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89" name="Group 32"/>
              <p:cNvGrpSpPr>
                <a:grpSpLocks/>
              </p:cNvGrpSpPr>
              <p:nvPr/>
            </p:nvGrpSpPr>
            <p:grpSpPr bwMode="auto">
              <a:xfrm>
                <a:off x="2112" y="2736"/>
                <a:ext cx="346" cy="432"/>
                <a:chOff x="1776" y="2208"/>
                <a:chExt cx="192" cy="240"/>
              </a:xfrm>
            </p:grpSpPr>
            <p:sp>
              <p:nvSpPr>
                <p:cNvPr id="32790" name="AutoShape 33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1" name="AutoShape 34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778" name="Line 35"/>
            <p:cNvSpPr>
              <a:spLocks noChangeShapeType="1"/>
            </p:cNvSpPr>
            <p:nvPr/>
          </p:nvSpPr>
          <p:spPr bwMode="auto">
            <a:xfrm flipV="1">
              <a:off x="1824" y="1536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9" name="Line 36"/>
            <p:cNvSpPr>
              <a:spLocks noChangeShapeType="1"/>
            </p:cNvSpPr>
            <p:nvPr/>
          </p:nvSpPr>
          <p:spPr bwMode="auto">
            <a:xfrm flipV="1">
              <a:off x="2256" y="1536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0" name="Line 37"/>
            <p:cNvSpPr>
              <a:spLocks noChangeShapeType="1"/>
            </p:cNvSpPr>
            <p:nvPr/>
          </p:nvSpPr>
          <p:spPr bwMode="auto">
            <a:xfrm flipV="1">
              <a:off x="2688" y="1536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2771" name="Group 5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32772" name="Picture 6" descr="to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1" name="Rectangle 7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Pemrograman Berorientasi Obyek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3"/>
          <p:cNvGrpSpPr>
            <a:grpSpLocks/>
          </p:cNvGrpSpPr>
          <p:nvPr/>
        </p:nvGrpSpPr>
        <p:grpSpPr bwMode="auto">
          <a:xfrm>
            <a:off x="3436938" y="1676400"/>
            <a:ext cx="2819400" cy="4876800"/>
            <a:chOff x="2165" y="816"/>
            <a:chExt cx="1776" cy="3072"/>
          </a:xfrm>
        </p:grpSpPr>
        <p:sp>
          <p:nvSpPr>
            <p:cNvPr id="33807" name="Rectangle 4"/>
            <p:cNvSpPr>
              <a:spLocks noChangeArrowheads="1"/>
            </p:cNvSpPr>
            <p:nvPr/>
          </p:nvSpPr>
          <p:spPr bwMode="auto">
            <a:xfrm>
              <a:off x="2165" y="816"/>
              <a:ext cx="17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>
                  <a:latin typeface="Times New Roman" pitchFamily="18" charset="0"/>
                </a:rPr>
                <a:t>Object</a:t>
              </a:r>
            </a:p>
          </p:txBody>
        </p:sp>
        <p:sp>
          <p:nvSpPr>
            <p:cNvPr id="33808" name="Rectangle 5"/>
            <p:cNvSpPr>
              <a:spLocks noChangeArrowheads="1"/>
            </p:cNvSpPr>
            <p:nvPr/>
          </p:nvSpPr>
          <p:spPr bwMode="auto">
            <a:xfrm>
              <a:off x="2165" y="1104"/>
              <a:ext cx="17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0">
                  <a:latin typeface="Times New Roman" pitchFamily="18" charset="0"/>
                </a:rPr>
                <a:t>Attributes (data)</a:t>
              </a:r>
              <a:br>
                <a:rPr lang="en-US" b="0">
                  <a:latin typeface="Times New Roman" pitchFamily="18" charset="0"/>
                </a:rPr>
              </a:br>
              <a:r>
                <a:rPr lang="en-US" b="0">
                  <a:latin typeface="Times New Roman" pitchFamily="18" charset="0"/>
                </a:rPr>
                <a:t>typically private to this object</a:t>
              </a:r>
            </a:p>
          </p:txBody>
        </p:sp>
        <p:sp>
          <p:nvSpPr>
            <p:cNvPr id="33809" name="Rectangle 6"/>
            <p:cNvSpPr>
              <a:spLocks noChangeArrowheads="1"/>
            </p:cNvSpPr>
            <p:nvPr/>
          </p:nvSpPr>
          <p:spPr bwMode="auto">
            <a:xfrm>
              <a:off x="2165" y="1440"/>
              <a:ext cx="1776" cy="24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1" hangingPunct="1"/>
              <a:r>
                <a:rPr lang="en-US" b="0">
                  <a:latin typeface="Times New Roman" pitchFamily="18" charset="0"/>
                </a:rPr>
                <a:t>Methods</a:t>
              </a:r>
              <a:br>
                <a:rPr lang="en-US" b="0">
                  <a:latin typeface="Times New Roman" pitchFamily="18" charset="0"/>
                </a:rPr>
              </a:br>
              <a:r>
                <a:rPr lang="en-US" b="0">
                  <a:latin typeface="Times New Roman" pitchFamily="18" charset="0"/>
                </a:rPr>
                <a:t>(behaviors / procedures)</a:t>
              </a:r>
            </a:p>
          </p:txBody>
        </p:sp>
        <p:grpSp>
          <p:nvGrpSpPr>
            <p:cNvPr id="33810" name="Group 7"/>
            <p:cNvGrpSpPr>
              <a:grpSpLocks/>
            </p:cNvGrpSpPr>
            <p:nvPr/>
          </p:nvGrpSpPr>
          <p:grpSpPr bwMode="auto">
            <a:xfrm>
              <a:off x="2501" y="2112"/>
              <a:ext cx="1147" cy="1296"/>
              <a:chOff x="1584" y="1584"/>
              <a:chExt cx="1402" cy="1584"/>
            </a:xfrm>
          </p:grpSpPr>
          <p:grpSp>
            <p:nvGrpSpPr>
              <p:cNvPr id="33814" name="Group 8"/>
              <p:cNvGrpSpPr>
                <a:grpSpLocks/>
              </p:cNvGrpSpPr>
              <p:nvPr/>
            </p:nvGrpSpPr>
            <p:grpSpPr bwMode="auto">
              <a:xfrm>
                <a:off x="1584" y="1584"/>
                <a:ext cx="346" cy="432"/>
                <a:chOff x="1776" y="2208"/>
                <a:chExt cx="192" cy="240"/>
              </a:xfrm>
            </p:grpSpPr>
            <p:sp>
              <p:nvSpPr>
                <p:cNvPr id="33839" name="AutoShape 9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40" name="AutoShape 10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15" name="Group 11"/>
              <p:cNvGrpSpPr>
                <a:grpSpLocks/>
              </p:cNvGrpSpPr>
              <p:nvPr/>
            </p:nvGrpSpPr>
            <p:grpSpPr bwMode="auto">
              <a:xfrm>
                <a:off x="2112" y="1584"/>
                <a:ext cx="346" cy="432"/>
                <a:chOff x="1776" y="2208"/>
                <a:chExt cx="192" cy="240"/>
              </a:xfrm>
            </p:grpSpPr>
            <p:sp>
              <p:nvSpPr>
                <p:cNvPr id="33837" name="AutoShape 12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8" name="AutoShape 13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16" name="Group 14"/>
              <p:cNvGrpSpPr>
                <a:grpSpLocks/>
              </p:cNvGrpSpPr>
              <p:nvPr/>
            </p:nvGrpSpPr>
            <p:grpSpPr bwMode="auto">
              <a:xfrm>
                <a:off x="2640" y="1584"/>
                <a:ext cx="346" cy="432"/>
                <a:chOff x="1776" y="2208"/>
                <a:chExt cx="192" cy="240"/>
              </a:xfrm>
            </p:grpSpPr>
            <p:sp>
              <p:nvSpPr>
                <p:cNvPr id="33835" name="AutoShape 15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6" name="AutoShape 16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17" name="Group 17"/>
              <p:cNvGrpSpPr>
                <a:grpSpLocks/>
              </p:cNvGrpSpPr>
              <p:nvPr/>
            </p:nvGrpSpPr>
            <p:grpSpPr bwMode="auto">
              <a:xfrm>
                <a:off x="2640" y="2736"/>
                <a:ext cx="346" cy="432"/>
                <a:chOff x="1776" y="2208"/>
                <a:chExt cx="192" cy="240"/>
              </a:xfrm>
            </p:grpSpPr>
            <p:sp>
              <p:nvSpPr>
                <p:cNvPr id="33833" name="AutoShape 18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4" name="AutoShape 19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18" name="Group 20"/>
              <p:cNvGrpSpPr>
                <a:grpSpLocks/>
              </p:cNvGrpSpPr>
              <p:nvPr/>
            </p:nvGrpSpPr>
            <p:grpSpPr bwMode="auto">
              <a:xfrm>
                <a:off x="1584" y="2160"/>
                <a:ext cx="346" cy="432"/>
                <a:chOff x="1776" y="2208"/>
                <a:chExt cx="192" cy="240"/>
              </a:xfrm>
            </p:grpSpPr>
            <p:sp>
              <p:nvSpPr>
                <p:cNvPr id="33831" name="AutoShape 21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2" name="AutoShape 22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19" name="Group 23"/>
              <p:cNvGrpSpPr>
                <a:grpSpLocks/>
              </p:cNvGrpSpPr>
              <p:nvPr/>
            </p:nvGrpSpPr>
            <p:grpSpPr bwMode="auto">
              <a:xfrm>
                <a:off x="2112" y="2160"/>
                <a:ext cx="346" cy="432"/>
                <a:chOff x="1776" y="2208"/>
                <a:chExt cx="192" cy="240"/>
              </a:xfrm>
            </p:grpSpPr>
            <p:sp>
              <p:nvSpPr>
                <p:cNvPr id="33829" name="AutoShape 24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0" name="AutoShape 25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20" name="Group 26"/>
              <p:cNvGrpSpPr>
                <a:grpSpLocks/>
              </p:cNvGrpSpPr>
              <p:nvPr/>
            </p:nvGrpSpPr>
            <p:grpSpPr bwMode="auto">
              <a:xfrm>
                <a:off x="2640" y="2160"/>
                <a:ext cx="346" cy="432"/>
                <a:chOff x="1776" y="2208"/>
                <a:chExt cx="192" cy="240"/>
              </a:xfrm>
            </p:grpSpPr>
            <p:sp>
              <p:nvSpPr>
                <p:cNvPr id="33827" name="AutoShape 27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8" name="AutoShape 28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21" name="Group 29"/>
              <p:cNvGrpSpPr>
                <a:grpSpLocks/>
              </p:cNvGrpSpPr>
              <p:nvPr/>
            </p:nvGrpSpPr>
            <p:grpSpPr bwMode="auto">
              <a:xfrm>
                <a:off x="1584" y="2736"/>
                <a:ext cx="346" cy="432"/>
                <a:chOff x="1776" y="2208"/>
                <a:chExt cx="192" cy="240"/>
              </a:xfrm>
            </p:grpSpPr>
            <p:sp>
              <p:nvSpPr>
                <p:cNvPr id="33825" name="AutoShape 30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6" name="AutoShape 31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22" name="Group 32"/>
              <p:cNvGrpSpPr>
                <a:grpSpLocks/>
              </p:cNvGrpSpPr>
              <p:nvPr/>
            </p:nvGrpSpPr>
            <p:grpSpPr bwMode="auto">
              <a:xfrm>
                <a:off x="2112" y="2736"/>
                <a:ext cx="346" cy="432"/>
                <a:chOff x="1776" y="2208"/>
                <a:chExt cx="192" cy="240"/>
              </a:xfrm>
            </p:grpSpPr>
            <p:sp>
              <p:nvSpPr>
                <p:cNvPr id="33823" name="AutoShape 33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4" name="AutoShape 34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3811" name="Line 35"/>
            <p:cNvSpPr>
              <a:spLocks noChangeShapeType="1"/>
            </p:cNvSpPr>
            <p:nvPr/>
          </p:nvSpPr>
          <p:spPr bwMode="auto">
            <a:xfrm flipV="1">
              <a:off x="2645" y="1488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2" name="Line 36"/>
            <p:cNvSpPr>
              <a:spLocks noChangeShapeType="1"/>
            </p:cNvSpPr>
            <p:nvPr/>
          </p:nvSpPr>
          <p:spPr bwMode="auto">
            <a:xfrm flipV="1">
              <a:off x="3077" y="1488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3" name="Line 37"/>
            <p:cNvSpPr>
              <a:spLocks noChangeShapeType="1"/>
            </p:cNvSpPr>
            <p:nvPr/>
          </p:nvSpPr>
          <p:spPr bwMode="auto">
            <a:xfrm flipV="1">
              <a:off x="3509" y="1488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795" name="Group 38"/>
          <p:cNvGrpSpPr>
            <a:grpSpLocks/>
          </p:cNvGrpSpPr>
          <p:nvPr/>
        </p:nvGrpSpPr>
        <p:grpSpPr bwMode="auto">
          <a:xfrm>
            <a:off x="914400" y="2174875"/>
            <a:ext cx="2827338" cy="3540125"/>
            <a:chOff x="576" y="1130"/>
            <a:chExt cx="1781" cy="2230"/>
          </a:xfrm>
        </p:grpSpPr>
        <p:grpSp>
          <p:nvGrpSpPr>
            <p:cNvPr id="33799" name="Group 39"/>
            <p:cNvGrpSpPr>
              <a:grpSpLocks/>
            </p:cNvGrpSpPr>
            <p:nvPr/>
          </p:nvGrpSpPr>
          <p:grpSpPr bwMode="auto">
            <a:xfrm rot="-5400000">
              <a:off x="1613" y="2472"/>
              <a:ext cx="960" cy="528"/>
              <a:chOff x="624" y="1584"/>
              <a:chExt cx="864" cy="528"/>
            </a:xfrm>
          </p:grpSpPr>
          <p:sp>
            <p:nvSpPr>
              <p:cNvPr id="33804" name="Line 40"/>
              <p:cNvSpPr>
                <a:spLocks noChangeShapeType="1"/>
              </p:cNvSpPr>
              <p:nvPr/>
            </p:nvSpPr>
            <p:spPr bwMode="auto">
              <a:xfrm flipV="1">
                <a:off x="624" y="1584"/>
                <a:ext cx="0" cy="528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05" name="Line 41"/>
              <p:cNvSpPr>
                <a:spLocks noChangeShapeType="1"/>
              </p:cNvSpPr>
              <p:nvPr/>
            </p:nvSpPr>
            <p:spPr bwMode="auto">
              <a:xfrm flipV="1">
                <a:off x="1056" y="1584"/>
                <a:ext cx="0" cy="528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06" name="Line 42"/>
              <p:cNvSpPr>
                <a:spLocks noChangeShapeType="1"/>
              </p:cNvSpPr>
              <p:nvPr/>
            </p:nvSpPr>
            <p:spPr bwMode="auto">
              <a:xfrm flipV="1">
                <a:off x="1488" y="1584"/>
                <a:ext cx="0" cy="528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3800" name="Rectangle 43"/>
            <p:cNvSpPr>
              <a:spLocks noChangeArrowheads="1"/>
            </p:cNvSpPr>
            <p:nvPr/>
          </p:nvSpPr>
          <p:spPr bwMode="auto">
            <a:xfrm>
              <a:off x="581" y="2112"/>
              <a:ext cx="1152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b="0">
                  <a:latin typeface="Times New Roman" pitchFamily="18" charset="0"/>
                </a:rPr>
                <a:t>Other</a:t>
              </a:r>
            </a:p>
            <a:p>
              <a:pPr algn="ctr" eaLnBrk="1" hangingPunct="1"/>
              <a:r>
                <a:rPr lang="en-US" sz="2400" b="0">
                  <a:latin typeface="Times New Roman" pitchFamily="18" charset="0"/>
                </a:rPr>
                <a:t>objects</a:t>
              </a:r>
            </a:p>
          </p:txBody>
        </p:sp>
        <p:grpSp>
          <p:nvGrpSpPr>
            <p:cNvPr id="33801" name="Group 44"/>
            <p:cNvGrpSpPr>
              <a:grpSpLocks/>
            </p:cNvGrpSpPr>
            <p:nvPr/>
          </p:nvGrpSpPr>
          <p:grpSpPr bwMode="auto">
            <a:xfrm>
              <a:off x="576" y="1130"/>
              <a:ext cx="1589" cy="934"/>
              <a:chOff x="379" y="1130"/>
              <a:chExt cx="1589" cy="934"/>
            </a:xfrm>
          </p:grpSpPr>
          <p:sp>
            <p:nvSpPr>
              <p:cNvPr id="33802" name="Text Box 45"/>
              <p:cNvSpPr txBox="1">
                <a:spLocks noChangeArrowheads="1"/>
              </p:cNvSpPr>
              <p:nvPr/>
            </p:nvSpPr>
            <p:spPr bwMode="auto">
              <a:xfrm>
                <a:off x="379" y="1130"/>
                <a:ext cx="1171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2400" b="0">
                    <a:latin typeface="Times New Roman" pitchFamily="18" charset="0"/>
                  </a:rPr>
                  <a:t>Programming</a:t>
                </a:r>
              </a:p>
              <a:p>
                <a:pPr algn="ctr" eaLnBrk="1" hangingPunct="1"/>
                <a:r>
                  <a:rPr lang="en-US" sz="2400" b="0">
                    <a:latin typeface="Times New Roman" pitchFamily="18" charset="0"/>
                  </a:rPr>
                  <a:t>Interface</a:t>
                </a:r>
              </a:p>
            </p:txBody>
          </p:sp>
          <p:sp>
            <p:nvSpPr>
              <p:cNvPr id="33803" name="AutoShape 46"/>
              <p:cNvSpPr>
                <a:spLocks noChangeArrowheads="1"/>
              </p:cNvSpPr>
              <p:nvPr/>
            </p:nvSpPr>
            <p:spPr bwMode="auto">
              <a:xfrm rot="5400000">
                <a:off x="1392" y="1488"/>
                <a:ext cx="624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5277 h 21600"/>
                  <a:gd name="T14" fmla="*/ 20735 w 21600"/>
                  <a:gd name="T15" fmla="*/ 69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092" y="0"/>
                    </a:lnTo>
                    <a:lnTo>
                      <a:pt x="15092" y="5261"/>
                    </a:lnTo>
                    <a:lnTo>
                      <a:pt x="12427" y="5261"/>
                    </a:lnTo>
                    <a:cubicBezTo>
                      <a:pt x="5564" y="5261"/>
                      <a:pt x="0" y="8349"/>
                      <a:pt x="0" y="12158"/>
                    </a:cubicBezTo>
                    <a:lnTo>
                      <a:pt x="0" y="21600"/>
                    </a:lnTo>
                    <a:lnTo>
                      <a:pt x="1672" y="21600"/>
                    </a:lnTo>
                    <a:lnTo>
                      <a:pt x="1672" y="12158"/>
                    </a:lnTo>
                    <a:cubicBezTo>
                      <a:pt x="1672" y="9252"/>
                      <a:pt x="6487" y="6897"/>
                      <a:pt x="12427" y="6897"/>
                    </a:cubicBezTo>
                    <a:lnTo>
                      <a:pt x="15092" y="6897"/>
                    </a:lnTo>
                    <a:lnTo>
                      <a:pt x="15092" y="1215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33797" name="Picture 6" descr="to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1" name="Rectangle 7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Pemrograman Berorientasi Obyek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557463"/>
            <a:ext cx="8477250" cy="323056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5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DEKLARASI KELAS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</a:p>
        </p:txBody>
      </p:sp>
      <p:pic>
        <p:nvPicPr>
          <p:cNvPr id="14339" name="Picture 6" descr="cookie dough and cookie cutt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9863" y="1966913"/>
            <a:ext cx="40671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5148263" y="2228850"/>
            <a:ext cx="1143000" cy="366713"/>
          </a:xfrm>
          <a:prstGeom prst="rect">
            <a:avLst/>
          </a:prstGeom>
          <a:solidFill>
            <a:srgbClr val="C2D9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/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3028950" y="1938338"/>
            <a:ext cx="1243013" cy="517525"/>
          </a:xfrm>
          <a:prstGeom prst="rect">
            <a:avLst/>
          </a:prstGeom>
          <a:solidFill>
            <a:srgbClr val="C2D9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Pemotong kue (class)</a:t>
            </a:r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2538413" y="5105400"/>
            <a:ext cx="1128712" cy="517525"/>
          </a:xfrm>
          <a:prstGeom prst="rect">
            <a:avLst/>
          </a:prstGeom>
          <a:solidFill>
            <a:srgbClr val="C2D9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Kue (obyek)</a:t>
            </a: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6038850" y="4090988"/>
            <a:ext cx="1243013" cy="825500"/>
          </a:xfrm>
          <a:prstGeom prst="rect">
            <a:avLst/>
          </a:prstGeom>
          <a:solidFill>
            <a:srgbClr val="C2D9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3300"/>
                </a:solidFill>
              </a:rPr>
              <a:t>H</a:t>
            </a:r>
            <a:r>
              <a:rPr lang="en-US" sz="1600" b="1">
                <a:solidFill>
                  <a:srgbClr val="FF3399"/>
                </a:solidFill>
              </a:rPr>
              <a:t>i</a:t>
            </a:r>
            <a:r>
              <a:rPr lang="en-US" sz="1600" b="1">
                <a:solidFill>
                  <a:srgbClr val="FFFF00"/>
                </a:solidFill>
              </a:rPr>
              <a:t>a</a:t>
            </a:r>
            <a:r>
              <a:rPr lang="en-US" sz="1600" b="1">
                <a:solidFill>
                  <a:srgbClr val="FF3300"/>
                </a:solidFill>
              </a:rPr>
              <a:t>s</a:t>
            </a:r>
            <a:r>
              <a:rPr lang="en-US" sz="1600" b="1">
                <a:solidFill>
                  <a:srgbClr val="00FF00"/>
                </a:solidFill>
              </a:rPr>
              <a:t>a</a:t>
            </a:r>
            <a:r>
              <a:rPr lang="en-US" sz="1600" b="1">
                <a:solidFill>
                  <a:srgbClr val="FFFF00"/>
                </a:solidFill>
              </a:rPr>
              <a:t>n</a:t>
            </a:r>
            <a:r>
              <a:rPr lang="en-US" sz="1600" b="1"/>
              <a:t> </a:t>
            </a:r>
            <a:r>
              <a:rPr lang="en-US" sz="1600" b="1">
                <a:solidFill>
                  <a:srgbClr val="FF3399"/>
                </a:solidFill>
              </a:rPr>
              <a:t>p</a:t>
            </a:r>
            <a:r>
              <a:rPr lang="en-US" sz="1600" b="1">
                <a:solidFill>
                  <a:srgbClr val="00FF00"/>
                </a:solidFill>
              </a:rPr>
              <a:t>e</a:t>
            </a:r>
            <a:r>
              <a:rPr lang="en-US" sz="1600" b="1">
                <a:solidFill>
                  <a:srgbClr val="FF3300"/>
                </a:solidFill>
              </a:rPr>
              <a:t>r</a:t>
            </a:r>
            <a:r>
              <a:rPr lang="en-US" sz="1600" b="1">
                <a:solidFill>
                  <a:srgbClr val="00FF00"/>
                </a:solidFill>
              </a:rPr>
              <a:t>m</a:t>
            </a:r>
            <a:r>
              <a:rPr lang="en-US" sz="1600" b="1">
                <a:solidFill>
                  <a:srgbClr val="FF3300"/>
                </a:solidFill>
              </a:rPr>
              <a:t>e</a:t>
            </a:r>
            <a:r>
              <a:rPr lang="en-US" sz="1600" b="1">
                <a:solidFill>
                  <a:srgbClr val="FFFF00"/>
                </a:solidFill>
              </a:rPr>
              <a:t>n</a:t>
            </a:r>
            <a:r>
              <a:rPr lang="en-US" sz="1600" b="1"/>
              <a:t>  (atribut)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71588" y="1727200"/>
            <a:ext cx="4176712" cy="4292600"/>
            <a:chOff x="801" y="896"/>
            <a:chExt cx="2631" cy="2704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801" y="896"/>
              <a:ext cx="2631" cy="27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5380" name="Rectangle 4"/>
            <p:cNvSpPr>
              <a:spLocks noChangeArrowheads="1"/>
            </p:cNvSpPr>
            <p:nvPr/>
          </p:nvSpPr>
          <p:spPr bwMode="auto">
            <a:xfrm>
              <a:off x="1021" y="1005"/>
              <a:ext cx="2067" cy="19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1" name="Rectangle 5"/>
            <p:cNvSpPr>
              <a:spLocks noChangeArrowheads="1"/>
            </p:cNvSpPr>
            <p:nvPr/>
          </p:nvSpPr>
          <p:spPr bwMode="auto">
            <a:xfrm>
              <a:off x="1033" y="1308"/>
              <a:ext cx="2066" cy="44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2" name="Rectangle 6"/>
            <p:cNvSpPr>
              <a:spLocks noChangeArrowheads="1"/>
            </p:cNvSpPr>
            <p:nvPr/>
          </p:nvSpPr>
          <p:spPr bwMode="auto">
            <a:xfrm>
              <a:off x="1531" y="1923"/>
              <a:ext cx="1276" cy="19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3" name="Rectangle 7"/>
            <p:cNvSpPr>
              <a:spLocks noChangeArrowheads="1"/>
            </p:cNvSpPr>
            <p:nvPr/>
          </p:nvSpPr>
          <p:spPr bwMode="auto">
            <a:xfrm>
              <a:off x="1212" y="2871"/>
              <a:ext cx="1878" cy="489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4" name="Text Box 8"/>
            <p:cNvSpPr txBox="1">
              <a:spLocks noChangeArrowheads="1"/>
            </p:cNvSpPr>
            <p:nvPr/>
          </p:nvSpPr>
          <p:spPr bwMode="auto">
            <a:xfrm>
              <a:off x="929" y="1868"/>
              <a:ext cx="5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  <a:latin typeface="Courier New" pitchFamily="49" charset="0"/>
                  <a:ea typeface="ＭＳ Ｐゴシック" pitchFamily="34" charset="-128"/>
                </a:rPr>
                <a:t>class</a:t>
              </a:r>
            </a:p>
          </p:txBody>
        </p:sp>
        <p:sp>
          <p:nvSpPr>
            <p:cNvPr id="15385" name="Text Box 9"/>
            <p:cNvSpPr txBox="1">
              <a:spLocks noChangeArrowheads="1"/>
            </p:cNvSpPr>
            <p:nvPr/>
          </p:nvSpPr>
          <p:spPr bwMode="auto">
            <a:xfrm>
              <a:off x="2905" y="188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A50021"/>
                  </a:solidFill>
                  <a:latin typeface="Courier New" pitchFamily="49" charset="0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15386" name="Text Box 10"/>
            <p:cNvSpPr txBox="1">
              <a:spLocks noChangeArrowheads="1"/>
            </p:cNvSpPr>
            <p:nvPr/>
          </p:nvSpPr>
          <p:spPr bwMode="auto">
            <a:xfrm>
              <a:off x="970" y="3312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A50021"/>
                  </a:solidFill>
                  <a:latin typeface="Courier New" pitchFamily="49" charset="0"/>
                  <a:ea typeface="ＭＳ Ｐゴシック" pitchFamily="34" charset="-128"/>
                </a:rPr>
                <a:t>}</a:t>
              </a:r>
            </a:p>
          </p:txBody>
        </p:sp>
        <p:sp>
          <p:nvSpPr>
            <p:cNvPr id="15387" name="Rectangle 11"/>
            <p:cNvSpPr>
              <a:spLocks noChangeArrowheads="1"/>
            </p:cNvSpPr>
            <p:nvPr/>
          </p:nvSpPr>
          <p:spPr bwMode="auto">
            <a:xfrm>
              <a:off x="1200" y="2256"/>
              <a:ext cx="1878" cy="489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477250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Struktur Definisi Kelas (</a:t>
            </a:r>
            <a:r>
              <a:rPr lang="en-US" i="1"/>
              <a:t>Template</a:t>
            </a:r>
            <a:r>
              <a:rPr lang="en-US"/>
              <a:t> Kelas)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56175" y="1774825"/>
            <a:ext cx="3090863" cy="428625"/>
            <a:chOff x="2675" y="952"/>
            <a:chExt cx="1861" cy="270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3439" y="952"/>
              <a:ext cx="1097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Perintah Import  </a:t>
              </a:r>
            </a:p>
          </p:txBody>
        </p:sp>
        <p:cxnSp>
          <p:nvCxnSpPr>
            <p:cNvPr id="15378" name="AutoShape 15"/>
            <p:cNvCxnSpPr>
              <a:cxnSpLocks noChangeShapeType="1"/>
            </p:cNvCxnSpPr>
            <p:nvPr/>
          </p:nvCxnSpPr>
          <p:spPr bwMode="auto">
            <a:xfrm flipH="1" flipV="1">
              <a:off x="2675" y="1084"/>
              <a:ext cx="764" cy="3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954588" y="2398713"/>
            <a:ext cx="3116262" cy="666750"/>
            <a:chOff x="2944" y="1104"/>
            <a:chExt cx="1963" cy="420"/>
          </a:xfrm>
        </p:grpSpPr>
        <p:sp>
          <p:nvSpPr>
            <p:cNvPr id="27665" name="AutoShape 17"/>
            <p:cNvSpPr>
              <a:spLocks noChangeArrowheads="1"/>
            </p:cNvSpPr>
            <p:nvPr/>
          </p:nvSpPr>
          <p:spPr bwMode="auto">
            <a:xfrm>
              <a:off x="3725" y="1104"/>
              <a:ext cx="1182" cy="4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Komentar Kelas </a:t>
              </a:r>
            </a:p>
          </p:txBody>
        </p:sp>
        <p:cxnSp>
          <p:nvCxnSpPr>
            <p:cNvPr id="15376" name="AutoShape 18"/>
            <p:cNvCxnSpPr>
              <a:cxnSpLocks noChangeShapeType="1"/>
              <a:stCxn id="27665" idx="1"/>
            </p:cNvCxnSpPr>
            <p:nvPr/>
          </p:nvCxnSpPr>
          <p:spPr bwMode="auto">
            <a:xfrm flipH="1" flipV="1">
              <a:off x="2944" y="1307"/>
              <a:ext cx="781" cy="7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968875" y="3281363"/>
            <a:ext cx="3103563" cy="428625"/>
            <a:chOff x="2953" y="1660"/>
            <a:chExt cx="1955" cy="270"/>
          </a:xfrm>
        </p:grpSpPr>
        <p:sp>
          <p:nvSpPr>
            <p:cNvPr id="27668" name="AutoShape 20"/>
            <p:cNvSpPr>
              <a:spLocks noChangeArrowheads="1"/>
            </p:cNvSpPr>
            <p:nvPr/>
          </p:nvSpPr>
          <p:spPr bwMode="auto">
            <a:xfrm>
              <a:off x="3730" y="1660"/>
              <a:ext cx="1178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Nama Kelas </a:t>
              </a:r>
            </a:p>
          </p:txBody>
        </p:sp>
        <p:cxnSp>
          <p:nvCxnSpPr>
            <p:cNvPr id="15374" name="AutoShape 21"/>
            <p:cNvCxnSpPr>
              <a:cxnSpLocks noChangeShapeType="1"/>
              <a:stCxn id="27668" idx="1"/>
            </p:cNvCxnSpPr>
            <p:nvPr/>
          </p:nvCxnSpPr>
          <p:spPr bwMode="auto">
            <a:xfrm flipH="1">
              <a:off x="2953" y="1795"/>
              <a:ext cx="777" cy="6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038725" y="4029075"/>
            <a:ext cx="3017838" cy="542925"/>
            <a:chOff x="3174" y="2346"/>
            <a:chExt cx="1901" cy="342"/>
          </a:xfrm>
        </p:grpSpPr>
        <p:sp>
          <p:nvSpPr>
            <p:cNvPr id="27671" name="AutoShape 23"/>
            <p:cNvSpPr>
              <a:spLocks noChangeArrowheads="1"/>
            </p:cNvSpPr>
            <p:nvPr/>
          </p:nvSpPr>
          <p:spPr bwMode="auto">
            <a:xfrm>
              <a:off x="3940" y="2346"/>
              <a:ext cx="1135" cy="34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Atribut-atribut (</a:t>
              </a:r>
              <a:r>
                <a:rPr lang="en-US" altLang="ja-JP" sz="1400" i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Data Members</a:t>
              </a: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)</a:t>
              </a:r>
              <a:endParaRPr lang="en-US" altLang="ja-JP" sz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cxnSp>
          <p:nvCxnSpPr>
            <p:cNvPr id="15372" name="AutoShape 24"/>
            <p:cNvCxnSpPr>
              <a:cxnSpLocks noChangeShapeType="1"/>
            </p:cNvCxnSpPr>
            <p:nvPr/>
          </p:nvCxnSpPr>
          <p:spPr bwMode="auto">
            <a:xfrm flipH="1" flipV="1">
              <a:off x="3174" y="2504"/>
              <a:ext cx="764" cy="3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105400" y="5029200"/>
            <a:ext cx="2909888" cy="428625"/>
            <a:chOff x="3216" y="3116"/>
            <a:chExt cx="1833" cy="270"/>
          </a:xfrm>
        </p:grpSpPr>
        <p:sp>
          <p:nvSpPr>
            <p:cNvPr id="27674" name="AutoShape 26"/>
            <p:cNvSpPr>
              <a:spLocks noChangeArrowheads="1"/>
            </p:cNvSpPr>
            <p:nvPr/>
          </p:nvSpPr>
          <p:spPr bwMode="auto">
            <a:xfrm>
              <a:off x="3952" y="3116"/>
              <a:ext cx="1097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Metode (termasuk konstruktor)</a:t>
              </a:r>
              <a:endParaRPr lang="en-US" altLang="ja-JP" sz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cxnSp>
          <p:nvCxnSpPr>
            <p:cNvPr id="15370" name="AutoShape 27"/>
            <p:cNvCxnSpPr>
              <a:cxnSpLocks noChangeShapeType="1"/>
            </p:cNvCxnSpPr>
            <p:nvPr/>
          </p:nvCxnSpPr>
          <p:spPr bwMode="auto">
            <a:xfrm flipH="1" flipV="1">
              <a:off x="3216" y="3264"/>
              <a:ext cx="764" cy="3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534382"/>
              </p:ext>
            </p:extLst>
          </p:nvPr>
        </p:nvGraphicFramePr>
        <p:xfrm>
          <a:off x="955675" y="559038"/>
          <a:ext cx="7742432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Document" r:id="rId3" imgW="7104245" imgH="5312926" progId="Word.Document.8">
                  <p:embed/>
                </p:oleObj>
              </mc:Choice>
              <mc:Fallback>
                <p:oleObj name="Document" r:id="rId3" imgW="7104245" imgH="531292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559038"/>
                        <a:ext cx="7742432" cy="579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962758" y="559404"/>
            <a:ext cx="4467225" cy="857251"/>
            <a:chOff x="1770" y="969"/>
            <a:chExt cx="2814" cy="540"/>
          </a:xfrm>
        </p:grpSpPr>
        <p:sp>
          <p:nvSpPr>
            <p:cNvPr id="1029" name="Text Box 43"/>
            <p:cNvSpPr txBox="1">
              <a:spLocks noChangeArrowheads="1"/>
            </p:cNvSpPr>
            <p:nvPr/>
          </p:nvSpPr>
          <p:spPr bwMode="auto">
            <a:xfrm>
              <a:off x="2616" y="969"/>
              <a:ext cx="1968" cy="36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2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Deklarasi</a:t>
              </a:r>
              <a:r>
                <a:rPr lang="en-US" sz="3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Kelas</a:t>
              </a:r>
              <a:endParaRPr lang="en-US" sz="3200" dirty="0">
                <a:solidFill>
                  <a:srgbClr val="FF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030" name="Line 44"/>
            <p:cNvSpPr>
              <a:spLocks noChangeShapeType="1"/>
            </p:cNvSpPr>
            <p:nvPr/>
          </p:nvSpPr>
          <p:spPr bwMode="auto">
            <a:xfrm flipH="1">
              <a:off x="1770" y="1193"/>
              <a:ext cx="846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9384C85-3946-484F-878D-50B3EFAC70E5}" type="slidenum">
              <a:rPr lang="en-US" sz="1200">
                <a:cs typeface="Times New Roman" pitchFamily="18" charset="0"/>
              </a:rPr>
              <a:pPr algn="r"/>
              <a:t>26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9685"/>
            <a:ext cx="8229600" cy="1371600"/>
          </a:xfrm>
        </p:spPr>
        <p:txBody>
          <a:bodyPr tIns="0"/>
          <a:lstStyle/>
          <a:p>
            <a:pPr eaLnBrk="1" hangingPunct="1">
              <a:defRPr/>
            </a:pPr>
            <a:r>
              <a:rPr lang="en-US" dirty="0" err="1"/>
              <a:t>Deklarasi</a:t>
            </a:r>
            <a:r>
              <a:rPr lang="en-US" dirty="0"/>
              <a:t> Kelas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500" y="2286000"/>
            <a:ext cx="7672387" cy="2665413"/>
          </a:xfrm>
        </p:spPr>
        <p:txBody>
          <a:bodyPr>
            <a:normAutofit/>
          </a:bodyPr>
          <a:lstStyle/>
          <a:p>
            <a:pPr marL="228600" indent="-228600" eaLnBrk="1" hangingPunct="1"/>
            <a:r>
              <a:rPr lang="en-US" sz="2800" dirty="0" err="1">
                <a:latin typeface="+mj-lt"/>
              </a:rPr>
              <a:t>Deklarasi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kelas</a:t>
            </a: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terdiri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:</a:t>
            </a:r>
          </a:p>
          <a:p>
            <a:pPr marL="747713" lvl="1" indent="-290513" eaLnBrk="1" hangingPunct="1"/>
            <a:r>
              <a:rPr lang="en-US" sz="2800" i="1" dirty="0">
                <a:latin typeface="+mj-lt"/>
              </a:rPr>
              <a:t>Access modifier =&gt;</a:t>
            </a:r>
            <a:r>
              <a:rPr lang="en-US" sz="2800" dirty="0">
                <a:latin typeface="+mj-lt"/>
              </a:rPr>
              <a:t> public</a:t>
            </a:r>
          </a:p>
          <a:p>
            <a:pPr marL="747713" lvl="1" indent="-290513" eaLnBrk="1" hangingPunct="1"/>
            <a:r>
              <a:rPr lang="en-US" sz="2800" dirty="0">
                <a:latin typeface="+mj-lt"/>
              </a:rPr>
              <a:t>Kata </a:t>
            </a:r>
            <a:r>
              <a:rPr lang="en-US" sz="2800" dirty="0" err="1">
                <a:latin typeface="+mj-lt"/>
              </a:rPr>
              <a:t>kunci</a:t>
            </a:r>
            <a:r>
              <a:rPr lang="en-US" sz="2800" dirty="0">
                <a:latin typeface="+mj-lt"/>
              </a:rPr>
              <a:t> class</a:t>
            </a:r>
          </a:p>
          <a:p>
            <a:pPr marL="747713" lvl="1" indent="-290513" eaLnBrk="1" hangingPunct="1"/>
            <a:r>
              <a:rPr lang="en-US" sz="2800" dirty="0" err="1">
                <a:latin typeface="+mj-lt"/>
              </a:rPr>
              <a:t>Sepasang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kurung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kurawal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buka</a:t>
            </a:r>
            <a:r>
              <a:rPr lang="en-US" sz="2800" dirty="0">
                <a:latin typeface="+mj-lt"/>
              </a:rPr>
              <a:t> dan </a:t>
            </a:r>
            <a:r>
              <a:rPr lang="en-US" sz="2800" dirty="0" err="1">
                <a:latin typeface="+mj-lt"/>
              </a:rPr>
              <a:t>tutup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1447800"/>
            <a:ext cx="9144000" cy="3200400"/>
          </a:xfrm>
          <a:prstGeom prst="rect">
            <a:avLst/>
          </a:prstGeom>
          <a:solidFill>
            <a:srgbClr val="498E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BDCB2A6-36AB-4FDA-BF29-36093D74B981}" type="slidenum">
              <a:rPr lang="en-US" sz="1200">
                <a:cs typeface="Times New Roman" pitchFamily="18" charset="0"/>
              </a:rPr>
              <a:pPr algn="r"/>
              <a:t>27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2211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274638"/>
            <a:ext cx="8477250" cy="1143000"/>
          </a:xfrm>
        </p:spPr>
        <p:txBody>
          <a:bodyPr tIns="0"/>
          <a:lstStyle/>
          <a:p>
            <a:pPr eaLnBrk="1" hangingPunct="1">
              <a:defRPr/>
            </a:pPr>
            <a:r>
              <a:rPr lang="en-US" b="0"/>
              <a:t>TIP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081429"/>
            <a:ext cx="8382000" cy="867930"/>
          </a:xfrm>
          <a:noFill/>
        </p:spPr>
        <p:txBody>
          <a:bodyPr anchor="ctr">
            <a:spAutoFit/>
          </a:bodyPr>
          <a:lstStyle/>
          <a:p>
            <a:pPr marL="279400" indent="-279400" eaLnBrk="1" hangingPunct="1"/>
            <a:r>
              <a:rPr lang="en-US" sz="2800" dirty="0" err="1"/>
              <a:t>Mendeklarasikan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 </a:t>
            </a:r>
            <a:r>
              <a:rPr lang="en-US" sz="2800" dirty="0">
                <a:latin typeface="Lucida Console" pitchFamily="49" charset="0"/>
              </a:rPr>
              <a:t>public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file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menyebabkan</a:t>
            </a:r>
            <a:r>
              <a:rPr lang="en-US" sz="2800" dirty="0"/>
              <a:t> error.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895600"/>
            <a:ext cx="8477250" cy="32305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5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MEMBUAT OBYEK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4419600" cy="381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 err="1"/>
              <a:t>Contoh</a:t>
            </a:r>
            <a:r>
              <a:rPr lang="en-US" dirty="0"/>
              <a:t> 1.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79413" y="1136650"/>
            <a:ext cx="5459412" cy="5235575"/>
          </a:xfrm>
          <a:ln>
            <a:solidFill>
              <a:schemeClr val="tx1">
                <a:alpha val="38823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bujursangkarmain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BujurSangkarMain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// Program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sini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BujurSangkar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bujur1=new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BujurSangkar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Scanner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new Scanner(System.in);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BujurSangkar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bujur2 = new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BujurSangkar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Tx/>
              <a:buNone/>
            </a:pP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id-ID" sz="1700" dirty="0">
                <a:latin typeface="Times New Roman" pitchFamily="18" charset="0"/>
                <a:cs typeface="Times New Roman" pitchFamily="18" charset="0"/>
              </a:rPr>
              <a:t>Masukkan sisi :”);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bujur1.sisi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scanner.nextInt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Bujur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Sangkar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="+bujur1.sisi+"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"+bujur1.luas());</a:t>
            </a:r>
          </a:p>
          <a:p>
            <a:pPr>
              <a:buFontTx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5992813" y="0"/>
            <a:ext cx="2925762" cy="2678113"/>
          </a:xfrm>
          <a:prstGeom prst="rect">
            <a:avLst/>
          </a:prstGeom>
          <a:solidFill>
            <a:srgbClr val="FFFF00"/>
          </a:solidFill>
          <a:ln w="9525">
            <a:solidFill>
              <a:srgbClr val="002060">
                <a:alpha val="30980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BujurSangkar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public class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BujurSangkar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sisi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public double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	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sisi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sisi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	return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}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21388" y="450850"/>
            <a:ext cx="2897187" cy="3175"/>
          </a:xfrm>
          <a:prstGeom prst="line">
            <a:avLst/>
          </a:prstGeom>
          <a:ln>
            <a:solidFill>
              <a:srgbClr val="002060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271" idx="1"/>
          </p:cNvCxnSpPr>
          <p:nvPr/>
        </p:nvCxnSpPr>
        <p:spPr>
          <a:xfrm flipH="1">
            <a:off x="3886200" y="3501242"/>
            <a:ext cx="2879725" cy="58335"/>
          </a:xfrm>
          <a:prstGeom prst="straightConnector1">
            <a:avLst/>
          </a:prstGeom>
          <a:ln>
            <a:solidFill>
              <a:schemeClr val="accent1"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11"/>
          <p:cNvSpPr txBox="1">
            <a:spLocks noChangeArrowheads="1"/>
          </p:cNvSpPr>
          <p:nvPr/>
        </p:nvSpPr>
        <p:spPr bwMode="auto">
          <a:xfrm>
            <a:off x="6765925" y="3024188"/>
            <a:ext cx="2378075" cy="95410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BujurSangkar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dipakai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membentuk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baru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bernama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objB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72" name="TextBox 20"/>
          <p:cNvSpPr txBox="1">
            <a:spLocks noChangeArrowheads="1"/>
          </p:cNvSpPr>
          <p:nvPr/>
        </p:nvSpPr>
        <p:spPr bwMode="auto">
          <a:xfrm>
            <a:off x="3886200" y="228600"/>
            <a:ext cx="1905000" cy="20313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Memberi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pesan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memerintah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scanner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menjalankan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method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nextInt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hasilnya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disimpan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atribut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sisi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dari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objB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11272" idx="1"/>
          </p:cNvCxnSpPr>
          <p:nvPr/>
        </p:nvCxnSpPr>
        <p:spPr>
          <a:xfrm rot="10800000" flipV="1">
            <a:off x="1792288" y="1244262"/>
            <a:ext cx="2093912" cy="2700675"/>
          </a:xfrm>
          <a:prstGeom prst="straightConnector1">
            <a:avLst/>
          </a:prstGeom>
          <a:ln>
            <a:solidFill>
              <a:schemeClr val="tx1"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TextBox 31"/>
          <p:cNvSpPr txBox="1">
            <a:spLocks noChangeArrowheads="1"/>
          </p:cNvSpPr>
          <p:nvPr/>
        </p:nvSpPr>
        <p:spPr bwMode="auto">
          <a:xfrm>
            <a:off x="2894013" y="5692775"/>
            <a:ext cx="3802062" cy="1384995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Varibel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bujur1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tidak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langsung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berisi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tapi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hanya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berupa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alamat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bujur1 yang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sesungguhnya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itu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bujur1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harus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dibuat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mempunyai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jenis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tipe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tersebut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BujurSangkar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6200000" flipV="1">
            <a:off x="7055644" y="1639094"/>
            <a:ext cx="2081213" cy="688975"/>
          </a:xfrm>
          <a:prstGeom prst="straightConnector1">
            <a:avLst/>
          </a:prstGeom>
          <a:ln>
            <a:solidFill>
              <a:schemeClr val="tx1"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347118" y="3657601"/>
            <a:ext cx="832646" cy="2025650"/>
          </a:xfrm>
          <a:prstGeom prst="straightConnector1">
            <a:avLst/>
          </a:prstGeom>
          <a:ln>
            <a:solidFill>
              <a:schemeClr val="tx2"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TextBox 25"/>
          <p:cNvSpPr txBox="1">
            <a:spLocks noChangeArrowheads="1"/>
          </p:cNvSpPr>
          <p:nvPr/>
        </p:nvSpPr>
        <p:spPr bwMode="auto">
          <a:xfrm>
            <a:off x="6945313" y="4356100"/>
            <a:ext cx="1873250" cy="116955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Memberi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pesan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memerintah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bujur1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menjalankan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method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luas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()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5986462" y="3059113"/>
            <a:ext cx="3698875" cy="647700"/>
          </a:xfrm>
          <a:prstGeom prst="straightConnector1">
            <a:avLst/>
          </a:prstGeom>
          <a:ln>
            <a:solidFill>
              <a:schemeClr val="tx1"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133600" y="5092700"/>
            <a:ext cx="4843464" cy="155576"/>
          </a:xfrm>
          <a:prstGeom prst="straightConnector1">
            <a:avLst/>
          </a:prstGeom>
          <a:ln>
            <a:solidFill>
              <a:schemeClr val="tx2"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676275"/>
          </a:xfrm>
          <a:noFill/>
        </p:spPr>
        <p:txBody>
          <a:bodyPr/>
          <a:lstStyle/>
          <a:p>
            <a:r>
              <a:rPr lang="en-AU">
                <a:effectLst/>
              </a:rPr>
              <a:t>Obyek  - Real</a:t>
            </a:r>
          </a:p>
        </p:txBody>
      </p:sp>
      <p:pic>
        <p:nvPicPr>
          <p:cNvPr id="15363" name="Picture 4" descr="MPj043640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068638"/>
            <a:ext cx="32004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5" descr="MCj04118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3357563"/>
            <a:ext cx="20510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5" name="Group 6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15366" name="Picture 4" descr="top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8245" name="Rectangle 5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Pengantar Obyek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971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Contoh</a:t>
            </a:r>
            <a:r>
              <a:rPr lang="en-US" dirty="0"/>
              <a:t> 2.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79413" y="1136650"/>
            <a:ext cx="5459412" cy="5235575"/>
          </a:xfrm>
          <a:ln>
            <a:solidFill>
              <a:schemeClr val="tx1">
                <a:alpha val="38823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javax.swing.JOptionPane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PersegiMain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// Program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sini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objP.panj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JOptionPane.showInputDialog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"));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objP.lebar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JOptionPane.showInputDialog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"));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JOptionPane.showMessageDialog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(null, 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="+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objP.panj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+"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"+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objP.lebar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+"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"+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objP.luas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FontTx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5992813" y="0"/>
            <a:ext cx="2925762" cy="2862263"/>
          </a:xfrm>
          <a:prstGeom prst="rect">
            <a:avLst/>
          </a:prstGeom>
          <a:solidFill>
            <a:srgbClr val="FFFF00"/>
          </a:solidFill>
          <a:ln w="9525">
            <a:solidFill>
              <a:srgbClr val="002060">
                <a:alpha val="30980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Persegi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public class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Persegi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panj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lebar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public double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panj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lebar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return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21388" y="450850"/>
            <a:ext cx="2897187" cy="3175"/>
          </a:xfrm>
          <a:prstGeom prst="line">
            <a:avLst/>
          </a:prstGeom>
          <a:ln>
            <a:solidFill>
              <a:srgbClr val="002060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292475" y="2841625"/>
            <a:ext cx="3389313" cy="422275"/>
          </a:xfrm>
          <a:prstGeom prst="straightConnector1">
            <a:avLst/>
          </a:prstGeom>
          <a:ln>
            <a:solidFill>
              <a:schemeClr val="tx1"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11"/>
          <p:cNvSpPr txBox="1">
            <a:spLocks noChangeArrowheads="1"/>
          </p:cNvSpPr>
          <p:nvPr/>
        </p:nvSpPr>
        <p:spPr bwMode="auto">
          <a:xfrm>
            <a:off x="6765925" y="3024188"/>
            <a:ext cx="2378075" cy="95410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Persegi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dipakai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membentuk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baru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bernama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objP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6" name="TextBox 20"/>
          <p:cNvSpPr txBox="1">
            <a:spLocks noChangeArrowheads="1"/>
          </p:cNvSpPr>
          <p:nvPr/>
        </p:nvSpPr>
        <p:spPr bwMode="auto">
          <a:xfrm>
            <a:off x="3683000" y="152400"/>
            <a:ext cx="1873250" cy="138499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Memberi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pesan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memerintah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Integer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menjalankan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method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parseInt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hasilnya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disimpan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atribut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panj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dari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objP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12296" idx="1"/>
          </p:cNvCxnSpPr>
          <p:nvPr/>
        </p:nvCxnSpPr>
        <p:spPr>
          <a:xfrm rot="10800000" flipV="1">
            <a:off x="1574800" y="844897"/>
            <a:ext cx="2108200" cy="2334865"/>
          </a:xfrm>
          <a:prstGeom prst="straightConnector1">
            <a:avLst/>
          </a:prstGeom>
          <a:ln>
            <a:solidFill>
              <a:schemeClr val="tx1"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31"/>
          <p:cNvSpPr txBox="1">
            <a:spLocks noChangeArrowheads="1"/>
          </p:cNvSpPr>
          <p:nvPr/>
        </p:nvSpPr>
        <p:spPr bwMode="auto">
          <a:xfrm>
            <a:off x="2894013" y="5692775"/>
            <a:ext cx="3802062" cy="116998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Varibel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objP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tidak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langsung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berisi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tapi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hanya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berupa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alamat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objP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sesungguhnya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itu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objP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harus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dibuat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mempunyai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jenis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tipe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tersebut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Persegi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6200000" flipV="1">
            <a:off x="1189038" y="3692525"/>
            <a:ext cx="2714625" cy="1266825"/>
          </a:xfrm>
          <a:prstGeom prst="straightConnector1">
            <a:avLst/>
          </a:prstGeom>
          <a:ln>
            <a:solidFill>
              <a:schemeClr val="tx1"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1" name="TextBox 25"/>
          <p:cNvSpPr txBox="1">
            <a:spLocks noChangeArrowheads="1"/>
          </p:cNvSpPr>
          <p:nvPr/>
        </p:nvSpPr>
        <p:spPr bwMode="auto">
          <a:xfrm>
            <a:off x="6945313" y="4356100"/>
            <a:ext cx="1873250" cy="83099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Memberi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pesan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memerintah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obyek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objP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menjalankan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method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luas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5654675" y="5092700"/>
            <a:ext cx="1322388" cy="309563"/>
          </a:xfrm>
          <a:prstGeom prst="straightConnector1">
            <a:avLst/>
          </a:prstGeom>
          <a:ln>
            <a:solidFill>
              <a:schemeClr val="tx1"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6073775" y="3146426"/>
            <a:ext cx="3479801" cy="692150"/>
          </a:xfrm>
          <a:prstGeom prst="straightConnector1">
            <a:avLst/>
          </a:prstGeom>
          <a:ln>
            <a:solidFill>
              <a:schemeClr val="bg2">
                <a:lumMod val="75000"/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6802438" y="1892300"/>
            <a:ext cx="2193925" cy="295275"/>
          </a:xfrm>
          <a:prstGeom prst="straightConnector1">
            <a:avLst/>
          </a:prstGeom>
          <a:ln>
            <a:solidFill>
              <a:schemeClr val="bg2">
                <a:lumMod val="75000"/>
                <a:alpha val="6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/>
              <a:t>Contoh</a:t>
            </a:r>
            <a:r>
              <a:rPr lang="en-US" dirty="0"/>
              <a:t> 3: </a:t>
            </a:r>
            <a:r>
              <a:rPr lang="en-US" dirty="0" err="1"/>
              <a:t>RekeningBank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248650" cy="4983163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public class </a:t>
            </a:r>
            <a:r>
              <a:rPr lang="en-US" sz="2900" b="1" dirty="0" err="1">
                <a:latin typeface="Courier New" pitchFamily="49" charset="0"/>
              </a:rPr>
              <a:t>RekeningBank</a:t>
            </a:r>
            <a:endParaRPr lang="en-US" sz="29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private </a:t>
            </a:r>
            <a:r>
              <a:rPr lang="en-US" sz="2900" b="1" dirty="0" err="1">
                <a:latin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</a:rPr>
              <a:t> </a:t>
            </a:r>
            <a:r>
              <a:rPr lang="en-US" sz="2900" b="1" dirty="0" err="1">
                <a:latin typeface="Courier New" pitchFamily="49" charset="0"/>
              </a:rPr>
              <a:t>saldo</a:t>
            </a:r>
            <a:r>
              <a:rPr lang="en-US" sz="29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public </a:t>
            </a:r>
            <a:r>
              <a:rPr lang="en-US" sz="2900" b="1" dirty="0" err="1">
                <a:latin typeface="Courier New" pitchFamily="49" charset="0"/>
              </a:rPr>
              <a:t>RekeningBank</a:t>
            </a:r>
            <a:r>
              <a:rPr lang="en-US" sz="2900" b="1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</a:rPr>
              <a:t>saldo</a:t>
            </a:r>
            <a:r>
              <a:rPr lang="en-US" sz="2900" b="1" dirty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public </a:t>
            </a:r>
            <a:r>
              <a:rPr lang="en-US" sz="2900" b="1" dirty="0" err="1">
                <a:latin typeface="Courier New" pitchFamily="49" charset="0"/>
              </a:rPr>
              <a:t>int</a:t>
            </a:r>
            <a:r>
              <a:rPr lang="en-US" sz="2900" b="1" dirty="0">
                <a:latin typeface="Courier New" pitchFamily="49" charset="0"/>
              </a:rPr>
              <a:t> </a:t>
            </a:r>
            <a:r>
              <a:rPr lang="en-US" sz="2900" b="1" dirty="0" err="1">
                <a:latin typeface="Courier New" pitchFamily="49" charset="0"/>
              </a:rPr>
              <a:t>saldo</a:t>
            </a:r>
            <a:r>
              <a:rPr lang="en-US" sz="2900" b="1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  return </a:t>
            </a:r>
            <a:r>
              <a:rPr lang="en-US" sz="2900" b="1" dirty="0" err="1">
                <a:latin typeface="Courier New" pitchFamily="49" charset="0"/>
              </a:rPr>
              <a:t>saldo</a:t>
            </a:r>
            <a:r>
              <a:rPr lang="en-US" sz="29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</a:t>
            </a:r>
            <a:r>
              <a:rPr lang="en-US" sz="2900" b="1" dirty="0">
                <a:solidFill>
                  <a:schemeClr val="hlink"/>
                </a:solidFill>
                <a:latin typeface="Courier New" pitchFamily="49" charset="0"/>
              </a:rPr>
              <a:t>public void </a:t>
            </a:r>
            <a:r>
              <a:rPr lang="en-US" sz="2900" b="1" dirty="0" err="1">
                <a:solidFill>
                  <a:schemeClr val="hlink"/>
                </a:solidFill>
                <a:latin typeface="Courier New" pitchFamily="49" charset="0"/>
              </a:rPr>
              <a:t>simpanan</a:t>
            </a:r>
            <a:r>
              <a:rPr lang="en-US" sz="2900" b="1" dirty="0">
                <a:solidFill>
                  <a:schemeClr val="hlink"/>
                </a:solidFill>
                <a:latin typeface="Courier New" pitchFamily="49" charset="0"/>
              </a:rPr>
              <a:t>( </a:t>
            </a:r>
            <a:r>
              <a:rPr lang="en-US" sz="2900" b="1" dirty="0" err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sz="29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900" b="1" dirty="0" err="1">
                <a:solidFill>
                  <a:schemeClr val="hlink"/>
                </a:solidFill>
                <a:latin typeface="Courier New" pitchFamily="49" charset="0"/>
              </a:rPr>
              <a:t>jumlah</a:t>
            </a:r>
            <a:r>
              <a:rPr lang="en-US" sz="2900" b="1" dirty="0">
                <a:solidFill>
                  <a:schemeClr val="hlink"/>
                </a:solidFill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</a:rPr>
              <a:t>saldo</a:t>
            </a:r>
            <a:r>
              <a:rPr lang="en-US" sz="2900" b="1" dirty="0">
                <a:latin typeface="Courier New" pitchFamily="49" charset="0"/>
              </a:rPr>
              <a:t> = </a:t>
            </a:r>
            <a:r>
              <a:rPr lang="en-US" sz="2900" b="1" dirty="0" err="1">
                <a:latin typeface="Courier New" pitchFamily="49" charset="0"/>
              </a:rPr>
              <a:t>saldo</a:t>
            </a:r>
            <a:r>
              <a:rPr lang="en-US" sz="2900" b="1" dirty="0">
                <a:latin typeface="Courier New" pitchFamily="49" charset="0"/>
              </a:rPr>
              <a:t> + </a:t>
            </a:r>
            <a:r>
              <a:rPr lang="en-US" sz="2900" b="1" dirty="0" err="1">
                <a:latin typeface="Courier New" pitchFamily="49" charset="0"/>
              </a:rPr>
              <a:t>jumlah</a:t>
            </a:r>
            <a:r>
              <a:rPr lang="en-US" sz="29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2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295400"/>
            <a:ext cx="9144000" cy="4760913"/>
          </a:xfrm>
        </p:spPr>
        <p:txBody>
          <a:bodyPr>
            <a:normAutofit fontScale="3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public class BankDemo1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   public static void main( String </a:t>
            </a:r>
            <a:r>
              <a:rPr lang="en-US" sz="4800" dirty="0" err="1">
                <a:latin typeface="Courier New" pitchFamily="49" charset="0"/>
              </a:rPr>
              <a:t>args</a:t>
            </a:r>
            <a:r>
              <a:rPr lang="en-US" sz="4800" dirty="0">
                <a:latin typeface="Courier New" pitchFamily="49" charset="0"/>
              </a:rPr>
              <a:t>[]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      </a:t>
            </a:r>
            <a:r>
              <a:rPr lang="en-US" sz="4800" dirty="0" err="1">
                <a:latin typeface="Courier New" pitchFamily="49" charset="0"/>
              </a:rPr>
              <a:t>RekeningBank</a:t>
            </a:r>
            <a:r>
              <a:rPr lang="en-US" sz="4800" dirty="0">
                <a:latin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</a:rPr>
              <a:t>rekeningBudi</a:t>
            </a:r>
            <a:r>
              <a:rPr lang="en-US" sz="4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	     </a:t>
            </a:r>
            <a:r>
              <a:rPr lang="en-US" sz="4800" dirty="0" err="1">
                <a:latin typeface="Courier New" pitchFamily="49" charset="0"/>
              </a:rPr>
              <a:t>rekeningBudi</a:t>
            </a:r>
            <a:r>
              <a:rPr lang="en-US" sz="4800" dirty="0">
                <a:latin typeface="Courier New" pitchFamily="49" charset="0"/>
              </a:rPr>
              <a:t> = new </a:t>
            </a:r>
            <a:r>
              <a:rPr lang="en-US" sz="4800" dirty="0" err="1">
                <a:latin typeface="Courier New" pitchFamily="49" charset="0"/>
              </a:rPr>
              <a:t>RekeningBank</a:t>
            </a:r>
            <a:r>
              <a:rPr lang="en-US" sz="4800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      </a:t>
            </a:r>
            <a:r>
              <a:rPr lang="en-US" sz="4800" dirty="0" err="1">
                <a:latin typeface="Courier New" pitchFamily="49" charset="0"/>
              </a:rPr>
              <a:t>System.out.println</a:t>
            </a:r>
            <a:r>
              <a:rPr lang="en-US" sz="4800" dirty="0">
                <a:latin typeface="Courier New" pitchFamily="49" charset="0"/>
              </a:rPr>
              <a:t>("</a:t>
            </a:r>
            <a:r>
              <a:rPr lang="en-US" sz="4800" dirty="0" err="1">
                <a:latin typeface="Courier New" pitchFamily="49" charset="0"/>
              </a:rPr>
              <a:t>Rekening</a:t>
            </a:r>
            <a:r>
              <a:rPr lang="en-US" sz="4800" dirty="0">
                <a:latin typeface="Courier New" pitchFamily="49" charset="0"/>
              </a:rPr>
              <a:t> Budi ="+</a:t>
            </a:r>
            <a:r>
              <a:rPr lang="en-US" sz="4800" dirty="0" err="1">
                <a:latin typeface="Courier New" pitchFamily="49" charset="0"/>
              </a:rPr>
              <a:t>rekeningBudi.saldo</a:t>
            </a:r>
            <a:r>
              <a:rPr lang="en-US" sz="4800" dirty="0"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      </a:t>
            </a:r>
            <a:r>
              <a:rPr lang="en-US" sz="4800" dirty="0" err="1">
                <a:latin typeface="Courier New" pitchFamily="49" charset="0"/>
              </a:rPr>
              <a:t>System.out.println</a:t>
            </a:r>
            <a:r>
              <a:rPr lang="en-US" sz="4800" dirty="0">
                <a:latin typeface="Courier New" pitchFamily="49" charset="0"/>
              </a:rPr>
              <a:t>("</a:t>
            </a:r>
            <a:r>
              <a:rPr lang="en-US" sz="4800" dirty="0" err="1">
                <a:latin typeface="Courier New" pitchFamily="49" charset="0"/>
              </a:rPr>
              <a:t>Menabung</a:t>
            </a:r>
            <a:r>
              <a:rPr lang="en-US" sz="4800" dirty="0">
                <a:latin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</a:rPr>
              <a:t>Rp</a:t>
            </a:r>
            <a:r>
              <a:rPr lang="en-US" sz="4800" dirty="0">
                <a:latin typeface="Courier New" pitchFamily="49" charset="0"/>
              </a:rPr>
              <a:t> 50.000");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      </a:t>
            </a:r>
            <a:r>
              <a:rPr lang="en-US" sz="4800" dirty="0" err="1">
                <a:latin typeface="Courier New" pitchFamily="49" charset="0"/>
              </a:rPr>
              <a:t>rekeningBudi.simpanan</a:t>
            </a:r>
            <a:r>
              <a:rPr lang="en-US" sz="4800" dirty="0">
                <a:latin typeface="Courier New" pitchFamily="49" charset="0"/>
              </a:rPr>
              <a:t>(50000);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      </a:t>
            </a:r>
            <a:r>
              <a:rPr lang="en-US" sz="4800" dirty="0" err="1">
                <a:latin typeface="Courier New" pitchFamily="49" charset="0"/>
              </a:rPr>
              <a:t>System.out.println</a:t>
            </a:r>
            <a:r>
              <a:rPr lang="en-US" sz="4800" dirty="0">
                <a:latin typeface="Courier New" pitchFamily="49" charset="0"/>
              </a:rPr>
              <a:t>("</a:t>
            </a:r>
            <a:r>
              <a:rPr lang="en-US" sz="4800" dirty="0" err="1">
                <a:latin typeface="Courier New" pitchFamily="49" charset="0"/>
              </a:rPr>
              <a:t>Rekening</a:t>
            </a:r>
            <a:r>
              <a:rPr lang="en-US" sz="4800" dirty="0">
                <a:latin typeface="Courier New" pitchFamily="49" charset="0"/>
              </a:rPr>
              <a:t> Budi </a:t>
            </a:r>
            <a:r>
              <a:rPr lang="en-US" sz="4800" dirty="0" err="1">
                <a:latin typeface="Courier New" pitchFamily="49" charset="0"/>
              </a:rPr>
              <a:t>sekarang</a:t>
            </a:r>
            <a:r>
              <a:rPr lang="en-US" sz="4800" dirty="0">
                <a:latin typeface="Courier New" pitchFamily="49" charset="0"/>
              </a:rPr>
              <a:t>="+</a:t>
            </a:r>
            <a:r>
              <a:rPr lang="en-US" sz="4800" dirty="0" err="1">
                <a:latin typeface="Courier New" pitchFamily="49" charset="0"/>
              </a:rPr>
              <a:t>rekeningBudi.saldo</a:t>
            </a:r>
            <a:r>
              <a:rPr lang="en-US" sz="4800" dirty="0">
                <a:latin typeface="Courier New" pitchFamily="49" charset="0"/>
              </a:rPr>
              <a:t>());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990600"/>
            <a:ext cx="5484813" cy="1676400"/>
            <a:chOff x="1584" y="624"/>
            <a:chExt cx="3599" cy="768"/>
          </a:xfrm>
        </p:grpSpPr>
        <p:sp>
          <p:nvSpPr>
            <p:cNvPr id="19464" name="AutoShape 5"/>
            <p:cNvSpPr>
              <a:spLocks noChangeArrowheads="1"/>
            </p:cNvSpPr>
            <p:nvPr/>
          </p:nvSpPr>
          <p:spPr bwMode="auto">
            <a:xfrm>
              <a:off x="3121" y="624"/>
              <a:ext cx="2062" cy="43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Deklarasikan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 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variabel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 yang 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bertipe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 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RekeningBank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 flipH="1">
              <a:off x="1584" y="866"/>
              <a:ext cx="1538" cy="5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495800" y="2533650"/>
            <a:ext cx="4416425" cy="876300"/>
            <a:chOff x="2640" y="1344"/>
            <a:chExt cx="2782" cy="435"/>
          </a:xfrm>
        </p:grpSpPr>
        <p:sp>
          <p:nvSpPr>
            <p:cNvPr id="19462" name="AutoShape 8"/>
            <p:cNvSpPr>
              <a:spLocks noChangeArrowheads="1"/>
            </p:cNvSpPr>
            <p:nvPr/>
          </p:nvSpPr>
          <p:spPr bwMode="auto">
            <a:xfrm>
              <a:off x="3360" y="1344"/>
              <a:ext cx="2062" cy="43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Membuat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 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obyek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 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baru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 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rekeningBudi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 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memakai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 class 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mic Sans MS" pitchFamily="66" charset="0"/>
                </a:rPr>
                <a:t>RekeningBank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19463" name="Line 9"/>
            <p:cNvSpPr>
              <a:spLocks noChangeShapeType="1"/>
            </p:cNvSpPr>
            <p:nvPr/>
          </p:nvSpPr>
          <p:spPr bwMode="auto">
            <a:xfrm flipH="1">
              <a:off x="2640" y="1536"/>
              <a:ext cx="720" cy="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4995653"/>
      </p:ext>
    </p:extLst>
  </p:cSld>
  <p:clrMapOvr>
    <a:masterClrMapping/>
  </p:clrMapOvr>
  <p:transition advTm="2043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MCj0411884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588" y="1844675"/>
            <a:ext cx="27844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AutoShape 5"/>
          <p:cNvSpPr>
            <a:spLocks noChangeArrowheads="1"/>
          </p:cNvSpPr>
          <p:nvPr/>
        </p:nvSpPr>
        <p:spPr bwMode="auto">
          <a:xfrm>
            <a:off x="4067175" y="1844675"/>
            <a:ext cx="4086225" cy="1508125"/>
          </a:xfrm>
          <a:prstGeom prst="wedgeRectCallout">
            <a:avLst>
              <a:gd name="adj1" fmla="val -74593"/>
              <a:gd name="adj2" fmla="val 28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>
                <a:latin typeface="Times" pitchFamily="18" charset="0"/>
              </a:rPr>
              <a:t>Atribut/State/Data</a:t>
            </a:r>
          </a:p>
          <a:p>
            <a:pPr>
              <a:buFontTx/>
              <a:buChar char="•"/>
            </a:pPr>
            <a:r>
              <a:rPr lang="en-US" sz="2400" b="0">
                <a:latin typeface="Times" pitchFamily="18" charset="0"/>
              </a:rPr>
              <a:t> Ukuran/kapasitas</a:t>
            </a:r>
          </a:p>
          <a:p>
            <a:pPr>
              <a:buFontTx/>
              <a:buChar char="•"/>
            </a:pPr>
            <a:r>
              <a:rPr lang="en-US" sz="2400" b="0">
                <a:latin typeface="Times" pitchFamily="18" charset="0"/>
              </a:rPr>
              <a:t> Terbuat dari</a:t>
            </a:r>
          </a:p>
          <a:p>
            <a:pPr>
              <a:buFontTx/>
              <a:buChar char="•"/>
            </a:pPr>
            <a:r>
              <a:rPr lang="en-US" sz="2400" b="0">
                <a:latin typeface="Times" pitchFamily="18" charset="0"/>
              </a:rPr>
              <a:t>Bentuk</a:t>
            </a:r>
          </a:p>
        </p:txBody>
      </p:sp>
      <p:sp>
        <p:nvSpPr>
          <p:cNvPr id="16388" name="AutoShape 6"/>
          <p:cNvSpPr>
            <a:spLocks noChangeArrowheads="1"/>
          </p:cNvSpPr>
          <p:nvPr/>
        </p:nvSpPr>
        <p:spPr bwMode="auto">
          <a:xfrm>
            <a:off x="3924300" y="4292600"/>
            <a:ext cx="4752975" cy="1368425"/>
          </a:xfrm>
          <a:prstGeom prst="wedgeRectCallout">
            <a:avLst>
              <a:gd name="adj1" fmla="val -81296"/>
              <a:gd name="adj2" fmla="val -245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>
                <a:latin typeface="Times" pitchFamily="18" charset="0"/>
              </a:rPr>
              <a:t>Method</a:t>
            </a:r>
          </a:p>
          <a:p>
            <a:pPr>
              <a:buFontTx/>
              <a:buChar char="•"/>
            </a:pPr>
            <a:r>
              <a:rPr lang="en-US" sz="2400" b="0">
                <a:latin typeface="Times" pitchFamily="18" charset="0"/>
              </a:rPr>
              <a:t> Diisi</a:t>
            </a:r>
          </a:p>
          <a:p>
            <a:pPr>
              <a:buFontTx/>
              <a:buChar char="•"/>
            </a:pPr>
            <a:r>
              <a:rPr lang="en-US" sz="2400" b="0">
                <a:latin typeface="Times" pitchFamily="18" charset="0"/>
              </a:rPr>
              <a:t> Dituang</a:t>
            </a:r>
          </a:p>
        </p:txBody>
      </p:sp>
      <p:grpSp>
        <p:nvGrpSpPr>
          <p:cNvPr id="16389" name="Group 6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16390" name="Picture 4" descr="to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8245" name="Rectangle 5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Pengantar Obyek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MPj043640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276475"/>
            <a:ext cx="3527425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AutoShape 4"/>
          <p:cNvSpPr>
            <a:spLocks noChangeArrowheads="1"/>
          </p:cNvSpPr>
          <p:nvPr/>
        </p:nvSpPr>
        <p:spPr bwMode="auto">
          <a:xfrm>
            <a:off x="4067175" y="1844675"/>
            <a:ext cx="4105275" cy="1871663"/>
          </a:xfrm>
          <a:prstGeom prst="wedgeRectCallout">
            <a:avLst>
              <a:gd name="adj1" fmla="val -85153"/>
              <a:gd name="adj2" fmla="val 1250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Data/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Atribut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/State</a:t>
            </a:r>
          </a:p>
          <a:p>
            <a:pPr>
              <a:buFontTx/>
              <a:buChar char="•"/>
            </a:pPr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 </a:t>
            </a:r>
            <a:r>
              <a:rPr lang="en-US" sz="2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Pembuat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>
              <a:buFontTx/>
              <a:buChar char="•"/>
            </a:pPr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 Model</a:t>
            </a:r>
          </a:p>
          <a:p>
            <a:pPr>
              <a:buFontTx/>
              <a:buChar char="•"/>
            </a:pPr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 </a:t>
            </a:r>
            <a:r>
              <a:rPr lang="en-US" sz="2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Jumlah</a:t>
            </a:r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 </a:t>
            </a:r>
            <a:r>
              <a:rPr lang="en-US" sz="2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pintu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  <a:p>
            <a:pPr>
              <a:buFontTx/>
              <a:buChar char="•"/>
            </a:pPr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 </a:t>
            </a:r>
            <a:r>
              <a:rPr lang="en-US" sz="2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Ukuran</a:t>
            </a:r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 </a:t>
            </a:r>
            <a:r>
              <a:rPr lang="en-US" sz="24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18" charset="0"/>
              </a:rPr>
              <a:t>mesin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Times" pitchFamily="18" charset="0"/>
            </a:endParaRP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3132138" y="4581525"/>
            <a:ext cx="4824412" cy="2016125"/>
          </a:xfrm>
          <a:prstGeom prst="wedgeRectCallout">
            <a:avLst>
              <a:gd name="adj1" fmla="val -56056"/>
              <a:gd name="adj2" fmla="val -11700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Method/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operasi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" pitchFamily="18" charset="0"/>
            </a:endParaRPr>
          </a:p>
          <a:p>
            <a:pPr>
              <a:buFontTx/>
              <a:buChar char="•"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  Stop</a:t>
            </a:r>
          </a:p>
          <a:p>
            <a:pPr>
              <a:buFontTx/>
              <a:buChar char="•"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  </a:t>
            </a: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Mengerem</a:t>
            </a:r>
            <a:endParaRPr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Times" pitchFamily="18" charset="0"/>
            </a:endParaRPr>
          </a:p>
          <a:p>
            <a:pPr>
              <a:buFontTx/>
              <a:buChar char="•"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  </a:t>
            </a: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Mempercepat</a:t>
            </a:r>
            <a:endParaRPr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Times" pitchFamily="18" charset="0"/>
            </a:endParaRPr>
          </a:p>
          <a:p>
            <a:pPr>
              <a:buFontTx/>
              <a:buChar char="•"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  </a:t>
            </a: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18" charset="0"/>
              </a:rPr>
              <a:t>Berbalik</a:t>
            </a:r>
            <a:endParaRPr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Times" pitchFamily="18" charset="0"/>
            </a:endParaRPr>
          </a:p>
        </p:txBody>
      </p:sp>
      <p:grpSp>
        <p:nvGrpSpPr>
          <p:cNvPr id="17413" name="Group 6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17414" name="Picture 4" descr="to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8245" name="Rectangle 5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Pengantar Obyek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1CE538-50ED-422D-B05E-0E99503BE81E}" type="datetime1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A6025-700D-4E6F-AE70-818EE2980E4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77863" y="1524000"/>
            <a:ext cx="7391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Apa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itu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obyek</a:t>
            </a:r>
            <a:r>
              <a:rPr lang="en-US" sz="2400" b="0" dirty="0">
                <a:latin typeface="Arial" charset="0"/>
              </a:rPr>
              <a:t> ?</a:t>
            </a:r>
          </a:p>
          <a:p>
            <a:pPr marL="685800" lvl="1" indent="-228600">
              <a:spcBef>
                <a:spcPct val="50000"/>
              </a:spcBef>
              <a:buFontTx/>
              <a:buChar char="•"/>
            </a:pPr>
            <a:r>
              <a:rPr lang="en-US" sz="2400" b="0" dirty="0" err="1">
                <a:latin typeface="Arial" charset="0"/>
              </a:rPr>
              <a:t>Paket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berisi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kumpulan</a:t>
            </a:r>
            <a:r>
              <a:rPr lang="en-US" sz="2400" b="0" dirty="0">
                <a:latin typeface="Arial" charset="0"/>
              </a:rPr>
              <a:t> data /</a:t>
            </a:r>
            <a:r>
              <a:rPr lang="en-US" sz="2400" b="0" dirty="0" err="1">
                <a:latin typeface="Arial" charset="0"/>
              </a:rPr>
              <a:t>atribut</a:t>
            </a:r>
            <a:r>
              <a:rPr lang="en-US" sz="2400" b="0" dirty="0">
                <a:latin typeface="Arial" charset="0"/>
              </a:rPr>
              <a:t>/state 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dan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kumpulan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metode</a:t>
            </a:r>
            <a:r>
              <a:rPr lang="en-US" sz="2400" b="0" dirty="0">
                <a:latin typeface="Arial" charset="0"/>
              </a:rPr>
              <a:t> (</a:t>
            </a:r>
            <a:r>
              <a:rPr lang="en-US" sz="2400" b="0" dirty="0" err="1">
                <a:latin typeface="Arial" charset="0"/>
              </a:rPr>
              <a:t>prosedur</a:t>
            </a:r>
            <a:r>
              <a:rPr lang="en-US" sz="2400" b="0" dirty="0">
                <a:latin typeface="Arial" charset="0"/>
              </a:rPr>
              <a:t>) yang </a:t>
            </a:r>
            <a:r>
              <a:rPr lang="en-US" sz="2400" b="0" dirty="0" err="1">
                <a:latin typeface="Arial" charset="0"/>
              </a:rPr>
              <a:t>berlaku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untuk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obyek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tersebut</a:t>
            </a:r>
            <a:endParaRPr lang="en-US" sz="2400" b="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Apa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itu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kelas</a:t>
            </a:r>
            <a:r>
              <a:rPr lang="en-US" sz="2400" b="0" dirty="0">
                <a:latin typeface="Arial" charset="0"/>
              </a:rPr>
              <a:t> ?</a:t>
            </a:r>
          </a:p>
          <a:p>
            <a:pPr marL="625475" lvl="1" indent="-168275">
              <a:spcBef>
                <a:spcPct val="50000"/>
              </a:spcBef>
              <a:buFontTx/>
              <a:buChar char="•"/>
            </a:pPr>
            <a:r>
              <a:rPr lang="en-US" sz="2400" b="0" dirty="0" err="1">
                <a:latin typeface="Arial" charset="0"/>
              </a:rPr>
              <a:t>Generalisasi</a:t>
            </a:r>
            <a:r>
              <a:rPr lang="en-US" sz="2400" b="0" dirty="0">
                <a:latin typeface="Arial" charset="0"/>
              </a:rPr>
              <a:t> / </a:t>
            </a:r>
            <a:r>
              <a:rPr lang="en-US" sz="2400" b="0" dirty="0" err="1">
                <a:latin typeface="Arial" charset="0"/>
              </a:rPr>
              <a:t>abstraksi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dari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obyek-obyek</a:t>
            </a:r>
            <a:r>
              <a:rPr lang="en-US" sz="2400" b="0" dirty="0">
                <a:latin typeface="Arial" charset="0"/>
              </a:rPr>
              <a:t> yang </a:t>
            </a:r>
            <a:r>
              <a:rPr lang="en-US" sz="2400" b="0" dirty="0" err="1">
                <a:latin typeface="Arial" charset="0"/>
              </a:rPr>
              <a:t>mempunyai</a:t>
            </a:r>
            <a:r>
              <a:rPr lang="en-US" sz="2400" b="0" dirty="0">
                <a:latin typeface="Arial" charset="0"/>
              </a:rPr>
              <a:t>  </a:t>
            </a:r>
            <a:r>
              <a:rPr lang="en-US" sz="2400" b="0" dirty="0" err="1">
                <a:latin typeface="Arial" charset="0"/>
              </a:rPr>
              <a:t>struktur</a:t>
            </a:r>
            <a:r>
              <a:rPr lang="en-US" sz="2400" b="0" dirty="0">
                <a:latin typeface="Arial" charset="0"/>
              </a:rPr>
              <a:t> dan </a:t>
            </a:r>
            <a:r>
              <a:rPr lang="en-US" sz="2400" b="0" dirty="0" err="1">
                <a:latin typeface="Arial" charset="0"/>
              </a:rPr>
              <a:t>perilaku</a:t>
            </a:r>
            <a:r>
              <a:rPr lang="en-US" sz="2400" b="0" dirty="0">
                <a:latin typeface="Arial" charset="0"/>
              </a:rPr>
              <a:t> yang </a:t>
            </a:r>
            <a:r>
              <a:rPr lang="en-US" sz="2400" b="0" dirty="0" err="1">
                <a:latin typeface="Arial" charset="0"/>
              </a:rPr>
              <a:t>sama</a:t>
            </a:r>
            <a:endParaRPr lang="en-US" sz="2400" b="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Apa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hubungan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obyek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dan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kelas</a:t>
            </a:r>
            <a:r>
              <a:rPr lang="en-US" sz="2400" b="0" dirty="0">
                <a:latin typeface="Arial" charset="0"/>
              </a:rPr>
              <a:t> ?</a:t>
            </a:r>
          </a:p>
          <a:p>
            <a:pPr marL="625475" lvl="1" indent="-168275">
              <a:spcBef>
                <a:spcPct val="50000"/>
              </a:spcBef>
              <a:buFontTx/>
              <a:buChar char="•"/>
            </a:pPr>
            <a:r>
              <a:rPr lang="en-US" sz="2400" b="0" dirty="0" err="1">
                <a:latin typeface="Arial" charset="0"/>
              </a:rPr>
              <a:t>Obyek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adalah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contoh</a:t>
            </a:r>
            <a:r>
              <a:rPr lang="en-US" sz="2400" b="0" dirty="0">
                <a:latin typeface="Arial" charset="0"/>
              </a:rPr>
              <a:t>/ </a:t>
            </a:r>
            <a:r>
              <a:rPr lang="en-US" sz="2400" b="0" dirty="0" err="1">
                <a:latin typeface="Arial" charset="0"/>
              </a:rPr>
              <a:t>kejadian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khusus</a:t>
            </a:r>
            <a:r>
              <a:rPr lang="en-US" sz="2400" b="0" dirty="0">
                <a:latin typeface="Arial" charset="0"/>
              </a:rPr>
              <a:t>/instance </a:t>
            </a:r>
            <a:r>
              <a:rPr lang="en-US" sz="2400" b="0" dirty="0" err="1">
                <a:latin typeface="Arial" charset="0"/>
              </a:rPr>
              <a:t>dari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suatu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kelas</a:t>
            </a:r>
            <a:endParaRPr lang="en-US" sz="2400" b="0" dirty="0">
              <a:latin typeface="Arial" charset="0"/>
            </a:endParaRP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18438" name="Picture 6" descr="to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Obyek &amp; Kelas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880C6F-917A-42BD-8111-1FBC59F9054A}" type="datetime1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94D1A-B024-44C1-B250-807329DF5AC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7724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Apa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itu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abstraksi</a:t>
            </a:r>
            <a:r>
              <a:rPr lang="en-US" sz="2000" b="0" dirty="0">
                <a:latin typeface="Arial" charset="0"/>
              </a:rPr>
              <a:t>/</a:t>
            </a:r>
            <a:r>
              <a:rPr lang="en-US" sz="2000" b="0" dirty="0" err="1">
                <a:latin typeface="Arial" charset="0"/>
              </a:rPr>
              <a:t>generalisasi</a:t>
            </a:r>
            <a:r>
              <a:rPr lang="en-US" sz="2000" b="0" dirty="0">
                <a:latin typeface="Arial" charset="0"/>
              </a:rPr>
              <a:t>?</a:t>
            </a:r>
          </a:p>
          <a:p>
            <a:pPr marL="625475" lvl="1" indent="-168275">
              <a:spcBef>
                <a:spcPct val="50000"/>
              </a:spcBef>
              <a:buFontTx/>
              <a:buChar char="•"/>
            </a:pPr>
            <a:r>
              <a:rPr lang="en-US" sz="2000" b="0" dirty="0" err="1">
                <a:latin typeface="Arial" charset="0"/>
              </a:rPr>
              <a:t>Penentuan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hal-hal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umum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dimiliki</a:t>
            </a:r>
            <a:r>
              <a:rPr lang="en-US" sz="2000" b="0" dirty="0">
                <a:latin typeface="Arial" charset="0"/>
              </a:rPr>
              <a:t> oleh </a:t>
            </a:r>
            <a:r>
              <a:rPr lang="en-US" sz="2000" b="0" dirty="0" err="1">
                <a:latin typeface="Arial" charset="0"/>
              </a:rPr>
              <a:t>semua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obyek</a:t>
            </a:r>
            <a:r>
              <a:rPr lang="en-US" sz="2000" b="0" dirty="0">
                <a:latin typeface="Arial" charset="0"/>
              </a:rPr>
              <a:t> yang </a:t>
            </a:r>
            <a:r>
              <a:rPr lang="en-US" sz="2000" b="0" dirty="0" err="1">
                <a:latin typeface="Arial" charset="0"/>
              </a:rPr>
              <a:t>menjadi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semesta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pembicaraan</a:t>
            </a:r>
            <a:r>
              <a:rPr lang="en-US" sz="2000" b="0" dirty="0">
                <a:latin typeface="Arial" charset="0"/>
              </a:rPr>
              <a:t> dan  </a:t>
            </a:r>
            <a:r>
              <a:rPr lang="en-US" sz="2000" b="0" dirty="0" err="1">
                <a:latin typeface="Arial" charset="0"/>
              </a:rPr>
              <a:t>mengesampingkan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hal-hal</a:t>
            </a:r>
            <a:r>
              <a:rPr lang="en-US" sz="2000" b="0" dirty="0">
                <a:latin typeface="Arial" charset="0"/>
              </a:rPr>
              <a:t> yang </a:t>
            </a:r>
            <a:r>
              <a:rPr lang="en-US" sz="2000" b="0" dirty="0" err="1">
                <a:latin typeface="Arial" charset="0"/>
              </a:rPr>
              <a:t>bersifat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khusus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dari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obyek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tertentu</a:t>
            </a:r>
            <a:endParaRPr lang="en-US" sz="2000" b="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Contoh</a:t>
            </a:r>
            <a:r>
              <a:rPr lang="en-US" sz="2000" b="0" dirty="0">
                <a:latin typeface="Arial" charset="0"/>
              </a:rPr>
              <a:t>: MOTOR RODA 2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Hal </a:t>
            </a:r>
            <a:r>
              <a:rPr lang="en-US" sz="2000" b="0" dirty="0" err="1">
                <a:latin typeface="Arial" charset="0"/>
              </a:rPr>
              <a:t>yg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umum</a:t>
            </a:r>
            <a:r>
              <a:rPr lang="en-US" sz="2000" b="0" dirty="0">
                <a:latin typeface="Arial" charset="0"/>
              </a:rPr>
              <a:t>: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menyala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jika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distart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dgn</a:t>
            </a:r>
            <a:r>
              <a:rPr lang="en-US" sz="2000" b="0" dirty="0">
                <a:latin typeface="Arial" charset="0"/>
              </a:rPr>
              <a:t> starter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berjalan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jika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diputar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gasnya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saat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menyala</a:t>
            </a:r>
            <a:endParaRPr lang="en-US" sz="2000" b="0" dirty="0">
              <a:latin typeface="Arial" charset="0"/>
            </a:endParaRP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berhenti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jika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ditekan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remnya</a:t>
            </a:r>
            <a:endParaRPr lang="en-US" sz="2000" b="0" dirty="0">
              <a:latin typeface="Arial" charset="0"/>
            </a:endParaRP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berbelok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jika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dibelokkan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stangnya</a:t>
            </a:r>
            <a:endParaRPr lang="en-US" sz="2000" b="0" dirty="0">
              <a:latin typeface="Arial" charset="0"/>
            </a:endParaRPr>
          </a:p>
        </p:txBody>
      </p:sp>
      <p:pic>
        <p:nvPicPr>
          <p:cNvPr id="19461" name="Picture 5" descr="biker_riding_chopper_md_wht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3733800"/>
            <a:ext cx="17526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t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763" y="449263"/>
            <a:ext cx="70485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228600" y="3048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8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Abstraksi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ChangeArrowheads="1"/>
          </p:cNvSpPr>
          <p:nvPr/>
        </p:nvSpPr>
        <p:spPr bwMode="auto">
          <a:xfrm>
            <a:off x="533400" y="3505200"/>
            <a:ext cx="6858000" cy="297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9AC0E-3EC9-476D-B0D9-B78D595825D5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4811C-0114-41C3-A5EB-FC754181A9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22541" name="Picture 4" descr="to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Proses</a:t>
              </a:r>
              <a:r>
                <a:rPr lang="en-US" sz="4800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Abstraksi</a:t>
              </a:r>
              <a:endParaRPr lang="en-US" sz="48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2537" name="Oval 13"/>
          <p:cNvSpPr>
            <a:spLocks noChangeArrowheads="1"/>
          </p:cNvSpPr>
          <p:nvPr/>
        </p:nvSpPr>
        <p:spPr bwMode="auto">
          <a:xfrm>
            <a:off x="3657600" y="1524000"/>
            <a:ext cx="1752600" cy="1447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2538" name="Curved Up Arrow 14"/>
          <p:cNvSpPr>
            <a:spLocks noChangeArrowheads="1"/>
          </p:cNvSpPr>
          <p:nvPr/>
        </p:nvSpPr>
        <p:spPr bwMode="auto">
          <a:xfrm rot="-6185320">
            <a:off x="7003257" y="2391569"/>
            <a:ext cx="2227262" cy="1562100"/>
          </a:xfrm>
          <a:prstGeom prst="curvedUpArrow">
            <a:avLst>
              <a:gd name="adj1" fmla="val 24991"/>
              <a:gd name="adj2" fmla="val 39078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2539" name="TextBox 15"/>
          <p:cNvSpPr txBox="1">
            <a:spLocks noChangeArrowheads="1"/>
          </p:cNvSpPr>
          <p:nvPr/>
        </p:nvSpPr>
        <p:spPr bwMode="auto">
          <a:xfrm>
            <a:off x="3733800" y="20574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Lingkaran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914400" y="3886200"/>
            <a:ext cx="12192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971800" y="4114800"/>
            <a:ext cx="1524000" cy="1447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447800" y="5257800"/>
            <a:ext cx="457200" cy="457200"/>
          </a:xfrm>
          <a:prstGeom prst="ellipse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029200" y="3886200"/>
            <a:ext cx="2057400" cy="1676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590800" y="5562600"/>
            <a:ext cx="914400" cy="685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ChangeArrowheads="1"/>
          </p:cNvSpPr>
          <p:nvPr/>
        </p:nvSpPr>
        <p:spPr bwMode="auto">
          <a:xfrm>
            <a:off x="533400" y="3505200"/>
            <a:ext cx="6858000" cy="297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9AC0E-3EC9-476D-B0D9-B78D595825D5}" type="datetime1">
              <a:rPr lang="en-US" smtClean="0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4811C-0114-41C3-A5EB-FC754181A9C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2533" name="Group 3"/>
          <p:cNvGrpSpPr>
            <a:grpSpLocks/>
          </p:cNvGrpSpPr>
          <p:nvPr/>
        </p:nvGrpSpPr>
        <p:grpSpPr bwMode="auto">
          <a:xfrm>
            <a:off x="228600" y="304800"/>
            <a:ext cx="8229600" cy="1371600"/>
            <a:chOff x="144" y="192"/>
            <a:chExt cx="5184" cy="864"/>
          </a:xfrm>
        </p:grpSpPr>
        <p:pic>
          <p:nvPicPr>
            <p:cNvPr id="22541" name="Picture 4" descr="to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3" y="283"/>
              <a:ext cx="44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4" y="192"/>
              <a:ext cx="518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Proses</a:t>
              </a:r>
              <a:r>
                <a:rPr lang="en-US" sz="4800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sz="4800" b="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Abstraksi</a:t>
              </a:r>
              <a:endParaRPr lang="en-US" sz="48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914400" y="4419600"/>
            <a:ext cx="1066800" cy="13716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10" name="Isosceles Triangle 9"/>
          <p:cNvSpPr/>
          <p:nvPr/>
        </p:nvSpPr>
        <p:spPr bwMode="auto">
          <a:xfrm>
            <a:off x="4267200" y="5029200"/>
            <a:ext cx="1524000" cy="11430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0"/>
          </a:p>
        </p:txBody>
      </p:sp>
      <p:sp>
        <p:nvSpPr>
          <p:cNvPr id="11" name="Trapezoid 10"/>
          <p:cNvSpPr/>
          <p:nvPr/>
        </p:nvSpPr>
        <p:spPr bwMode="auto">
          <a:xfrm>
            <a:off x="5486400" y="4191000"/>
            <a:ext cx="1447800" cy="838200"/>
          </a:xfrm>
          <a:prstGeom prst="trapezoid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0"/>
          </a:p>
        </p:txBody>
      </p:sp>
      <p:sp>
        <p:nvSpPr>
          <p:cNvPr id="22537" name="Oval 13"/>
          <p:cNvSpPr>
            <a:spLocks noChangeArrowheads="1"/>
          </p:cNvSpPr>
          <p:nvPr/>
        </p:nvSpPr>
        <p:spPr bwMode="auto">
          <a:xfrm>
            <a:off x="3657600" y="1524000"/>
            <a:ext cx="1752600" cy="1447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2538" name="Curved Up Arrow 14"/>
          <p:cNvSpPr>
            <a:spLocks noChangeArrowheads="1"/>
          </p:cNvSpPr>
          <p:nvPr/>
        </p:nvSpPr>
        <p:spPr bwMode="auto">
          <a:xfrm rot="-6185320">
            <a:off x="7003257" y="2391569"/>
            <a:ext cx="2227262" cy="1562100"/>
          </a:xfrm>
          <a:prstGeom prst="curvedUpArrow">
            <a:avLst>
              <a:gd name="adj1" fmla="val 24991"/>
              <a:gd name="adj2" fmla="val 39078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22539" name="TextBox 15"/>
          <p:cNvSpPr txBox="1">
            <a:spLocks noChangeArrowheads="1"/>
          </p:cNvSpPr>
          <p:nvPr/>
        </p:nvSpPr>
        <p:spPr bwMode="auto">
          <a:xfrm>
            <a:off x="3733800" y="20574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Segibanyak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2438400" y="4114800"/>
            <a:ext cx="1676400" cy="1143000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1.76"/>
  <p:tag name="TIMELINE" val="5.4/9.9/15.9/20.9/2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2|47.9|30.9|23.3|5.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3958</TotalTime>
  <Words>1329</Words>
  <Application>Microsoft Office PowerPoint</Application>
  <PresentationFormat>On-screen Show (4:3)</PresentationFormat>
  <Paragraphs>319</Paragraphs>
  <Slides>32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Calibri Light</vt:lpstr>
      <vt:lpstr>Comic Sans MS</vt:lpstr>
      <vt:lpstr>Courier New</vt:lpstr>
      <vt:lpstr>Lucida Console</vt:lpstr>
      <vt:lpstr>Tahoma</vt:lpstr>
      <vt:lpstr>Times</vt:lpstr>
      <vt:lpstr>Times New Roman</vt:lpstr>
      <vt:lpstr>Wingdings</vt:lpstr>
      <vt:lpstr>Retrospect</vt:lpstr>
      <vt:lpstr>ビットマップ イメージ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Latihan: Kasus 1</vt:lpstr>
      <vt:lpstr>Latihan: Kasus 2</vt:lpstr>
      <vt:lpstr>Latihan: Kasus 3</vt:lpstr>
      <vt:lpstr>PowerPoint Presentation</vt:lpstr>
      <vt:lpstr>PowerPoint Presentation</vt:lpstr>
      <vt:lpstr>PowerPoint Presentation</vt:lpstr>
      <vt:lpstr>Kelas dan Obyek </vt:lpstr>
      <vt:lpstr>Struktur Definisi Kelas (Template Kelas)</vt:lpstr>
      <vt:lpstr>PowerPoint Presentation</vt:lpstr>
      <vt:lpstr>Deklarasi Kelas</vt:lpstr>
      <vt:lpstr>TIP</vt:lpstr>
      <vt:lpstr>PowerPoint Presentation</vt:lpstr>
      <vt:lpstr>Contoh 1.</vt:lpstr>
      <vt:lpstr>Contoh 2.</vt:lpstr>
      <vt:lpstr>Contoh 3: RekeningBank</vt:lpstr>
      <vt:lpstr>Contoh </vt:lpstr>
    </vt:vector>
  </TitlesOfParts>
  <Company>DLSU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Prima Rosa</dc:creator>
  <cp:lastModifiedBy>asus zenbook</cp:lastModifiedBy>
  <cp:revision>211</cp:revision>
  <cp:lastPrinted>1998-11-28T00:39:14Z</cp:lastPrinted>
  <dcterms:created xsi:type="dcterms:W3CDTF">1998-11-13T18:51:40Z</dcterms:created>
  <dcterms:modified xsi:type="dcterms:W3CDTF">2022-02-14T23:26:13Z</dcterms:modified>
</cp:coreProperties>
</file>