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7" r:id="rId2"/>
  </p:sldMasterIdLst>
  <p:notesMasterIdLst>
    <p:notesMasterId r:id="rId87"/>
  </p:notesMasterIdLst>
  <p:sldIdLst>
    <p:sldId id="463" r:id="rId3"/>
    <p:sldId id="346" r:id="rId4"/>
    <p:sldId id="475" r:id="rId5"/>
    <p:sldId id="482" r:id="rId6"/>
    <p:sldId id="483" r:id="rId7"/>
    <p:sldId id="484" r:id="rId8"/>
    <p:sldId id="485" r:id="rId9"/>
    <p:sldId id="486" r:id="rId10"/>
    <p:sldId id="488" r:id="rId11"/>
    <p:sldId id="489" r:id="rId12"/>
    <p:sldId id="490" r:id="rId13"/>
    <p:sldId id="491" r:id="rId14"/>
    <p:sldId id="492" r:id="rId15"/>
    <p:sldId id="493" r:id="rId16"/>
    <p:sldId id="494" r:id="rId17"/>
    <p:sldId id="495" r:id="rId18"/>
    <p:sldId id="512" r:id="rId19"/>
    <p:sldId id="497" r:id="rId20"/>
    <p:sldId id="498" r:id="rId21"/>
    <p:sldId id="499" r:id="rId22"/>
    <p:sldId id="500" r:id="rId23"/>
    <p:sldId id="502" r:id="rId24"/>
    <p:sldId id="505" r:id="rId25"/>
    <p:sldId id="506" r:id="rId26"/>
    <p:sldId id="507" r:id="rId27"/>
    <p:sldId id="508" r:id="rId28"/>
    <p:sldId id="509" r:id="rId29"/>
    <p:sldId id="510" r:id="rId30"/>
    <p:sldId id="511" r:id="rId31"/>
    <p:sldId id="513" r:id="rId32"/>
    <p:sldId id="514" r:id="rId33"/>
    <p:sldId id="479" r:id="rId34"/>
    <p:sldId id="271" r:id="rId35"/>
    <p:sldId id="272" r:id="rId36"/>
    <p:sldId id="257" r:id="rId37"/>
    <p:sldId id="352" r:id="rId38"/>
    <p:sldId id="477" r:id="rId39"/>
    <p:sldId id="448" r:id="rId40"/>
    <p:sldId id="430" r:id="rId41"/>
    <p:sldId id="431" r:id="rId42"/>
    <p:sldId id="450" r:id="rId43"/>
    <p:sldId id="433" r:id="rId44"/>
    <p:sldId id="434" r:id="rId45"/>
    <p:sldId id="436" r:id="rId46"/>
    <p:sldId id="439" r:id="rId47"/>
    <p:sldId id="440" r:id="rId48"/>
    <p:sldId id="441" r:id="rId49"/>
    <p:sldId id="442" r:id="rId50"/>
    <p:sldId id="443" r:id="rId51"/>
    <p:sldId id="444" r:id="rId52"/>
    <p:sldId id="445" r:id="rId53"/>
    <p:sldId id="345" r:id="rId54"/>
    <p:sldId id="347" r:id="rId55"/>
    <p:sldId id="348" r:id="rId56"/>
    <p:sldId id="261" r:id="rId57"/>
    <p:sldId id="258" r:id="rId58"/>
    <p:sldId id="273" r:id="rId59"/>
    <p:sldId id="350" r:id="rId60"/>
    <p:sldId id="340" r:id="rId61"/>
    <p:sldId id="354" r:id="rId62"/>
    <p:sldId id="359" r:id="rId63"/>
    <p:sldId id="453" r:id="rId64"/>
    <p:sldId id="384" r:id="rId65"/>
    <p:sldId id="386" r:id="rId66"/>
    <p:sldId id="363" r:id="rId67"/>
    <p:sldId id="401" r:id="rId68"/>
    <p:sldId id="402" r:id="rId69"/>
    <p:sldId id="399" r:id="rId70"/>
    <p:sldId id="454" r:id="rId71"/>
    <p:sldId id="366" r:id="rId72"/>
    <p:sldId id="476" r:id="rId73"/>
    <p:sldId id="368" r:id="rId74"/>
    <p:sldId id="369" r:id="rId75"/>
    <p:sldId id="451" r:id="rId76"/>
    <p:sldId id="452" r:id="rId77"/>
    <p:sldId id="374" r:id="rId78"/>
    <p:sldId id="455" r:id="rId79"/>
    <p:sldId id="375" r:id="rId80"/>
    <p:sldId id="376" r:id="rId81"/>
    <p:sldId id="377" r:id="rId82"/>
    <p:sldId id="378" r:id="rId83"/>
    <p:sldId id="379" r:id="rId84"/>
    <p:sldId id="380" r:id="rId85"/>
    <p:sldId id="381" r:id="rId8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00"/>
    <a:srgbClr val="FF3399"/>
    <a:srgbClr val="C2D9F0"/>
    <a:srgbClr val="BFD7EF"/>
    <a:srgbClr val="000099"/>
    <a:srgbClr val="5F5F5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949" autoAdjust="0"/>
  </p:normalViewPr>
  <p:slideViewPr>
    <p:cSldViewPr snapToGrid="0">
      <p:cViewPr varScale="1">
        <p:scale>
          <a:sx n="64" d="100"/>
          <a:sy n="64" d="100"/>
        </p:scale>
        <p:origin x="116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heme" Target="theme/theme1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23EAC260-E4A7-429F-8C9C-ADF60FC4A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312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EFFDBB-B996-4018-BECD-2F22246B0828}" type="slidenum">
              <a:rPr lang="en-US" smtClean="0">
                <a:cs typeface="Arial" pitchFamily="34" charset="0"/>
              </a:rPr>
              <a:pPr/>
              <a:t>31</a:t>
            </a:fld>
            <a:endParaRPr lang="en-US">
              <a:cs typeface="Arial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86493" tIns="43247" rIns="86493" bIns="43247"/>
          <a:lstStyle/>
          <a:p>
            <a:pPr eaLnBrk="1" hangingPunct="1"/>
            <a:r>
              <a:rPr lang="en-US"/>
              <a:t>If we include both the private and public components, then we use the plus symbol for public and the minus symbol for private. </a:t>
            </a:r>
          </a:p>
        </p:txBody>
      </p:sp>
    </p:spTree>
    <p:extLst>
      <p:ext uri="{BB962C8B-B14F-4D97-AF65-F5344CB8AC3E}">
        <p14:creationId xmlns:p14="http://schemas.microsoft.com/office/powerpoint/2010/main" val="3083696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CCBA37-D49C-40F9-82D9-AB03F31D7095}" type="slidenum">
              <a:rPr lang="en-US" smtClean="0">
                <a:latin typeface="Arial" charset="0"/>
                <a:cs typeface="Arial" charset="0"/>
              </a:rPr>
              <a:pPr/>
              <a:t>47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ja-JP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055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B6DFAC-F4C3-49D1-A660-203F28000170}" type="slidenum">
              <a:rPr lang="en-US" smtClean="0">
                <a:latin typeface="Arial" charset="0"/>
                <a:cs typeface="Arial" charset="0"/>
              </a:rPr>
              <a:pPr/>
              <a:t>48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ja-JP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28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1542A8-6FBD-4424-BC3D-463AFD4C1390}" type="slidenum">
              <a:rPr lang="en-US" smtClean="0">
                <a:latin typeface="Arial" charset="0"/>
                <a:cs typeface="Arial" charset="0"/>
              </a:rPr>
              <a:pPr/>
              <a:t>49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ja-JP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578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53EF8F-C28F-41C9-82BC-27E5E8943737}" type="slidenum">
              <a:rPr lang="en-US" smtClean="0">
                <a:latin typeface="Arial" charset="0"/>
                <a:cs typeface="Arial" charset="0"/>
              </a:rPr>
              <a:pPr/>
              <a:t>50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ja-JP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063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47140A-135A-4605-ABF8-EC04D0B3CD79}" type="slidenum">
              <a:rPr lang="en-US" smtClean="0">
                <a:latin typeface="Arial" charset="0"/>
                <a:cs typeface="Arial" charset="0"/>
              </a:rPr>
              <a:pPr/>
              <a:t>51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ja-JP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045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8D7CDB-B403-4B3E-936F-A6257A109CB3}" type="slidenum">
              <a:rPr lang="en-US" smtClean="0">
                <a:latin typeface="Arial" charset="0"/>
                <a:cs typeface="Arial" charset="0"/>
              </a:rPr>
              <a:pPr/>
              <a:t>55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011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7730D0CE-72E9-4FD6-97A2-77E4B5C83CA2}" type="slidenum">
              <a:rPr lang="en-US" sz="1200">
                <a:cs typeface="Times New Roman" pitchFamily="18" charset="0"/>
              </a:rPr>
              <a:pPr algn="r"/>
              <a:t>55</a:t>
            </a:fld>
            <a:endParaRPr lang="en-US" sz="1200">
              <a:cs typeface="Times New Roman" pitchFamily="18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pPr eaLnBrk="1" hangingPunct="1"/>
            <a:endParaRPr lang="id-ID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283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7C7E-8CD1-4683-93E2-B8126B35F817}" type="slidenum">
              <a:rPr lang="en-US" smtClean="0">
                <a:latin typeface="Arial" charset="0"/>
                <a:cs typeface="Arial" charset="0"/>
              </a:rPr>
              <a:pPr/>
              <a:t>56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113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2E999942-E477-44A6-8BF9-93B6B09B6E75}" type="slidenum">
              <a:rPr lang="en-US" sz="1200">
                <a:cs typeface="Times New Roman" pitchFamily="18" charset="0"/>
              </a:rPr>
              <a:pPr algn="r"/>
              <a:t>56</a:t>
            </a:fld>
            <a:endParaRPr lang="en-US" sz="1200">
              <a:cs typeface="Times New Roman" pitchFamily="18" charset="0"/>
            </a:endParaRPr>
          </a:p>
        </p:txBody>
      </p:sp>
      <p:sp>
        <p:nvSpPr>
          <p:cNvPr id="911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pPr eaLnBrk="1" hangingPunct="1"/>
            <a:endParaRPr lang="id-ID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041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A2498A-B951-4CE3-9B8C-99B845B8B823}" type="slidenum">
              <a:rPr lang="en-US" smtClean="0">
                <a:latin typeface="Arial" charset="0"/>
                <a:cs typeface="Arial" charset="0"/>
              </a:rPr>
              <a:pPr/>
              <a:t>57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86493" tIns="43247" rIns="86493" bIns="43247"/>
          <a:lstStyle/>
          <a:p>
            <a:pPr eaLnBrk="1" hangingPunct="1"/>
            <a:endParaRPr lang="id-ID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661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F2B816-0D38-4DAE-88AF-8CD6A4B14823}" type="slidenum">
              <a:rPr lang="en-US" smtClean="0">
                <a:latin typeface="Arial" charset="0"/>
                <a:cs typeface="Arial" charset="0"/>
              </a:rPr>
              <a:pPr/>
              <a:t>63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318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863A3681-1502-4F0E-8207-895FD6E86E69}" type="slidenum">
              <a:rPr lang="en-US" sz="1200">
                <a:cs typeface="Times New Roman" pitchFamily="18" charset="0"/>
              </a:rPr>
              <a:pPr algn="r"/>
              <a:t>63</a:t>
            </a:fld>
            <a:endParaRPr lang="en-US" sz="1200">
              <a:cs typeface="Times New Roman" pitchFamily="18" charset="0"/>
            </a:endParaRPr>
          </a:p>
        </p:txBody>
      </p:sp>
      <p:sp>
        <p:nvSpPr>
          <p:cNvPr id="931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pPr eaLnBrk="1" hangingPunct="1"/>
            <a:endParaRPr lang="id-ID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287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D5D626-0622-4559-BE78-6B630CEE5398}" type="slidenum">
              <a:rPr lang="en-US" smtClean="0">
                <a:latin typeface="Arial" charset="0"/>
                <a:cs typeface="Arial" charset="0"/>
              </a:rPr>
              <a:pPr/>
              <a:t>64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421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CFFF744C-EB7A-4CA1-A317-1FE7CEF690BE}" type="slidenum">
              <a:rPr lang="en-US" sz="1200">
                <a:cs typeface="Times New Roman" pitchFamily="18" charset="0"/>
              </a:rPr>
              <a:pPr algn="r"/>
              <a:t>64</a:t>
            </a:fld>
            <a:endParaRPr lang="en-US" sz="1200">
              <a:cs typeface="Times New Roman" pitchFamily="18" charset="0"/>
            </a:endParaRPr>
          </a:p>
        </p:txBody>
      </p:sp>
      <p:sp>
        <p:nvSpPr>
          <p:cNvPr id="942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pPr eaLnBrk="1" hangingPunct="1"/>
            <a:endParaRPr lang="id-ID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87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421C4-F150-45E1-9C44-A395EA5347B6}" type="slidenum">
              <a:rPr lang="en-US" smtClean="0">
                <a:latin typeface="Arial" charset="0"/>
                <a:cs typeface="Arial" charset="0"/>
              </a:rPr>
              <a:pPr/>
              <a:t>33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1432" tIns="45716" rIns="91432" bIns="45716"/>
          <a:lstStyle/>
          <a:p>
            <a:pPr eaLnBrk="1" hangingPunct="1"/>
            <a:r>
              <a:rPr lang="en-US">
                <a:latin typeface="Arial" charset="0"/>
              </a:rPr>
              <a:t>This is the template we use when creating programmer-defined classes. </a:t>
            </a:r>
          </a:p>
          <a:p>
            <a:pPr eaLnBrk="1" hangingPunct="1"/>
            <a:endParaRPr lang="en-US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0820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3E3155-5494-42EA-8127-9194A45A60D3}" type="slidenum">
              <a:rPr lang="en-US" smtClean="0">
                <a:latin typeface="Arial" charset="0"/>
                <a:cs typeface="Arial" charset="0"/>
              </a:rPr>
              <a:pPr/>
              <a:t>66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523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963DCEE1-6E90-42F9-AF4E-5F9BC4FB4512}" type="slidenum">
              <a:rPr lang="en-US" sz="1200">
                <a:cs typeface="Times New Roman" pitchFamily="18" charset="0"/>
              </a:rPr>
              <a:pPr algn="r"/>
              <a:t>66</a:t>
            </a:fld>
            <a:endParaRPr lang="en-US" sz="1200">
              <a:cs typeface="Times New Roman" pitchFamily="18" charset="0"/>
            </a:endParaRPr>
          </a:p>
        </p:txBody>
      </p:sp>
      <p:sp>
        <p:nvSpPr>
          <p:cNvPr id="952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pPr eaLnBrk="1" hangingPunct="1"/>
            <a:endParaRPr lang="id-ID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055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324C49-2EC0-4701-8303-408314492D65}" type="slidenum">
              <a:rPr lang="en-US" smtClean="0">
                <a:latin typeface="Arial" charset="0"/>
                <a:cs typeface="Arial" charset="0"/>
              </a:rPr>
              <a:pPr/>
              <a:t>67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625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8E41233E-8531-4EB5-B26D-7D8E84BC0D04}" type="slidenum">
              <a:rPr lang="en-US" sz="1200">
                <a:cs typeface="Times New Roman" pitchFamily="18" charset="0"/>
              </a:rPr>
              <a:pPr algn="r"/>
              <a:t>67</a:t>
            </a:fld>
            <a:endParaRPr lang="en-US" sz="1200">
              <a:cs typeface="Times New Roman" pitchFamily="18" charset="0"/>
            </a:endParaRPr>
          </a:p>
        </p:txBody>
      </p:sp>
      <p:sp>
        <p:nvSpPr>
          <p:cNvPr id="962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pPr eaLnBrk="1" hangingPunct="1"/>
            <a:endParaRPr lang="id-ID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543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0AF981-7832-455A-93DF-4279274E9A69}" type="slidenum">
              <a:rPr lang="en-US" smtClean="0">
                <a:latin typeface="Arial" charset="0"/>
                <a:cs typeface="Arial" charset="0"/>
              </a:rPr>
              <a:pPr/>
              <a:t>68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 following calls are valid</a:t>
            </a:r>
          </a:p>
          <a:p>
            <a:pPr eaLnBrk="1" hangingPunct="1"/>
            <a:r>
              <a:rPr lang="en-US">
                <a:latin typeface="Arial" charset="0"/>
              </a:rPr>
              <a:t>	int i, k, m;</a:t>
            </a:r>
          </a:p>
          <a:p>
            <a:pPr eaLnBrk="1" hangingPunct="1"/>
            <a:r>
              <a:rPr lang="en-US">
                <a:latin typeface="Arial" charset="0"/>
              </a:rPr>
              <a:t>	i = 12; k = 10; m = 14;</a:t>
            </a:r>
          </a:p>
          <a:p>
            <a:pPr eaLnBrk="1" hangingPunct="1"/>
            <a:r>
              <a:rPr lang="en-US">
                <a:latin typeface="Arial" charset="0"/>
              </a:rPr>
              <a:t>	demo.compute(3, 4, 5.5);</a:t>
            </a:r>
          </a:p>
          <a:p>
            <a:pPr eaLnBrk="1" hangingPunct="1"/>
            <a:r>
              <a:rPr lang="en-US">
                <a:latin typeface="Arial" charset="0"/>
              </a:rPr>
              <a:t>	demo.compute(i, k, m);</a:t>
            </a:r>
          </a:p>
          <a:p>
            <a:pPr eaLnBrk="1" hangingPunct="1"/>
            <a:r>
              <a:rPr lang="en-US">
                <a:latin typeface="Arial" charset="0"/>
              </a:rPr>
              <a:t>	demo.compute(m, 20, 40);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The following calls are not valid</a:t>
            </a:r>
          </a:p>
          <a:p>
            <a:pPr eaLnBrk="1" hangingPunct="1"/>
            <a:r>
              <a:rPr lang="en-US">
                <a:latin typeface="Arial" charset="0"/>
              </a:rPr>
              <a:t>	demo.compute(2, 4);</a:t>
            </a:r>
          </a:p>
          <a:p>
            <a:pPr eaLnBrk="1" hangingPunct="1"/>
            <a:r>
              <a:rPr lang="en-US">
                <a:latin typeface="Arial" charset="0"/>
              </a:rPr>
              <a:t>	demo.compute(14.0, 2, 3.0);</a:t>
            </a:r>
          </a:p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174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F9F66F-D6EA-4623-A0F0-D7A771ECC4E1}" type="slidenum">
              <a:rPr lang="en-US" smtClean="0">
                <a:latin typeface="Arial" charset="0"/>
                <a:cs typeface="Arial" charset="0"/>
              </a:rPr>
              <a:pPr/>
              <a:t>73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pPr eaLnBrk="1" hangingPunct="1"/>
            <a:endParaRPr lang="en-AU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515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89100B-766D-47D6-B167-5C9E24A8ACBE}" type="slidenum">
              <a:rPr lang="en-US" smtClean="0">
                <a:latin typeface="Arial" charset="0"/>
                <a:cs typeface="Arial" charset="0"/>
              </a:rPr>
              <a:pPr/>
              <a:t>74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pPr eaLnBrk="1" hangingPunct="1"/>
            <a:endParaRPr lang="en-AU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3058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1E414B-D732-460C-B1C0-8AF1FCFC2E37}" type="slidenum">
              <a:rPr lang="en-US" smtClean="0">
                <a:latin typeface="Arial" charset="0"/>
                <a:cs typeface="Arial" charset="0"/>
              </a:rPr>
              <a:pPr/>
              <a:t>75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pPr eaLnBrk="1" hangingPunct="1"/>
            <a:endParaRPr lang="en-AU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1436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9BB6B7-9DF5-4EE6-9137-A57BA2E7C402}" type="slidenum">
              <a:rPr lang="en-US" smtClean="0">
                <a:latin typeface="Arial" charset="0"/>
                <a:cs typeface="Arial" charset="0"/>
              </a:rPr>
              <a:pPr/>
              <a:t>76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pPr eaLnBrk="1" hangingPunct="1"/>
            <a:endParaRPr lang="en-AU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7473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E37DE1-C29B-43DF-A9D8-80524B8A0825}" type="slidenum">
              <a:rPr lang="en-US" smtClean="0">
                <a:latin typeface="Arial" charset="0"/>
                <a:cs typeface="Arial" charset="0"/>
              </a:rPr>
              <a:pPr/>
              <a:t>77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pPr eaLnBrk="1" hangingPunct="1"/>
            <a:endParaRPr lang="en-AU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2951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67B354-2BD3-4088-AFD2-FB46B659D672}" type="slidenum">
              <a:rPr lang="en-US" smtClean="0">
                <a:latin typeface="Arial" charset="0"/>
                <a:cs typeface="Arial" charset="0"/>
              </a:rPr>
              <a:pPr/>
              <a:t>78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pPr eaLnBrk="1" hangingPunct="1"/>
            <a:endParaRPr lang="en-AU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1001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65365F-438F-49AE-B1B5-03385783AF25}" type="slidenum">
              <a:rPr lang="en-US" smtClean="0">
                <a:latin typeface="Arial" charset="0"/>
                <a:cs typeface="Arial" charset="0"/>
              </a:rPr>
              <a:pPr/>
              <a:t>79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pPr eaLnBrk="1" hangingPunct="1"/>
            <a:endParaRPr lang="en-AU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483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AE7E0-B2DC-4950-BC41-3D0493E9F64A}" type="slidenum">
              <a:rPr lang="en-US" smtClean="0">
                <a:latin typeface="Arial" charset="0"/>
                <a:cs typeface="Arial" charset="0"/>
              </a:rPr>
              <a:pPr/>
              <a:t>35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680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6A932299-8948-499B-B9A4-5D7008C96A96}" type="slidenum">
              <a:rPr lang="en-US" sz="1200">
                <a:cs typeface="Times New Roman" pitchFamily="18" charset="0"/>
              </a:rPr>
              <a:pPr algn="r"/>
              <a:t>35</a:t>
            </a:fld>
            <a:endParaRPr lang="en-US" sz="1200">
              <a:cs typeface="Times New Roman" pitchFamily="18" charset="0"/>
            </a:endParaRPr>
          </a:p>
        </p:txBody>
      </p:sp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pPr eaLnBrk="1" hangingPunct="1"/>
            <a:endParaRPr lang="id-ID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248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CBC585-F9CD-4904-A17F-1195F2B2884B}" type="slidenum">
              <a:rPr lang="en-US" smtClean="0">
                <a:latin typeface="Arial" charset="0"/>
                <a:cs typeface="Arial" charset="0"/>
              </a:rPr>
              <a:pPr/>
              <a:t>80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pPr eaLnBrk="1" hangingPunct="1"/>
            <a:endParaRPr lang="en-AU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8802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91C7E4-7D91-4EB1-8F28-4F7FEA988D18}" type="slidenum">
              <a:rPr lang="en-US" smtClean="0">
                <a:latin typeface="Arial" charset="0"/>
                <a:cs typeface="Arial" charset="0"/>
              </a:rPr>
              <a:pPr/>
              <a:t>81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pPr eaLnBrk="1" hangingPunct="1"/>
            <a:endParaRPr lang="en-AU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018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8127C2-7E33-4741-A79A-F217C682F7EE}" type="slidenum">
              <a:rPr lang="en-US" smtClean="0">
                <a:latin typeface="Arial" charset="0"/>
                <a:cs typeface="Arial" charset="0"/>
              </a:rPr>
              <a:pPr/>
              <a:t>82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pPr eaLnBrk="1" hangingPunct="1"/>
            <a:endParaRPr lang="en-AU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8172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46DEAA-8121-43F3-9A61-5B0B94BDB6D6}" type="slidenum">
              <a:rPr lang="en-US" smtClean="0">
                <a:latin typeface="Arial" charset="0"/>
                <a:cs typeface="Arial" charset="0"/>
              </a:rPr>
              <a:pPr/>
              <a:t>83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pPr eaLnBrk="1" hangingPunct="1"/>
            <a:endParaRPr lang="en-AU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9010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E28D86-D0AA-47FD-933F-157CCF836EF1}" type="slidenum">
              <a:rPr lang="en-US" smtClean="0">
                <a:latin typeface="Arial" charset="0"/>
                <a:cs typeface="Arial" charset="0"/>
              </a:rPr>
              <a:pPr/>
              <a:t>84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pPr eaLnBrk="1" hangingPunct="1"/>
            <a:endParaRPr lang="en-AU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34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119BFC-0C0C-49AA-BE81-0D082614A43F}" type="slidenum">
              <a:rPr lang="en-US" smtClean="0">
                <a:latin typeface="Arial" charset="0"/>
                <a:cs typeface="Arial" charset="0"/>
              </a:rPr>
              <a:pPr/>
              <a:t>39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ja-JP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34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97CE37-5567-4AE5-8960-72CA3654B9CB}" type="slidenum">
              <a:rPr lang="en-US" smtClean="0">
                <a:latin typeface="Arial" charset="0"/>
                <a:cs typeface="Arial" charset="0"/>
              </a:rPr>
              <a:pPr/>
              <a:t>40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ja-JP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329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31DF74-DB14-4BAE-BD4B-BBE36E89779D}" type="slidenum">
              <a:rPr lang="en-US" smtClean="0">
                <a:latin typeface="Arial" charset="0"/>
                <a:cs typeface="Arial" charset="0"/>
              </a:rPr>
              <a:pPr/>
              <a:t>42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ja-JP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758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FBE5B3-2D4F-4335-ACC4-FD14D946BE05}" type="slidenum">
              <a:rPr lang="en-US" smtClean="0">
                <a:latin typeface="Arial" charset="0"/>
                <a:cs typeface="Arial" charset="0"/>
              </a:rPr>
              <a:pPr/>
              <a:t>43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ja-JP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163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468C50-105D-46B7-9097-A118A4EB7409}" type="slidenum">
              <a:rPr lang="en-US" smtClean="0">
                <a:latin typeface="Arial" charset="0"/>
                <a:cs typeface="Arial" charset="0"/>
              </a:rPr>
              <a:pPr/>
              <a:t>45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ja-JP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027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3699EB-5671-41C4-A589-2D55451514D2}" type="slidenum">
              <a:rPr lang="en-US" smtClean="0">
                <a:latin typeface="Arial" charset="0"/>
                <a:cs typeface="Arial" charset="0"/>
              </a:rPr>
              <a:pPr/>
              <a:t>46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ja-JP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75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876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9F7FB-2E9B-4A36-B8B3-07178DCD81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DA3CB-6670-4F7C-ADBA-F31A608E12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50" y="274638"/>
            <a:ext cx="1847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274638"/>
            <a:ext cx="53911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195E1-B5AF-41D5-AA0B-A650C1EBC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8EBF2-D637-46DB-8764-707967F5E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C980D-A96B-4268-A942-865CC91803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1BC66-DAF3-4D18-8796-11DA262AC4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162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5825" y="1600200"/>
            <a:ext cx="4162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6B24C-88F7-4C0D-B877-ABE014FA2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3EAFE-C366-442D-9A2C-316DC658E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6C7EF-89DC-4A33-A40B-91C8C77731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52E37-7D75-4506-898E-BF7CD43E2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034A7-DA93-4F9B-A124-5669D0CD8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33EF1-BFD4-4908-A5C3-1B072F8EA4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22DA3-9232-47BF-8EA1-DA17BE0B5D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CBC93-76FB-4B49-B8A2-722BA6E510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8938" y="274638"/>
            <a:ext cx="2119312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205538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5ED69-8FED-4178-BFB4-EAB1B8AD4F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A3273-EAC5-437B-88CB-1A5C4605EE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600200"/>
            <a:ext cx="3619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600200"/>
            <a:ext cx="3619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0EC58-44F0-4AB6-B644-FF777D867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312D6-E82F-4CFA-9A18-0C45195BF2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29F3B-B914-450B-B60F-C60EE90923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A5EB3-28AF-414D-9B25-5808F52230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257DB-9699-4DC7-9864-E41B1D569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DB04C-9B30-4D56-B372-FB79A014D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274638"/>
            <a:ext cx="7391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600200"/>
            <a:ext cx="7391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1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5A4A5D56-998F-4230-AE52-DC8BC0623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74638"/>
            <a:ext cx="8477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4772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BB64965C-3D86-494E-9370-DFB7BD5FE7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Georgia" pitchFamily="18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Georgia" pitchFamily="18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Georgia" pitchFamily="18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Georgia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Georgia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Georgia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Georgia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Georgia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1354" y="1676400"/>
            <a:ext cx="8649921" cy="1471613"/>
          </a:xfrm>
        </p:spPr>
        <p:txBody>
          <a:bodyPr anchor="b">
            <a:noAutofit/>
          </a:bodyPr>
          <a:lstStyle/>
          <a:p>
            <a:pPr algn="r" eaLnBrk="1" hangingPunct="1">
              <a:defRPr/>
            </a:pPr>
            <a:r>
              <a:rPr lang="en-US" sz="33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MODUL III PBO I</a:t>
            </a:r>
            <a:r>
              <a:rPr lang="en-US" sz="45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br>
              <a:rPr lang="en-US" sz="45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45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Membuat</a:t>
            </a:r>
            <a:r>
              <a:rPr lang="en-US" sz="45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45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Kelas</a:t>
            </a:r>
            <a:r>
              <a:rPr lang="en-US" sz="45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45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dan</a:t>
            </a:r>
            <a:r>
              <a:rPr lang="en-US" sz="45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45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Obyek</a:t>
            </a:r>
            <a:r>
              <a:rPr lang="en-US" sz="45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</a:t>
            </a:r>
            <a:endParaRPr lang="en-US" sz="3300" dirty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63550" y="4043363"/>
            <a:ext cx="8372475" cy="1866900"/>
          </a:xfrm>
        </p:spPr>
        <p:txBody>
          <a:bodyPr tIns="0"/>
          <a:lstStyle/>
          <a:p>
            <a:pPr marL="26988" indent="0" algn="r" eaLnBrk="1" hangingPunct="1">
              <a:lnSpc>
                <a:spcPct val="60000"/>
              </a:lnSpc>
              <a:buFontTx/>
              <a:buNone/>
            </a:pPr>
            <a:r>
              <a:rPr lang="en-US" sz="2200" dirty="0">
                <a:solidFill>
                  <a:schemeClr val="folHlink"/>
                </a:solidFill>
              </a:rPr>
              <a:t>Oleh: </a:t>
            </a:r>
          </a:p>
          <a:p>
            <a:pPr marL="26988" indent="0" algn="r" eaLnBrk="1" hangingPunct="1">
              <a:lnSpc>
                <a:spcPct val="60000"/>
              </a:lnSpc>
              <a:buFontTx/>
              <a:buNone/>
            </a:pPr>
            <a:r>
              <a:rPr lang="en-US" sz="2200" dirty="0">
                <a:solidFill>
                  <a:schemeClr val="folHlink"/>
                </a:solidFill>
              </a:rPr>
              <a:t>Tim </a:t>
            </a:r>
            <a:r>
              <a:rPr lang="en-US" sz="2200" dirty="0" err="1">
                <a:solidFill>
                  <a:schemeClr val="folHlink"/>
                </a:solidFill>
              </a:rPr>
              <a:t>Dosen</a:t>
            </a:r>
            <a:r>
              <a:rPr lang="en-US" sz="2200" dirty="0">
                <a:solidFill>
                  <a:schemeClr val="folHlink"/>
                </a:solidFill>
              </a:rPr>
              <a:t>  PBO I TI USD</a:t>
            </a:r>
          </a:p>
          <a:p>
            <a:pPr marL="26988" indent="0" algn="r" eaLnBrk="1" hangingPunct="1">
              <a:lnSpc>
                <a:spcPct val="60000"/>
              </a:lnSpc>
              <a:buFontTx/>
              <a:buNone/>
            </a:pPr>
            <a:endParaRPr lang="en-US" sz="2200" dirty="0">
              <a:solidFill>
                <a:schemeClr val="folHlink"/>
              </a:solidFill>
            </a:endParaRPr>
          </a:p>
          <a:p>
            <a:pPr marL="26988" indent="0" algn="r" eaLnBrk="1" hangingPunct="1">
              <a:lnSpc>
                <a:spcPct val="60000"/>
              </a:lnSpc>
              <a:buFontTx/>
              <a:buNone/>
            </a:pPr>
            <a:endParaRPr lang="en-US" sz="2200" dirty="0">
              <a:solidFill>
                <a:schemeClr val="folHlink"/>
              </a:solidFill>
            </a:endParaRPr>
          </a:p>
          <a:p>
            <a:pPr marL="26988" indent="0" algn="r" eaLnBrk="1" hangingPunct="1">
              <a:lnSpc>
                <a:spcPct val="60000"/>
              </a:lnSpc>
              <a:buFontTx/>
              <a:buNone/>
            </a:pPr>
            <a:r>
              <a:rPr lang="en-US" sz="2200" dirty="0" err="1">
                <a:solidFill>
                  <a:schemeClr val="folHlink"/>
                </a:solidFill>
              </a:rPr>
              <a:t>Jurusan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 err="1">
                <a:solidFill>
                  <a:schemeClr val="folHlink"/>
                </a:solidFill>
              </a:rPr>
              <a:t>Informatika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</a:p>
          <a:p>
            <a:pPr marL="26988" indent="0" algn="r" eaLnBrk="1" hangingPunct="1">
              <a:lnSpc>
                <a:spcPct val="60000"/>
              </a:lnSpc>
              <a:buFontTx/>
              <a:buNone/>
            </a:pPr>
            <a:r>
              <a:rPr lang="en-US" sz="2200" dirty="0">
                <a:solidFill>
                  <a:schemeClr val="folHlink"/>
                </a:solidFill>
              </a:rPr>
              <a:t>Universitas </a:t>
            </a:r>
            <a:r>
              <a:rPr lang="en-US" sz="2200" dirty="0" err="1">
                <a:solidFill>
                  <a:schemeClr val="folHlink"/>
                </a:solidFill>
              </a:rPr>
              <a:t>Sanata</a:t>
            </a:r>
            <a:r>
              <a:rPr lang="en-US" sz="2200" dirty="0">
                <a:solidFill>
                  <a:schemeClr val="folHlink"/>
                </a:solidFill>
              </a:rPr>
              <a:t> Dharma</a:t>
            </a:r>
          </a:p>
          <a:p>
            <a:pPr marL="26988" indent="0" algn="r" eaLnBrk="1" hangingPunct="1">
              <a:lnSpc>
                <a:spcPct val="60000"/>
              </a:lnSpc>
              <a:buFontTx/>
              <a:buNone/>
            </a:pPr>
            <a:endParaRPr lang="en-US" sz="2200" dirty="0">
              <a:solidFill>
                <a:schemeClr val="folHlink"/>
              </a:solidFill>
            </a:endParaRPr>
          </a:p>
          <a:p>
            <a:pPr marL="26988" indent="0" eaLnBrk="1" hangingPunct="1">
              <a:lnSpc>
                <a:spcPct val="80000"/>
              </a:lnSpc>
              <a:buFontTx/>
              <a:buNone/>
            </a:pPr>
            <a:endParaRPr lang="en-US" sz="20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42913" y="214313"/>
            <a:ext cx="7815262" cy="85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212" tIns="43106" rIns="86212" bIns="43106" anchor="ctr"/>
          <a:lstStyle/>
          <a:p>
            <a:pPr algn="ctr">
              <a:defRPr/>
            </a:pPr>
            <a:r>
              <a:rPr lang="en-US" sz="4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Apa</a:t>
            </a: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itu</a:t>
            </a: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Class ?</a:t>
            </a:r>
            <a:endParaRPr lang="en-CA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0483" name="Oval 3" descr="Dark horizontal"/>
          <p:cNvSpPr>
            <a:spLocks noChangeArrowheads="1"/>
          </p:cNvSpPr>
          <p:nvPr/>
        </p:nvSpPr>
        <p:spPr bwMode="auto">
          <a:xfrm>
            <a:off x="2438400" y="5562600"/>
            <a:ext cx="723900" cy="711200"/>
          </a:xfrm>
          <a:prstGeom prst="ellipse">
            <a:avLst/>
          </a:prstGeom>
          <a:pattFill prst="dkHorz">
            <a:fgClr>
              <a:srgbClr val="99CC00"/>
            </a:fgClr>
            <a:bgClr>
              <a:srgbClr val="FFFFFF"/>
            </a:bgClr>
          </a:patt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84" name="Oval 4" descr="Dark vertical"/>
          <p:cNvSpPr>
            <a:spLocks noChangeArrowheads="1"/>
          </p:cNvSpPr>
          <p:nvPr/>
        </p:nvSpPr>
        <p:spPr bwMode="auto">
          <a:xfrm>
            <a:off x="3830638" y="5340350"/>
            <a:ext cx="290512" cy="282575"/>
          </a:xfrm>
          <a:prstGeom prst="ellipse">
            <a:avLst/>
          </a:prstGeom>
          <a:pattFill prst="dkVert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85" name="Oval 5" descr="Wide upward diagonal"/>
          <p:cNvSpPr>
            <a:spLocks noChangeArrowheads="1"/>
          </p:cNvSpPr>
          <p:nvPr/>
        </p:nvSpPr>
        <p:spPr bwMode="auto">
          <a:xfrm>
            <a:off x="4727575" y="5157788"/>
            <a:ext cx="1447800" cy="1422400"/>
          </a:xfrm>
          <a:prstGeom prst="ellipse">
            <a:avLst/>
          </a:prstGeom>
          <a:pattFill prst="wdUpDiag">
            <a:fgClr>
              <a:srgbClr val="003300"/>
            </a:fgClr>
            <a:bgClr>
              <a:srgbClr val="FFFFFF"/>
            </a:bgClr>
          </a:patt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33388" y="1169988"/>
            <a:ext cx="8116887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212" tIns="43106" rIns="86212" bIns="43106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3200" dirty="0"/>
              <a:t>Kelas </a:t>
            </a:r>
            <a:r>
              <a:rPr lang="en-US" sz="3200" dirty="0" err="1"/>
              <a:t>menggambarkan</a:t>
            </a:r>
            <a:r>
              <a:rPr lang="en-US" sz="3200" dirty="0"/>
              <a:t> </a:t>
            </a:r>
            <a:r>
              <a:rPr lang="en-US" sz="3200" dirty="0" err="1"/>
              <a:t>struktur</a:t>
            </a:r>
            <a:r>
              <a:rPr lang="en-US" sz="3200" dirty="0"/>
              <a:t> </a:t>
            </a:r>
            <a:r>
              <a:rPr lang="en-US" sz="3200" dirty="0" err="1"/>
              <a:t>umum</a:t>
            </a:r>
            <a:r>
              <a:rPr lang="en-US" sz="3200" dirty="0"/>
              <a:t> (</a:t>
            </a:r>
            <a:r>
              <a:rPr lang="en-US" sz="3200" dirty="0" err="1"/>
              <a:t>atribut</a:t>
            </a:r>
            <a:r>
              <a:rPr lang="en-US" sz="3200" dirty="0"/>
              <a:t>/status) dan </a:t>
            </a:r>
            <a:r>
              <a:rPr lang="en-US" sz="3200" dirty="0" err="1"/>
              <a:t>perilaku</a:t>
            </a:r>
            <a:r>
              <a:rPr lang="en-US" sz="3200" dirty="0"/>
              <a:t> instance/</a:t>
            </a:r>
            <a:r>
              <a:rPr lang="en-US" sz="3200" dirty="0" err="1"/>
              <a:t>obyek-nya</a:t>
            </a:r>
            <a:endParaRPr lang="en-US" sz="3200" dirty="0"/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3200" dirty="0" err="1"/>
              <a:t>Sebagai</a:t>
            </a:r>
            <a:r>
              <a:rPr lang="en-US" sz="3200" dirty="0"/>
              <a:t> </a:t>
            </a:r>
            <a:r>
              <a:rPr lang="en-US" sz="3200" dirty="0" err="1"/>
              <a:t>contoh</a:t>
            </a:r>
            <a:r>
              <a:rPr lang="en-US" sz="3200" dirty="0"/>
              <a:t>,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</a:pPr>
            <a:r>
              <a:rPr lang="en-US" sz="2800" dirty="0"/>
              <a:t> 3.14, 2.71, dan 5.5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dikelompokkan</a:t>
            </a:r>
            <a:r>
              <a:rPr lang="en-US" sz="2800" dirty="0"/>
              <a:t> </a:t>
            </a:r>
            <a:r>
              <a:rPr lang="en-US" sz="2800" dirty="0" err="1"/>
              <a:t>sebaga</a:t>
            </a:r>
            <a:r>
              <a:rPr lang="en-US" sz="2800" dirty="0"/>
              <a:t> Floats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</a:pPr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</a:t>
            </a:r>
            <a:r>
              <a:rPr lang="en-US" sz="2800" dirty="0" err="1"/>
              <a:t>berikut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diklasifikasikan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Lingkaran</a:t>
            </a:r>
            <a:r>
              <a:rPr lang="en-US" sz="2800" dirty="0"/>
              <a:t>: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040861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442913" y="214313"/>
            <a:ext cx="7815262" cy="85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212" tIns="43106" rIns="86212" bIns="43106" anchor="ctr"/>
          <a:lstStyle/>
          <a:p>
            <a:pPr algn="ctr">
              <a:defRPr/>
            </a:pPr>
            <a:r>
              <a:rPr lang="en-CA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Classes and Objects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33388" y="1169988"/>
            <a:ext cx="782955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212" tIns="43106" rIns="86212" bIns="43106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CA" sz="3200"/>
              <a:t>An object is called an "instance" of a class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CA" sz="3200"/>
              <a:t>The terms </a:t>
            </a:r>
            <a:r>
              <a:rPr lang="en-CA" sz="3200" i="1"/>
              <a:t>instance </a:t>
            </a:r>
            <a:r>
              <a:rPr lang="en-CA" sz="3200"/>
              <a:t>and </a:t>
            </a:r>
            <a:r>
              <a:rPr lang="en-CA" sz="3200" i="1"/>
              <a:t>object </a:t>
            </a:r>
            <a:r>
              <a:rPr lang="en-CA" sz="3200"/>
              <a:t>are interchangeable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CA" sz="3200"/>
              <a:t>Creating an object from a class is often called </a:t>
            </a:r>
            <a:r>
              <a:rPr lang="en-CA" sz="3200" i="1"/>
              <a:t>instantiation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CA" sz="3200"/>
              <a:t>For example, there are many person objects in this room -- each person is an instance of the person class</a:t>
            </a:r>
          </a:p>
        </p:txBody>
      </p:sp>
    </p:spTree>
    <p:extLst>
      <p:ext uri="{BB962C8B-B14F-4D97-AF65-F5344CB8AC3E}">
        <p14:creationId xmlns:p14="http://schemas.microsoft.com/office/powerpoint/2010/main" val="3150692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442913" y="214313"/>
            <a:ext cx="7815262" cy="85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212" tIns="43106" rIns="86212" bIns="43106"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Class dan </a:t>
            </a:r>
            <a:r>
              <a:rPr lang="en-US" sz="4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Obyek</a:t>
            </a:r>
            <a:endParaRPr lang="en-CA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33387" y="1169988"/>
            <a:ext cx="8581403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212" tIns="43106" rIns="86212" bIns="43106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CA" sz="2800" dirty="0" err="1"/>
              <a:t>Bagaimana</a:t>
            </a:r>
            <a:r>
              <a:rPr lang="en-CA" sz="2800" dirty="0"/>
              <a:t> </a:t>
            </a:r>
            <a:r>
              <a:rPr lang="en-CA" sz="2800" dirty="0" err="1"/>
              <a:t>kita</a:t>
            </a:r>
            <a:r>
              <a:rPr lang="en-CA" sz="2800" dirty="0"/>
              <a:t> </a:t>
            </a:r>
            <a:r>
              <a:rPr lang="en-CA" sz="2800" dirty="0" err="1"/>
              <a:t>menggambarkan</a:t>
            </a:r>
            <a:r>
              <a:rPr lang="en-CA" sz="2800" dirty="0"/>
              <a:t> </a:t>
            </a:r>
            <a:r>
              <a:rPr lang="en-CA" sz="2800" dirty="0" err="1"/>
              <a:t>keadaan</a:t>
            </a:r>
            <a:r>
              <a:rPr lang="en-CA" sz="2800" dirty="0"/>
              <a:t>, </a:t>
            </a:r>
            <a:r>
              <a:rPr lang="en-CA" sz="2800" dirty="0" err="1"/>
              <a:t>perilaku</a:t>
            </a:r>
            <a:r>
              <a:rPr lang="en-CA" sz="2800" dirty="0"/>
              <a:t>, dan </a:t>
            </a:r>
            <a:r>
              <a:rPr lang="en-CA" sz="2800" dirty="0" err="1"/>
              <a:t>identitas</a:t>
            </a:r>
            <a:r>
              <a:rPr lang="en-CA" sz="2800" dirty="0"/>
              <a:t> </a:t>
            </a:r>
            <a:r>
              <a:rPr lang="en-CA" sz="2800" dirty="0" err="1"/>
              <a:t>untuk</a:t>
            </a:r>
            <a:r>
              <a:rPr lang="en-CA" sz="2800" dirty="0"/>
              <a:t> masing-masing </a:t>
            </a:r>
            <a:r>
              <a:rPr lang="en-CA" sz="2800" dirty="0" err="1"/>
              <a:t>objek</a:t>
            </a:r>
            <a:r>
              <a:rPr lang="en-CA" sz="2800" dirty="0"/>
              <a:t> ?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CA" sz="2800" dirty="0"/>
              <a:t>Anda </a:t>
            </a:r>
            <a:r>
              <a:rPr lang="en-CA" sz="2800" dirty="0" err="1"/>
              <a:t>telah</a:t>
            </a:r>
            <a:r>
              <a:rPr lang="en-CA" sz="2800" dirty="0"/>
              <a:t> </a:t>
            </a:r>
            <a:r>
              <a:rPr lang="en-CA" sz="2800" dirty="0" err="1"/>
              <a:t>melihat</a:t>
            </a:r>
            <a:r>
              <a:rPr lang="en-CA" sz="2800" dirty="0"/>
              <a:t> </a:t>
            </a:r>
            <a:r>
              <a:rPr lang="en-CA" sz="2800" dirty="0" err="1"/>
              <a:t>obyek</a:t>
            </a:r>
            <a:r>
              <a:rPr lang="en-CA" sz="2800" dirty="0"/>
              <a:t> dan Anda </a:t>
            </a:r>
            <a:r>
              <a:rPr lang="en-CA" sz="2800" dirty="0" err="1"/>
              <a:t>telah</a:t>
            </a:r>
            <a:r>
              <a:rPr lang="en-CA" sz="2800" dirty="0"/>
              <a:t> </a:t>
            </a:r>
            <a:r>
              <a:rPr lang="en-CA" sz="2800" dirty="0" err="1"/>
              <a:t>melihat</a:t>
            </a:r>
            <a:r>
              <a:rPr lang="en-CA" sz="2800" dirty="0"/>
              <a:t> </a:t>
            </a:r>
            <a:r>
              <a:rPr lang="en-CA" sz="2800" dirty="0" err="1"/>
              <a:t>bahwa</a:t>
            </a:r>
            <a:r>
              <a:rPr lang="en-CA" sz="2800" dirty="0"/>
              <a:t> </a:t>
            </a:r>
            <a:r>
              <a:rPr lang="en-CA" sz="2800" dirty="0" err="1"/>
              <a:t>obyek</a:t>
            </a:r>
            <a:r>
              <a:rPr lang="en-CA" sz="2800" dirty="0"/>
              <a:t> </a:t>
            </a:r>
            <a:r>
              <a:rPr lang="en-CA" sz="2800" dirty="0" err="1"/>
              <a:t>dapat</a:t>
            </a:r>
            <a:r>
              <a:rPr lang="en-CA" sz="2800" dirty="0"/>
              <a:t> "</a:t>
            </a:r>
            <a:r>
              <a:rPr lang="en-CA" sz="2800" dirty="0" err="1"/>
              <a:t>diklasifikasikan</a:t>
            </a:r>
            <a:r>
              <a:rPr lang="en-CA" sz="2800" dirty="0"/>
              <a:t>" </a:t>
            </a:r>
            <a:r>
              <a:rPr lang="en-CA" sz="2800" dirty="0" err="1"/>
              <a:t>ke</a:t>
            </a:r>
            <a:r>
              <a:rPr lang="en-CA" sz="2800" dirty="0"/>
              <a:t> </a:t>
            </a:r>
            <a:r>
              <a:rPr lang="en-CA" sz="2800" dirty="0" err="1"/>
              <a:t>dalam</a:t>
            </a:r>
            <a:r>
              <a:rPr lang="en-CA" sz="2800" dirty="0"/>
              <a:t> </a:t>
            </a:r>
            <a:r>
              <a:rPr lang="en-CA" sz="2800" dirty="0" err="1"/>
              <a:t>kelas</a:t>
            </a:r>
            <a:endParaRPr lang="en-CA" sz="2800" dirty="0"/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CA" sz="2800" dirty="0" err="1"/>
              <a:t>Sebagai</a:t>
            </a:r>
            <a:r>
              <a:rPr lang="en-CA" sz="2800" dirty="0"/>
              <a:t> </a:t>
            </a:r>
            <a:r>
              <a:rPr lang="en-CA" sz="2800" dirty="0" err="1"/>
              <a:t>pemrogram</a:t>
            </a:r>
            <a:r>
              <a:rPr lang="en-CA" sz="2800" dirty="0"/>
              <a:t>, Anda </a:t>
            </a:r>
            <a:r>
              <a:rPr lang="en-CA" sz="2800" dirty="0" err="1"/>
              <a:t>bekerja</a:t>
            </a:r>
            <a:r>
              <a:rPr lang="en-CA" sz="2800" dirty="0"/>
              <a:t> </a:t>
            </a:r>
            <a:r>
              <a:rPr lang="en-CA" sz="2800" dirty="0" err="1"/>
              <a:t>dengan</a:t>
            </a:r>
            <a:r>
              <a:rPr lang="en-CA" sz="2800" dirty="0"/>
              <a:t> </a:t>
            </a:r>
            <a:r>
              <a:rPr lang="en-CA" sz="2800" dirty="0" err="1"/>
              <a:t>kelas</a:t>
            </a:r>
            <a:r>
              <a:rPr lang="en-CA" sz="2800" dirty="0"/>
              <a:t> dan </a:t>
            </a:r>
            <a:r>
              <a:rPr lang="en-CA" sz="2800" dirty="0" err="1"/>
              <a:t>objek</a:t>
            </a:r>
            <a:r>
              <a:rPr lang="en-CA" sz="2800" dirty="0"/>
              <a:t> </a:t>
            </a:r>
            <a:r>
              <a:rPr lang="en-CA" sz="2800" dirty="0" err="1"/>
              <a:t>dari</a:t>
            </a:r>
            <a:r>
              <a:rPr lang="en-CA" sz="2800" dirty="0"/>
              <a:t> </a:t>
            </a:r>
            <a:r>
              <a:rPr lang="en-CA" sz="2800" dirty="0" err="1"/>
              <a:t>kelas</a:t>
            </a:r>
            <a:r>
              <a:rPr lang="en-CA" sz="2800" dirty="0"/>
              <a:t> </a:t>
            </a:r>
            <a:r>
              <a:rPr lang="en-CA" sz="2800" dirty="0" err="1"/>
              <a:t>tersebut</a:t>
            </a:r>
            <a:endParaRPr lang="en-CA" sz="2800" dirty="0"/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CA" sz="2800" dirty="0" err="1"/>
              <a:t>Misalnya</a:t>
            </a:r>
            <a:r>
              <a:rPr lang="en-CA" sz="2800" dirty="0"/>
              <a:t>, Anda </a:t>
            </a:r>
            <a:r>
              <a:rPr lang="en-CA" sz="2800" dirty="0" err="1"/>
              <a:t>mungkin</a:t>
            </a:r>
            <a:r>
              <a:rPr lang="en-CA" sz="2800" dirty="0"/>
              <a:t> </a:t>
            </a:r>
            <a:r>
              <a:rPr lang="en-CA" sz="2800" dirty="0" err="1"/>
              <a:t>menulis</a:t>
            </a:r>
            <a:r>
              <a:rPr lang="en-CA" sz="2800" dirty="0"/>
              <a:t> </a:t>
            </a:r>
            <a:r>
              <a:rPr lang="en-CA" sz="2800" dirty="0" err="1"/>
              <a:t>kelas</a:t>
            </a:r>
            <a:r>
              <a:rPr lang="en-CA" sz="2800" dirty="0"/>
              <a:t> stack dan </a:t>
            </a:r>
            <a:r>
              <a:rPr lang="en-CA" sz="2800" dirty="0" err="1"/>
              <a:t>membuat</a:t>
            </a:r>
            <a:r>
              <a:rPr lang="en-CA" sz="2800" dirty="0"/>
              <a:t> </a:t>
            </a:r>
            <a:r>
              <a:rPr lang="en-CA" sz="2800" dirty="0" err="1"/>
              <a:t>beberapa</a:t>
            </a:r>
            <a:r>
              <a:rPr lang="en-CA" sz="2800" dirty="0"/>
              <a:t> </a:t>
            </a:r>
            <a:r>
              <a:rPr lang="en-CA" sz="2800" dirty="0" err="1"/>
              <a:t>objek</a:t>
            </a:r>
            <a:r>
              <a:rPr lang="en-CA" sz="2800" dirty="0"/>
              <a:t> stack </a:t>
            </a:r>
            <a:r>
              <a:rPr lang="en-CA" sz="2800" dirty="0" err="1"/>
              <a:t>untuk</a:t>
            </a:r>
            <a:r>
              <a:rPr lang="en-CA" sz="2800" dirty="0"/>
              <a:t> </a:t>
            </a:r>
            <a:r>
              <a:rPr lang="en-CA" sz="2800" dirty="0" err="1"/>
              <a:t>digunakan</a:t>
            </a:r>
            <a:r>
              <a:rPr lang="en-CA" sz="2800" dirty="0"/>
              <a:t> </a:t>
            </a:r>
            <a:r>
              <a:rPr lang="en-CA" sz="2800" dirty="0" err="1"/>
              <a:t>dalam</a:t>
            </a:r>
            <a:r>
              <a:rPr lang="en-CA" sz="2800" dirty="0"/>
              <a:t> program Anda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7066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502961" y="98386"/>
            <a:ext cx="8541647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212" tIns="43106" rIns="86212" bIns="43106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paket</a:t>
            </a:r>
            <a:r>
              <a:rPr lang="en-US" sz="3200" dirty="0"/>
              <a:t> </a:t>
            </a:r>
            <a:r>
              <a:rPr lang="en-US" sz="3200" dirty="0" err="1"/>
              <a:t>gambar</a:t>
            </a:r>
            <a:r>
              <a:rPr lang="en-US" sz="3200" dirty="0"/>
              <a:t> 2D, </a:t>
            </a:r>
            <a:r>
              <a:rPr lang="en-US" sz="3200" dirty="0" err="1"/>
              <a:t>lingkaran</a:t>
            </a:r>
            <a:r>
              <a:rPr lang="en-US" sz="3200" dirty="0"/>
              <a:t> </a:t>
            </a:r>
            <a:r>
              <a:rPr lang="en-US" sz="3200" dirty="0" err="1"/>
              <a:t>memiliki</a:t>
            </a:r>
            <a:r>
              <a:rPr lang="en-US" sz="3200" dirty="0"/>
              <a:t> </a:t>
            </a:r>
            <a:r>
              <a:rPr lang="en-US" sz="3200" dirty="0" err="1"/>
              <a:t>jari-jari</a:t>
            </a:r>
            <a:r>
              <a:rPr lang="en-US" sz="3200" dirty="0"/>
              <a:t>, </a:t>
            </a:r>
            <a:r>
              <a:rPr lang="en-US" sz="3200" dirty="0" err="1"/>
              <a:t>ketebalan</a:t>
            </a:r>
            <a:r>
              <a:rPr lang="en-US" sz="3200" dirty="0"/>
              <a:t> garis, </a:t>
            </a:r>
            <a:r>
              <a:rPr lang="en-US" sz="3200" dirty="0" err="1"/>
              <a:t>warna</a:t>
            </a:r>
            <a:r>
              <a:rPr lang="en-US" sz="3200" dirty="0"/>
              <a:t> garis, dan </a:t>
            </a:r>
            <a:r>
              <a:rPr lang="en-US" sz="3200" dirty="0" err="1"/>
              <a:t>warna</a:t>
            </a:r>
            <a:r>
              <a:rPr lang="en-US" sz="3200" dirty="0"/>
              <a:t> </a:t>
            </a:r>
            <a:r>
              <a:rPr lang="en-US" sz="3200" dirty="0" err="1"/>
              <a:t>arsiran</a:t>
            </a:r>
            <a:endParaRPr lang="en-US" sz="3200" dirty="0"/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3200" dirty="0" err="1"/>
              <a:t>Setiap</a:t>
            </a:r>
            <a:r>
              <a:rPr lang="en-US" sz="3200" dirty="0"/>
              <a:t> </a:t>
            </a:r>
            <a:r>
              <a:rPr lang="en-US" sz="3200" dirty="0" err="1"/>
              <a:t>lingkaran</a:t>
            </a:r>
            <a:r>
              <a:rPr lang="en-US" sz="3200" dirty="0"/>
              <a:t> </a:t>
            </a:r>
            <a:r>
              <a:rPr lang="en-US" sz="3200" dirty="0" err="1"/>
              <a:t>individu</a:t>
            </a:r>
            <a:r>
              <a:rPr lang="en-US" sz="3200" dirty="0"/>
              <a:t> (</a:t>
            </a:r>
            <a:r>
              <a:rPr lang="en-US" sz="3200" dirty="0" err="1"/>
              <a:t>contoh</a:t>
            </a:r>
            <a:r>
              <a:rPr lang="en-US" sz="3200" dirty="0"/>
              <a:t>) yang </a:t>
            </a:r>
            <a:r>
              <a:rPr lang="en-US" sz="3200" dirty="0" err="1"/>
              <a:t>digambar</a:t>
            </a:r>
            <a:r>
              <a:rPr lang="en-US" sz="3200" dirty="0"/>
              <a:t> oleh </a:t>
            </a:r>
            <a:r>
              <a:rPr lang="en-US" sz="3200" dirty="0" err="1"/>
              <a:t>pengguna</a:t>
            </a:r>
            <a:r>
              <a:rPr lang="en-US" sz="3200" dirty="0"/>
              <a:t> </a:t>
            </a:r>
            <a:r>
              <a:rPr lang="en-US" sz="3200" dirty="0" err="1"/>
              <a:t>memiliki</a:t>
            </a:r>
            <a:r>
              <a:rPr lang="en-US" sz="3200" dirty="0"/>
              <a:t> </a:t>
            </a:r>
            <a:r>
              <a:rPr lang="en-US" sz="3200" dirty="0" err="1"/>
              <a:t>nilainya</a:t>
            </a:r>
            <a:r>
              <a:rPr lang="en-US" sz="3200" dirty="0"/>
              <a:t> </a:t>
            </a:r>
            <a:r>
              <a:rPr lang="en-US" sz="3200" dirty="0" err="1"/>
              <a:t>sendiri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setiap</a:t>
            </a:r>
            <a:r>
              <a:rPr lang="en-US" sz="3200" dirty="0"/>
              <a:t> </a:t>
            </a:r>
            <a:r>
              <a:rPr lang="en-US" sz="3200" dirty="0" err="1"/>
              <a:t>atribut</a:t>
            </a:r>
            <a:endParaRPr lang="en-US" sz="3200" dirty="0"/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3200" dirty="0" err="1"/>
              <a:t>Pemrogram</a:t>
            </a:r>
            <a:r>
              <a:rPr lang="en-US" sz="3200" dirty="0"/>
              <a:t> </a:t>
            </a:r>
            <a:r>
              <a:rPr lang="en-US" sz="3200" dirty="0" err="1"/>
              <a:t>menulis</a:t>
            </a:r>
            <a:r>
              <a:rPr lang="en-US" sz="3200" dirty="0"/>
              <a:t> </a:t>
            </a:r>
            <a:r>
              <a:rPr lang="en-US" sz="3200" dirty="0" err="1"/>
              <a:t>kelas</a:t>
            </a:r>
            <a:r>
              <a:rPr lang="en-US" sz="3200" dirty="0"/>
              <a:t> </a:t>
            </a:r>
            <a:r>
              <a:rPr lang="en-US" sz="3200" dirty="0" err="1"/>
              <a:t>Lingkaran</a:t>
            </a:r>
            <a:r>
              <a:rPr lang="en-US" sz="3200" dirty="0"/>
              <a:t> dan program </a:t>
            </a:r>
            <a:r>
              <a:rPr lang="en-US" sz="3200" dirty="0" err="1"/>
              <a:t>membuat</a:t>
            </a:r>
            <a:r>
              <a:rPr lang="en-US" sz="3200" dirty="0"/>
              <a:t> </a:t>
            </a:r>
            <a:r>
              <a:rPr lang="en-US" sz="3200" dirty="0" err="1"/>
              <a:t>objek</a:t>
            </a:r>
            <a:r>
              <a:rPr lang="en-US" sz="3200" dirty="0"/>
              <a:t> </a:t>
            </a:r>
            <a:r>
              <a:rPr lang="en-US" sz="3200" dirty="0" err="1"/>
              <a:t>Lingkaran</a:t>
            </a:r>
            <a:r>
              <a:rPr lang="en-US" sz="3200" dirty="0"/>
              <a:t> </a:t>
            </a:r>
            <a:r>
              <a:rPr lang="en-US" sz="3200" dirty="0" err="1"/>
              <a:t>setiap</a:t>
            </a:r>
            <a:r>
              <a:rPr lang="en-US" sz="3200" dirty="0"/>
              <a:t> kali </a:t>
            </a:r>
            <a:r>
              <a:rPr lang="en-US" sz="3200" dirty="0" err="1"/>
              <a:t>pengguna</a:t>
            </a:r>
            <a:r>
              <a:rPr lang="en-US" sz="3200" dirty="0"/>
              <a:t> </a:t>
            </a:r>
            <a:r>
              <a:rPr lang="en-US" sz="3200" dirty="0" err="1"/>
              <a:t>menggambar</a:t>
            </a:r>
            <a:r>
              <a:rPr lang="en-US" sz="3200" dirty="0"/>
              <a:t> </a:t>
            </a:r>
            <a:r>
              <a:rPr lang="en-US" sz="3200" dirty="0" err="1"/>
              <a:t>Lingkaran</a:t>
            </a:r>
            <a:endParaRPr lang="en-US" sz="32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781800" y="5156200"/>
            <a:ext cx="1382713" cy="1701800"/>
            <a:chOff x="3153" y="2919"/>
            <a:chExt cx="466" cy="583"/>
          </a:xfrm>
        </p:grpSpPr>
        <p:sp>
          <p:nvSpPr>
            <p:cNvPr id="23557" name="Oval 5"/>
            <p:cNvSpPr>
              <a:spLocks noChangeArrowheads="1"/>
            </p:cNvSpPr>
            <p:nvPr/>
          </p:nvSpPr>
          <p:spPr bwMode="auto">
            <a:xfrm>
              <a:off x="3153" y="3157"/>
              <a:ext cx="466" cy="3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558" name="Oval 6"/>
            <p:cNvSpPr>
              <a:spLocks noChangeArrowheads="1"/>
            </p:cNvSpPr>
            <p:nvPr/>
          </p:nvSpPr>
          <p:spPr bwMode="auto">
            <a:xfrm>
              <a:off x="3233" y="3027"/>
              <a:ext cx="281" cy="2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559" name="Oval 7"/>
            <p:cNvSpPr>
              <a:spLocks noChangeArrowheads="1"/>
            </p:cNvSpPr>
            <p:nvPr/>
          </p:nvSpPr>
          <p:spPr bwMode="auto">
            <a:xfrm>
              <a:off x="3275" y="2919"/>
              <a:ext cx="189" cy="1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560" name="Oval 8"/>
            <p:cNvSpPr>
              <a:spLocks noChangeArrowheads="1"/>
            </p:cNvSpPr>
            <p:nvPr/>
          </p:nvSpPr>
          <p:spPr bwMode="auto">
            <a:xfrm>
              <a:off x="3313" y="2952"/>
              <a:ext cx="42" cy="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561" name="Oval 9"/>
            <p:cNvSpPr>
              <a:spLocks noChangeArrowheads="1"/>
            </p:cNvSpPr>
            <p:nvPr/>
          </p:nvSpPr>
          <p:spPr bwMode="auto">
            <a:xfrm>
              <a:off x="3380" y="2953"/>
              <a:ext cx="42" cy="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562" name="Oval 10"/>
            <p:cNvSpPr>
              <a:spLocks noChangeArrowheads="1"/>
            </p:cNvSpPr>
            <p:nvPr/>
          </p:nvSpPr>
          <p:spPr bwMode="auto">
            <a:xfrm>
              <a:off x="3353" y="2982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563" name="Oval 11"/>
            <p:cNvSpPr>
              <a:spLocks noChangeArrowheads="1"/>
            </p:cNvSpPr>
            <p:nvPr/>
          </p:nvSpPr>
          <p:spPr bwMode="auto">
            <a:xfrm>
              <a:off x="3354" y="3093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564" name="Oval 12"/>
            <p:cNvSpPr>
              <a:spLocks noChangeArrowheads="1"/>
            </p:cNvSpPr>
            <p:nvPr/>
          </p:nvSpPr>
          <p:spPr bwMode="auto">
            <a:xfrm>
              <a:off x="3355" y="3131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565" name="Oval 13"/>
            <p:cNvSpPr>
              <a:spLocks noChangeArrowheads="1"/>
            </p:cNvSpPr>
            <p:nvPr/>
          </p:nvSpPr>
          <p:spPr bwMode="auto">
            <a:xfrm>
              <a:off x="3355" y="3169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4038600" y="5715000"/>
            <a:ext cx="2590800" cy="91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212" tIns="43106" rIns="86212" bIns="43106">
            <a:spAutoFit/>
          </a:bodyPr>
          <a:lstStyle>
            <a:lvl1pPr defTabSz="862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2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2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2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2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CA" sz="1800" dirty="0" err="1"/>
              <a:t>manusia</a:t>
            </a:r>
            <a:r>
              <a:rPr lang="en-CA" sz="1800" dirty="0"/>
              <a:t> </a:t>
            </a:r>
            <a:r>
              <a:rPr lang="en-CA" sz="1800" dirty="0" err="1"/>
              <a:t>salju</a:t>
            </a:r>
            <a:r>
              <a:rPr lang="en-CA" sz="1800" dirty="0"/>
              <a:t> yang </a:t>
            </a:r>
            <a:r>
              <a:rPr lang="en-CA" sz="1800" dirty="0" err="1"/>
              <a:t>terbuat</a:t>
            </a:r>
            <a:r>
              <a:rPr lang="en-CA" sz="1800" dirty="0"/>
              <a:t> </a:t>
            </a:r>
            <a:r>
              <a:rPr lang="en-CA" sz="1800" dirty="0" err="1"/>
              <a:t>dari</a:t>
            </a:r>
            <a:r>
              <a:rPr lang="en-CA" sz="1800" dirty="0"/>
              <a:t> 9 </a:t>
            </a:r>
            <a:r>
              <a:rPr lang="en-CA" sz="1800" dirty="0" err="1"/>
              <a:t>obyek</a:t>
            </a:r>
            <a:r>
              <a:rPr lang="en-CA" sz="1800" dirty="0"/>
              <a:t> </a:t>
            </a:r>
            <a:r>
              <a:rPr lang="en-CA" sz="1800" dirty="0" err="1"/>
              <a:t>Lingkaran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5447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33388" y="1169988"/>
            <a:ext cx="782955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212" tIns="43106" rIns="86212" bIns="43106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3200" dirty="0" err="1"/>
              <a:t>Sederhananya</a:t>
            </a:r>
            <a:r>
              <a:rPr lang="en-US" sz="3200" dirty="0"/>
              <a:t>, </a:t>
            </a:r>
            <a:r>
              <a:rPr lang="en-US" sz="3200" dirty="0" err="1"/>
              <a:t>kelas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generalisasi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obyek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bagian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perilaku</a:t>
            </a:r>
            <a:r>
              <a:rPr lang="en-US" sz="3200" dirty="0"/>
              <a:t> yang </a:t>
            </a:r>
            <a:r>
              <a:rPr lang="en-US" sz="3200" dirty="0" err="1"/>
              <a:t>sama</a:t>
            </a:r>
            <a:r>
              <a:rPr lang="en-US" sz="3200" dirty="0"/>
              <a:t> (</a:t>
            </a:r>
            <a:r>
              <a:rPr lang="en-US" sz="3200" dirty="0" err="1"/>
              <a:t>serupa</a:t>
            </a:r>
            <a:r>
              <a:rPr lang="en-US" sz="3200" dirty="0"/>
              <a:t>,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perlu</a:t>
            </a:r>
            <a:r>
              <a:rPr lang="en-US" sz="3200" dirty="0"/>
              <a:t> </a:t>
            </a:r>
            <a:r>
              <a:rPr lang="en-US" sz="3200" dirty="0" err="1"/>
              <a:t>sama</a:t>
            </a:r>
            <a:r>
              <a:rPr lang="en-US" sz="3200" dirty="0"/>
              <a:t> </a:t>
            </a:r>
            <a:r>
              <a:rPr lang="en-US" sz="3200" dirty="0" err="1"/>
              <a:t>persis</a:t>
            </a:r>
            <a:r>
              <a:rPr lang="en-US" sz="3200" dirty="0"/>
              <a:t>).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3200" dirty="0"/>
              <a:t>Hal </a:t>
            </a:r>
            <a:r>
              <a:rPr lang="en-US" sz="3200" dirty="0" err="1"/>
              <a:t>umum</a:t>
            </a:r>
            <a:r>
              <a:rPr lang="en-US" sz="3200" dirty="0"/>
              <a:t> </a:t>
            </a:r>
            <a:r>
              <a:rPr lang="en-US" sz="3200" dirty="0" err="1"/>
              <a:t>itu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didefinisikan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definisi</a:t>
            </a:r>
            <a:r>
              <a:rPr lang="en-US" sz="3200" dirty="0"/>
              <a:t> </a:t>
            </a:r>
            <a:r>
              <a:rPr lang="en-US" sz="3200" dirty="0" err="1"/>
              <a:t>kelas</a:t>
            </a:r>
            <a:r>
              <a:rPr lang="en-US" sz="3200" dirty="0"/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3200" dirty="0" err="1"/>
              <a:t>Obyek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instance yang </a:t>
            </a:r>
            <a:r>
              <a:rPr lang="en-US" sz="3200" dirty="0" err="1"/>
              <a:t>memenuhi</a:t>
            </a:r>
            <a:r>
              <a:rPr lang="en-US" sz="3200" dirty="0"/>
              <a:t> </a:t>
            </a:r>
            <a:r>
              <a:rPr lang="en-US" sz="3200" dirty="0" err="1"/>
              <a:t>semua</a:t>
            </a:r>
            <a:r>
              <a:rPr lang="en-US" sz="3200" dirty="0"/>
              <a:t> </a:t>
            </a:r>
            <a:r>
              <a:rPr lang="en-US" sz="3200" dirty="0" err="1"/>
              <a:t>deskripsi</a:t>
            </a:r>
            <a:r>
              <a:rPr lang="en-US" sz="3200" dirty="0"/>
              <a:t> </a:t>
            </a:r>
            <a:r>
              <a:rPr lang="en-US" sz="3200" dirty="0" err="1"/>
              <a:t>kelasnya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487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799" y="1143000"/>
            <a:ext cx="815008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3000" dirty="0" err="1">
                <a:latin typeface="Arial Unicode MS" panose="020B0604020202020204" pitchFamily="34" charset="-128"/>
              </a:rPr>
              <a:t>Atribut</a:t>
            </a:r>
            <a:r>
              <a:rPr lang="en-US" sz="3000" dirty="0">
                <a:latin typeface="Arial Unicode MS" panose="020B0604020202020204" pitchFamily="34" charset="-128"/>
              </a:rPr>
              <a:t> </a:t>
            </a:r>
            <a:r>
              <a:rPr lang="en-US" sz="3000" dirty="0" err="1">
                <a:latin typeface="Arial Unicode MS" panose="020B0604020202020204" pitchFamily="34" charset="-128"/>
              </a:rPr>
              <a:t>adalah</a:t>
            </a:r>
            <a:r>
              <a:rPr lang="en-US" sz="3000" dirty="0">
                <a:latin typeface="Arial Unicode MS" panose="020B0604020202020204" pitchFamily="34" charset="-128"/>
              </a:rPr>
              <a:t> </a:t>
            </a:r>
            <a:r>
              <a:rPr lang="en-US" sz="3000" dirty="0" err="1">
                <a:latin typeface="Arial Unicode MS" panose="020B0604020202020204" pitchFamily="34" charset="-128"/>
              </a:rPr>
              <a:t>properti</a:t>
            </a:r>
            <a:r>
              <a:rPr lang="en-US" sz="3000" dirty="0">
                <a:latin typeface="Arial Unicode MS" panose="020B0604020202020204" pitchFamily="34" charset="-128"/>
              </a:rPr>
              <a:t> Bernama/</a:t>
            </a:r>
            <a:r>
              <a:rPr lang="en-US" sz="3000" dirty="0" err="1">
                <a:latin typeface="Arial Unicode MS" panose="020B0604020202020204" pitchFamily="34" charset="-128"/>
              </a:rPr>
              <a:t>tertulis</a:t>
            </a:r>
            <a:r>
              <a:rPr lang="en-US" sz="3000" dirty="0">
                <a:latin typeface="Arial Unicode MS" panose="020B0604020202020204" pitchFamily="34" charset="-128"/>
              </a:rPr>
              <a:t> </a:t>
            </a:r>
            <a:r>
              <a:rPr lang="en-US" sz="3000" dirty="0" err="1">
                <a:latin typeface="Arial Unicode MS" panose="020B0604020202020204" pitchFamily="34" charset="-128"/>
              </a:rPr>
              <a:t>dari</a:t>
            </a:r>
            <a:r>
              <a:rPr lang="en-US" sz="3000" dirty="0">
                <a:latin typeface="Arial Unicode MS" panose="020B0604020202020204" pitchFamily="34" charset="-128"/>
              </a:rPr>
              <a:t> </a:t>
            </a:r>
            <a:r>
              <a:rPr lang="en-US" sz="3000" dirty="0" err="1">
                <a:latin typeface="Arial Unicode MS" panose="020B0604020202020204" pitchFamily="34" charset="-128"/>
              </a:rPr>
              <a:t>kelas</a:t>
            </a:r>
            <a:r>
              <a:rPr lang="en-US" sz="3000" dirty="0">
                <a:latin typeface="Arial Unicode MS" panose="020B0604020202020204" pitchFamily="34" charset="-128"/>
              </a:rPr>
              <a:t> yang </a:t>
            </a:r>
            <a:r>
              <a:rPr lang="en-US" sz="3000" dirty="0" err="1">
                <a:latin typeface="Arial Unicode MS" panose="020B0604020202020204" pitchFamily="34" charset="-128"/>
              </a:rPr>
              <a:t>menggambarkan</a:t>
            </a:r>
            <a:r>
              <a:rPr lang="en-US" sz="3000" dirty="0">
                <a:latin typeface="Arial Unicode MS" panose="020B0604020202020204" pitchFamily="34" charset="-128"/>
              </a:rPr>
              <a:t> </a:t>
            </a:r>
            <a:r>
              <a:rPr lang="en-US" sz="3000" dirty="0" err="1">
                <a:latin typeface="Arial Unicode MS" panose="020B0604020202020204" pitchFamily="34" charset="-128"/>
              </a:rPr>
              <a:t>rentang</a:t>
            </a:r>
            <a:r>
              <a:rPr lang="en-US" sz="3000" dirty="0">
                <a:latin typeface="Arial Unicode MS" panose="020B0604020202020204" pitchFamily="34" charset="-128"/>
              </a:rPr>
              <a:t> </a:t>
            </a:r>
            <a:r>
              <a:rPr lang="en-US" sz="3000" dirty="0" err="1">
                <a:latin typeface="Arial Unicode MS" panose="020B0604020202020204" pitchFamily="34" charset="-128"/>
              </a:rPr>
              <a:t>nilai</a:t>
            </a:r>
            <a:r>
              <a:rPr lang="en-US" sz="3000" dirty="0">
                <a:latin typeface="Arial Unicode MS" panose="020B0604020202020204" pitchFamily="34" charset="-128"/>
              </a:rPr>
              <a:t> yang </a:t>
            </a:r>
            <a:r>
              <a:rPr lang="en-US" sz="3000" dirty="0" err="1">
                <a:latin typeface="Arial Unicode MS" panose="020B0604020202020204" pitchFamily="34" charset="-128"/>
              </a:rPr>
              <a:t>mungkin</a:t>
            </a:r>
            <a:r>
              <a:rPr lang="en-US" sz="3000" dirty="0">
                <a:latin typeface="Arial Unicode MS" panose="020B0604020202020204" pitchFamily="34" charset="-128"/>
              </a:rPr>
              <a:t> </a:t>
            </a:r>
            <a:r>
              <a:rPr lang="en-US" sz="3000" dirty="0" err="1">
                <a:latin typeface="Arial Unicode MS" panose="020B0604020202020204" pitchFamily="34" charset="-128"/>
              </a:rPr>
              <a:t>dimiliki</a:t>
            </a:r>
            <a:r>
              <a:rPr lang="en-US" sz="3000" dirty="0">
                <a:latin typeface="Arial Unicode MS" panose="020B0604020202020204" pitchFamily="34" charset="-128"/>
              </a:rPr>
              <a:t> oleh instance </a:t>
            </a:r>
            <a:r>
              <a:rPr lang="en-US" sz="3000" dirty="0" err="1">
                <a:latin typeface="Arial Unicode MS" panose="020B0604020202020204" pitchFamily="34" charset="-128"/>
              </a:rPr>
              <a:t>properti</a:t>
            </a:r>
            <a:r>
              <a:rPr lang="en-US" sz="3000" dirty="0">
                <a:latin typeface="Arial Unicode MS" panose="020B0604020202020204" pitchFamily="34" charset="-128"/>
              </a:rPr>
              <a:t>. (</a:t>
            </a:r>
            <a:r>
              <a:rPr lang="en-US" sz="3000" dirty="0" err="1">
                <a:latin typeface="Arial Unicode MS" panose="020B0604020202020204" pitchFamily="34" charset="-128"/>
              </a:rPr>
              <a:t>Booch</a:t>
            </a:r>
            <a:r>
              <a:rPr lang="en-US" sz="3000" dirty="0">
                <a:latin typeface="Arial Unicode MS" panose="020B0604020202020204" pitchFamily="34" charset="-128"/>
              </a:rPr>
              <a:t>, 1999)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3000" dirty="0" err="1">
                <a:latin typeface="Arial Unicode MS" panose="020B0604020202020204" pitchFamily="34" charset="-128"/>
              </a:rPr>
              <a:t>Atribut</a:t>
            </a:r>
            <a:r>
              <a:rPr lang="en-US" sz="3000" dirty="0">
                <a:latin typeface="Arial Unicode MS" panose="020B0604020202020204" pitchFamily="34" charset="-128"/>
              </a:rPr>
              <a:t> </a:t>
            </a:r>
            <a:r>
              <a:rPr lang="en-US" sz="3000" dirty="0" err="1">
                <a:latin typeface="Arial Unicode MS" panose="020B0604020202020204" pitchFamily="34" charset="-128"/>
              </a:rPr>
              <a:t>memiliki</a:t>
            </a:r>
            <a:r>
              <a:rPr lang="en-US" sz="3000" dirty="0">
                <a:latin typeface="Arial Unicode MS" panose="020B0604020202020204" pitchFamily="34" charset="-128"/>
              </a:rPr>
              <a:t> </a:t>
            </a:r>
            <a:r>
              <a:rPr lang="en-US" sz="3000" dirty="0" err="1">
                <a:latin typeface="Arial Unicode MS" panose="020B0604020202020204" pitchFamily="34" charset="-128"/>
              </a:rPr>
              <a:t>tipe</a:t>
            </a:r>
            <a:r>
              <a:rPr lang="en-US" sz="3000" dirty="0">
                <a:latin typeface="Arial Unicode MS" panose="020B0604020202020204" pitchFamily="34" charset="-128"/>
              </a:rPr>
              <a:t> yang </a:t>
            </a:r>
            <a:r>
              <a:rPr lang="en-US" sz="3000" dirty="0" err="1">
                <a:latin typeface="Arial Unicode MS" panose="020B0604020202020204" pitchFamily="34" charset="-128"/>
              </a:rPr>
              <a:t>mendefinisikan</a:t>
            </a:r>
            <a:r>
              <a:rPr lang="en-US" sz="3000" dirty="0">
                <a:latin typeface="Arial Unicode MS" panose="020B0604020202020204" pitchFamily="34" charset="-128"/>
              </a:rPr>
              <a:t> </a:t>
            </a:r>
            <a:r>
              <a:rPr lang="en-US" sz="3000" dirty="0" err="1">
                <a:latin typeface="Arial Unicode MS" panose="020B0604020202020204" pitchFamily="34" charset="-128"/>
              </a:rPr>
              <a:t>tipe</a:t>
            </a:r>
            <a:r>
              <a:rPr lang="en-US" sz="3000" dirty="0">
                <a:latin typeface="Arial Unicode MS" panose="020B0604020202020204" pitchFamily="34" charset="-128"/>
              </a:rPr>
              <a:t> instance-</a:t>
            </a:r>
            <a:r>
              <a:rPr lang="en-US" sz="3000" dirty="0" err="1">
                <a:latin typeface="Arial Unicode MS" panose="020B0604020202020204" pitchFamily="34" charset="-128"/>
              </a:rPr>
              <a:t>nya</a:t>
            </a:r>
            <a:r>
              <a:rPr lang="en-US" sz="3000" dirty="0">
                <a:latin typeface="Arial Unicode MS" panose="020B0604020202020204" pitchFamily="34" charset="-128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3000" dirty="0" err="1">
                <a:latin typeface="Arial Unicode MS" panose="020B0604020202020204" pitchFamily="34" charset="-128"/>
              </a:rPr>
              <a:t>Hanya</a:t>
            </a:r>
            <a:r>
              <a:rPr lang="en-US" sz="3000" dirty="0">
                <a:latin typeface="Arial Unicode MS" panose="020B0604020202020204" pitchFamily="34" charset="-128"/>
              </a:rPr>
              <a:t> </a:t>
            </a:r>
            <a:r>
              <a:rPr lang="en-US" sz="3000" dirty="0" err="1">
                <a:latin typeface="Arial Unicode MS" panose="020B0604020202020204" pitchFamily="34" charset="-128"/>
              </a:rPr>
              <a:t>objek</a:t>
            </a:r>
            <a:r>
              <a:rPr lang="en-US" sz="3000" dirty="0">
                <a:latin typeface="Arial Unicode MS" panose="020B0604020202020204" pitchFamily="34" charset="-128"/>
              </a:rPr>
              <a:t> </a:t>
            </a:r>
            <a:r>
              <a:rPr lang="en-US" sz="3000" dirty="0" err="1">
                <a:latin typeface="Arial Unicode MS" panose="020B0604020202020204" pitchFamily="34" charset="-128"/>
              </a:rPr>
              <a:t>itu</a:t>
            </a:r>
            <a:r>
              <a:rPr lang="en-US" sz="3000" dirty="0">
                <a:latin typeface="Arial Unicode MS" panose="020B0604020202020204" pitchFamily="34" charset="-128"/>
              </a:rPr>
              <a:t> </a:t>
            </a:r>
            <a:r>
              <a:rPr lang="en-US" sz="3000" dirty="0" err="1">
                <a:latin typeface="Arial Unicode MS" panose="020B0604020202020204" pitchFamily="34" charset="-128"/>
              </a:rPr>
              <a:t>sendiri</a:t>
            </a:r>
            <a:r>
              <a:rPr lang="en-US" sz="3000" dirty="0">
                <a:latin typeface="Arial Unicode MS" panose="020B0604020202020204" pitchFamily="34" charset="-128"/>
              </a:rPr>
              <a:t> yang </a:t>
            </a:r>
            <a:r>
              <a:rPr lang="en-US" sz="3000" dirty="0" err="1">
                <a:latin typeface="Arial Unicode MS" panose="020B0604020202020204" pitchFamily="34" charset="-128"/>
              </a:rPr>
              <a:t>dapat</a:t>
            </a:r>
            <a:r>
              <a:rPr lang="en-US" sz="3000" dirty="0">
                <a:latin typeface="Arial Unicode MS" panose="020B0604020202020204" pitchFamily="34" charset="-128"/>
              </a:rPr>
              <a:t> </a:t>
            </a:r>
            <a:r>
              <a:rPr lang="en-US" sz="3000" dirty="0" err="1">
                <a:latin typeface="Arial Unicode MS" panose="020B0604020202020204" pitchFamily="34" charset="-128"/>
              </a:rPr>
              <a:t>mengubah</a:t>
            </a:r>
            <a:r>
              <a:rPr lang="en-US" sz="3000" dirty="0">
                <a:latin typeface="Arial Unicode MS" panose="020B0604020202020204" pitchFamily="34" charset="-128"/>
              </a:rPr>
              <a:t> </a:t>
            </a:r>
            <a:r>
              <a:rPr lang="en-US" sz="3000" dirty="0" err="1">
                <a:latin typeface="Arial Unicode MS" panose="020B0604020202020204" pitchFamily="34" charset="-128"/>
              </a:rPr>
              <a:t>nilai</a:t>
            </a:r>
            <a:r>
              <a:rPr lang="en-US" sz="3000" dirty="0">
                <a:latin typeface="Arial Unicode MS" panose="020B0604020202020204" pitchFamily="34" charset="-128"/>
              </a:rPr>
              <a:t> </a:t>
            </a:r>
            <a:r>
              <a:rPr lang="en-US" sz="3000" dirty="0" err="1">
                <a:latin typeface="Arial Unicode MS" panose="020B0604020202020204" pitchFamily="34" charset="-128"/>
              </a:rPr>
              <a:t>atributnya</a:t>
            </a:r>
            <a:r>
              <a:rPr lang="en-US" sz="3000" dirty="0">
                <a:latin typeface="Arial Unicode MS" panose="020B0604020202020204" pitchFamily="34" charset="-128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3000" dirty="0">
                <a:latin typeface="Arial Unicode MS" panose="020B0604020202020204" pitchFamily="34" charset="-128"/>
              </a:rPr>
              <a:t>Nilai-</a:t>
            </a:r>
            <a:r>
              <a:rPr lang="en-US" sz="3000" dirty="0" err="1">
                <a:latin typeface="Arial Unicode MS" panose="020B0604020202020204" pitchFamily="34" charset="-128"/>
              </a:rPr>
              <a:t>nilai</a:t>
            </a:r>
            <a:r>
              <a:rPr lang="en-US" sz="3000" dirty="0">
                <a:latin typeface="Arial Unicode MS" panose="020B0604020202020204" pitchFamily="34" charset="-128"/>
              </a:rPr>
              <a:t> </a:t>
            </a:r>
            <a:r>
              <a:rPr lang="en-US" sz="3000" dirty="0" err="1">
                <a:latin typeface="Arial Unicode MS" panose="020B0604020202020204" pitchFamily="34" charset="-128"/>
              </a:rPr>
              <a:t>atribut</a:t>
            </a:r>
            <a:r>
              <a:rPr lang="en-US" sz="3000" dirty="0">
                <a:latin typeface="Arial Unicode MS" panose="020B0604020202020204" pitchFamily="34" charset="-128"/>
              </a:rPr>
              <a:t> </a:t>
            </a:r>
            <a:r>
              <a:rPr lang="en-US" sz="3000" dirty="0" err="1">
                <a:latin typeface="Arial Unicode MS" panose="020B0604020202020204" pitchFamily="34" charset="-128"/>
              </a:rPr>
              <a:t>menentukan</a:t>
            </a:r>
            <a:r>
              <a:rPr lang="en-US" sz="3000" dirty="0">
                <a:latin typeface="Arial Unicode MS" panose="020B0604020202020204" pitchFamily="34" charset="-128"/>
              </a:rPr>
              <a:t> </a:t>
            </a:r>
            <a:r>
              <a:rPr lang="en-US" sz="3000" dirty="0" err="1">
                <a:latin typeface="Arial Unicode MS" panose="020B0604020202020204" pitchFamily="34" charset="-128"/>
              </a:rPr>
              <a:t>keadaan</a:t>
            </a:r>
            <a:r>
              <a:rPr lang="en-US" sz="3000" dirty="0">
                <a:latin typeface="Arial Unicode MS" panose="020B0604020202020204" pitchFamily="34" charset="-128"/>
              </a:rPr>
              <a:t> </a:t>
            </a:r>
            <a:r>
              <a:rPr lang="en-US" sz="3000" dirty="0" err="1">
                <a:latin typeface="Arial Unicode MS" panose="020B0604020202020204" pitchFamily="34" charset="-128"/>
              </a:rPr>
              <a:t>obyek</a:t>
            </a:r>
            <a:endParaRPr lang="en-US" sz="3000" dirty="0">
              <a:latin typeface="Arial Unicode MS" panose="020B0604020202020204" pitchFamily="34" charset="-128"/>
            </a:endParaRP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442913" y="214313"/>
            <a:ext cx="7815262" cy="85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212" tIns="43106" rIns="86212" bIns="43106"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Attribut</a:t>
            </a: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43984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26"/>
          <p:cNvSpPr>
            <a:spLocks noChangeArrowheads="1"/>
          </p:cNvSpPr>
          <p:nvPr/>
        </p:nvSpPr>
        <p:spPr bwMode="auto">
          <a:xfrm>
            <a:off x="685800" y="533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8"/>
              </a:rPr>
              <a:t>Operasi</a:t>
            </a: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8"/>
              </a:rPr>
              <a:t> (</a:t>
            </a:r>
            <a:r>
              <a:rPr lang="en-US" sz="4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8"/>
              </a:rPr>
              <a:t>Metode</a:t>
            </a: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8"/>
              </a:rPr>
              <a:t>)</a:t>
            </a:r>
          </a:p>
        </p:txBody>
      </p:sp>
      <p:sp>
        <p:nvSpPr>
          <p:cNvPr id="26627" name="Rectangle 1028"/>
          <p:cNvSpPr>
            <a:spLocks noChangeArrowheads="1"/>
          </p:cNvSpPr>
          <p:nvPr/>
        </p:nvSpPr>
        <p:spPr bwMode="auto">
          <a:xfrm>
            <a:off x="304800" y="1447800"/>
            <a:ext cx="861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800" dirty="0" err="1">
                <a:latin typeface="Arial Unicode MS" panose="020B0604020202020204" pitchFamily="34" charset="-128"/>
              </a:rPr>
              <a:t>Operasi</a:t>
            </a:r>
            <a:r>
              <a:rPr lang="en-US" sz="2800" dirty="0">
                <a:latin typeface="Arial Unicode MS" panose="020B0604020202020204" pitchFamily="34" charset="-128"/>
              </a:rPr>
              <a:t> </a:t>
            </a:r>
            <a:r>
              <a:rPr lang="en-US" sz="2800" dirty="0" err="1">
                <a:latin typeface="Arial Unicode MS" panose="020B0604020202020204" pitchFamily="34" charset="-128"/>
              </a:rPr>
              <a:t>adalah</a:t>
            </a:r>
            <a:r>
              <a:rPr lang="en-US" sz="2800" dirty="0">
                <a:latin typeface="Arial Unicode MS" panose="020B0604020202020204" pitchFamily="34" charset="-128"/>
              </a:rPr>
              <a:t> </a:t>
            </a:r>
            <a:r>
              <a:rPr lang="en-US" sz="2800" dirty="0" err="1">
                <a:latin typeface="Arial Unicode MS" panose="020B0604020202020204" pitchFamily="34" charset="-128"/>
              </a:rPr>
              <a:t>implementasi</a:t>
            </a:r>
            <a:r>
              <a:rPr lang="en-US" sz="2800" dirty="0">
                <a:latin typeface="Arial Unicode MS" panose="020B0604020202020204" pitchFamily="34" charset="-128"/>
              </a:rPr>
              <a:t> </a:t>
            </a:r>
            <a:r>
              <a:rPr lang="en-US" sz="2800" dirty="0" err="1">
                <a:latin typeface="Arial Unicode MS" panose="020B0604020202020204" pitchFamily="34" charset="-128"/>
              </a:rPr>
              <a:t>layanan</a:t>
            </a:r>
            <a:r>
              <a:rPr lang="en-US" sz="2800" dirty="0">
                <a:latin typeface="Arial Unicode MS" panose="020B0604020202020204" pitchFamily="34" charset="-128"/>
              </a:rPr>
              <a:t> yang </a:t>
            </a:r>
            <a:r>
              <a:rPr lang="en-US" sz="2800" dirty="0" err="1">
                <a:latin typeface="Arial Unicode MS" panose="020B0604020202020204" pitchFamily="34" charset="-128"/>
              </a:rPr>
              <a:t>dapat</a:t>
            </a:r>
            <a:r>
              <a:rPr lang="en-US" sz="2800" dirty="0">
                <a:latin typeface="Arial Unicode MS" panose="020B0604020202020204" pitchFamily="34" charset="-128"/>
              </a:rPr>
              <a:t> </a:t>
            </a:r>
            <a:r>
              <a:rPr lang="en-US" sz="2800" dirty="0" err="1">
                <a:latin typeface="Arial Unicode MS" panose="020B0604020202020204" pitchFamily="34" charset="-128"/>
              </a:rPr>
              <a:t>diminta</a:t>
            </a:r>
            <a:r>
              <a:rPr lang="en-US" sz="2800" dirty="0">
                <a:latin typeface="Arial Unicode MS" panose="020B0604020202020204" pitchFamily="34" charset="-128"/>
              </a:rPr>
              <a:t> </a:t>
            </a:r>
            <a:r>
              <a:rPr lang="en-US" sz="2800" dirty="0" err="1">
                <a:latin typeface="Arial Unicode MS" panose="020B0604020202020204" pitchFamily="34" charset="-128"/>
              </a:rPr>
              <a:t>dari</a:t>
            </a:r>
            <a:r>
              <a:rPr lang="en-US" sz="2800" dirty="0">
                <a:latin typeface="Arial Unicode MS" panose="020B0604020202020204" pitchFamily="34" charset="-128"/>
              </a:rPr>
              <a:t> </a:t>
            </a:r>
            <a:r>
              <a:rPr lang="en-US" sz="2800" dirty="0" err="1">
                <a:latin typeface="Arial Unicode MS" panose="020B0604020202020204" pitchFamily="34" charset="-128"/>
              </a:rPr>
              <a:t>objek</a:t>
            </a:r>
            <a:r>
              <a:rPr lang="en-US" sz="2800" dirty="0">
                <a:latin typeface="Arial Unicode MS" panose="020B0604020202020204" pitchFamily="34" charset="-128"/>
              </a:rPr>
              <a:t> </a:t>
            </a:r>
            <a:r>
              <a:rPr lang="en-US" sz="2800" dirty="0" err="1">
                <a:latin typeface="Arial Unicode MS" panose="020B0604020202020204" pitchFamily="34" charset="-128"/>
              </a:rPr>
              <a:t>kelas</a:t>
            </a:r>
            <a:r>
              <a:rPr lang="en-US" sz="2800" dirty="0">
                <a:latin typeface="Arial Unicode MS" panose="020B0604020202020204" pitchFamily="34" charset="-128"/>
              </a:rPr>
              <a:t> mana pun </a:t>
            </a:r>
            <a:r>
              <a:rPr lang="en-US" sz="2800" dirty="0" err="1">
                <a:latin typeface="Arial Unicode MS" panose="020B0604020202020204" pitchFamily="34" charset="-128"/>
              </a:rPr>
              <a:t>untuk</a:t>
            </a:r>
            <a:r>
              <a:rPr lang="en-US" sz="2800" dirty="0">
                <a:latin typeface="Arial Unicode MS" panose="020B0604020202020204" pitchFamily="34" charset="-128"/>
              </a:rPr>
              <a:t> </a:t>
            </a:r>
            <a:r>
              <a:rPr lang="en-US" sz="2800" dirty="0" err="1">
                <a:latin typeface="Arial Unicode MS" panose="020B0604020202020204" pitchFamily="34" charset="-128"/>
              </a:rPr>
              <a:t>memengaruhi</a:t>
            </a:r>
            <a:r>
              <a:rPr lang="en-US" sz="2800" dirty="0">
                <a:latin typeface="Arial Unicode MS" panose="020B0604020202020204" pitchFamily="34" charset="-128"/>
              </a:rPr>
              <a:t> </a:t>
            </a:r>
            <a:r>
              <a:rPr lang="en-US" sz="2800" dirty="0" err="1">
                <a:latin typeface="Arial Unicode MS" panose="020B0604020202020204" pitchFamily="34" charset="-128"/>
              </a:rPr>
              <a:t>perilaku</a:t>
            </a:r>
            <a:r>
              <a:rPr lang="en-US" sz="2800" dirty="0">
                <a:latin typeface="Arial Unicode MS" panose="020B0604020202020204" pitchFamily="34" charset="-128"/>
              </a:rPr>
              <a:t> (</a:t>
            </a:r>
            <a:r>
              <a:rPr lang="en-US" sz="2800" dirty="0" err="1">
                <a:latin typeface="Arial Unicode MS" panose="020B0604020202020204" pitchFamily="34" charset="-128"/>
              </a:rPr>
              <a:t>Booch</a:t>
            </a:r>
            <a:r>
              <a:rPr lang="en-US" sz="2800" dirty="0">
                <a:latin typeface="Arial Unicode MS" panose="020B0604020202020204" pitchFamily="34" charset="-128"/>
              </a:rPr>
              <a:t>, 1999).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800" dirty="0" err="1">
                <a:latin typeface="Arial Unicode MS" panose="020B0604020202020204" pitchFamily="34" charset="-128"/>
              </a:rPr>
              <a:t>Sebuah</a:t>
            </a:r>
            <a:r>
              <a:rPr lang="en-US" sz="2800" dirty="0">
                <a:latin typeface="Arial Unicode MS" panose="020B0604020202020204" pitchFamily="34" charset="-128"/>
              </a:rPr>
              <a:t> </a:t>
            </a:r>
            <a:r>
              <a:rPr lang="en-US" sz="2800" dirty="0" err="1">
                <a:latin typeface="Arial Unicode MS" panose="020B0604020202020204" pitchFamily="34" charset="-128"/>
              </a:rPr>
              <a:t>operasi</a:t>
            </a:r>
            <a:r>
              <a:rPr lang="en-US" sz="2800" dirty="0">
                <a:latin typeface="Arial Unicode MS" panose="020B0604020202020204" pitchFamily="34" charset="-128"/>
              </a:rPr>
              <a:t> </a:t>
            </a:r>
            <a:r>
              <a:rPr lang="en-US" sz="2800" dirty="0" err="1">
                <a:latin typeface="Arial Unicode MS" panose="020B0604020202020204" pitchFamily="34" charset="-128"/>
              </a:rPr>
              <a:t>dapat</a:t>
            </a:r>
            <a:r>
              <a:rPr lang="en-US" sz="2800" dirty="0">
                <a:latin typeface="Arial Unicode MS" panose="020B0604020202020204" pitchFamily="34" charset="-128"/>
              </a:rPr>
              <a:t> </a:t>
            </a:r>
            <a:r>
              <a:rPr lang="en-US" sz="2800" dirty="0" err="1">
                <a:latin typeface="Arial Unicode MS" panose="020B0604020202020204" pitchFamily="34" charset="-128"/>
              </a:rPr>
              <a:t>berupa</a:t>
            </a:r>
            <a:r>
              <a:rPr lang="en-US" sz="2800" dirty="0">
                <a:latin typeface="Arial Unicode MS" panose="020B0604020202020204" pitchFamily="34" charset="-128"/>
              </a:rPr>
              <a:t>: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800" dirty="0" err="1">
                <a:latin typeface="Arial Unicode MS" panose="020B0604020202020204" pitchFamily="34" charset="-128"/>
              </a:rPr>
              <a:t>Pertanyaan</a:t>
            </a:r>
            <a:r>
              <a:rPr lang="en-US" sz="2800" dirty="0">
                <a:latin typeface="Arial Unicode MS" panose="020B0604020202020204" pitchFamily="34" charset="-128"/>
              </a:rPr>
              <a:t>/</a:t>
            </a:r>
            <a:r>
              <a:rPr lang="en-US" sz="2800" dirty="0" err="1">
                <a:latin typeface="Arial Unicode MS" panose="020B0604020202020204" pitchFamily="34" charset="-128"/>
              </a:rPr>
              <a:t>kueri</a:t>
            </a:r>
            <a:r>
              <a:rPr lang="en-US" sz="2800" dirty="0">
                <a:latin typeface="Arial Unicode MS" panose="020B0604020202020204" pitchFamily="34" charset="-128"/>
              </a:rPr>
              <a:t> (</a:t>
            </a:r>
            <a:r>
              <a:rPr lang="en-US" sz="2800" dirty="0" err="1">
                <a:latin typeface="Arial Unicode MS" panose="020B0604020202020204" pitchFamily="34" charset="-128"/>
              </a:rPr>
              <a:t>tidak</a:t>
            </a:r>
            <a:r>
              <a:rPr lang="en-US" sz="2800" dirty="0">
                <a:latin typeface="Arial Unicode MS" panose="020B0604020202020204" pitchFamily="34" charset="-128"/>
              </a:rPr>
              <a:t> </a:t>
            </a:r>
            <a:r>
              <a:rPr lang="en-US" sz="2800" dirty="0" err="1">
                <a:latin typeface="Arial Unicode MS" panose="020B0604020202020204" pitchFamily="34" charset="-128"/>
              </a:rPr>
              <a:t>mengubah</a:t>
            </a:r>
            <a:r>
              <a:rPr lang="en-US" sz="2800" dirty="0">
                <a:latin typeface="Arial Unicode MS" panose="020B0604020202020204" pitchFamily="34" charset="-128"/>
              </a:rPr>
              <a:t> </a:t>
            </a:r>
            <a:r>
              <a:rPr lang="en-US" sz="2800" dirty="0" err="1">
                <a:latin typeface="Arial Unicode MS" panose="020B0604020202020204" pitchFamily="34" charset="-128"/>
              </a:rPr>
              <a:t>nilai</a:t>
            </a:r>
            <a:r>
              <a:rPr lang="en-US" sz="2800" dirty="0">
                <a:latin typeface="Arial Unicode MS" panose="020B0604020202020204" pitchFamily="34" charset="-128"/>
              </a:rPr>
              <a:t> </a:t>
            </a:r>
            <a:r>
              <a:rPr lang="en-US" sz="2800" dirty="0" err="1">
                <a:latin typeface="Arial Unicode MS" panose="020B0604020202020204" pitchFamily="34" charset="-128"/>
              </a:rPr>
              <a:t>objek</a:t>
            </a:r>
            <a:r>
              <a:rPr lang="en-US" sz="2800" dirty="0">
                <a:latin typeface="Arial Unicode MS" panose="020B0604020202020204" pitchFamily="34" charset="-128"/>
              </a:rPr>
              <a:t>)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800" dirty="0" err="1">
                <a:latin typeface="Arial Unicode MS" panose="020B0604020202020204" pitchFamily="34" charset="-128"/>
              </a:rPr>
              <a:t>Perintah</a:t>
            </a:r>
            <a:r>
              <a:rPr lang="en-US" sz="2800" dirty="0">
                <a:latin typeface="Arial Unicode MS" panose="020B0604020202020204" pitchFamily="34" charset="-128"/>
              </a:rPr>
              <a:t> (</a:t>
            </a:r>
            <a:r>
              <a:rPr lang="en-US" sz="2800" dirty="0" err="1">
                <a:latin typeface="Arial Unicode MS" panose="020B0604020202020204" pitchFamily="34" charset="-128"/>
              </a:rPr>
              <a:t>dapat</a:t>
            </a:r>
            <a:r>
              <a:rPr lang="en-US" sz="2800" dirty="0">
                <a:latin typeface="Arial Unicode MS" panose="020B0604020202020204" pitchFamily="34" charset="-128"/>
              </a:rPr>
              <a:t> </a:t>
            </a:r>
            <a:r>
              <a:rPr lang="en-US" sz="2800" dirty="0" err="1">
                <a:latin typeface="Arial Unicode MS" panose="020B0604020202020204" pitchFamily="34" charset="-128"/>
              </a:rPr>
              <a:t>mengubah</a:t>
            </a:r>
            <a:r>
              <a:rPr lang="en-US" sz="2800" dirty="0">
                <a:latin typeface="Arial Unicode MS" panose="020B0604020202020204" pitchFamily="34" charset="-128"/>
              </a:rPr>
              <a:t> </a:t>
            </a:r>
            <a:r>
              <a:rPr lang="en-US" sz="2800" dirty="0" err="1">
                <a:latin typeface="Arial Unicode MS" panose="020B0604020202020204" pitchFamily="34" charset="-128"/>
              </a:rPr>
              <a:t>nilai</a:t>
            </a:r>
            <a:r>
              <a:rPr lang="en-US" sz="2800" dirty="0">
                <a:latin typeface="Arial Unicode MS" panose="020B0604020202020204" pitchFamily="34" charset="-128"/>
              </a:rPr>
              <a:t> </a:t>
            </a:r>
            <a:r>
              <a:rPr lang="en-US" sz="2800" dirty="0" err="1">
                <a:latin typeface="Arial Unicode MS" panose="020B0604020202020204" pitchFamily="34" charset="-128"/>
              </a:rPr>
              <a:t>objek</a:t>
            </a:r>
            <a:r>
              <a:rPr lang="en-US" sz="2800" dirty="0">
                <a:latin typeface="Arial Unicode MS" panose="020B0604020202020204" pitchFamily="34" charset="-128"/>
              </a:rPr>
              <a:t>)</a:t>
            </a:r>
            <a:endParaRPr lang="en-US" sz="2600"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2531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1" y="1859340"/>
            <a:ext cx="8458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Bagaimana</a:t>
            </a:r>
            <a:r>
              <a:rPr lang="en-US" sz="4800" dirty="0"/>
              <a:t> </a:t>
            </a:r>
            <a:r>
              <a:rPr lang="en-US" sz="4800" dirty="0" err="1"/>
              <a:t>cara</a:t>
            </a:r>
            <a:r>
              <a:rPr lang="en-US" sz="4800" dirty="0"/>
              <a:t> </a:t>
            </a:r>
            <a:r>
              <a:rPr lang="en-US" sz="4800" dirty="0" err="1"/>
              <a:t>menyatakan</a:t>
            </a:r>
            <a:r>
              <a:rPr lang="en-US" sz="4800" dirty="0"/>
              <a:t> </a:t>
            </a:r>
            <a:r>
              <a:rPr lang="en-US" sz="4800" dirty="0" err="1"/>
              <a:t>kelas</a:t>
            </a:r>
            <a:r>
              <a:rPr lang="en-US" sz="4800" dirty="0"/>
              <a:t> </a:t>
            </a:r>
            <a:r>
              <a:rPr lang="en-US" sz="4800" dirty="0" err="1"/>
              <a:t>dengan</a:t>
            </a:r>
            <a:r>
              <a:rPr lang="en-US" sz="4800" dirty="0"/>
              <a:t> </a:t>
            </a:r>
            <a:r>
              <a:rPr lang="en-US" sz="4800" dirty="0" err="1"/>
              <a:t>efektif</a:t>
            </a:r>
            <a:r>
              <a:rPr lang="en-US" sz="48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981415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Pengenalan</a:t>
            </a:r>
            <a:r>
              <a:rPr lang="en-US" dirty="0"/>
              <a:t> UML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err="1"/>
              <a:t>Apa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UML?</a:t>
            </a:r>
          </a:p>
          <a:p>
            <a:pPr eaLnBrk="1" hangingPunct="1"/>
            <a:r>
              <a:rPr lang="en-US" sz="2800" dirty="0" err="1"/>
              <a:t>Tujuan</a:t>
            </a:r>
            <a:r>
              <a:rPr lang="en-US" sz="2800" dirty="0"/>
              <a:t> UML</a:t>
            </a:r>
          </a:p>
          <a:p>
            <a:pPr eaLnBrk="1" hangingPunct="1"/>
            <a:r>
              <a:rPr lang="en-US" sz="2800" dirty="0"/>
              <a:t>Review diagram di UML</a:t>
            </a:r>
          </a:p>
          <a:p>
            <a:pPr lvl="2" eaLnBrk="1" hangingPunct="1"/>
            <a:r>
              <a:rPr lang="en-US" sz="2000" dirty="0" err="1"/>
              <a:t>Pengantar</a:t>
            </a:r>
            <a:endParaRPr lang="en-US" sz="2000" dirty="0"/>
          </a:p>
          <a:p>
            <a:pPr lvl="2" eaLnBrk="1" hangingPunct="1"/>
            <a:r>
              <a:rPr lang="en-US" sz="2000" dirty="0"/>
              <a:t>Icon </a:t>
            </a:r>
            <a:r>
              <a:rPr lang="en-US" sz="2000" dirty="0" err="1"/>
              <a:t>kelas</a:t>
            </a:r>
            <a:endParaRPr lang="en-US" sz="2000" dirty="0"/>
          </a:p>
          <a:p>
            <a:pPr lvl="2" eaLnBrk="1" hangingPunct="1"/>
            <a:r>
              <a:rPr lang="en-US" sz="2000" dirty="0" err="1"/>
              <a:t>Relasi</a:t>
            </a:r>
            <a:r>
              <a:rPr lang="en-US" sz="2000" dirty="0"/>
              <a:t> </a:t>
            </a:r>
            <a:r>
              <a:rPr lang="en-US" sz="2000" dirty="0" err="1"/>
              <a:t>antar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endParaRPr lang="en-US" sz="2000" dirty="0"/>
          </a:p>
          <a:p>
            <a:pPr lvl="2" eaLnBrk="1" hangingPunct="1"/>
            <a:r>
              <a:rPr lang="en-US" sz="2000" dirty="0"/>
              <a:t>Batasan</a:t>
            </a:r>
          </a:p>
          <a:p>
            <a:pPr lvl="2" eaLnBrk="1" hangingPunct="1"/>
            <a:r>
              <a:rPr lang="en-US" sz="2000" dirty="0"/>
              <a:t>diagram </a:t>
            </a:r>
            <a:r>
              <a:rPr lang="en-US" sz="2000" dirty="0" err="1"/>
              <a:t>lainnya</a:t>
            </a:r>
            <a:endParaRPr lang="en-US" sz="1200" dirty="0"/>
          </a:p>
          <a:p>
            <a:pPr lvl="2" eaLnBrk="1" hangingPunct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2135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954157" y="453887"/>
            <a:ext cx="7815263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212" tIns="43106" rIns="86212" bIns="43106" anchor="ctr"/>
          <a:lstStyle/>
          <a:p>
            <a:pPr algn="ctr">
              <a:defRPr/>
            </a:pPr>
            <a:r>
              <a:rPr lang="en-CA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UML: Bahasa </a:t>
            </a:r>
            <a:r>
              <a:rPr lang="en-CA" sz="4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Pemodelan</a:t>
            </a:r>
            <a:r>
              <a:rPr lang="en-CA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CA" sz="4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Terpadu</a:t>
            </a:r>
            <a:endParaRPr lang="en-CA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533400" y="1752600"/>
            <a:ext cx="782955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212" tIns="43106" rIns="86212" bIns="43106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CA" sz="3200" dirty="0"/>
              <a:t>The Unified Modeling Language (UML) </a:t>
            </a:r>
            <a:r>
              <a:rPr lang="en-CA" sz="3200" dirty="0" err="1"/>
              <a:t>adalah</a:t>
            </a:r>
            <a:r>
              <a:rPr lang="en-CA" sz="3200" dirty="0"/>
              <a:t> </a:t>
            </a:r>
            <a:r>
              <a:rPr lang="en-CA" sz="3200" dirty="0" err="1"/>
              <a:t>bahasa</a:t>
            </a:r>
            <a:r>
              <a:rPr lang="en-CA" sz="3200" dirty="0"/>
              <a:t> </a:t>
            </a:r>
            <a:r>
              <a:rPr lang="en-CA" sz="3200" dirty="0" err="1"/>
              <a:t>standar</a:t>
            </a:r>
            <a:r>
              <a:rPr lang="en-CA" sz="3200" dirty="0"/>
              <a:t> </a:t>
            </a:r>
            <a:r>
              <a:rPr lang="en-CA" sz="3200" dirty="0" err="1"/>
              <a:t>industri</a:t>
            </a:r>
            <a:r>
              <a:rPr lang="en-CA" sz="3200" dirty="0"/>
              <a:t> </a:t>
            </a:r>
            <a:r>
              <a:rPr lang="en-CA" sz="3200" dirty="0" err="1"/>
              <a:t>untuk</a:t>
            </a:r>
            <a:r>
              <a:rPr lang="en-CA" sz="3200" dirty="0"/>
              <a:t> </a:t>
            </a:r>
            <a:r>
              <a:rPr lang="en-CA" sz="3200" dirty="0" err="1"/>
              <a:t>menentukan</a:t>
            </a:r>
            <a:r>
              <a:rPr lang="en-CA" sz="3200" dirty="0"/>
              <a:t>, </a:t>
            </a:r>
            <a:r>
              <a:rPr lang="en-CA" sz="3200" dirty="0" err="1"/>
              <a:t>memvisualisasikan</a:t>
            </a:r>
            <a:r>
              <a:rPr lang="en-CA" sz="3200" dirty="0"/>
              <a:t>, </a:t>
            </a:r>
            <a:r>
              <a:rPr lang="en-CA" sz="3200" dirty="0" err="1"/>
              <a:t>membangun</a:t>
            </a:r>
            <a:r>
              <a:rPr lang="en-CA" sz="3200" dirty="0"/>
              <a:t>, dan </a:t>
            </a:r>
            <a:r>
              <a:rPr lang="en-CA" sz="3200" dirty="0" err="1"/>
              <a:t>mendokumentasikan</a:t>
            </a:r>
            <a:r>
              <a:rPr lang="en-CA" sz="3200" dirty="0"/>
              <a:t> </a:t>
            </a:r>
            <a:r>
              <a:rPr lang="en-CA" sz="3200" dirty="0" err="1"/>
              <a:t>artefak</a:t>
            </a:r>
            <a:r>
              <a:rPr lang="en-CA" sz="3200" dirty="0"/>
              <a:t> </a:t>
            </a:r>
            <a:r>
              <a:rPr lang="en-CA" sz="3200" dirty="0" err="1"/>
              <a:t>sistem</a:t>
            </a:r>
            <a:r>
              <a:rPr lang="en-CA" sz="3200" dirty="0"/>
              <a:t> </a:t>
            </a:r>
            <a:r>
              <a:rPr lang="en-CA" sz="3200" dirty="0" err="1"/>
              <a:t>perangkat</a:t>
            </a:r>
            <a:r>
              <a:rPr lang="en-CA" sz="3200" dirty="0"/>
              <a:t> </a:t>
            </a:r>
            <a:r>
              <a:rPr lang="en-CA" sz="3200" dirty="0" err="1"/>
              <a:t>lunak</a:t>
            </a:r>
            <a:endParaRPr lang="en-CA" sz="3200" dirty="0"/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CA" sz="3200" dirty="0" err="1"/>
              <a:t>Perumusan</a:t>
            </a:r>
            <a:r>
              <a:rPr lang="en-CA" sz="3200" dirty="0"/>
              <a:t> UML </a:t>
            </a:r>
            <a:r>
              <a:rPr lang="en-CA" sz="3200" dirty="0" err="1"/>
              <a:t>dipimpin</a:t>
            </a:r>
            <a:r>
              <a:rPr lang="en-CA" sz="3200" dirty="0"/>
              <a:t> oleh Grady </a:t>
            </a:r>
            <a:r>
              <a:rPr lang="en-CA" sz="3200" dirty="0" err="1"/>
              <a:t>Booch</a:t>
            </a:r>
            <a:r>
              <a:rPr lang="en-CA" sz="3200" dirty="0"/>
              <a:t>, Ivar Jacobson, dan Jim Rumbaugh (</a:t>
            </a:r>
            <a:r>
              <a:rPr lang="en-CA" sz="3200" dirty="0" err="1"/>
              <a:t>semuanya</a:t>
            </a:r>
            <a:r>
              <a:rPr lang="en-CA" sz="3200" dirty="0"/>
              <a:t> </a:t>
            </a:r>
            <a:r>
              <a:rPr lang="en-CA" sz="3200" dirty="0" err="1"/>
              <a:t>sekarang</a:t>
            </a:r>
            <a:r>
              <a:rPr lang="en-CA" sz="3200" dirty="0"/>
              <a:t> di Rational Software)</a:t>
            </a:r>
          </a:p>
        </p:txBody>
      </p:sp>
    </p:spTree>
    <p:extLst>
      <p:ext uri="{BB962C8B-B14F-4D97-AF65-F5344CB8AC3E}">
        <p14:creationId xmlns:p14="http://schemas.microsoft.com/office/powerpoint/2010/main" val="286607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2557463"/>
            <a:ext cx="8477250" cy="3230562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sz="54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DEKLARASI KELAS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838200" y="2173892"/>
            <a:ext cx="7312025" cy="156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b="1" dirty="0" err="1"/>
              <a:t>Esensinya</a:t>
            </a:r>
            <a:r>
              <a:rPr lang="en-US" b="1" dirty="0"/>
              <a:t>: </a:t>
            </a:r>
            <a:r>
              <a:rPr lang="en-US" b="1" dirty="0" err="1"/>
              <a:t>alat</a:t>
            </a:r>
            <a:r>
              <a:rPr lang="en-US" b="1" dirty="0"/>
              <a:t> yang </a:t>
            </a:r>
            <a:r>
              <a:rPr lang="en-US" b="1" dirty="0" err="1"/>
              <a:t>digunakan</a:t>
            </a:r>
            <a:r>
              <a:rPr lang="en-US" b="1" dirty="0"/>
              <a:t> </a:t>
            </a:r>
            <a:r>
              <a:rPr lang="en-US" b="1" dirty="0" err="1"/>
              <a:t>melalui</a:t>
            </a:r>
            <a:r>
              <a:rPr lang="en-US" b="1" dirty="0"/>
              <a:t> </a:t>
            </a:r>
            <a:r>
              <a:rPr lang="en-US" b="1" dirty="0" err="1"/>
              <a:t>fase</a:t>
            </a:r>
            <a:r>
              <a:rPr lang="en-US" b="1" dirty="0"/>
              <a:t> </a:t>
            </a:r>
            <a:r>
              <a:rPr lang="en-US" b="1" dirty="0" err="1"/>
              <a:t>analisis</a:t>
            </a:r>
            <a:r>
              <a:rPr lang="en-US" b="1" dirty="0"/>
              <a:t> dan </a:t>
            </a:r>
            <a:r>
              <a:rPr lang="en-US" b="1" dirty="0" err="1"/>
              <a:t>desain</a:t>
            </a:r>
            <a:r>
              <a:rPr lang="en-US" b="1" dirty="0"/>
              <a:t> </a:t>
            </a:r>
            <a:r>
              <a:rPr lang="en-US" b="1" dirty="0" err="1"/>
              <a:t>pengembangan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mengekspresikan</a:t>
            </a:r>
            <a:r>
              <a:rPr lang="en-US" b="1" dirty="0"/>
              <a:t> </a:t>
            </a:r>
            <a:r>
              <a:rPr lang="en-US" b="1" dirty="0" err="1"/>
              <a:t>konstruksi</a:t>
            </a:r>
            <a:r>
              <a:rPr lang="en-US" b="1" dirty="0"/>
              <a:t> dan </a:t>
            </a:r>
            <a:r>
              <a:rPr lang="en-US" b="1" dirty="0" err="1"/>
              <a:t>hubungan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yang </a:t>
            </a:r>
            <a:r>
              <a:rPr lang="en-US" b="1" dirty="0" err="1"/>
              <a:t>kompleks</a:t>
            </a:r>
            <a:endParaRPr lang="en-US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908050" y="3811820"/>
            <a:ext cx="7327900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b="1" dirty="0"/>
              <a:t>Target </a:t>
            </a:r>
            <a:r>
              <a:rPr lang="en-US" b="1" dirty="0" err="1"/>
              <a:t>Penggunaan</a:t>
            </a:r>
            <a:r>
              <a:rPr lang="en-US" b="1" dirty="0"/>
              <a:t>: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membangun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berorientasi</a:t>
            </a:r>
            <a:r>
              <a:rPr lang="en-US" b="1" dirty="0"/>
              <a:t> </a:t>
            </a:r>
            <a:r>
              <a:rPr lang="en-US" b="1" dirty="0" err="1"/>
              <a:t>objek</a:t>
            </a:r>
            <a:r>
              <a:rPr lang="en-US" b="1" dirty="0"/>
              <a:t> dan </a:t>
            </a:r>
            <a:r>
              <a:rPr lang="en-US" b="1" dirty="0" err="1"/>
              <a:t>berbasis</a:t>
            </a:r>
            <a:r>
              <a:rPr lang="en-US" b="1" dirty="0"/>
              <a:t> </a:t>
            </a:r>
            <a:r>
              <a:rPr lang="en-US" b="1" dirty="0" err="1"/>
              <a:t>komponen</a:t>
            </a:r>
            <a:endParaRPr lang="en-US" dirty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838200" y="533400"/>
            <a:ext cx="7772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CA" sz="3200" dirty="0"/>
              <a:t>UML </a:t>
            </a:r>
            <a:r>
              <a:rPr lang="en-CA" sz="3200" dirty="0" err="1"/>
              <a:t>menyederhanakan</a:t>
            </a:r>
            <a:r>
              <a:rPr lang="en-CA" sz="3200" dirty="0"/>
              <a:t> proses </a:t>
            </a:r>
            <a:r>
              <a:rPr lang="en-CA" sz="3200" dirty="0" err="1"/>
              <a:t>desain</a:t>
            </a:r>
            <a:r>
              <a:rPr lang="en-CA" sz="3200" dirty="0"/>
              <a:t> </a:t>
            </a:r>
            <a:r>
              <a:rPr lang="en-CA" sz="3200" dirty="0" err="1"/>
              <a:t>perangkat</a:t>
            </a:r>
            <a:r>
              <a:rPr lang="en-CA" sz="3200" dirty="0"/>
              <a:t> </a:t>
            </a:r>
            <a:r>
              <a:rPr lang="en-CA" sz="3200" dirty="0" err="1"/>
              <a:t>lunak</a:t>
            </a:r>
            <a:r>
              <a:rPr lang="en-CA" sz="3200" dirty="0"/>
              <a:t>, </a:t>
            </a:r>
            <a:r>
              <a:rPr lang="en-CA" sz="3200" dirty="0" err="1"/>
              <a:t>membuat</a:t>
            </a:r>
            <a:r>
              <a:rPr lang="en-CA" sz="3200" dirty="0"/>
              <a:t> "</a:t>
            </a:r>
            <a:r>
              <a:rPr lang="en-CA" sz="3200" dirty="0" err="1"/>
              <a:t>cetak</a:t>
            </a:r>
            <a:r>
              <a:rPr lang="en-CA" sz="3200" dirty="0"/>
              <a:t> </a:t>
            </a:r>
            <a:r>
              <a:rPr lang="en-CA" sz="3200" dirty="0" err="1"/>
              <a:t>biru</a:t>
            </a:r>
            <a:r>
              <a:rPr lang="en-CA" sz="3200" dirty="0"/>
              <a:t>" </a:t>
            </a:r>
            <a:r>
              <a:rPr lang="en-CA" sz="3200" dirty="0" err="1"/>
              <a:t>untuk</a:t>
            </a:r>
            <a:r>
              <a:rPr lang="en-CA" sz="3200" dirty="0"/>
              <a:t> </a:t>
            </a:r>
            <a:r>
              <a:rPr lang="en-CA" sz="3200" dirty="0" err="1"/>
              <a:t>konstruksi</a:t>
            </a:r>
            <a:r>
              <a:rPr lang="en-CA" sz="3200" dirty="0"/>
              <a:t> </a:t>
            </a:r>
            <a:r>
              <a:rPr lang="en-CA" sz="3200" dirty="0" err="1"/>
              <a:t>aplikasi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83728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500269" y="1143000"/>
            <a:ext cx="8763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AutoNum type="arabicPeriod"/>
            </a:pP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visual </a:t>
            </a:r>
            <a:r>
              <a:rPr lang="en-US" dirty="0" err="1"/>
              <a:t>ekspresif</a:t>
            </a:r>
            <a:r>
              <a:rPr lang="en-US" dirty="0"/>
              <a:t> yang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dan </a:t>
            </a:r>
            <a:r>
              <a:rPr lang="en-US" dirty="0" err="1"/>
              <a:t>bertukar</a:t>
            </a:r>
            <a:r>
              <a:rPr lang="en-US" dirty="0"/>
              <a:t> model yang </a:t>
            </a:r>
            <a:r>
              <a:rPr lang="en-US" dirty="0" err="1"/>
              <a:t>bermakna</a:t>
            </a:r>
            <a:endParaRPr lang="en-US" dirty="0"/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AutoNum type="arabicPeriod"/>
            </a:pP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ekstensibilitas</a:t>
            </a:r>
            <a:r>
              <a:rPr lang="en-US" dirty="0"/>
              <a:t> dan </a:t>
            </a:r>
            <a:r>
              <a:rPr lang="en-US" dirty="0" err="1"/>
              <a:t>spesialisasi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memperluas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inti.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AutoNum type="arabicPeriod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pada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dan proses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AutoNum type="arabicPeriod"/>
            </a:pP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formal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.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AutoNum type="arabicPeriod"/>
            </a:pP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pasar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AutoNum type="arabicPeriod"/>
            </a:pP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kolaborasi</a:t>
            </a:r>
            <a:r>
              <a:rPr lang="en-US" dirty="0"/>
              <a:t>,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</a:t>
            </a:r>
            <a:r>
              <a:rPr lang="en-US" dirty="0" err="1"/>
              <a:t>pola</a:t>
            </a:r>
            <a:r>
              <a:rPr lang="en-US" dirty="0"/>
              <a:t>, dan </a:t>
            </a:r>
            <a:r>
              <a:rPr lang="en-US" dirty="0" err="1"/>
              <a:t>komponen</a:t>
            </a:r>
            <a:r>
              <a:rPr lang="en-US" dirty="0"/>
              <a:t>.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AutoNum type="arabicPeriod"/>
            </a:pPr>
            <a:r>
              <a:rPr lang="en-US" dirty="0" err="1"/>
              <a:t>Mengintegrasikan</a:t>
            </a:r>
            <a:r>
              <a:rPr lang="en-US" dirty="0"/>
              <a:t> </a:t>
            </a:r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.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685800" y="4572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4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Tujuan</a:t>
            </a:r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UML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58750" y="158750"/>
            <a:ext cx="8826500" cy="654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61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442913" y="214313"/>
            <a:ext cx="7815262" cy="85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212" tIns="43106" rIns="86212" bIns="43106" anchor="ctr"/>
          <a:lstStyle/>
          <a:p>
            <a:pPr algn="ctr">
              <a:defRPr/>
            </a:pP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UML Overview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33388" y="1169988"/>
            <a:ext cx="782955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212" tIns="43106" rIns="86212" bIns="43106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3200" dirty="0"/>
              <a:t>UML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bahasa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memvisualisasikan</a:t>
            </a:r>
            <a:r>
              <a:rPr lang="en-US" sz="3200" dirty="0"/>
              <a:t>, </a:t>
            </a:r>
            <a:r>
              <a:rPr lang="en-US" sz="3200" dirty="0" err="1"/>
              <a:t>menentukan</a:t>
            </a:r>
            <a:r>
              <a:rPr lang="en-US" sz="3200" dirty="0"/>
              <a:t>, </a:t>
            </a:r>
            <a:r>
              <a:rPr lang="en-US" sz="3200" dirty="0" err="1"/>
              <a:t>membangun</a:t>
            </a:r>
            <a:r>
              <a:rPr lang="en-US" sz="3200" dirty="0"/>
              <a:t> dan </a:t>
            </a:r>
            <a:r>
              <a:rPr lang="en-US" sz="3200" dirty="0" err="1"/>
              <a:t>mendokumentasikan</a:t>
            </a:r>
            <a:r>
              <a:rPr lang="en-US" sz="3200" dirty="0"/>
              <a:t> </a:t>
            </a:r>
            <a:r>
              <a:rPr lang="en-US" sz="3200" dirty="0" err="1"/>
              <a:t>artefak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dirty="0" err="1"/>
              <a:t>lunak</a:t>
            </a:r>
            <a:endParaRPr lang="en-US" sz="3200" dirty="0"/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3200" dirty="0" err="1"/>
              <a:t>Artefak</a:t>
            </a:r>
            <a:r>
              <a:rPr lang="en-US" sz="3200" dirty="0"/>
              <a:t> </a:t>
            </a:r>
            <a:r>
              <a:rPr lang="en-US" sz="3200" dirty="0" err="1"/>
              <a:t>mungkin</a:t>
            </a:r>
            <a:r>
              <a:rPr lang="en-US" sz="3200" dirty="0"/>
              <a:t> </a:t>
            </a:r>
            <a:r>
              <a:rPr lang="en-US" sz="3200" dirty="0" err="1"/>
              <a:t>termasuk</a:t>
            </a:r>
            <a:r>
              <a:rPr lang="en-US" sz="3200" dirty="0"/>
              <a:t> </a:t>
            </a:r>
            <a:r>
              <a:rPr lang="en-US" sz="3200" dirty="0" err="1"/>
              <a:t>persyaratan</a:t>
            </a:r>
            <a:r>
              <a:rPr lang="en-US" sz="3200" dirty="0"/>
              <a:t>, </a:t>
            </a:r>
            <a:r>
              <a:rPr lang="en-US" sz="3200" dirty="0" err="1"/>
              <a:t>arsitektur</a:t>
            </a:r>
            <a:r>
              <a:rPr lang="en-US" sz="3200" dirty="0"/>
              <a:t>, </a:t>
            </a:r>
            <a:r>
              <a:rPr lang="en-US" sz="3200" dirty="0" err="1"/>
              <a:t>desain</a:t>
            </a:r>
            <a:r>
              <a:rPr lang="en-US" sz="3200" dirty="0"/>
              <a:t>, </a:t>
            </a:r>
            <a:r>
              <a:rPr lang="en-US" sz="3200" dirty="0" err="1"/>
              <a:t>kode</a:t>
            </a:r>
            <a:r>
              <a:rPr lang="en-US" sz="3200" dirty="0"/>
              <a:t> </a:t>
            </a:r>
            <a:r>
              <a:rPr lang="en-US" sz="3200" dirty="0" err="1"/>
              <a:t>sumber</a:t>
            </a:r>
            <a:r>
              <a:rPr lang="en-US" sz="3200" dirty="0"/>
              <a:t>, </a:t>
            </a:r>
            <a:r>
              <a:rPr lang="en-US" sz="3200" dirty="0" err="1"/>
              <a:t>rencana</a:t>
            </a:r>
            <a:r>
              <a:rPr lang="en-US" sz="3200" dirty="0"/>
              <a:t> </a:t>
            </a:r>
            <a:r>
              <a:rPr lang="en-US" sz="3200" dirty="0" err="1"/>
              <a:t>proyek</a:t>
            </a:r>
            <a:r>
              <a:rPr lang="en-US" sz="3200" dirty="0"/>
              <a:t>, </a:t>
            </a:r>
            <a:r>
              <a:rPr lang="en-US" sz="3200" dirty="0" err="1"/>
              <a:t>tes</a:t>
            </a:r>
            <a:r>
              <a:rPr lang="en-US" sz="3200" dirty="0"/>
              <a:t>, </a:t>
            </a:r>
            <a:r>
              <a:rPr lang="en-US" sz="3200" dirty="0" err="1"/>
              <a:t>prototipe</a:t>
            </a:r>
            <a:r>
              <a:rPr lang="en-US" sz="3200" dirty="0"/>
              <a:t>, </a:t>
            </a:r>
            <a:r>
              <a:rPr lang="en-US" sz="3200" dirty="0" err="1"/>
              <a:t>rilis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1905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 Diagram Class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67069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err="1"/>
              <a:t>Pengantar</a:t>
            </a: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Ikon Kelas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/>
              <a:t>Hubungan</a:t>
            </a: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 err="1"/>
              <a:t>Kendala</a:t>
            </a:r>
            <a:endParaRPr lang="en-US" sz="2800" dirty="0"/>
          </a:p>
          <a:p>
            <a:pPr eaLnBrk="1" hangingPunct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2678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2913" y="214313"/>
            <a:ext cx="7815262" cy="85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212" tIns="43106" rIns="86212" bIns="43106" anchor="ctr"/>
          <a:lstStyle/>
          <a:p>
            <a:pPr algn="ctr">
              <a:defRPr/>
            </a:pPr>
            <a:r>
              <a:rPr lang="en-US" sz="4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Pengantar</a:t>
            </a:r>
            <a:endParaRPr 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33388" y="1169988"/>
            <a:ext cx="782955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212" tIns="43106" rIns="86212" bIns="43106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3200" dirty="0"/>
              <a:t>Diagram </a:t>
            </a:r>
            <a:r>
              <a:rPr lang="en-US" sz="3200" dirty="0" err="1"/>
              <a:t>kelas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dasar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pemrograman</a:t>
            </a:r>
            <a:r>
              <a:rPr lang="en-US" sz="3200" dirty="0"/>
              <a:t> </a:t>
            </a:r>
            <a:r>
              <a:rPr lang="en-US" sz="3200" dirty="0" err="1"/>
              <a:t>berorientasi</a:t>
            </a:r>
            <a:r>
              <a:rPr lang="en-US" sz="3200" dirty="0"/>
              <a:t> </a:t>
            </a:r>
            <a:r>
              <a:rPr lang="en-US" sz="3200" dirty="0" err="1"/>
              <a:t>objek</a:t>
            </a:r>
            <a:endParaRPr lang="en-US" sz="3200" dirty="0"/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3200" dirty="0"/>
              <a:t>Diagram </a:t>
            </a:r>
            <a:r>
              <a:rPr lang="en-US" sz="3200" dirty="0" err="1"/>
              <a:t>kelas</a:t>
            </a:r>
            <a:r>
              <a:rPr lang="en-US" sz="3200" dirty="0"/>
              <a:t> UML </a:t>
            </a:r>
            <a:r>
              <a:rPr lang="en-US" sz="3200" dirty="0" err="1"/>
              <a:t>menampung</a:t>
            </a:r>
            <a:r>
              <a:rPr lang="en-US" sz="3200" dirty="0"/>
              <a:t> </a:t>
            </a:r>
            <a:r>
              <a:rPr lang="en-US" sz="3200" dirty="0" err="1"/>
              <a:t>atribut</a:t>
            </a:r>
            <a:r>
              <a:rPr lang="en-US" sz="3200" dirty="0"/>
              <a:t> dan </a:t>
            </a:r>
            <a:r>
              <a:rPr lang="en-US" sz="3200" dirty="0" err="1"/>
              <a:t>operasi</a:t>
            </a:r>
            <a:r>
              <a:rPr lang="en-US" sz="3200" dirty="0"/>
              <a:t> </a:t>
            </a:r>
            <a:r>
              <a:rPr lang="en-US" sz="3200" dirty="0" err="1"/>
              <a:t>setiap</a:t>
            </a:r>
            <a:r>
              <a:rPr lang="en-US" sz="3200" dirty="0"/>
              <a:t> </a:t>
            </a:r>
            <a:r>
              <a:rPr lang="en-US" sz="3200" dirty="0" err="1"/>
              <a:t>kelas</a:t>
            </a:r>
            <a:r>
              <a:rPr lang="en-US" sz="3200" dirty="0"/>
              <a:t> </a:t>
            </a:r>
            <a:r>
              <a:rPr lang="en-US" sz="3200" dirty="0" err="1"/>
              <a:t>serta</a:t>
            </a:r>
            <a:r>
              <a:rPr lang="en-US" sz="3200" dirty="0"/>
              <a:t> </a:t>
            </a:r>
            <a:r>
              <a:rPr lang="en-US" sz="3200" dirty="0" err="1"/>
              <a:t>hubungan</a:t>
            </a:r>
            <a:r>
              <a:rPr lang="en-US" sz="3200" dirty="0"/>
              <a:t> yang </a:t>
            </a:r>
            <a:r>
              <a:rPr lang="en-US" sz="3200" dirty="0" err="1"/>
              <a:t>ada</a:t>
            </a:r>
            <a:r>
              <a:rPr lang="en-US" sz="3200" dirty="0"/>
              <a:t> </a:t>
            </a:r>
            <a:r>
              <a:rPr lang="en-US" sz="3200" dirty="0" err="1"/>
              <a:t>antar</a:t>
            </a:r>
            <a:r>
              <a:rPr lang="en-US" sz="3200" dirty="0"/>
              <a:t> </a:t>
            </a:r>
            <a:r>
              <a:rPr lang="en-US" sz="3200" dirty="0" err="1"/>
              <a:t>kelas</a:t>
            </a:r>
            <a:endParaRPr lang="en-US" sz="3200" dirty="0"/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7089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 Icon Class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67069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Ikon Kelas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err="1"/>
              <a:t>Menyembunyikan</a:t>
            </a:r>
            <a:r>
              <a:rPr lang="en-US" sz="2800" dirty="0"/>
              <a:t> Detail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err="1"/>
              <a:t>Notasi</a:t>
            </a:r>
            <a:r>
              <a:rPr lang="en-US" sz="2800" dirty="0"/>
              <a:t> </a:t>
            </a:r>
            <a:r>
              <a:rPr lang="en-US" sz="2800" dirty="0" err="1"/>
              <a:t>Visibilitas</a:t>
            </a: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 err="1"/>
              <a:t>Spesifikasi</a:t>
            </a:r>
            <a:r>
              <a:rPr lang="en-US" sz="2800" dirty="0"/>
              <a:t> </a:t>
            </a:r>
            <a:r>
              <a:rPr lang="en-US" sz="2800" dirty="0" err="1"/>
              <a:t>Atribut</a:t>
            </a: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 err="1"/>
              <a:t>Spesifikasi</a:t>
            </a:r>
            <a:r>
              <a:rPr lang="en-US" sz="2800" dirty="0"/>
              <a:t> </a:t>
            </a:r>
            <a:r>
              <a:rPr lang="en-US" sz="2800" dirty="0" err="1"/>
              <a:t>Operasi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8297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442913" y="214313"/>
            <a:ext cx="7815262" cy="85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212" tIns="43106" rIns="86212" bIns="43106"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Icon Class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33387" y="1169988"/>
            <a:ext cx="4585874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212" tIns="43106" rIns="86212" bIns="43106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800" dirty="0"/>
              <a:t>Ikon </a:t>
            </a:r>
            <a:r>
              <a:rPr lang="en-US" sz="2800" dirty="0" err="1"/>
              <a:t>kelas</a:t>
            </a:r>
            <a:r>
              <a:rPr lang="en-US" sz="2800" dirty="0"/>
              <a:t> UML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persegi</a:t>
            </a:r>
            <a:r>
              <a:rPr lang="en-US" sz="2800" dirty="0"/>
              <a:t> </a:t>
            </a:r>
            <a:r>
              <a:rPr lang="en-US" sz="2800" dirty="0" err="1"/>
              <a:t>panjang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tiga</a:t>
            </a:r>
            <a:r>
              <a:rPr lang="en-US" sz="2800" dirty="0"/>
              <a:t> </a:t>
            </a:r>
            <a:r>
              <a:rPr lang="en-US" sz="2800" dirty="0" err="1"/>
              <a:t>kompartemen</a:t>
            </a:r>
            <a:r>
              <a:rPr lang="en-US" sz="2800" dirty="0"/>
              <a:t>: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/>
              <a:t>Nama Class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</a:pPr>
            <a:r>
              <a:rPr lang="en-US" dirty="0" err="1"/>
              <a:t>Atribut</a:t>
            </a:r>
            <a:r>
              <a:rPr lang="en-US" dirty="0"/>
              <a:t> Class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</a:pPr>
            <a:r>
              <a:rPr lang="en-US" dirty="0" err="1"/>
              <a:t>Operasi</a:t>
            </a:r>
            <a:r>
              <a:rPr lang="en-US" dirty="0"/>
              <a:t>/</a:t>
            </a:r>
            <a:r>
              <a:rPr lang="en-US" dirty="0" err="1"/>
              <a:t>metode</a:t>
            </a:r>
            <a:r>
              <a:rPr lang="en-US" dirty="0"/>
              <a:t> class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sv-SE" sz="2800" dirty="0"/>
              <a:t>Atribut dituliskan dalam bentuk berikut:</a:t>
            </a:r>
          </a:p>
          <a:p>
            <a:pPr marL="0" indent="0" eaLnBrk="1" hangingPunct="1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sv-SE" sz="2800" dirty="0"/>
              <a:t>    objek: nama kelas</a:t>
            </a:r>
            <a:endParaRPr lang="en-US" dirty="0"/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 flipV="1">
            <a:off x="2667000" y="2279650"/>
            <a:ext cx="2720975" cy="53975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 flipV="1">
            <a:off x="3124200" y="2798763"/>
            <a:ext cx="2257425" cy="4016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2245" name="Group 21"/>
          <p:cNvGraphicFramePr>
            <a:graphicFrameLocks noGrp="1"/>
          </p:cNvGraphicFramePr>
          <p:nvPr/>
        </p:nvGraphicFramePr>
        <p:xfrm>
          <a:off x="5451475" y="1995488"/>
          <a:ext cx="2930525" cy="3123196"/>
        </p:xfrm>
        <a:graphic>
          <a:graphicData uri="http://schemas.openxmlformats.org/drawingml/2006/table">
            <a:tbl>
              <a:tblPr/>
              <a:tblGrid>
                <a:gridCol w="293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0728">
                <a:tc>
                  <a:txBody>
                    <a:bodyPr/>
                    <a:lstStyle/>
                    <a:p>
                      <a:pPr marL="0" marR="0" lvl="0" indent="190500" algn="ctr" defTabSz="8620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Circle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1911">
                <a:tc>
                  <a:txBody>
                    <a:bodyPr/>
                    <a:lstStyle/>
                    <a:p>
                      <a:pPr marL="0" marR="0" lvl="0" indent="190500" algn="l" defTabSz="8620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radius: float</a:t>
                      </a:r>
                    </a:p>
                    <a:p>
                      <a:pPr marL="0" marR="0" lvl="0" indent="190500" algn="l" defTabSz="8620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center_x: int</a:t>
                      </a:r>
                    </a:p>
                    <a:p>
                      <a:pPr marL="0" marR="0" lvl="0" indent="190500" algn="l" defTabSz="8620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center_y: int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972">
                <a:tc>
                  <a:txBody>
                    <a:bodyPr/>
                    <a:lstStyle/>
                    <a:p>
                      <a:pPr marL="0" marR="0" lvl="0" indent="190500" algn="l" defTabSz="8620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area()</a:t>
                      </a:r>
                    </a:p>
                    <a:p>
                      <a:pPr marL="0" marR="0" lvl="0" indent="190500" algn="l" defTabSz="8620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display()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3352800" y="3657600"/>
            <a:ext cx="2133600" cy="685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74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442913" y="214313"/>
            <a:ext cx="7815262" cy="85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212" tIns="43106" rIns="86212" bIns="43106" anchor="ctr"/>
          <a:lstStyle/>
          <a:p>
            <a:pPr algn="ctr">
              <a:defRPr/>
            </a:pPr>
            <a:r>
              <a:rPr lang="en-US" sz="4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Menyembunyikan</a:t>
            </a: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Detil</a:t>
            </a:r>
            <a:endParaRPr 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aphicFrame>
        <p:nvGraphicFramePr>
          <p:cNvPr id="53251" name="Group 3"/>
          <p:cNvGraphicFramePr>
            <a:graphicFrameLocks noGrp="1"/>
          </p:cNvGraphicFramePr>
          <p:nvPr/>
        </p:nvGraphicFramePr>
        <p:xfrm>
          <a:off x="533400" y="2514600"/>
          <a:ext cx="2305050" cy="2099049"/>
        </p:xfrm>
        <a:graphic>
          <a:graphicData uri="http://schemas.openxmlformats.org/drawingml/2006/table">
            <a:tbl>
              <a:tblPr/>
              <a:tblGrid>
                <a:gridCol w="230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0713">
                <a:tc>
                  <a:txBody>
                    <a:bodyPr/>
                    <a:lstStyle/>
                    <a:p>
                      <a:pPr marL="0" marR="0" lvl="0" indent="190500" algn="ctr" defTabSz="8620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Circle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19">
                <a:tc>
                  <a:txBody>
                    <a:bodyPr/>
                    <a:lstStyle/>
                    <a:p>
                      <a:pPr marL="0" marR="0" lvl="0" indent="190500" algn="l" defTabSz="8620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</a:tabLst>
                      </a:pPr>
                      <a:endParaRPr kumimoji="0" lang="en-CA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943">
                <a:tc>
                  <a:txBody>
                    <a:bodyPr/>
                    <a:lstStyle/>
                    <a:p>
                      <a:pPr marL="0" marR="0" lvl="0" indent="190500" algn="l" defTabSz="8620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area()</a:t>
                      </a:r>
                    </a:p>
                    <a:p>
                      <a:pPr marL="0" marR="0" lvl="0" indent="190500" algn="l" defTabSz="8620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display()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3278" name="Group 30"/>
          <p:cNvGraphicFramePr>
            <a:graphicFrameLocks noGrp="1"/>
          </p:cNvGraphicFramePr>
          <p:nvPr/>
        </p:nvGraphicFramePr>
        <p:xfrm>
          <a:off x="3028950" y="2514600"/>
          <a:ext cx="3219450" cy="2605184"/>
        </p:xfrm>
        <a:graphic>
          <a:graphicData uri="http://schemas.openxmlformats.org/drawingml/2006/table">
            <a:tbl>
              <a:tblPr/>
              <a:tblGrid>
                <a:gridCol w="321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0836">
                <a:tc>
                  <a:txBody>
                    <a:bodyPr/>
                    <a:lstStyle/>
                    <a:p>
                      <a:pPr marL="0" marR="0" lvl="0" indent="190500" algn="ctr" defTabSz="8620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Circle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252">
                <a:tc>
                  <a:txBody>
                    <a:bodyPr/>
                    <a:lstStyle/>
                    <a:p>
                      <a:pPr marL="0" marR="0" lvl="0" indent="190500" algn="l" defTabSz="8620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radius: float</a:t>
                      </a:r>
                    </a:p>
                    <a:p>
                      <a:pPr marL="0" marR="0" lvl="0" indent="190500" algn="l" defTabSz="8620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center_x: int</a:t>
                      </a:r>
                    </a:p>
                    <a:p>
                      <a:pPr marL="0" marR="0" lvl="0" indent="190500" algn="l" defTabSz="8620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center_y: int</a:t>
                      </a:r>
                    </a:p>
                    <a:p>
                      <a:pPr marL="0" marR="0" lvl="0" indent="190500" algn="l" defTabSz="8620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269" name="Group 21"/>
          <p:cNvGraphicFramePr>
            <a:graphicFrameLocks noGrp="1"/>
          </p:cNvGraphicFramePr>
          <p:nvPr/>
        </p:nvGraphicFramePr>
        <p:xfrm>
          <a:off x="6400800" y="2514600"/>
          <a:ext cx="2305050" cy="550863"/>
        </p:xfrm>
        <a:graphic>
          <a:graphicData uri="http://schemas.openxmlformats.org/drawingml/2006/table">
            <a:tbl>
              <a:tblPr/>
              <a:tblGrid>
                <a:gridCol w="230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0863">
                <a:tc>
                  <a:txBody>
                    <a:bodyPr/>
                    <a:lstStyle/>
                    <a:p>
                      <a:pPr marL="0" marR="0" lvl="0" indent="190500" algn="ctr" defTabSz="8620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Circle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987" name="Rectangle 27"/>
          <p:cNvSpPr>
            <a:spLocks noChangeArrowheads="1"/>
          </p:cNvSpPr>
          <p:nvPr/>
        </p:nvSpPr>
        <p:spPr bwMode="auto">
          <a:xfrm>
            <a:off x="433388" y="1169988"/>
            <a:ext cx="782955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212" tIns="43106" rIns="86212" bIns="43106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3200" dirty="0"/>
              <a:t>Anda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opsional</a:t>
            </a:r>
            <a:r>
              <a:rPr lang="en-US" sz="3200" dirty="0"/>
              <a:t> </a:t>
            </a:r>
            <a:r>
              <a:rPr lang="en-US" sz="3200" dirty="0" err="1"/>
              <a:t>mengabaikan</a:t>
            </a:r>
            <a:r>
              <a:rPr lang="en-US" sz="3200" dirty="0"/>
              <a:t> </a:t>
            </a:r>
            <a:r>
              <a:rPr lang="en-US" sz="3200" dirty="0" err="1"/>
              <a:t>atribut</a:t>
            </a:r>
            <a:r>
              <a:rPr lang="en-US" sz="3200" dirty="0"/>
              <a:t>, </a:t>
            </a:r>
            <a:r>
              <a:rPr lang="en-US" sz="3200" dirty="0" err="1"/>
              <a:t>operasi</a:t>
            </a:r>
            <a:r>
              <a:rPr lang="en-US" sz="3200" dirty="0"/>
              <a:t>,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keduanya</a:t>
            </a:r>
            <a:r>
              <a:rPr lang="en-US" sz="3200" dirty="0"/>
              <a:t> di ikon </a:t>
            </a:r>
            <a:r>
              <a:rPr lang="en-US" sz="3200" dirty="0" err="1"/>
              <a:t>kelas</a:t>
            </a:r>
            <a:r>
              <a:rPr lang="en-US" sz="3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42786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442913" y="214313"/>
            <a:ext cx="7815262" cy="85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212" tIns="43106" rIns="86212" bIns="43106" anchor="ctr"/>
          <a:lstStyle/>
          <a:p>
            <a:pPr algn="ctr">
              <a:defRPr/>
            </a:pPr>
            <a:r>
              <a:rPr lang="en-US" sz="4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Notasi</a:t>
            </a: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Visibilitas</a:t>
            </a: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Anggota</a:t>
            </a: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UML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457200" y="1447800"/>
            <a:ext cx="782955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212" tIns="43106" rIns="86212" bIns="43106"/>
          <a:lstStyle>
            <a:lvl1pPr marL="381000" indent="-190500" defTabSz="862013" eaLnBrk="0" hangingPunct="0">
              <a:tabLst>
                <a:tab pos="739775" algn="l"/>
                <a:tab pos="17240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2000" indent="-190500" defTabSz="862013" eaLnBrk="0" hangingPunct="0">
              <a:tabLst>
                <a:tab pos="739775" algn="l"/>
                <a:tab pos="17240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2013" eaLnBrk="0" hangingPunct="0">
              <a:tabLst>
                <a:tab pos="739775" algn="l"/>
                <a:tab pos="17240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2013" eaLnBrk="0" hangingPunct="0">
              <a:tabLst>
                <a:tab pos="739775" algn="l"/>
                <a:tab pos="17240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2013" eaLnBrk="0" hangingPunct="0">
              <a:tabLst>
                <a:tab pos="739775" algn="l"/>
                <a:tab pos="17240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2013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  <a:tab pos="17240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2013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  <a:tab pos="17240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2013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  <a:tab pos="17240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2013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  <a:tab pos="17240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sv-SE" sz="3200" dirty="0"/>
              <a:t>UML memiliki tiga awalan visibilitas untuk anggota: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sv-SE" sz="3200" dirty="0"/>
              <a:t>+ untuk publik,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sv-SE" sz="3200" dirty="0"/>
              <a:t># untuk dilindungi, dan – untuk private</a:t>
            </a:r>
            <a:endParaRPr lang="en-US" sz="2800" dirty="0"/>
          </a:p>
        </p:txBody>
      </p:sp>
      <p:graphicFrame>
        <p:nvGraphicFramePr>
          <p:cNvPr id="54288" name="Group 16"/>
          <p:cNvGraphicFramePr>
            <a:graphicFrameLocks noGrp="1"/>
          </p:cNvGraphicFramePr>
          <p:nvPr/>
        </p:nvGraphicFramePr>
        <p:xfrm>
          <a:off x="2743200" y="3733800"/>
          <a:ext cx="3048000" cy="2066926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256">
                <a:tc>
                  <a:txBody>
                    <a:bodyPr/>
                    <a:lstStyle/>
                    <a:p>
                      <a:pPr marL="0" marR="0" lvl="0" indent="190500" algn="ctr" defTabSz="8620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Circle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56">
                <a:tc>
                  <a:txBody>
                    <a:bodyPr/>
                    <a:lstStyle/>
                    <a:p>
                      <a:pPr marL="0" marR="0" lvl="0" indent="190500" algn="l" defTabSz="8620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-radius: float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0414">
                <a:tc>
                  <a:txBody>
                    <a:bodyPr/>
                    <a:lstStyle/>
                    <a:p>
                      <a:pPr marL="0" marR="0" lvl="0" indent="190500" algn="l" defTabSz="8620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#area()</a:t>
                      </a:r>
                    </a:p>
                    <a:p>
                      <a:pPr marL="0" marR="0" lvl="0" indent="190500" algn="l" defTabSz="8620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+display()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18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42913" y="214313"/>
            <a:ext cx="7815262" cy="85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212" tIns="43106" rIns="86212" bIns="43106" anchor="ctr"/>
          <a:lstStyle/>
          <a:p>
            <a:pPr algn="ctr">
              <a:defRPr/>
            </a:pPr>
            <a:r>
              <a:rPr lang="en-US" sz="4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Spesifikasi</a:t>
            </a: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Atribut</a:t>
            </a: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UML </a:t>
            </a:r>
            <a:r>
              <a:rPr lang="en-US" sz="4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Lengkap</a:t>
            </a:r>
            <a:endParaRPr 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457200" y="1447800"/>
            <a:ext cx="782955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212" tIns="43106" rIns="86212" bIns="43106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800" dirty="0" err="1"/>
              <a:t>Bentuk</a:t>
            </a:r>
            <a:r>
              <a:rPr lang="en-US" sz="2800" dirty="0"/>
              <a:t> </a:t>
            </a:r>
            <a:r>
              <a:rPr lang="en-US" sz="2800" dirty="0" err="1"/>
              <a:t>lengkap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atribut</a:t>
            </a:r>
            <a:r>
              <a:rPr lang="en-US" sz="2800" dirty="0"/>
              <a:t> UML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berikut</a:t>
            </a:r>
            <a:r>
              <a:rPr lang="en-US" sz="2800" dirty="0"/>
              <a:t>: [visibility] name [multiplicity] [: type] [= initial value] [{property}]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800" dirty="0" err="1"/>
              <a:t>Pilihan</a:t>
            </a:r>
            <a:r>
              <a:rPr lang="en-US" sz="2800" dirty="0"/>
              <a:t> </a:t>
            </a:r>
            <a:r>
              <a:rPr lang="en-US" sz="2800" dirty="0" err="1"/>
              <a:t>properti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diubah</a:t>
            </a:r>
            <a:r>
              <a:rPr lang="en-US" sz="2800" dirty="0"/>
              <a:t>,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ditambahkan</a:t>
            </a:r>
            <a:r>
              <a:rPr lang="en-US" sz="2800" dirty="0"/>
              <a:t>, dan </a:t>
            </a:r>
            <a:r>
              <a:rPr lang="en-US" sz="2800" dirty="0" err="1"/>
              <a:t>dibekukan</a:t>
            </a:r>
            <a:endParaRPr lang="en-US" sz="2800" b="1" dirty="0">
              <a:latin typeface="Arial Narrow" panose="020B0606020202030204" pitchFamily="34" charset="0"/>
            </a:endParaRPr>
          </a:p>
        </p:txBody>
      </p:sp>
      <p:graphicFrame>
        <p:nvGraphicFramePr>
          <p:cNvPr id="55309" name="Group 13"/>
          <p:cNvGraphicFramePr>
            <a:graphicFrameLocks noGrp="1"/>
          </p:cNvGraphicFramePr>
          <p:nvPr/>
        </p:nvGraphicFramePr>
        <p:xfrm>
          <a:off x="1981200" y="4038600"/>
          <a:ext cx="5410200" cy="1548316"/>
        </p:xfrm>
        <a:graphic>
          <a:graphicData uri="http://schemas.openxmlformats.org/drawingml/2006/table">
            <a:tbl>
              <a:tblPr/>
              <a:tblGrid>
                <a:gridCol w="541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969">
                <a:tc>
                  <a:txBody>
                    <a:bodyPr/>
                    <a:lstStyle/>
                    <a:p>
                      <a:pPr marL="0" marR="0" lvl="0" indent="190500" algn="ctr" defTabSz="8620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Student Info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844">
                <a:tc>
                  <a:txBody>
                    <a:bodyPr/>
                    <a:lstStyle/>
                    <a:p>
                      <a:pPr marL="0" marR="0" lvl="0" indent="190500" algn="l" defTabSz="8620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-id: string</a:t>
                      </a:r>
                    </a:p>
                    <a:p>
                      <a:pPr marL="0" marR="0" lvl="0" indent="190500" algn="l" defTabSz="8620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hasGraduated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bool = false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98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Kelas dan Obyek (Review)</a:t>
            </a:r>
          </a:p>
        </p:txBody>
      </p:sp>
      <p:pic>
        <p:nvPicPr>
          <p:cNvPr id="14339" name="Picture 6" descr="cookie dough and cookie cutt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9863" y="1966913"/>
            <a:ext cx="40671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5148263" y="2228850"/>
            <a:ext cx="1143000" cy="366713"/>
          </a:xfrm>
          <a:prstGeom prst="rect">
            <a:avLst/>
          </a:prstGeom>
          <a:solidFill>
            <a:srgbClr val="C2D9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id-ID"/>
          </a:p>
        </p:txBody>
      </p:sp>
      <p:sp>
        <p:nvSpPr>
          <p:cNvPr id="14341" name="Text Box 8"/>
          <p:cNvSpPr txBox="1">
            <a:spLocks noChangeArrowheads="1"/>
          </p:cNvSpPr>
          <p:nvPr/>
        </p:nvSpPr>
        <p:spPr bwMode="auto">
          <a:xfrm>
            <a:off x="3028950" y="1938338"/>
            <a:ext cx="1243013" cy="517525"/>
          </a:xfrm>
          <a:prstGeom prst="rect">
            <a:avLst/>
          </a:prstGeom>
          <a:solidFill>
            <a:srgbClr val="C2D9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Pemotong kue (class)</a:t>
            </a:r>
          </a:p>
        </p:txBody>
      </p:sp>
      <p:sp>
        <p:nvSpPr>
          <p:cNvPr id="14342" name="Text Box 9"/>
          <p:cNvSpPr txBox="1">
            <a:spLocks noChangeArrowheads="1"/>
          </p:cNvSpPr>
          <p:nvPr/>
        </p:nvSpPr>
        <p:spPr bwMode="auto">
          <a:xfrm>
            <a:off x="2538413" y="5105400"/>
            <a:ext cx="1128712" cy="517525"/>
          </a:xfrm>
          <a:prstGeom prst="rect">
            <a:avLst/>
          </a:prstGeom>
          <a:solidFill>
            <a:srgbClr val="C2D9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Kue (obyek)</a:t>
            </a:r>
          </a:p>
        </p:txBody>
      </p:sp>
      <p:sp>
        <p:nvSpPr>
          <p:cNvPr id="14343" name="Text Box 10"/>
          <p:cNvSpPr txBox="1">
            <a:spLocks noChangeArrowheads="1"/>
          </p:cNvSpPr>
          <p:nvPr/>
        </p:nvSpPr>
        <p:spPr bwMode="auto">
          <a:xfrm>
            <a:off x="6038850" y="4090988"/>
            <a:ext cx="1243013" cy="825500"/>
          </a:xfrm>
          <a:prstGeom prst="rect">
            <a:avLst/>
          </a:prstGeom>
          <a:solidFill>
            <a:srgbClr val="C2D9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FF3300"/>
                </a:solidFill>
              </a:rPr>
              <a:t>H</a:t>
            </a:r>
            <a:r>
              <a:rPr lang="en-US" sz="1600" b="1">
                <a:solidFill>
                  <a:srgbClr val="FF3399"/>
                </a:solidFill>
              </a:rPr>
              <a:t>i</a:t>
            </a:r>
            <a:r>
              <a:rPr lang="en-US" sz="1600" b="1">
                <a:solidFill>
                  <a:srgbClr val="FFFF00"/>
                </a:solidFill>
              </a:rPr>
              <a:t>a</a:t>
            </a:r>
            <a:r>
              <a:rPr lang="en-US" sz="1600" b="1">
                <a:solidFill>
                  <a:srgbClr val="FF3300"/>
                </a:solidFill>
              </a:rPr>
              <a:t>s</a:t>
            </a:r>
            <a:r>
              <a:rPr lang="en-US" sz="1600" b="1">
                <a:solidFill>
                  <a:srgbClr val="00FF00"/>
                </a:solidFill>
              </a:rPr>
              <a:t>a</a:t>
            </a:r>
            <a:r>
              <a:rPr lang="en-US" sz="1600" b="1">
                <a:solidFill>
                  <a:srgbClr val="FFFF00"/>
                </a:solidFill>
              </a:rPr>
              <a:t>n</a:t>
            </a:r>
            <a:r>
              <a:rPr lang="en-US" sz="1600" b="1"/>
              <a:t> </a:t>
            </a:r>
            <a:r>
              <a:rPr lang="en-US" sz="1600" b="1">
                <a:solidFill>
                  <a:srgbClr val="FF3399"/>
                </a:solidFill>
              </a:rPr>
              <a:t>p</a:t>
            </a:r>
            <a:r>
              <a:rPr lang="en-US" sz="1600" b="1">
                <a:solidFill>
                  <a:srgbClr val="00FF00"/>
                </a:solidFill>
              </a:rPr>
              <a:t>e</a:t>
            </a:r>
            <a:r>
              <a:rPr lang="en-US" sz="1600" b="1">
                <a:solidFill>
                  <a:srgbClr val="FF3300"/>
                </a:solidFill>
              </a:rPr>
              <a:t>r</a:t>
            </a:r>
            <a:r>
              <a:rPr lang="en-US" sz="1600" b="1">
                <a:solidFill>
                  <a:srgbClr val="00FF00"/>
                </a:solidFill>
              </a:rPr>
              <a:t>m</a:t>
            </a:r>
            <a:r>
              <a:rPr lang="en-US" sz="1600" b="1">
                <a:solidFill>
                  <a:srgbClr val="FF3300"/>
                </a:solidFill>
              </a:rPr>
              <a:t>e</a:t>
            </a:r>
            <a:r>
              <a:rPr lang="en-US" sz="1600" b="1">
                <a:solidFill>
                  <a:srgbClr val="FFFF00"/>
                </a:solidFill>
              </a:rPr>
              <a:t>n</a:t>
            </a:r>
            <a:r>
              <a:rPr lang="en-US" sz="1600" b="1"/>
              <a:t>  (atribut)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442913" y="214313"/>
            <a:ext cx="7815262" cy="85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212" tIns="43106" rIns="86212" bIns="43106" anchor="ctr"/>
          <a:lstStyle/>
          <a:p>
            <a:pPr algn="ctr">
              <a:defRPr/>
            </a:pPr>
            <a:r>
              <a:rPr lang="en-US" sz="4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Spesifikasi</a:t>
            </a: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Operasi</a:t>
            </a: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UML </a:t>
            </a:r>
            <a:r>
              <a:rPr lang="en-US" sz="4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Lengkap</a:t>
            </a:r>
            <a:endParaRPr 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433388" y="1169988"/>
            <a:ext cx="8710612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212" tIns="43106" rIns="86212" bIns="43106"/>
          <a:lstStyle>
            <a:lvl1pPr marL="381000" indent="-190500" defTabSz="862013" eaLnBrk="0" hangingPunct="0">
              <a:tabLst>
                <a:tab pos="381000" algn="l"/>
                <a:tab pos="762000" algn="l"/>
                <a:tab pos="1143000" algn="l"/>
                <a:tab pos="15240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2000" indent="-190500" defTabSz="862013" eaLnBrk="0" hangingPunct="0">
              <a:tabLst>
                <a:tab pos="381000" algn="l"/>
                <a:tab pos="762000" algn="l"/>
                <a:tab pos="1143000" algn="l"/>
                <a:tab pos="15240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2013" eaLnBrk="0" hangingPunct="0">
              <a:tabLst>
                <a:tab pos="381000" algn="l"/>
                <a:tab pos="762000" algn="l"/>
                <a:tab pos="1143000" algn="l"/>
                <a:tab pos="15240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2013" eaLnBrk="0" hangingPunct="0">
              <a:tabLst>
                <a:tab pos="381000" algn="l"/>
                <a:tab pos="762000" algn="l"/>
                <a:tab pos="1143000" algn="l"/>
                <a:tab pos="15240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2013" eaLnBrk="0" hangingPunct="0">
              <a:tabLst>
                <a:tab pos="381000" algn="l"/>
                <a:tab pos="762000" algn="l"/>
                <a:tab pos="1143000" algn="l"/>
                <a:tab pos="15240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2013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  <a:tab pos="762000" algn="l"/>
                <a:tab pos="1143000" algn="l"/>
                <a:tab pos="15240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2013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  <a:tab pos="762000" algn="l"/>
                <a:tab pos="1143000" algn="l"/>
                <a:tab pos="15240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2013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  <a:tab pos="762000" algn="l"/>
                <a:tab pos="1143000" algn="l"/>
                <a:tab pos="15240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2013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  <a:tab pos="762000" algn="l"/>
                <a:tab pos="1143000" algn="l"/>
                <a:tab pos="1524000" algn="l"/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3200" dirty="0" err="1"/>
              <a:t>Bentuk</a:t>
            </a:r>
            <a:r>
              <a:rPr lang="en-US" sz="3200" dirty="0"/>
              <a:t> </a:t>
            </a:r>
            <a:r>
              <a:rPr lang="en-US" sz="3200" dirty="0" err="1"/>
              <a:t>lengkap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operasi</a:t>
            </a:r>
            <a:r>
              <a:rPr lang="en-US" sz="3200" dirty="0"/>
              <a:t> UML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sebagai</a:t>
            </a:r>
            <a:r>
              <a:rPr lang="en-US" sz="3200" dirty="0"/>
              <a:t> </a:t>
            </a:r>
            <a:r>
              <a:rPr lang="en-US" sz="3200" dirty="0" err="1"/>
              <a:t>berikut</a:t>
            </a:r>
            <a:r>
              <a:rPr lang="en-US" sz="3200" dirty="0"/>
              <a:t>: [visibility] name [(parameter-list)] [:return-type] [{property}]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3200" dirty="0" err="1"/>
              <a:t>Pilihan</a:t>
            </a:r>
            <a:r>
              <a:rPr lang="en-US" sz="3200" dirty="0"/>
              <a:t> </a:t>
            </a:r>
            <a:r>
              <a:rPr lang="en-US" sz="3200" dirty="0" err="1"/>
              <a:t>properti</a:t>
            </a:r>
            <a:r>
              <a:rPr lang="en-US" sz="3200" dirty="0"/>
              <a:t> </a:t>
            </a:r>
            <a:r>
              <a:rPr lang="en-US" sz="3200" dirty="0" err="1"/>
              <a:t>berurutan</a:t>
            </a:r>
            <a:r>
              <a:rPr lang="en-US" sz="3200" dirty="0"/>
              <a:t>, </a:t>
            </a:r>
            <a:r>
              <a:rPr lang="en-US" sz="3200" dirty="0" err="1"/>
              <a:t>bersamaan</a:t>
            </a:r>
            <a:r>
              <a:rPr lang="en-US" sz="3200" dirty="0"/>
              <a:t>, </a:t>
            </a:r>
            <a:r>
              <a:rPr lang="en-US" sz="3200" dirty="0" err="1"/>
              <a:t>dijaga</a:t>
            </a:r>
            <a:r>
              <a:rPr lang="en-US" sz="3200" dirty="0"/>
              <a:t>, dan </a:t>
            </a:r>
            <a:r>
              <a:rPr lang="en-US" sz="3200" dirty="0" err="1"/>
              <a:t>isQuery</a:t>
            </a:r>
            <a:endParaRPr lang="en-US" sz="2600" dirty="0">
              <a:latin typeface="Arial Narrow" panose="020B060602020203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3200" dirty="0" err="1"/>
              <a:t>Bentuk</a:t>
            </a:r>
            <a:r>
              <a:rPr lang="en-US" sz="3200" dirty="0"/>
              <a:t> </a:t>
            </a:r>
            <a:r>
              <a:rPr lang="en-US" sz="3200" dirty="0" err="1"/>
              <a:t>lengkap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parameter UML </a:t>
            </a:r>
            <a:r>
              <a:rPr lang="en-US" sz="3200" dirty="0" err="1"/>
              <a:t>adalah</a:t>
            </a:r>
            <a:r>
              <a:rPr lang="en-US" sz="3200" dirty="0"/>
              <a:t>: [direction] name : type [= default-value]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3200" dirty="0" err="1"/>
              <a:t>Pilihan</a:t>
            </a:r>
            <a:r>
              <a:rPr lang="en-US" sz="3200" dirty="0"/>
              <a:t> </a:t>
            </a:r>
            <a:r>
              <a:rPr lang="en-US" sz="3200" dirty="0" err="1"/>
              <a:t>arah</a:t>
            </a:r>
            <a:r>
              <a:rPr lang="en-US" sz="3200" dirty="0"/>
              <a:t> </a:t>
            </a:r>
            <a:r>
              <a:rPr lang="en-US" sz="3200" dirty="0" err="1"/>
              <a:t>masuk</a:t>
            </a:r>
            <a:r>
              <a:rPr lang="en-US" sz="3200" dirty="0"/>
              <a:t>, </a:t>
            </a:r>
            <a:r>
              <a:rPr lang="en-US" sz="3200" dirty="0" err="1"/>
              <a:t>keluar</a:t>
            </a:r>
            <a:r>
              <a:rPr lang="en-US" sz="3200" dirty="0"/>
              <a:t>, dan </a:t>
            </a:r>
            <a:r>
              <a:rPr lang="en-US" sz="3200" dirty="0" err="1"/>
              <a:t>keluar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5584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824163" y="5416550"/>
            <a:ext cx="39068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hlink"/>
                </a:solidFill>
              </a:rPr>
              <a:t>public –</a:t>
            </a:r>
            <a:r>
              <a:rPr lang="id-ID" sz="2400">
                <a:solidFill>
                  <a:schemeClr val="hlink"/>
                </a:solidFill>
              </a:rPr>
              <a:t>&gt;</a:t>
            </a:r>
            <a:r>
              <a:rPr lang="en-US" sz="2400">
                <a:solidFill>
                  <a:schemeClr val="hlink"/>
                </a:solidFill>
              </a:rPr>
              <a:t> simbol plus (+)</a:t>
            </a:r>
          </a:p>
          <a:p>
            <a:r>
              <a:rPr lang="en-US" sz="2400">
                <a:solidFill>
                  <a:schemeClr val="hlink"/>
                </a:solidFill>
              </a:rPr>
              <a:t>private –</a:t>
            </a:r>
            <a:r>
              <a:rPr lang="id-ID" sz="2400">
                <a:solidFill>
                  <a:schemeClr val="hlink"/>
                </a:solidFill>
              </a:rPr>
              <a:t>&gt;</a:t>
            </a:r>
            <a:r>
              <a:rPr lang="en-US" sz="2400">
                <a:solidFill>
                  <a:schemeClr val="hlink"/>
                </a:solidFill>
              </a:rPr>
              <a:t> simbol minus  (-)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6963" y="1798638"/>
            <a:ext cx="4572000" cy="492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Rekening</a:t>
            </a:r>
            <a:r>
              <a:rPr lang="id-ID" sz="2400" dirty="0">
                <a:solidFill>
                  <a:schemeClr val="accent6">
                    <a:lumMod val="75000"/>
                  </a:schemeClr>
                </a:solidFill>
              </a:rPr>
              <a:t>Ver2</a:t>
            </a:r>
          </a:p>
        </p:txBody>
      </p:sp>
      <p:sp>
        <p:nvSpPr>
          <p:cNvPr id="6" name="Rectangle 5"/>
          <p:cNvSpPr/>
          <p:nvPr/>
        </p:nvSpPr>
        <p:spPr>
          <a:xfrm>
            <a:off x="2378075" y="2322513"/>
            <a:ext cx="4560888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Tx/>
              <a:buChar char="-"/>
              <a:tabLst>
                <a:tab pos="3048000" algn="l"/>
                <a:tab pos="3328988" algn="l"/>
              </a:tabLst>
              <a:defRPr/>
            </a:pP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saldo</a:t>
            </a:r>
            <a:r>
              <a:rPr lang="id-ID" sz="2000" dirty="0">
                <a:solidFill>
                  <a:schemeClr val="accent6">
                    <a:lumMod val="75000"/>
                  </a:schemeClr>
                </a:solidFill>
              </a:rPr>
              <a:t>	: 	int</a:t>
            </a:r>
          </a:p>
          <a:p>
            <a:pPr>
              <a:buFontTx/>
              <a:buChar char="-"/>
              <a:tabLst>
                <a:tab pos="3048000" algn="l"/>
                <a:tab pos="3328988" algn="l"/>
              </a:tabLst>
              <a:defRPr/>
            </a:pP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namaPemilik</a:t>
            </a:r>
            <a:r>
              <a:rPr lang="id-ID" sz="2000" dirty="0">
                <a:solidFill>
                  <a:schemeClr val="accent6">
                    <a:lumMod val="75000"/>
                  </a:schemeClr>
                </a:solidFill>
              </a:rPr>
              <a:t>	:	String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378075" y="2919413"/>
            <a:ext cx="4560888" cy="2246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3048000" algn="l"/>
                <a:tab pos="3328988" algn="l"/>
              </a:tabLst>
              <a:defRPr/>
            </a:pPr>
            <a:r>
              <a:rPr lang="id-ID" sz="2000" dirty="0">
                <a:solidFill>
                  <a:schemeClr val="accent6">
                    <a:lumMod val="75000"/>
                  </a:schemeClr>
                </a:solidFill>
              </a:rPr>
              <a:t>+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tambah</a:t>
            </a:r>
            <a:r>
              <a:rPr lang="id-ID" sz="2000" dirty="0">
                <a:solidFill>
                  <a:schemeClr val="accent6">
                    <a:lumMod val="75000"/>
                  </a:schemeClr>
                </a:solidFill>
              </a:rPr>
              <a:t>(double) 	: 	void</a:t>
            </a:r>
          </a:p>
          <a:p>
            <a:pPr>
              <a:tabLst>
                <a:tab pos="3048000" algn="l"/>
                <a:tab pos="3328988" algn="l"/>
              </a:tabLst>
              <a:defRPr/>
            </a:pPr>
            <a:r>
              <a:rPr lang="id-ID" sz="2000" dirty="0">
                <a:solidFill>
                  <a:schemeClr val="accent6">
                    <a:lumMod val="75000"/>
                  </a:schemeClr>
                </a:solidFill>
              </a:rPr>
              <a:t>+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ambil</a:t>
            </a:r>
            <a:r>
              <a:rPr lang="id-ID" sz="2000" dirty="0">
                <a:solidFill>
                  <a:schemeClr val="accent6">
                    <a:lumMod val="75000"/>
                  </a:schemeClr>
                </a:solidFill>
              </a:rPr>
              <a:t>(double) 	: 	void</a:t>
            </a:r>
          </a:p>
          <a:p>
            <a:pPr>
              <a:tabLst>
                <a:tab pos="3048000" algn="l"/>
                <a:tab pos="3328988" algn="l"/>
              </a:tabLst>
              <a:defRPr/>
            </a:pPr>
            <a:r>
              <a:rPr lang="id-ID" sz="2000" dirty="0">
                <a:solidFill>
                  <a:schemeClr val="accent6">
                    <a:lumMod val="75000"/>
                  </a:schemeClr>
                </a:solidFill>
              </a:rPr>
              <a:t>+get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Saldo</a:t>
            </a:r>
            <a:r>
              <a:rPr lang="id-ID" sz="2000" dirty="0">
                <a:solidFill>
                  <a:schemeClr val="accent6">
                    <a:lumMod val="75000"/>
                  </a:schemeClr>
                </a:solidFill>
              </a:rPr>
              <a:t>()	:	int</a:t>
            </a:r>
          </a:p>
          <a:p>
            <a:pPr>
              <a:tabLst>
                <a:tab pos="3048000" algn="l"/>
                <a:tab pos="3328988" algn="l"/>
              </a:tabLst>
              <a:defRPr/>
            </a:pPr>
            <a:r>
              <a:rPr lang="id-ID" sz="2000" dirty="0">
                <a:solidFill>
                  <a:schemeClr val="accent6">
                    <a:lumMod val="75000"/>
                  </a:schemeClr>
                </a:solidFill>
              </a:rPr>
              <a:t>+ get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NamaPemilik</a:t>
            </a:r>
            <a:r>
              <a:rPr lang="id-ID" sz="2000" dirty="0">
                <a:solidFill>
                  <a:schemeClr val="accent6">
                    <a:lumMod val="75000"/>
                  </a:schemeClr>
                </a:solidFill>
              </a:rPr>
              <a:t>()   	:	String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0750994"/>
      </p:ext>
    </p:extLst>
  </p:cSld>
  <p:clrMapOvr>
    <a:masterClrMapping/>
  </p:clrMapOvr>
  <p:transition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7766713" cy="4525963"/>
          </a:xfrm>
        </p:spPr>
        <p:txBody>
          <a:bodyPr/>
          <a:lstStyle/>
          <a:p>
            <a:r>
              <a:rPr lang="id-ID" dirty="0"/>
              <a:t>Buat klas dengan mendaftar atribut dan metode </a:t>
            </a:r>
            <a:r>
              <a:rPr lang="id-ID"/>
              <a:t>yang sesuai memakai diagram klas</a:t>
            </a:r>
            <a:endParaRPr lang="id-ID" dirty="0"/>
          </a:p>
          <a:p>
            <a:pPr lvl="1"/>
            <a:r>
              <a:rPr lang="id-ID" dirty="0"/>
              <a:t>Dosen</a:t>
            </a:r>
          </a:p>
          <a:p>
            <a:pPr lvl="1"/>
            <a:r>
              <a:rPr lang="id-ID" dirty="0"/>
              <a:t>PemainSepakBola</a:t>
            </a:r>
          </a:p>
          <a:p>
            <a:pPr lvl="1"/>
            <a:r>
              <a:rPr lang="id-ID" dirty="0"/>
              <a:t>MataKuliah</a:t>
            </a:r>
          </a:p>
          <a:p>
            <a:pPr lvl="1"/>
            <a:r>
              <a:rPr lang="id-ID" dirty="0"/>
              <a:t>RekeningBank</a:t>
            </a:r>
          </a:p>
          <a:p>
            <a:pPr lvl="1"/>
            <a:r>
              <a:rPr lang="id-ID" dirty="0"/>
              <a:t>MenuMakanan</a:t>
            </a:r>
          </a:p>
          <a:p>
            <a:pPr lvl="1"/>
            <a:r>
              <a:rPr lang="id-ID" dirty="0"/>
              <a:t>Binatang</a:t>
            </a:r>
          </a:p>
          <a:p>
            <a:pPr lvl="1"/>
            <a:r>
              <a:rPr lang="id-ID" dirty="0"/>
              <a:t>Tanaman</a:t>
            </a:r>
          </a:p>
          <a:p>
            <a:pPr lvl="1"/>
            <a:r>
              <a:rPr lang="id-ID" dirty="0"/>
              <a:t>ProgramStudi</a:t>
            </a:r>
          </a:p>
        </p:txBody>
      </p:sp>
    </p:spTree>
    <p:extLst>
      <p:ext uri="{BB962C8B-B14F-4D97-AF65-F5344CB8AC3E}">
        <p14:creationId xmlns:p14="http://schemas.microsoft.com/office/powerpoint/2010/main" val="3215045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1271588" y="1727200"/>
            <a:ext cx="4176712" cy="4292600"/>
            <a:chOff x="801" y="896"/>
            <a:chExt cx="2631" cy="2704"/>
          </a:xfrm>
        </p:grpSpPr>
        <p:sp>
          <p:nvSpPr>
            <p:cNvPr id="27651" name="Rectangle 3"/>
            <p:cNvSpPr>
              <a:spLocks noChangeArrowheads="1"/>
            </p:cNvSpPr>
            <p:nvPr/>
          </p:nvSpPr>
          <p:spPr bwMode="auto">
            <a:xfrm>
              <a:off x="801" y="896"/>
              <a:ext cx="2631" cy="27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5380" name="Rectangle 4"/>
            <p:cNvSpPr>
              <a:spLocks noChangeArrowheads="1"/>
            </p:cNvSpPr>
            <p:nvPr/>
          </p:nvSpPr>
          <p:spPr bwMode="auto">
            <a:xfrm>
              <a:off x="1021" y="1005"/>
              <a:ext cx="2067" cy="192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381" name="Rectangle 5"/>
            <p:cNvSpPr>
              <a:spLocks noChangeArrowheads="1"/>
            </p:cNvSpPr>
            <p:nvPr/>
          </p:nvSpPr>
          <p:spPr bwMode="auto">
            <a:xfrm>
              <a:off x="1033" y="1308"/>
              <a:ext cx="2066" cy="447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382" name="Rectangle 6"/>
            <p:cNvSpPr>
              <a:spLocks noChangeArrowheads="1"/>
            </p:cNvSpPr>
            <p:nvPr/>
          </p:nvSpPr>
          <p:spPr bwMode="auto">
            <a:xfrm>
              <a:off x="1531" y="1923"/>
              <a:ext cx="1276" cy="192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383" name="Rectangle 7"/>
            <p:cNvSpPr>
              <a:spLocks noChangeArrowheads="1"/>
            </p:cNvSpPr>
            <p:nvPr/>
          </p:nvSpPr>
          <p:spPr bwMode="auto">
            <a:xfrm>
              <a:off x="1212" y="2871"/>
              <a:ext cx="1878" cy="489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384" name="Text Box 8"/>
            <p:cNvSpPr txBox="1">
              <a:spLocks noChangeArrowheads="1"/>
            </p:cNvSpPr>
            <p:nvPr/>
          </p:nvSpPr>
          <p:spPr bwMode="auto">
            <a:xfrm>
              <a:off x="929" y="1868"/>
              <a:ext cx="5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hlink"/>
                  </a:solidFill>
                  <a:latin typeface="Courier New" pitchFamily="49" charset="0"/>
                  <a:ea typeface="ＭＳ Ｐゴシック" pitchFamily="34" charset="-128"/>
                </a:rPr>
                <a:t>class</a:t>
              </a:r>
            </a:p>
          </p:txBody>
        </p:sp>
        <p:sp>
          <p:nvSpPr>
            <p:cNvPr id="15385" name="Text Box 9"/>
            <p:cNvSpPr txBox="1">
              <a:spLocks noChangeArrowheads="1"/>
            </p:cNvSpPr>
            <p:nvPr/>
          </p:nvSpPr>
          <p:spPr bwMode="auto">
            <a:xfrm>
              <a:off x="2905" y="1884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A50021"/>
                  </a:solidFill>
                  <a:latin typeface="Courier New" pitchFamily="49" charset="0"/>
                  <a:ea typeface="ＭＳ Ｐゴシック" pitchFamily="34" charset="-128"/>
                </a:rPr>
                <a:t>{</a:t>
              </a:r>
            </a:p>
          </p:txBody>
        </p:sp>
        <p:sp>
          <p:nvSpPr>
            <p:cNvPr id="15386" name="Text Box 10"/>
            <p:cNvSpPr txBox="1">
              <a:spLocks noChangeArrowheads="1"/>
            </p:cNvSpPr>
            <p:nvPr/>
          </p:nvSpPr>
          <p:spPr bwMode="auto">
            <a:xfrm>
              <a:off x="970" y="3312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A50021"/>
                  </a:solidFill>
                  <a:latin typeface="Courier New" pitchFamily="49" charset="0"/>
                  <a:ea typeface="ＭＳ Ｐゴシック" pitchFamily="34" charset="-128"/>
                </a:rPr>
                <a:t>}</a:t>
              </a:r>
            </a:p>
          </p:txBody>
        </p:sp>
        <p:sp>
          <p:nvSpPr>
            <p:cNvPr id="15387" name="Rectangle 11"/>
            <p:cNvSpPr>
              <a:spLocks noChangeArrowheads="1"/>
            </p:cNvSpPr>
            <p:nvPr/>
          </p:nvSpPr>
          <p:spPr bwMode="auto">
            <a:xfrm>
              <a:off x="1200" y="2256"/>
              <a:ext cx="1878" cy="489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27660" name="Rectangle 1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477250" cy="1020762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Struktur Definisi Kelas (</a:t>
            </a:r>
            <a:r>
              <a:rPr lang="en-US" i="1"/>
              <a:t>Template</a:t>
            </a:r>
            <a:r>
              <a:rPr lang="en-US"/>
              <a:t> Kelas)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56175" y="1774825"/>
            <a:ext cx="3090863" cy="428625"/>
            <a:chOff x="2675" y="952"/>
            <a:chExt cx="1861" cy="270"/>
          </a:xfrm>
        </p:grpSpPr>
        <p:sp>
          <p:nvSpPr>
            <p:cNvPr id="10" name="AutoShape 14"/>
            <p:cNvSpPr>
              <a:spLocks noChangeArrowheads="1"/>
            </p:cNvSpPr>
            <p:nvPr/>
          </p:nvSpPr>
          <p:spPr bwMode="auto">
            <a:xfrm>
              <a:off x="3439" y="952"/>
              <a:ext cx="1097" cy="27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ja-JP" sz="14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  <a:cs typeface="+mn-cs"/>
                </a:rPr>
                <a:t>Perintah Import  </a:t>
              </a:r>
            </a:p>
          </p:txBody>
        </p:sp>
        <p:cxnSp>
          <p:nvCxnSpPr>
            <p:cNvPr id="15378" name="AutoShape 15"/>
            <p:cNvCxnSpPr>
              <a:cxnSpLocks noChangeShapeType="1"/>
            </p:cNvCxnSpPr>
            <p:nvPr/>
          </p:nvCxnSpPr>
          <p:spPr bwMode="auto">
            <a:xfrm flipH="1" flipV="1">
              <a:off x="2675" y="1084"/>
              <a:ext cx="764" cy="3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954588" y="2398713"/>
            <a:ext cx="3116262" cy="666750"/>
            <a:chOff x="2944" y="1104"/>
            <a:chExt cx="1963" cy="420"/>
          </a:xfrm>
        </p:grpSpPr>
        <p:sp>
          <p:nvSpPr>
            <p:cNvPr id="27665" name="AutoShape 17"/>
            <p:cNvSpPr>
              <a:spLocks noChangeArrowheads="1"/>
            </p:cNvSpPr>
            <p:nvPr/>
          </p:nvSpPr>
          <p:spPr bwMode="auto">
            <a:xfrm>
              <a:off x="3725" y="1104"/>
              <a:ext cx="1182" cy="42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ja-JP" sz="14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  <a:cs typeface="+mn-cs"/>
                </a:rPr>
                <a:t>Komentar Kelas </a:t>
              </a:r>
            </a:p>
          </p:txBody>
        </p:sp>
        <p:cxnSp>
          <p:nvCxnSpPr>
            <p:cNvPr id="15376" name="AutoShape 18"/>
            <p:cNvCxnSpPr>
              <a:cxnSpLocks noChangeShapeType="1"/>
              <a:stCxn id="27665" idx="1"/>
            </p:cNvCxnSpPr>
            <p:nvPr/>
          </p:nvCxnSpPr>
          <p:spPr bwMode="auto">
            <a:xfrm flipH="1" flipV="1">
              <a:off x="2944" y="1307"/>
              <a:ext cx="781" cy="7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968875" y="3281363"/>
            <a:ext cx="3103563" cy="428625"/>
            <a:chOff x="2953" y="1660"/>
            <a:chExt cx="1955" cy="270"/>
          </a:xfrm>
        </p:grpSpPr>
        <p:sp>
          <p:nvSpPr>
            <p:cNvPr id="27668" name="AutoShape 20"/>
            <p:cNvSpPr>
              <a:spLocks noChangeArrowheads="1"/>
            </p:cNvSpPr>
            <p:nvPr/>
          </p:nvSpPr>
          <p:spPr bwMode="auto">
            <a:xfrm>
              <a:off x="3730" y="1660"/>
              <a:ext cx="1178" cy="27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ja-JP" sz="14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  <a:cs typeface="+mn-cs"/>
                </a:rPr>
                <a:t>Nama Kelas </a:t>
              </a:r>
            </a:p>
          </p:txBody>
        </p:sp>
        <p:cxnSp>
          <p:nvCxnSpPr>
            <p:cNvPr id="15374" name="AutoShape 21"/>
            <p:cNvCxnSpPr>
              <a:cxnSpLocks noChangeShapeType="1"/>
              <a:stCxn id="27668" idx="1"/>
            </p:cNvCxnSpPr>
            <p:nvPr/>
          </p:nvCxnSpPr>
          <p:spPr bwMode="auto">
            <a:xfrm flipH="1">
              <a:off x="2953" y="1795"/>
              <a:ext cx="777" cy="6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038725" y="4029075"/>
            <a:ext cx="3017838" cy="542925"/>
            <a:chOff x="3174" y="2346"/>
            <a:chExt cx="1901" cy="342"/>
          </a:xfrm>
        </p:grpSpPr>
        <p:sp>
          <p:nvSpPr>
            <p:cNvPr id="27671" name="AutoShape 23"/>
            <p:cNvSpPr>
              <a:spLocks noChangeArrowheads="1"/>
            </p:cNvSpPr>
            <p:nvPr/>
          </p:nvSpPr>
          <p:spPr bwMode="auto">
            <a:xfrm>
              <a:off x="3940" y="2346"/>
              <a:ext cx="1135" cy="34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ja-JP" sz="14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  <a:cs typeface="+mn-cs"/>
                </a:rPr>
                <a:t>Atribut-atribut (</a:t>
              </a:r>
              <a:r>
                <a:rPr lang="en-US" altLang="ja-JP" sz="1400" i="1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  <a:cs typeface="+mn-cs"/>
                </a:rPr>
                <a:t>Data Members</a:t>
              </a:r>
              <a:r>
                <a:rPr lang="en-US" altLang="ja-JP" sz="14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  <a:cs typeface="+mn-cs"/>
                </a:rPr>
                <a:t>)</a:t>
              </a:r>
              <a:endParaRPr lang="en-US" altLang="ja-JP" sz="12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  <p:cxnSp>
          <p:nvCxnSpPr>
            <p:cNvPr id="15372" name="AutoShape 24"/>
            <p:cNvCxnSpPr>
              <a:cxnSpLocks noChangeShapeType="1"/>
            </p:cNvCxnSpPr>
            <p:nvPr/>
          </p:nvCxnSpPr>
          <p:spPr bwMode="auto">
            <a:xfrm flipH="1" flipV="1">
              <a:off x="3174" y="2504"/>
              <a:ext cx="764" cy="3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5105400" y="5029200"/>
            <a:ext cx="2909888" cy="428625"/>
            <a:chOff x="3216" y="3116"/>
            <a:chExt cx="1833" cy="270"/>
          </a:xfrm>
        </p:grpSpPr>
        <p:sp>
          <p:nvSpPr>
            <p:cNvPr id="27674" name="AutoShape 26"/>
            <p:cNvSpPr>
              <a:spLocks noChangeArrowheads="1"/>
            </p:cNvSpPr>
            <p:nvPr/>
          </p:nvSpPr>
          <p:spPr bwMode="auto">
            <a:xfrm>
              <a:off x="3952" y="3116"/>
              <a:ext cx="1097" cy="27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ja-JP" sz="14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  <a:cs typeface="+mn-cs"/>
                </a:rPr>
                <a:t>Metode (termasuk konstruktor)</a:t>
              </a:r>
              <a:endParaRPr lang="en-US" altLang="ja-JP" sz="12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  <p:cxnSp>
          <p:nvCxnSpPr>
            <p:cNvPr id="15370" name="AutoShape 27"/>
            <p:cNvCxnSpPr>
              <a:cxnSpLocks noChangeShapeType="1"/>
            </p:cNvCxnSpPr>
            <p:nvPr/>
          </p:nvCxnSpPr>
          <p:spPr bwMode="auto">
            <a:xfrm flipH="1" flipV="1">
              <a:off x="3216" y="3264"/>
              <a:ext cx="764" cy="3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</p:spPr>
        </p:cxn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graphicFrame>
        <p:nvGraphicFramePr>
          <p:cNvPr id="1026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817857"/>
              </p:ext>
            </p:extLst>
          </p:nvPr>
        </p:nvGraphicFramePr>
        <p:xfrm>
          <a:off x="949325" y="942975"/>
          <a:ext cx="7089775" cy="531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Document" r:id="rId3" imgW="7084196" imgH="5311516" progId="Word.Document.8">
                  <p:embed/>
                </p:oleObj>
              </mc:Choice>
              <mc:Fallback>
                <p:oleObj name="Document" r:id="rId3" imgW="7084196" imgH="531151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942975"/>
                        <a:ext cx="7089775" cy="531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8" name="Group 45"/>
          <p:cNvGrpSpPr>
            <a:grpSpLocks/>
          </p:cNvGrpSpPr>
          <p:nvPr/>
        </p:nvGrpSpPr>
        <p:grpSpPr bwMode="auto">
          <a:xfrm>
            <a:off x="3097213" y="998538"/>
            <a:ext cx="3657600" cy="838200"/>
            <a:chOff x="2448" y="816"/>
            <a:chExt cx="2304" cy="528"/>
          </a:xfrm>
        </p:grpSpPr>
        <p:sp>
          <p:nvSpPr>
            <p:cNvPr id="1029" name="Text Box 43"/>
            <p:cNvSpPr txBox="1">
              <a:spLocks noChangeArrowheads="1"/>
            </p:cNvSpPr>
            <p:nvPr/>
          </p:nvSpPr>
          <p:spPr bwMode="auto">
            <a:xfrm>
              <a:off x="2784" y="816"/>
              <a:ext cx="1968" cy="218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Deklarasi Kelas</a:t>
              </a:r>
              <a:endParaRPr lang="en-US" sz="1600"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030" name="Line 44"/>
            <p:cNvSpPr>
              <a:spLocks noChangeShapeType="1"/>
            </p:cNvSpPr>
            <p:nvPr/>
          </p:nvSpPr>
          <p:spPr bwMode="auto">
            <a:xfrm flipH="1">
              <a:off x="2448" y="1033"/>
              <a:ext cx="336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 txBox="1">
            <a:spLocks noGrp="1"/>
          </p:cNvSpPr>
          <p:nvPr/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58595EA-C8BA-4496-9163-92B8D35958AF}" type="slidenum">
              <a:rPr lang="en-US" sz="1200">
                <a:cs typeface="Times New Roman" pitchFamily="18" charset="0"/>
              </a:rPr>
              <a:pPr algn="r"/>
              <a:t>35</a:t>
            </a:fld>
            <a:endParaRPr lang="en-US" sz="1200">
              <a:cs typeface="Times New Roman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tIns="0"/>
          <a:lstStyle/>
          <a:p>
            <a:pPr eaLnBrk="1" hangingPunct="1">
              <a:defRPr/>
            </a:pPr>
            <a:r>
              <a:rPr lang="en-US"/>
              <a:t>Deklarasi Kelas</a:t>
            </a:r>
            <a:endParaRPr lang="en-US">
              <a:latin typeface="Lucida Console" pitchFamily="49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06488" y="2298700"/>
            <a:ext cx="7672387" cy="2665413"/>
          </a:xfrm>
        </p:spPr>
        <p:txBody>
          <a:bodyPr/>
          <a:lstStyle/>
          <a:p>
            <a:pPr marL="228600" indent="-228600" eaLnBrk="1" hangingPunct="1"/>
            <a:r>
              <a:rPr lang="en-US"/>
              <a:t>Deklarasi kelas  terdiri dari :</a:t>
            </a:r>
          </a:p>
          <a:p>
            <a:pPr marL="747713" lvl="1" indent="-290513" eaLnBrk="1" hangingPunct="1"/>
            <a:r>
              <a:rPr lang="en-US" i="1"/>
              <a:t>Access modifier =&gt;</a:t>
            </a:r>
            <a:r>
              <a:rPr lang="en-US"/>
              <a:t> </a:t>
            </a:r>
            <a:r>
              <a:rPr lang="en-US">
                <a:latin typeface="Lucida Console" pitchFamily="49" charset="0"/>
              </a:rPr>
              <a:t>public</a:t>
            </a:r>
            <a:endParaRPr lang="en-US"/>
          </a:p>
          <a:p>
            <a:pPr marL="747713" lvl="1" indent="-290513" eaLnBrk="1" hangingPunct="1"/>
            <a:r>
              <a:rPr lang="en-US"/>
              <a:t>Kata kunci </a:t>
            </a:r>
            <a:r>
              <a:rPr lang="en-US">
                <a:latin typeface="Lucida Console" pitchFamily="49" charset="0"/>
              </a:rPr>
              <a:t>class</a:t>
            </a:r>
          </a:p>
          <a:p>
            <a:pPr marL="747713" lvl="1" indent="-290513" eaLnBrk="1" hangingPunct="1"/>
            <a:r>
              <a:rPr lang="en-US"/>
              <a:t>Sepasang kurung kurawal buka dan tutup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2895600"/>
            <a:ext cx="8477250" cy="3230563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sz="54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MEMBUAT OBYEK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0" y="1600200"/>
            <a:ext cx="650875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public class </a:t>
            </a:r>
            <a:r>
              <a:rPr lang="en-US" sz="1600" dirty="0" err="1">
                <a:latin typeface="Courier New" pitchFamily="49" charset="0"/>
              </a:rPr>
              <a:t>RekeningBank</a:t>
            </a:r>
            <a:endParaRPr lang="en-US" sz="16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private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saldo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public </a:t>
            </a:r>
            <a:r>
              <a:rPr lang="en-US" sz="1600" dirty="0" err="1">
                <a:latin typeface="Courier New" pitchFamily="49" charset="0"/>
              </a:rPr>
              <a:t>RekeningBank</a:t>
            </a:r>
            <a:r>
              <a:rPr lang="en-US" sz="1600" dirty="0"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saldo</a:t>
            </a:r>
            <a:r>
              <a:rPr lang="en-US" sz="1600" dirty="0">
                <a:latin typeface="Courier New" pitchFamily="49" charset="0"/>
              </a:rPr>
              <a:t>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public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saldo</a:t>
            </a:r>
            <a:r>
              <a:rPr lang="en-US" sz="1600" dirty="0"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</a:rPr>
              <a:t>saldo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public void </a:t>
            </a:r>
            <a:r>
              <a:rPr lang="en-US" sz="1600" b="1" dirty="0" err="1">
                <a:solidFill>
                  <a:schemeClr val="hlink"/>
                </a:solidFill>
                <a:latin typeface="Courier New" pitchFamily="49" charset="0"/>
              </a:rPr>
              <a:t>simpanan</a:t>
            </a:r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( </a:t>
            </a:r>
            <a:r>
              <a:rPr lang="en-US" sz="1600" b="1" dirty="0" err="1">
                <a:solidFill>
                  <a:schemeClr val="hlink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chemeClr val="hlink"/>
                </a:solidFill>
                <a:latin typeface="Courier New" pitchFamily="49" charset="0"/>
              </a:rPr>
              <a:t>jumlah</a:t>
            </a:r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saldo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saldo</a:t>
            </a:r>
            <a:r>
              <a:rPr lang="en-US" sz="1600" dirty="0">
                <a:latin typeface="Courier New" pitchFamily="49" charset="0"/>
              </a:rPr>
              <a:t> + </a:t>
            </a:r>
            <a:r>
              <a:rPr lang="id-ID" sz="1600" dirty="0">
                <a:latin typeface="Courier New" pitchFamily="49" charset="0"/>
              </a:rPr>
              <a:t>jumlah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407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Contoh Kelas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9144000" cy="47609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public class BankDemo1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   public static void main( String args[]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      RekeningBank rekeningBudi;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40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      rekeningBudi = new RekeningBank();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40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      System.out.println("Rekening Budi ="+rekeningBudi.saldo());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40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      System.out.println("Menabung Rp 50.000");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40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      rekeningBudi.simpanan(50000);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40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      System.out.println("Rekening Budi sekarang="+rekeningBudi.saldo());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4600" y="990600"/>
            <a:ext cx="5713413" cy="1219200"/>
            <a:chOff x="1584" y="624"/>
            <a:chExt cx="3599" cy="768"/>
          </a:xfrm>
        </p:grpSpPr>
        <p:sp>
          <p:nvSpPr>
            <p:cNvPr id="19464" name="AutoShape 5"/>
            <p:cNvSpPr>
              <a:spLocks noChangeArrowheads="1"/>
            </p:cNvSpPr>
            <p:nvPr/>
          </p:nvSpPr>
          <p:spPr bwMode="auto">
            <a:xfrm>
              <a:off x="3121" y="624"/>
              <a:ext cx="2062" cy="43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b="1">
                  <a:latin typeface="Comic Sans MS" pitchFamily="66" charset="0"/>
                </a:rPr>
                <a:t>Deklarasikan variabel yang bertipe RekeningBank</a:t>
              </a:r>
            </a:p>
          </p:txBody>
        </p:sp>
        <p:sp>
          <p:nvSpPr>
            <p:cNvPr id="19465" name="Line 6"/>
            <p:cNvSpPr>
              <a:spLocks noChangeShapeType="1"/>
            </p:cNvSpPr>
            <p:nvPr/>
          </p:nvSpPr>
          <p:spPr bwMode="auto">
            <a:xfrm flipH="1">
              <a:off x="1584" y="866"/>
              <a:ext cx="1538" cy="5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191000" y="2133600"/>
            <a:ext cx="4416425" cy="876300"/>
            <a:chOff x="2640" y="1344"/>
            <a:chExt cx="2782" cy="435"/>
          </a:xfrm>
        </p:grpSpPr>
        <p:sp>
          <p:nvSpPr>
            <p:cNvPr id="19462" name="AutoShape 8"/>
            <p:cNvSpPr>
              <a:spLocks noChangeArrowheads="1"/>
            </p:cNvSpPr>
            <p:nvPr/>
          </p:nvSpPr>
          <p:spPr bwMode="auto">
            <a:xfrm>
              <a:off x="3360" y="1344"/>
              <a:ext cx="2062" cy="43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b="1">
                  <a:latin typeface="Comic Sans MS" pitchFamily="66" charset="0"/>
                </a:rPr>
                <a:t>Membuat obyek baru rekeningBudi memakai class RekeningBank</a:t>
              </a:r>
            </a:p>
          </p:txBody>
        </p:sp>
        <p:sp>
          <p:nvSpPr>
            <p:cNvPr id="19463" name="Line 9"/>
            <p:cNvSpPr>
              <a:spLocks noChangeShapeType="1"/>
            </p:cNvSpPr>
            <p:nvPr/>
          </p:nvSpPr>
          <p:spPr bwMode="auto">
            <a:xfrm flipH="1">
              <a:off x="2640" y="1536"/>
              <a:ext cx="720" cy="9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advTm="20436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442913"/>
            <a:ext cx="8180387" cy="8477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Deklarasi dan Pembuatan</a:t>
            </a:r>
            <a:endParaRPr lang="en-US" altLang="ja-JP" sz="4000">
              <a:ea typeface="ＭＳ Ｐゴシック" pitchFamily="34" charset="-128"/>
            </a:endParaRPr>
          </a:p>
        </p:txBody>
      </p:sp>
      <p:sp>
        <p:nvSpPr>
          <p:cNvPr id="359427" name="Rectangle 3"/>
          <p:cNvSpPr>
            <a:spLocks noChangeArrowheads="1"/>
          </p:cNvSpPr>
          <p:nvPr/>
        </p:nvSpPr>
        <p:spPr bwMode="auto">
          <a:xfrm>
            <a:off x="4191000" y="1295400"/>
            <a:ext cx="4953000" cy="2057400"/>
          </a:xfrm>
          <a:prstGeom prst="rect">
            <a:avLst/>
          </a:prstGeom>
          <a:solidFill>
            <a:srgbClr val="EFFBFF"/>
          </a:solidFill>
          <a:ln w="9525">
            <a:solidFill>
              <a:srgbClr val="EAF0FE"/>
            </a:solidFill>
            <a:miter lim="800000"/>
            <a:headEnd/>
            <a:tailEnd/>
          </a:ln>
          <a:effectLst>
            <a:outerShdw dist="117088" dir="2963922" algn="ctr" rotWithShape="0">
              <a:schemeClr val="tx1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ja-JP" altLang="en-US" sz="2400">
              <a:solidFill>
                <a:srgbClr val="DDDDDD"/>
              </a:solidFill>
              <a:latin typeface="Times New Roman" pitchFamily="18" charset="0"/>
              <a:ea typeface="ＭＳ Ｐゴシック" pitchFamily="34" charset="-128"/>
              <a:cs typeface="+mn-cs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251325" y="1357313"/>
            <a:ext cx="5010150" cy="1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>
                <a:solidFill>
                  <a:schemeClr val="hlink"/>
                </a:solidFill>
                <a:latin typeface="Courier New" pitchFamily="49" charset="0"/>
                <a:ea typeface="ＭＳ Ｐゴシック" pitchFamily="34" charset="-128"/>
              </a:rPr>
              <a:t>RekeningBank rekeningBudi;</a:t>
            </a:r>
          </a:p>
          <a:p>
            <a:pPr>
              <a:lnSpc>
                <a:spcPct val="150000"/>
              </a:lnSpc>
            </a:pPr>
            <a:r>
              <a:rPr lang="en-US" altLang="ja-JP">
                <a:solidFill>
                  <a:srgbClr val="5F5F5F"/>
                </a:solidFill>
                <a:latin typeface="Courier New" pitchFamily="49" charset="0"/>
                <a:ea typeface="ＭＳ Ｐゴシック" pitchFamily="34" charset="-128"/>
              </a:rPr>
              <a:t>rekeningBudi = new RekeningBank( );</a:t>
            </a:r>
          </a:p>
          <a:p>
            <a:pPr>
              <a:lnSpc>
                <a:spcPct val="150000"/>
              </a:lnSpc>
            </a:pPr>
            <a:endParaRPr lang="en-US" altLang="ja-JP" sz="1400">
              <a:solidFill>
                <a:srgbClr val="5F5F5F"/>
              </a:solidFill>
              <a:latin typeface="Courier New" pitchFamily="49" charset="0"/>
              <a:ea typeface="ＭＳ Ｐゴシック" pitchFamily="34" charset="-128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03300" y="1631950"/>
            <a:ext cx="3221038" cy="1797050"/>
            <a:chOff x="767" y="1152"/>
            <a:chExt cx="2029" cy="1132"/>
          </a:xfrm>
        </p:grpSpPr>
        <p:sp>
          <p:nvSpPr>
            <p:cNvPr id="21514" name="Text Box 6"/>
            <p:cNvSpPr txBox="1">
              <a:spLocks noChangeArrowheads="1"/>
            </p:cNvSpPr>
            <p:nvPr/>
          </p:nvSpPr>
          <p:spPr bwMode="auto">
            <a:xfrm>
              <a:off x="767" y="1306"/>
              <a:ext cx="2029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Comic Sans MS" pitchFamily="66" charset="0"/>
                </a:rPr>
                <a:t>Deklarasi  </a:t>
              </a:r>
              <a:br>
                <a:rPr lang="en-US" sz="2400">
                  <a:latin typeface="Comic Sans MS" pitchFamily="66" charset="0"/>
                </a:rPr>
              </a:br>
              <a:r>
                <a:rPr lang="en-US" sz="2400">
                  <a:latin typeface="Comic Sans MS" pitchFamily="66" charset="0"/>
                </a:rPr>
                <a:t>membuat sebuah </a:t>
              </a:r>
            </a:p>
            <a:p>
              <a:pPr eaLnBrk="0" hangingPunct="0"/>
              <a:r>
                <a:rPr lang="en-US" sz="2400">
                  <a:latin typeface="Comic Sans MS" pitchFamily="66" charset="0"/>
                </a:rPr>
                <a:t>penunjuk / </a:t>
              </a:r>
              <a:r>
                <a:rPr lang="en-US" sz="2400" b="1" i="1">
                  <a:latin typeface="Comic Sans MS" pitchFamily="66" charset="0"/>
                </a:rPr>
                <a:t>reference</a:t>
              </a:r>
            </a:p>
            <a:p>
              <a:pPr eaLnBrk="0" hangingPunct="0"/>
              <a:endParaRPr lang="en-US" sz="2400" i="1">
                <a:latin typeface="Comic Sans MS" pitchFamily="66" charset="0"/>
              </a:endParaRPr>
            </a:p>
          </p:txBody>
        </p:sp>
        <p:sp>
          <p:nvSpPr>
            <p:cNvPr id="21515" name="Line 7"/>
            <p:cNvSpPr>
              <a:spLocks noChangeShapeType="1"/>
            </p:cNvSpPr>
            <p:nvPr/>
          </p:nvSpPr>
          <p:spPr bwMode="auto">
            <a:xfrm flipV="1">
              <a:off x="1296" y="1152"/>
              <a:ext cx="1248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9432" name="AutoShape 8"/>
          <p:cNvSpPr>
            <a:spLocks noChangeArrowheads="1"/>
          </p:cNvSpPr>
          <p:nvPr/>
        </p:nvSpPr>
        <p:spPr bwMode="auto">
          <a:xfrm>
            <a:off x="5257800" y="3657600"/>
            <a:ext cx="3505200" cy="25146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TIDAK membuat sebuah obyek.</a:t>
            </a:r>
            <a:br>
              <a:rPr lang="en-US" sz="2400" b="1">
                <a:solidFill>
                  <a:schemeClr val="hlink"/>
                </a:solidFill>
                <a:latin typeface="Comic Sans MS" pitchFamily="66" charset="0"/>
              </a:rPr>
            </a:br>
            <a:endParaRPr lang="en-US" sz="2400" b="1">
              <a:solidFill>
                <a:schemeClr val="hlink"/>
              </a:solidFill>
              <a:latin typeface="Comic Sans MS" pitchFamily="66" charset="0"/>
            </a:endParaRPr>
          </a:p>
          <a:p>
            <a:pPr eaLnBrk="0" hangingPunct="0"/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Penunjuk menunjuk ke “null”,</a:t>
            </a:r>
            <a:br>
              <a:rPr lang="en-US" sz="2400" b="1">
                <a:solidFill>
                  <a:schemeClr val="hlink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(tidak menunjuk apapun)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981200" y="4648200"/>
            <a:ext cx="1228725" cy="706438"/>
            <a:chOff x="3438" y="1233"/>
            <a:chExt cx="774" cy="445"/>
          </a:xfrm>
        </p:grpSpPr>
        <p:sp>
          <p:nvSpPr>
            <p:cNvPr id="21512" name="Rectangle 10"/>
            <p:cNvSpPr>
              <a:spLocks noChangeArrowheads="1"/>
            </p:cNvSpPr>
            <p:nvPr/>
          </p:nvSpPr>
          <p:spPr bwMode="auto">
            <a:xfrm>
              <a:off x="3438" y="1233"/>
              <a:ext cx="5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ea typeface="ＭＳ Ｐゴシック" pitchFamily="34" charset="-128"/>
                </a:rPr>
                <a:t>bobAcct</a:t>
              </a:r>
              <a:endParaRPr lang="en-US" altLang="ja-JP" sz="2400"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359435" name="Rectangle 11"/>
            <p:cNvSpPr>
              <a:spLocks noChangeArrowheads="1"/>
            </p:cNvSpPr>
            <p:nvPr/>
          </p:nvSpPr>
          <p:spPr bwMode="auto">
            <a:xfrm>
              <a:off x="3621" y="1479"/>
              <a:ext cx="591" cy="1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</p:grpSp>
    </p:spTree>
  </p:cSld>
  <p:clrMapOvr>
    <a:masterClrMapping/>
  </p:clrMapOvr>
  <p:transition advTm="24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3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42913" y="214313"/>
            <a:ext cx="7815262" cy="85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212" tIns="43106" rIns="86212" bIns="43106" anchor="ctr"/>
          <a:lstStyle/>
          <a:p>
            <a:pPr algn="ctr">
              <a:defRPr/>
            </a:pPr>
            <a:r>
              <a:rPr lang="en-CA" sz="4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Apa</a:t>
            </a:r>
            <a:r>
              <a:rPr lang="en-CA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CA" sz="4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itu</a:t>
            </a:r>
            <a:r>
              <a:rPr lang="en-CA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CA" sz="4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Obyek</a:t>
            </a:r>
            <a:r>
              <a:rPr lang="en-CA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?</a:t>
            </a:r>
            <a:endParaRPr lang="en-CA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099310" y="1189037"/>
            <a:ext cx="782955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212" tIns="43106" rIns="86212" bIns="43106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CA" sz="3200" dirty="0" err="1"/>
              <a:t>Secara</a:t>
            </a:r>
            <a:r>
              <a:rPr lang="en-CA" sz="3200" dirty="0"/>
              <a:t> </a:t>
            </a:r>
            <a:r>
              <a:rPr lang="en-CA" sz="3200" dirty="0" err="1"/>
              <a:t>konseptual</a:t>
            </a:r>
            <a:r>
              <a:rPr lang="en-CA" sz="3200" dirty="0"/>
              <a:t>, </a:t>
            </a:r>
            <a:r>
              <a:rPr lang="en-CA" sz="3200" dirty="0" err="1"/>
              <a:t>ada</a:t>
            </a:r>
            <a:r>
              <a:rPr lang="en-CA" sz="3200" dirty="0"/>
              <a:t> </a:t>
            </a:r>
            <a:r>
              <a:rPr lang="en-CA" sz="3200" dirty="0" err="1"/>
              <a:t>banyak</a:t>
            </a:r>
            <a:r>
              <a:rPr lang="en-CA" sz="3200" dirty="0"/>
              <a:t> </a:t>
            </a:r>
            <a:r>
              <a:rPr lang="en-CA" sz="3200" dirty="0" err="1"/>
              <a:t>cara</a:t>
            </a:r>
            <a:r>
              <a:rPr lang="en-CA" sz="3200" dirty="0"/>
              <a:t> </a:t>
            </a:r>
            <a:r>
              <a:rPr lang="en-CA" sz="3200" dirty="0" err="1"/>
              <a:t>untuk</a:t>
            </a:r>
            <a:r>
              <a:rPr lang="en-CA" sz="3200" dirty="0"/>
              <a:t> </a:t>
            </a:r>
            <a:r>
              <a:rPr lang="en-CA" sz="3200" dirty="0" err="1"/>
              <a:t>memikirkan</a:t>
            </a:r>
            <a:r>
              <a:rPr lang="en-CA" sz="3200" dirty="0"/>
              <a:t> </a:t>
            </a:r>
            <a:r>
              <a:rPr lang="en-CA" sz="3200" dirty="0" err="1"/>
              <a:t>suatu</a:t>
            </a:r>
            <a:r>
              <a:rPr lang="en-CA" sz="3200" dirty="0"/>
              <a:t> </a:t>
            </a:r>
            <a:r>
              <a:rPr lang="en-CA" sz="3200" dirty="0" err="1"/>
              <a:t>objek</a:t>
            </a:r>
            <a:endParaRPr lang="en-CA" sz="3200" dirty="0"/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CA" sz="3200" dirty="0" err="1"/>
              <a:t>sesuatu</a:t>
            </a:r>
            <a:r>
              <a:rPr lang="en-CA" sz="3200" dirty="0"/>
              <a:t> yang </a:t>
            </a:r>
            <a:r>
              <a:rPr lang="en-CA" sz="3200" dirty="0" err="1"/>
              <a:t>dapat</a:t>
            </a:r>
            <a:r>
              <a:rPr lang="en-CA" sz="3200" dirty="0"/>
              <a:t> </a:t>
            </a:r>
            <a:r>
              <a:rPr lang="en-CA" sz="3200" dirty="0" err="1"/>
              <a:t>dilihat</a:t>
            </a:r>
            <a:r>
              <a:rPr lang="en-CA" sz="3200" dirty="0"/>
              <a:t> </a:t>
            </a:r>
            <a:r>
              <a:rPr lang="en-CA" sz="3200" dirty="0" err="1"/>
              <a:t>atau</a:t>
            </a:r>
            <a:r>
              <a:rPr lang="en-CA" sz="3200" dirty="0"/>
              <a:t> </a:t>
            </a:r>
            <a:r>
              <a:rPr lang="en-CA" sz="3200" dirty="0" err="1"/>
              <a:t>disentuh</a:t>
            </a:r>
            <a:endParaRPr lang="en-CA" sz="3200" dirty="0"/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CA" sz="3200" dirty="0" err="1"/>
              <a:t>hal</a:t>
            </a:r>
            <a:r>
              <a:rPr lang="en-CA" sz="3200" dirty="0"/>
              <a:t> yang </a:t>
            </a:r>
            <a:r>
              <a:rPr lang="en-CA" sz="3200" dirty="0" err="1"/>
              <a:t>dapat</a:t>
            </a:r>
            <a:r>
              <a:rPr lang="en-CA" sz="3200" dirty="0"/>
              <a:t> </a:t>
            </a:r>
            <a:r>
              <a:rPr lang="en-CA" sz="3200" dirty="0" err="1"/>
              <a:t>menjadi</a:t>
            </a:r>
            <a:r>
              <a:rPr lang="en-CA" sz="3200" dirty="0"/>
              <a:t> </a:t>
            </a:r>
            <a:r>
              <a:rPr lang="en-CA" sz="3200" dirty="0" err="1"/>
              <a:t>sasaran</a:t>
            </a:r>
            <a:r>
              <a:rPr lang="en-CA" sz="3200" dirty="0"/>
              <a:t>  Tindakan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CA" sz="3200" dirty="0" err="1"/>
              <a:t>sesuatu</a:t>
            </a:r>
            <a:r>
              <a:rPr lang="en-CA" sz="3200" dirty="0"/>
              <a:t> yang </a:t>
            </a:r>
            <a:r>
              <a:rPr lang="en-CA" sz="3200" dirty="0" err="1"/>
              <a:t>melakukan</a:t>
            </a:r>
            <a:r>
              <a:rPr lang="en-CA" sz="3200" dirty="0"/>
              <a:t> </a:t>
            </a:r>
            <a:r>
              <a:rPr lang="en-CA" sz="3200" dirty="0" err="1"/>
              <a:t>suatu</a:t>
            </a:r>
            <a:r>
              <a:rPr lang="en-CA" sz="3200" dirty="0"/>
              <a:t> Tindakan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CA" sz="3200" dirty="0" err="1"/>
              <a:t>Struktur</a:t>
            </a:r>
            <a:r>
              <a:rPr lang="en-CA" sz="3200" dirty="0"/>
              <a:t> dan </a:t>
            </a:r>
            <a:r>
              <a:rPr lang="en-CA" sz="3200" dirty="0" err="1"/>
              <a:t>perilaku</a:t>
            </a:r>
            <a:r>
              <a:rPr lang="en-CA" sz="3200" dirty="0"/>
              <a:t> </a:t>
            </a:r>
            <a:r>
              <a:rPr lang="en-CA" sz="3200" dirty="0" err="1"/>
              <a:t>objek</a:t>
            </a:r>
            <a:r>
              <a:rPr lang="en-CA" sz="3200" dirty="0"/>
              <a:t> yang </a:t>
            </a:r>
            <a:r>
              <a:rPr lang="en-CA" sz="3200" dirty="0" err="1"/>
              <a:t>serupa</a:t>
            </a:r>
            <a:r>
              <a:rPr lang="en-CA" sz="3200" dirty="0"/>
              <a:t> </a:t>
            </a:r>
            <a:r>
              <a:rPr lang="en-CA" sz="3200" dirty="0" err="1"/>
              <a:t>didefinisikan</a:t>
            </a:r>
            <a:r>
              <a:rPr lang="en-CA" sz="3200" dirty="0"/>
              <a:t> </a:t>
            </a:r>
            <a:r>
              <a:rPr lang="en-CA" sz="3200" dirty="0" err="1"/>
              <a:t>dalam</a:t>
            </a:r>
            <a:r>
              <a:rPr lang="en-CA" sz="3200" dirty="0"/>
              <a:t> </a:t>
            </a:r>
            <a:r>
              <a:rPr lang="en-CA" sz="3200" dirty="0" err="1"/>
              <a:t>kelas</a:t>
            </a:r>
            <a:r>
              <a:rPr lang="en-CA" sz="3200" dirty="0"/>
              <a:t> yang </a:t>
            </a:r>
            <a:r>
              <a:rPr lang="en-CA" sz="3200" dirty="0" err="1"/>
              <a:t>sama</a:t>
            </a:r>
            <a:r>
              <a:rPr lang="en-CA" sz="3200" dirty="0"/>
              <a:t>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CA" sz="3200" dirty="0" err="1"/>
              <a:t>Obyek</a:t>
            </a:r>
            <a:r>
              <a:rPr lang="en-CA" sz="3200" dirty="0"/>
              <a:t> </a:t>
            </a:r>
            <a:r>
              <a:rPr lang="en-CA" sz="3200" dirty="0" err="1"/>
              <a:t>memiliki</a:t>
            </a:r>
            <a:r>
              <a:rPr lang="en-CA" sz="3200" dirty="0"/>
              <a:t> </a:t>
            </a:r>
            <a:r>
              <a:rPr lang="en-CA" sz="3200" dirty="0" err="1"/>
              <a:t>tiga</a:t>
            </a:r>
            <a:r>
              <a:rPr lang="en-CA" sz="3200" dirty="0"/>
              <a:t> </a:t>
            </a:r>
            <a:r>
              <a:rPr lang="en-CA" sz="3200" dirty="0" err="1"/>
              <a:t>sifat</a:t>
            </a:r>
            <a:r>
              <a:rPr lang="en-CA" sz="3200" dirty="0"/>
              <a:t>: </a:t>
            </a:r>
            <a:r>
              <a:rPr lang="en-CA" sz="3200" dirty="0" err="1"/>
              <a:t>identitas</a:t>
            </a:r>
            <a:r>
              <a:rPr lang="en-CA" sz="3200" dirty="0"/>
              <a:t>, </a:t>
            </a:r>
            <a:r>
              <a:rPr lang="en-CA" sz="3200" dirty="0" err="1"/>
              <a:t>keadaan</a:t>
            </a:r>
            <a:r>
              <a:rPr lang="en-CA" sz="3200" dirty="0"/>
              <a:t>, dan </a:t>
            </a:r>
            <a:r>
              <a:rPr lang="en-CA" sz="3200" dirty="0" err="1"/>
              <a:t>perilaku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694752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442913"/>
            <a:ext cx="8180387" cy="8477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Deklarasi dan Pembuatan</a:t>
            </a:r>
            <a:endParaRPr lang="en-US" altLang="ja-JP" sz="4000">
              <a:ea typeface="ＭＳ Ｐゴシック" pitchFamily="34" charset="-128"/>
            </a:endParaRPr>
          </a:p>
        </p:txBody>
      </p:sp>
      <p:sp>
        <p:nvSpPr>
          <p:cNvPr id="361475" name="Rectangle 3"/>
          <p:cNvSpPr>
            <a:spLocks noChangeArrowheads="1"/>
          </p:cNvSpPr>
          <p:nvPr/>
        </p:nvSpPr>
        <p:spPr bwMode="auto">
          <a:xfrm>
            <a:off x="4191000" y="1524000"/>
            <a:ext cx="4953000" cy="1452563"/>
          </a:xfrm>
          <a:prstGeom prst="rect">
            <a:avLst/>
          </a:prstGeom>
          <a:solidFill>
            <a:srgbClr val="EFFBFF"/>
          </a:solidFill>
          <a:ln w="9525">
            <a:solidFill>
              <a:srgbClr val="EAF0FE"/>
            </a:solidFill>
            <a:miter lim="800000"/>
            <a:headEnd/>
            <a:tailEnd/>
          </a:ln>
          <a:effectLst>
            <a:outerShdw dist="117088" dir="2963922" algn="ctr" rotWithShape="0">
              <a:schemeClr val="tx1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ja-JP" altLang="en-US" sz="2400">
              <a:solidFill>
                <a:srgbClr val="DDDDDD"/>
              </a:solidFill>
              <a:latin typeface="Times New Roman" pitchFamily="18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1981200" y="4648200"/>
            <a:ext cx="1303338" cy="706438"/>
            <a:chOff x="3438" y="1233"/>
            <a:chExt cx="821" cy="445"/>
          </a:xfrm>
        </p:grpSpPr>
        <p:sp>
          <p:nvSpPr>
            <p:cNvPr id="22543" name="Rectangle 5"/>
            <p:cNvSpPr>
              <a:spLocks noChangeArrowheads="1"/>
            </p:cNvSpPr>
            <p:nvPr/>
          </p:nvSpPr>
          <p:spPr bwMode="auto">
            <a:xfrm>
              <a:off x="3438" y="1233"/>
              <a:ext cx="82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latin typeface="Times New Roman" pitchFamily="18" charset="0"/>
                  <a:ea typeface="ＭＳ Ｐゴシック" pitchFamily="34" charset="-128"/>
                </a:rPr>
                <a:t>rekeningBudi</a:t>
              </a:r>
              <a:endParaRPr lang="en-US" altLang="ja-JP" sz="2400"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361478" name="Rectangle 6"/>
            <p:cNvSpPr>
              <a:spLocks noChangeArrowheads="1"/>
            </p:cNvSpPr>
            <p:nvPr/>
          </p:nvSpPr>
          <p:spPr bwMode="auto">
            <a:xfrm>
              <a:off x="3621" y="1479"/>
              <a:ext cx="591" cy="1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</p:grpSp>
      <p:sp>
        <p:nvSpPr>
          <p:cNvPr id="361479" name="Freeform 7"/>
          <p:cNvSpPr>
            <a:spLocks/>
          </p:cNvSpPr>
          <p:nvPr/>
        </p:nvSpPr>
        <p:spPr bwMode="auto">
          <a:xfrm>
            <a:off x="2867025" y="4987925"/>
            <a:ext cx="1528763" cy="200025"/>
          </a:xfrm>
          <a:custGeom>
            <a:avLst/>
            <a:gdLst>
              <a:gd name="T0" fmla="*/ 0 w 963"/>
              <a:gd name="T1" fmla="*/ 2147483647 h 126"/>
              <a:gd name="T2" fmla="*/ 2147483647 w 963"/>
              <a:gd name="T3" fmla="*/ 2147483647 h 126"/>
              <a:gd name="T4" fmla="*/ 2147483647 w 963"/>
              <a:gd name="T5" fmla="*/ 2147483647 h 126"/>
              <a:gd name="T6" fmla="*/ 0 60000 65536"/>
              <a:gd name="T7" fmla="*/ 0 60000 65536"/>
              <a:gd name="T8" fmla="*/ 0 60000 65536"/>
              <a:gd name="T9" fmla="*/ 0 w 963"/>
              <a:gd name="T10" fmla="*/ 0 h 126"/>
              <a:gd name="T11" fmla="*/ 963 w 963"/>
              <a:gd name="T12" fmla="*/ 126 h 1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26">
                <a:moveTo>
                  <a:pt x="0" y="126"/>
                </a:moveTo>
                <a:cubicBezTo>
                  <a:pt x="76" y="108"/>
                  <a:pt x="294" y="30"/>
                  <a:pt x="454" y="15"/>
                </a:cubicBezTo>
                <a:cubicBezTo>
                  <a:pt x="614" y="0"/>
                  <a:pt x="857" y="32"/>
                  <a:pt x="963" y="37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diamond" w="med" len="med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3400" y="2293938"/>
            <a:ext cx="6513513" cy="1363662"/>
            <a:chOff x="767" y="1157"/>
            <a:chExt cx="3613" cy="891"/>
          </a:xfrm>
        </p:grpSpPr>
        <p:sp>
          <p:nvSpPr>
            <p:cNvPr id="22541" name="Text Box 9"/>
            <p:cNvSpPr txBox="1">
              <a:spLocks noChangeArrowheads="1"/>
            </p:cNvSpPr>
            <p:nvPr/>
          </p:nvSpPr>
          <p:spPr bwMode="auto">
            <a:xfrm>
              <a:off x="767" y="1312"/>
              <a:ext cx="3613" cy="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Comic Sans MS" pitchFamily="66" charset="0"/>
                </a:rPr>
                <a:t>Membuat sebuah obyek …</a:t>
              </a:r>
            </a:p>
            <a:p>
              <a:pPr eaLnBrk="0" hangingPunct="0">
                <a:buFontTx/>
                <a:buChar char="•"/>
              </a:pPr>
              <a:r>
                <a:rPr lang="en-US" sz="2400">
                  <a:latin typeface="Comic Sans MS" pitchFamily="66" charset="0"/>
                </a:rPr>
                <a:t> </a:t>
              </a:r>
              <a:r>
                <a:rPr lang="en-US" sz="2000">
                  <a:latin typeface="Comic Sans MS" pitchFamily="66" charset="0"/>
                </a:rPr>
                <a:t>“new” membuat instance</a:t>
              </a:r>
            </a:p>
            <a:p>
              <a:pPr eaLnBrk="0" hangingPunct="0">
                <a:buFontTx/>
                <a:buChar char="•"/>
              </a:pPr>
              <a:r>
                <a:rPr lang="en-US" sz="2000">
                  <a:latin typeface="Comic Sans MS" pitchFamily="66" charset="0"/>
                </a:rPr>
                <a:t> “=” membuat variabel bobAcct menunjuk ke instance</a:t>
              </a:r>
            </a:p>
          </p:txBody>
        </p:sp>
        <p:sp>
          <p:nvSpPr>
            <p:cNvPr id="22542" name="Line 10"/>
            <p:cNvSpPr>
              <a:spLocks noChangeShapeType="1"/>
            </p:cNvSpPr>
            <p:nvPr/>
          </p:nvSpPr>
          <p:spPr bwMode="auto">
            <a:xfrm flipV="1">
              <a:off x="1296" y="1157"/>
              <a:ext cx="1618" cy="139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5" name="Rectangle 11"/>
          <p:cNvSpPr>
            <a:spLocks noChangeArrowheads="1"/>
          </p:cNvSpPr>
          <p:nvPr/>
        </p:nvSpPr>
        <p:spPr bwMode="auto">
          <a:xfrm>
            <a:off x="4251325" y="1554163"/>
            <a:ext cx="4892675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>
                <a:solidFill>
                  <a:schemeClr val="hlink"/>
                </a:solidFill>
                <a:latin typeface="Courier New" pitchFamily="49" charset="0"/>
                <a:ea typeface="ＭＳ Ｐゴシック" pitchFamily="34" charset="-128"/>
              </a:rPr>
              <a:t>RekeningBank rekeningBudi;</a:t>
            </a:r>
          </a:p>
          <a:p>
            <a:pPr>
              <a:lnSpc>
                <a:spcPct val="150000"/>
              </a:lnSpc>
            </a:pPr>
            <a:r>
              <a:rPr lang="en-US" altLang="ja-JP" sz="1600">
                <a:solidFill>
                  <a:srgbClr val="5F5F5F"/>
                </a:solidFill>
                <a:latin typeface="Courier New" pitchFamily="49" charset="0"/>
                <a:ea typeface="ＭＳ Ｐゴシック" pitchFamily="34" charset="-128"/>
              </a:rPr>
              <a:t>rekeningBudi = new RekeningBank( );</a:t>
            </a:r>
          </a:p>
          <a:p>
            <a:pPr>
              <a:lnSpc>
                <a:spcPct val="150000"/>
              </a:lnSpc>
            </a:pPr>
            <a:endParaRPr lang="en-US" altLang="ja-JP" sz="1400">
              <a:solidFill>
                <a:srgbClr val="2A08A8"/>
              </a:solidFill>
              <a:latin typeface="Courier New" pitchFamily="49" charset="0"/>
              <a:ea typeface="ＭＳ Ｐゴシック" pitchFamily="34" charset="-128"/>
            </a:endParaRPr>
          </a:p>
        </p:txBody>
      </p:sp>
      <p:sp>
        <p:nvSpPr>
          <p:cNvPr id="22536" name="AutoShape 12"/>
          <p:cNvSpPr>
            <a:spLocks noChangeArrowheads="1"/>
          </p:cNvSpPr>
          <p:nvPr/>
        </p:nvSpPr>
        <p:spPr bwMode="auto">
          <a:xfrm>
            <a:off x="4394200" y="4419600"/>
            <a:ext cx="1752600" cy="18288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2537" name="Rectangle 13"/>
          <p:cNvSpPr>
            <a:spLocks noChangeArrowheads="1"/>
          </p:cNvSpPr>
          <p:nvPr/>
        </p:nvSpPr>
        <p:spPr bwMode="auto">
          <a:xfrm>
            <a:off x="4394200" y="4479925"/>
            <a:ext cx="1825625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Comic Sans MS" pitchFamily="66" charset="0"/>
              </a:rPr>
              <a:t>RekeningBank</a:t>
            </a:r>
          </a:p>
        </p:txBody>
      </p:sp>
      <p:sp>
        <p:nvSpPr>
          <p:cNvPr id="22538" name="Text Box 14"/>
          <p:cNvSpPr txBox="1">
            <a:spLocks noChangeArrowheads="1"/>
          </p:cNvSpPr>
          <p:nvPr/>
        </p:nvSpPr>
        <p:spPr bwMode="auto">
          <a:xfrm>
            <a:off x="4546600" y="4891088"/>
            <a:ext cx="11382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Comic Sans MS" pitchFamily="66" charset="0"/>
                <a:ea typeface="ＭＳ Ｐゴシック" pitchFamily="34" charset="-128"/>
              </a:rPr>
              <a:t>int saldo</a:t>
            </a:r>
          </a:p>
        </p:txBody>
      </p:sp>
      <p:sp>
        <p:nvSpPr>
          <p:cNvPr id="22539" name="AutoShape 15"/>
          <p:cNvSpPr>
            <a:spLocks noChangeArrowheads="1"/>
          </p:cNvSpPr>
          <p:nvPr/>
        </p:nvSpPr>
        <p:spPr bwMode="auto">
          <a:xfrm>
            <a:off x="4622800" y="5232400"/>
            <a:ext cx="1282700" cy="406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id-ID" sz="1600">
              <a:solidFill>
                <a:schemeClr val="tx2"/>
              </a:solidFill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22540" name="Text Box 16"/>
          <p:cNvSpPr txBox="1">
            <a:spLocks noChangeArrowheads="1"/>
          </p:cNvSpPr>
          <p:nvPr/>
        </p:nvSpPr>
        <p:spPr bwMode="auto">
          <a:xfrm>
            <a:off x="4962525" y="5257800"/>
            <a:ext cx="3397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0</a:t>
            </a:r>
          </a:p>
        </p:txBody>
      </p:sp>
    </p:spTree>
  </p:cSld>
  <p:clrMapOvr>
    <a:masterClrMapping/>
  </p:clrMapOvr>
  <p:transition advTm="169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36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Deklarasi dan Pembuatan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penunjuk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yang </a:t>
            </a:r>
            <a:r>
              <a:rPr lang="en-US" dirty="0" err="1"/>
              <a:t>ditunjuk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penunjuk</a:t>
            </a:r>
            <a:r>
              <a:rPr lang="en-US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penunjuk</a:t>
            </a:r>
            <a:r>
              <a:rPr lang="en-US" dirty="0"/>
              <a:t> 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/>
              <a:t>Terkadang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yang lain.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/>
              <a:t>Dua</a:t>
            </a:r>
            <a:r>
              <a:rPr lang="en-US" dirty="0"/>
              <a:t> </a:t>
            </a:r>
            <a:r>
              <a:rPr lang="id-ID" dirty="0"/>
              <a:t>variabel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ransition advTm="130957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442913"/>
            <a:ext cx="8180387" cy="847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sz="4000">
                <a:ea typeface="ＭＳ Ｐゴシック" pitchFamily="34" charset="-128"/>
              </a:rPr>
              <a:t>Contoh : Dua Account</a:t>
            </a:r>
          </a:p>
        </p:txBody>
      </p:sp>
      <p:sp>
        <p:nvSpPr>
          <p:cNvPr id="364547" name="Rectangle 3"/>
          <p:cNvSpPr>
            <a:spLocks noChangeArrowheads="1"/>
          </p:cNvSpPr>
          <p:nvPr/>
        </p:nvSpPr>
        <p:spPr bwMode="auto">
          <a:xfrm>
            <a:off x="3278188" y="1524000"/>
            <a:ext cx="5389562" cy="2362200"/>
          </a:xfrm>
          <a:prstGeom prst="rect">
            <a:avLst/>
          </a:prstGeom>
          <a:solidFill>
            <a:srgbClr val="EFFBFF"/>
          </a:solidFill>
          <a:ln w="9525">
            <a:solidFill>
              <a:srgbClr val="EAF0FE"/>
            </a:solidFill>
            <a:miter lim="800000"/>
            <a:headEnd/>
            <a:tailEnd/>
          </a:ln>
          <a:effectLst>
            <a:outerShdw dist="117088" dir="2963922" algn="ctr" rotWithShape="0">
              <a:schemeClr val="tx1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ja-JP" altLang="en-US" sz="2400">
              <a:solidFill>
                <a:srgbClr val="DDDDDD"/>
              </a:solidFill>
              <a:latin typeface="Times New Roman" pitchFamily="18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457200" y="4648200"/>
            <a:ext cx="1303338" cy="706438"/>
            <a:chOff x="3438" y="1233"/>
            <a:chExt cx="821" cy="445"/>
          </a:xfrm>
        </p:grpSpPr>
        <p:sp>
          <p:nvSpPr>
            <p:cNvPr id="24601" name="Rectangle 5"/>
            <p:cNvSpPr>
              <a:spLocks noChangeArrowheads="1"/>
            </p:cNvSpPr>
            <p:nvPr/>
          </p:nvSpPr>
          <p:spPr bwMode="auto">
            <a:xfrm>
              <a:off x="3438" y="1233"/>
              <a:ext cx="82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latin typeface="Times New Roman" pitchFamily="18" charset="0"/>
                  <a:ea typeface="ＭＳ Ｐゴシック" pitchFamily="34" charset="-128"/>
                </a:rPr>
                <a:t>rekeningBudi</a:t>
              </a:r>
              <a:endParaRPr lang="en-US" altLang="ja-JP" sz="2400"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364550" name="Rectangle 6"/>
            <p:cNvSpPr>
              <a:spLocks noChangeArrowheads="1"/>
            </p:cNvSpPr>
            <p:nvPr/>
          </p:nvSpPr>
          <p:spPr bwMode="auto">
            <a:xfrm>
              <a:off x="3621" y="1479"/>
              <a:ext cx="591" cy="1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</p:grpSp>
      <p:sp>
        <p:nvSpPr>
          <p:cNvPr id="24581" name="Freeform 7"/>
          <p:cNvSpPr>
            <a:spLocks/>
          </p:cNvSpPr>
          <p:nvPr/>
        </p:nvSpPr>
        <p:spPr bwMode="auto">
          <a:xfrm>
            <a:off x="1343025" y="4987925"/>
            <a:ext cx="1528763" cy="200025"/>
          </a:xfrm>
          <a:custGeom>
            <a:avLst/>
            <a:gdLst>
              <a:gd name="T0" fmla="*/ 0 w 963"/>
              <a:gd name="T1" fmla="*/ 2147483647 h 126"/>
              <a:gd name="T2" fmla="*/ 2147483647 w 963"/>
              <a:gd name="T3" fmla="*/ 2147483647 h 126"/>
              <a:gd name="T4" fmla="*/ 2147483647 w 963"/>
              <a:gd name="T5" fmla="*/ 2147483647 h 126"/>
              <a:gd name="T6" fmla="*/ 0 60000 65536"/>
              <a:gd name="T7" fmla="*/ 0 60000 65536"/>
              <a:gd name="T8" fmla="*/ 0 60000 65536"/>
              <a:gd name="T9" fmla="*/ 0 w 963"/>
              <a:gd name="T10" fmla="*/ 0 h 126"/>
              <a:gd name="T11" fmla="*/ 963 w 963"/>
              <a:gd name="T12" fmla="*/ 126 h 1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26">
                <a:moveTo>
                  <a:pt x="0" y="126"/>
                </a:moveTo>
                <a:cubicBezTo>
                  <a:pt x="76" y="108"/>
                  <a:pt x="294" y="30"/>
                  <a:pt x="454" y="15"/>
                </a:cubicBezTo>
                <a:cubicBezTo>
                  <a:pt x="614" y="0"/>
                  <a:pt x="857" y="32"/>
                  <a:pt x="963" y="37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diamond" w="med" len="med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3362325" y="1379538"/>
            <a:ext cx="5168900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>
                <a:latin typeface="Courier New" pitchFamily="49" charset="0"/>
                <a:ea typeface="ＭＳ Ｐゴシック" pitchFamily="34" charset="-128"/>
              </a:rPr>
              <a:t>RekeningBank rekeningBudi;</a:t>
            </a:r>
          </a:p>
          <a:p>
            <a:pPr>
              <a:lnSpc>
                <a:spcPct val="150000"/>
              </a:lnSpc>
            </a:pPr>
            <a:r>
              <a:rPr lang="en-US" altLang="ja-JP">
                <a:solidFill>
                  <a:srgbClr val="5F5F5F"/>
                </a:solidFill>
                <a:latin typeface="Courier New" pitchFamily="49" charset="0"/>
                <a:ea typeface="ＭＳ Ｐゴシック" pitchFamily="34" charset="-128"/>
              </a:rPr>
              <a:t>rekeningBudi = new RekeningBank( );</a:t>
            </a:r>
          </a:p>
          <a:p>
            <a:pPr>
              <a:lnSpc>
                <a:spcPct val="150000"/>
              </a:lnSpc>
            </a:pPr>
            <a:r>
              <a:rPr lang="en-US" altLang="ja-JP" b="1">
                <a:solidFill>
                  <a:schemeClr val="hlink"/>
                </a:solidFill>
                <a:latin typeface="Courier New" pitchFamily="49" charset="0"/>
                <a:ea typeface="ＭＳ Ｐゴシック" pitchFamily="34" charset="-128"/>
              </a:rPr>
              <a:t>RekeningBank rekeningAli;</a:t>
            </a:r>
          </a:p>
          <a:p>
            <a:pPr>
              <a:lnSpc>
                <a:spcPct val="150000"/>
              </a:lnSpc>
            </a:pPr>
            <a:r>
              <a:rPr lang="en-US" altLang="ja-JP" b="1">
                <a:solidFill>
                  <a:schemeClr val="hlink"/>
                </a:solidFill>
                <a:latin typeface="Courier New" pitchFamily="49" charset="0"/>
                <a:ea typeface="ＭＳ Ｐゴシック" pitchFamily="34" charset="-128"/>
              </a:rPr>
              <a:t>rekeningAli = new RekeningBank();</a:t>
            </a:r>
          </a:p>
          <a:p>
            <a:pPr>
              <a:lnSpc>
                <a:spcPct val="150000"/>
              </a:lnSpc>
            </a:pPr>
            <a:r>
              <a:rPr lang="en-US" altLang="ja-JP">
                <a:solidFill>
                  <a:srgbClr val="5F5F5F"/>
                </a:solidFill>
                <a:latin typeface="Courier New" pitchFamily="49" charset="0"/>
                <a:ea typeface="ＭＳ Ｐゴシック" pitchFamily="34" charset="-128"/>
              </a:rPr>
              <a:t>rekeningBudi.simpanan( 50 );</a:t>
            </a:r>
          </a:p>
          <a:p>
            <a:pPr>
              <a:lnSpc>
                <a:spcPct val="150000"/>
              </a:lnSpc>
            </a:pPr>
            <a:r>
              <a:rPr lang="en-US" altLang="ja-JP">
                <a:solidFill>
                  <a:srgbClr val="5F5F5F"/>
                </a:solidFill>
                <a:latin typeface="Courier New" pitchFamily="49" charset="0"/>
                <a:ea typeface="ＭＳ Ｐゴシック" pitchFamily="34" charset="-128"/>
              </a:rPr>
              <a:t>rekeningAli.simpanan( 60 );</a:t>
            </a:r>
          </a:p>
          <a:p>
            <a:pPr>
              <a:lnSpc>
                <a:spcPct val="150000"/>
              </a:lnSpc>
            </a:pPr>
            <a:endParaRPr lang="en-US" altLang="ja-JP" sz="1400">
              <a:solidFill>
                <a:srgbClr val="5F5F5F"/>
              </a:solidFill>
              <a:latin typeface="Courier New" pitchFamily="49" charset="0"/>
              <a:ea typeface="ＭＳ Ｐゴシック" pitchFamily="34" charset="-128"/>
            </a:endParaRPr>
          </a:p>
        </p:txBody>
      </p:sp>
      <p:grpSp>
        <p:nvGrpSpPr>
          <p:cNvPr id="24583" name="Group 9"/>
          <p:cNvGrpSpPr>
            <a:grpSpLocks/>
          </p:cNvGrpSpPr>
          <p:nvPr/>
        </p:nvGrpSpPr>
        <p:grpSpPr bwMode="auto">
          <a:xfrm>
            <a:off x="2870200" y="4419600"/>
            <a:ext cx="1825625" cy="1828800"/>
            <a:chOff x="1808" y="2784"/>
            <a:chExt cx="1150" cy="1152"/>
          </a:xfrm>
        </p:grpSpPr>
        <p:sp>
          <p:nvSpPr>
            <p:cNvPr id="24596" name="AutoShape 10"/>
            <p:cNvSpPr>
              <a:spLocks noChangeArrowheads="1"/>
            </p:cNvSpPr>
            <p:nvPr/>
          </p:nvSpPr>
          <p:spPr bwMode="auto">
            <a:xfrm>
              <a:off x="1808" y="2784"/>
              <a:ext cx="1104" cy="115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4597" name="Rectangle 11"/>
            <p:cNvSpPr>
              <a:spLocks noChangeArrowheads="1"/>
            </p:cNvSpPr>
            <p:nvPr/>
          </p:nvSpPr>
          <p:spPr bwMode="auto">
            <a:xfrm>
              <a:off x="1808" y="2822"/>
              <a:ext cx="1150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latin typeface="Comic Sans MS" pitchFamily="66" charset="0"/>
                </a:rPr>
                <a:t>RekeningBank</a:t>
              </a:r>
            </a:p>
          </p:txBody>
        </p:sp>
        <p:sp>
          <p:nvSpPr>
            <p:cNvPr id="24598" name="Text Box 12"/>
            <p:cNvSpPr txBox="1">
              <a:spLocks noChangeArrowheads="1"/>
            </p:cNvSpPr>
            <p:nvPr/>
          </p:nvSpPr>
          <p:spPr bwMode="auto">
            <a:xfrm>
              <a:off x="1904" y="3081"/>
              <a:ext cx="71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2"/>
                  </a:solidFill>
                  <a:latin typeface="Comic Sans MS" pitchFamily="66" charset="0"/>
                  <a:ea typeface="ＭＳ Ｐゴシック" pitchFamily="34" charset="-128"/>
                </a:rPr>
                <a:t>int saldo</a:t>
              </a:r>
            </a:p>
          </p:txBody>
        </p:sp>
        <p:sp>
          <p:nvSpPr>
            <p:cNvPr id="24599" name="AutoShape 13"/>
            <p:cNvSpPr>
              <a:spLocks noChangeArrowheads="1"/>
            </p:cNvSpPr>
            <p:nvPr/>
          </p:nvSpPr>
          <p:spPr bwMode="auto">
            <a:xfrm>
              <a:off x="1952" y="3296"/>
              <a:ext cx="808" cy="2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id-ID" sz="1600">
                <a:solidFill>
                  <a:schemeClr val="tx2"/>
                </a:solidFill>
                <a:latin typeface="Comic Sans MS" pitchFamily="66" charset="0"/>
                <a:ea typeface="ＭＳ Ｐゴシック" pitchFamily="34" charset="-128"/>
              </a:endParaRPr>
            </a:p>
          </p:txBody>
        </p:sp>
        <p:sp>
          <p:nvSpPr>
            <p:cNvPr id="24600" name="Text Box 14"/>
            <p:cNvSpPr txBox="1">
              <a:spLocks noChangeArrowheads="1"/>
            </p:cNvSpPr>
            <p:nvPr/>
          </p:nvSpPr>
          <p:spPr bwMode="auto">
            <a:xfrm>
              <a:off x="2166" y="3312"/>
              <a:ext cx="21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chemeClr val="tx2"/>
                  </a:solidFill>
                  <a:latin typeface="Comic Sans MS" pitchFamily="66" charset="0"/>
                </a:rPr>
                <a:t>0</a:t>
              </a:r>
            </a:p>
          </p:txBody>
        </p:sp>
      </p:grpSp>
      <p:grpSp>
        <p:nvGrpSpPr>
          <p:cNvPr id="24584" name="Group 15"/>
          <p:cNvGrpSpPr>
            <a:grpSpLocks/>
          </p:cNvGrpSpPr>
          <p:nvPr/>
        </p:nvGrpSpPr>
        <p:grpSpPr bwMode="auto">
          <a:xfrm>
            <a:off x="4826000" y="4648200"/>
            <a:ext cx="1228725" cy="706438"/>
            <a:chOff x="3438" y="1233"/>
            <a:chExt cx="774" cy="445"/>
          </a:xfrm>
        </p:grpSpPr>
        <p:sp>
          <p:nvSpPr>
            <p:cNvPr id="24594" name="Rectangle 16"/>
            <p:cNvSpPr>
              <a:spLocks noChangeArrowheads="1"/>
            </p:cNvSpPr>
            <p:nvPr/>
          </p:nvSpPr>
          <p:spPr bwMode="auto">
            <a:xfrm>
              <a:off x="3438" y="1233"/>
              <a:ext cx="73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latin typeface="Times New Roman" pitchFamily="18" charset="0"/>
                  <a:ea typeface="ＭＳ Ｐゴシック" pitchFamily="34" charset="-128"/>
                </a:rPr>
                <a:t>rekeningAli</a:t>
              </a:r>
              <a:endParaRPr lang="en-US" altLang="ja-JP" sz="2400"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364561" name="Rectangle 17"/>
            <p:cNvSpPr>
              <a:spLocks noChangeArrowheads="1"/>
            </p:cNvSpPr>
            <p:nvPr/>
          </p:nvSpPr>
          <p:spPr bwMode="auto">
            <a:xfrm>
              <a:off x="3621" y="1479"/>
              <a:ext cx="591" cy="1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</p:grpSp>
      <p:sp>
        <p:nvSpPr>
          <p:cNvPr id="364562" name="Freeform 18"/>
          <p:cNvSpPr>
            <a:spLocks/>
          </p:cNvSpPr>
          <p:nvPr/>
        </p:nvSpPr>
        <p:spPr bwMode="auto">
          <a:xfrm>
            <a:off x="5711825" y="4987925"/>
            <a:ext cx="1528763" cy="200025"/>
          </a:xfrm>
          <a:custGeom>
            <a:avLst/>
            <a:gdLst>
              <a:gd name="T0" fmla="*/ 0 w 963"/>
              <a:gd name="T1" fmla="*/ 2147483647 h 126"/>
              <a:gd name="T2" fmla="*/ 2147483647 w 963"/>
              <a:gd name="T3" fmla="*/ 2147483647 h 126"/>
              <a:gd name="T4" fmla="*/ 2147483647 w 963"/>
              <a:gd name="T5" fmla="*/ 2147483647 h 126"/>
              <a:gd name="T6" fmla="*/ 0 60000 65536"/>
              <a:gd name="T7" fmla="*/ 0 60000 65536"/>
              <a:gd name="T8" fmla="*/ 0 60000 65536"/>
              <a:gd name="T9" fmla="*/ 0 w 963"/>
              <a:gd name="T10" fmla="*/ 0 h 126"/>
              <a:gd name="T11" fmla="*/ 963 w 963"/>
              <a:gd name="T12" fmla="*/ 126 h 1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26">
                <a:moveTo>
                  <a:pt x="0" y="126"/>
                </a:moveTo>
                <a:cubicBezTo>
                  <a:pt x="76" y="108"/>
                  <a:pt x="294" y="30"/>
                  <a:pt x="454" y="15"/>
                </a:cubicBezTo>
                <a:cubicBezTo>
                  <a:pt x="614" y="0"/>
                  <a:pt x="857" y="32"/>
                  <a:pt x="963" y="37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diamond" w="med" len="med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7239000" y="4419600"/>
            <a:ext cx="1825625" cy="1828800"/>
            <a:chOff x="4560" y="2784"/>
            <a:chExt cx="1150" cy="1152"/>
          </a:xfrm>
        </p:grpSpPr>
        <p:sp>
          <p:nvSpPr>
            <p:cNvPr id="24589" name="AutoShape 20"/>
            <p:cNvSpPr>
              <a:spLocks noChangeArrowheads="1"/>
            </p:cNvSpPr>
            <p:nvPr/>
          </p:nvSpPr>
          <p:spPr bwMode="auto">
            <a:xfrm>
              <a:off x="4560" y="2784"/>
              <a:ext cx="1104" cy="115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4590" name="Rectangle 21"/>
            <p:cNvSpPr>
              <a:spLocks noChangeArrowheads="1"/>
            </p:cNvSpPr>
            <p:nvPr/>
          </p:nvSpPr>
          <p:spPr bwMode="auto">
            <a:xfrm>
              <a:off x="4560" y="2822"/>
              <a:ext cx="1150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latin typeface="Comic Sans MS" pitchFamily="66" charset="0"/>
                </a:rPr>
                <a:t>RekeningBank</a:t>
              </a:r>
            </a:p>
          </p:txBody>
        </p:sp>
        <p:sp>
          <p:nvSpPr>
            <p:cNvPr id="24591" name="Text Box 22"/>
            <p:cNvSpPr txBox="1">
              <a:spLocks noChangeArrowheads="1"/>
            </p:cNvSpPr>
            <p:nvPr/>
          </p:nvSpPr>
          <p:spPr bwMode="auto">
            <a:xfrm>
              <a:off x="4656" y="3081"/>
              <a:ext cx="71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2"/>
                  </a:solidFill>
                  <a:latin typeface="Comic Sans MS" pitchFamily="66" charset="0"/>
                  <a:ea typeface="ＭＳ Ｐゴシック" pitchFamily="34" charset="-128"/>
                </a:rPr>
                <a:t>int saldo</a:t>
              </a:r>
            </a:p>
          </p:txBody>
        </p:sp>
        <p:sp>
          <p:nvSpPr>
            <p:cNvPr id="24592" name="AutoShape 23"/>
            <p:cNvSpPr>
              <a:spLocks noChangeArrowheads="1"/>
            </p:cNvSpPr>
            <p:nvPr/>
          </p:nvSpPr>
          <p:spPr bwMode="auto">
            <a:xfrm>
              <a:off x="4704" y="3296"/>
              <a:ext cx="808" cy="2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id-ID" sz="1600">
                <a:solidFill>
                  <a:schemeClr val="tx2"/>
                </a:solidFill>
                <a:latin typeface="Comic Sans MS" pitchFamily="66" charset="0"/>
                <a:ea typeface="ＭＳ Ｐゴシック" pitchFamily="34" charset="-128"/>
              </a:endParaRPr>
            </a:p>
          </p:txBody>
        </p:sp>
        <p:sp>
          <p:nvSpPr>
            <p:cNvPr id="24593" name="Text Box 24"/>
            <p:cNvSpPr txBox="1">
              <a:spLocks noChangeArrowheads="1"/>
            </p:cNvSpPr>
            <p:nvPr/>
          </p:nvSpPr>
          <p:spPr bwMode="auto">
            <a:xfrm>
              <a:off x="4918" y="3312"/>
              <a:ext cx="21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chemeClr val="tx2"/>
                  </a:solidFill>
                  <a:latin typeface="Comic Sans MS" pitchFamily="66" charset="0"/>
                </a:rPr>
                <a:t>0</a:t>
              </a:r>
            </a:p>
          </p:txBody>
        </p:sp>
      </p:grpSp>
      <p:sp>
        <p:nvSpPr>
          <p:cNvPr id="364569" name="Text Box 25"/>
          <p:cNvSpPr txBox="1">
            <a:spLocks noChangeArrowheads="1"/>
          </p:cNvSpPr>
          <p:nvPr/>
        </p:nvSpPr>
        <p:spPr bwMode="auto">
          <a:xfrm>
            <a:off x="3352800" y="5257800"/>
            <a:ext cx="463550" cy="3667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Comic Sans MS" pitchFamily="66" charset="0"/>
              </a:rPr>
              <a:t>50</a:t>
            </a:r>
          </a:p>
        </p:txBody>
      </p:sp>
      <p:sp>
        <p:nvSpPr>
          <p:cNvPr id="364570" name="Text Box 26"/>
          <p:cNvSpPr txBox="1">
            <a:spLocks noChangeArrowheads="1"/>
          </p:cNvSpPr>
          <p:nvPr/>
        </p:nvSpPr>
        <p:spPr bwMode="auto">
          <a:xfrm>
            <a:off x="7772400" y="5257800"/>
            <a:ext cx="495300" cy="3667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Comic Sans MS" pitchFamily="66" charset="0"/>
              </a:rPr>
              <a:t>60</a:t>
            </a:r>
          </a:p>
        </p:txBody>
      </p:sp>
    </p:spTree>
  </p:cSld>
  <p:clrMapOvr>
    <a:masterClrMapping/>
  </p:clrMapOvr>
  <p:transition advTm="398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36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36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2000"/>
                                        <p:tgtEl>
                                          <p:spTgt spid="36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62" grpId="0" animBg="1"/>
      <p:bldP spid="364569" grpId="0" animBg="1"/>
      <p:bldP spid="36457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442913"/>
            <a:ext cx="8180387" cy="847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sz="4000">
                <a:ea typeface="ＭＳ Ｐゴシック" pitchFamily="34" charset="-128"/>
              </a:rPr>
              <a:t>Contoh : </a:t>
            </a:r>
            <a:r>
              <a:rPr lang="en-US" altLang="ja-JP" sz="4000">
                <a:latin typeface="Comic Sans MS"/>
                <a:ea typeface="ＭＳ Ｐゴシック" pitchFamily="34" charset="-128"/>
              </a:rPr>
              <a:t>“</a:t>
            </a:r>
            <a:r>
              <a:rPr lang="en-US" altLang="ja-JP" sz="4000">
                <a:ea typeface="ＭＳ Ｐゴシック" pitchFamily="34" charset="-128"/>
              </a:rPr>
              <a:t>Account Bersama</a:t>
            </a:r>
            <a:r>
              <a:rPr lang="en-US" altLang="ja-JP" sz="4000">
                <a:latin typeface="Comic Sans MS"/>
                <a:ea typeface="ＭＳ Ｐゴシック" pitchFamily="34" charset="-128"/>
              </a:rPr>
              <a:t>”</a:t>
            </a:r>
            <a:endParaRPr lang="en-US" altLang="ja-JP" sz="4000">
              <a:ea typeface="ＭＳ Ｐゴシック" pitchFamily="34" charset="-128"/>
            </a:endParaRPr>
          </a:p>
        </p:txBody>
      </p:sp>
      <p:sp>
        <p:nvSpPr>
          <p:cNvPr id="366595" name="Rectangle 3"/>
          <p:cNvSpPr>
            <a:spLocks noChangeArrowheads="1"/>
          </p:cNvSpPr>
          <p:nvPr/>
        </p:nvSpPr>
        <p:spPr bwMode="auto">
          <a:xfrm>
            <a:off x="3292475" y="1524000"/>
            <a:ext cx="5375275" cy="2767013"/>
          </a:xfrm>
          <a:prstGeom prst="rect">
            <a:avLst/>
          </a:prstGeom>
          <a:solidFill>
            <a:srgbClr val="EFFBFF"/>
          </a:solidFill>
          <a:ln w="9525">
            <a:solidFill>
              <a:srgbClr val="EAF0FE"/>
            </a:solidFill>
            <a:miter lim="800000"/>
            <a:headEnd/>
            <a:tailEnd/>
          </a:ln>
          <a:effectLst>
            <a:outerShdw dist="117088" dir="2963922" algn="ctr" rotWithShape="0">
              <a:schemeClr val="tx1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ja-JP" altLang="en-US" sz="2400">
              <a:solidFill>
                <a:srgbClr val="DDDDDD"/>
              </a:solidFill>
              <a:latin typeface="Times New Roman" pitchFamily="18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457200" y="4648200"/>
            <a:ext cx="1379538" cy="706438"/>
            <a:chOff x="3438" y="1233"/>
            <a:chExt cx="869" cy="445"/>
          </a:xfrm>
        </p:grpSpPr>
        <p:sp>
          <p:nvSpPr>
            <p:cNvPr id="25618" name="Rectangle 5"/>
            <p:cNvSpPr>
              <a:spLocks noChangeArrowheads="1"/>
            </p:cNvSpPr>
            <p:nvPr/>
          </p:nvSpPr>
          <p:spPr bwMode="auto">
            <a:xfrm>
              <a:off x="3438" y="1233"/>
              <a:ext cx="86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ea typeface="ＭＳ Ｐゴシック" pitchFamily="34" charset="-128"/>
                </a:rPr>
                <a:t>rekeningBudi</a:t>
              </a:r>
              <a:endParaRPr lang="en-US" altLang="ja-JP" sz="2400"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366598" name="Rectangle 6"/>
            <p:cNvSpPr>
              <a:spLocks noChangeArrowheads="1"/>
            </p:cNvSpPr>
            <p:nvPr/>
          </p:nvSpPr>
          <p:spPr bwMode="auto">
            <a:xfrm>
              <a:off x="3621" y="1479"/>
              <a:ext cx="591" cy="1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</p:grpSp>
      <p:sp>
        <p:nvSpPr>
          <p:cNvPr id="25605" name="Freeform 7"/>
          <p:cNvSpPr>
            <a:spLocks/>
          </p:cNvSpPr>
          <p:nvPr/>
        </p:nvSpPr>
        <p:spPr bwMode="auto">
          <a:xfrm>
            <a:off x="1343025" y="4987925"/>
            <a:ext cx="1528763" cy="200025"/>
          </a:xfrm>
          <a:custGeom>
            <a:avLst/>
            <a:gdLst>
              <a:gd name="T0" fmla="*/ 0 w 963"/>
              <a:gd name="T1" fmla="*/ 2147483647 h 126"/>
              <a:gd name="T2" fmla="*/ 2147483647 w 963"/>
              <a:gd name="T3" fmla="*/ 2147483647 h 126"/>
              <a:gd name="T4" fmla="*/ 2147483647 w 963"/>
              <a:gd name="T5" fmla="*/ 2147483647 h 126"/>
              <a:gd name="T6" fmla="*/ 0 60000 65536"/>
              <a:gd name="T7" fmla="*/ 0 60000 65536"/>
              <a:gd name="T8" fmla="*/ 0 60000 65536"/>
              <a:gd name="T9" fmla="*/ 0 w 963"/>
              <a:gd name="T10" fmla="*/ 0 h 126"/>
              <a:gd name="T11" fmla="*/ 963 w 963"/>
              <a:gd name="T12" fmla="*/ 126 h 1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26">
                <a:moveTo>
                  <a:pt x="0" y="126"/>
                </a:moveTo>
                <a:cubicBezTo>
                  <a:pt x="76" y="108"/>
                  <a:pt x="294" y="30"/>
                  <a:pt x="454" y="15"/>
                </a:cubicBezTo>
                <a:cubicBezTo>
                  <a:pt x="614" y="0"/>
                  <a:pt x="857" y="32"/>
                  <a:pt x="963" y="37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diamond" w="med" len="med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3348038" y="1379538"/>
            <a:ext cx="5183187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>
                <a:latin typeface="Courier New" pitchFamily="49" charset="0"/>
                <a:ea typeface="ＭＳ Ｐゴシック" pitchFamily="34" charset="-128"/>
              </a:rPr>
              <a:t>RekeningBank rekeningBudi;</a:t>
            </a:r>
          </a:p>
          <a:p>
            <a:pPr>
              <a:lnSpc>
                <a:spcPct val="150000"/>
              </a:lnSpc>
            </a:pPr>
            <a:r>
              <a:rPr lang="en-US" altLang="ja-JP">
                <a:solidFill>
                  <a:srgbClr val="5F5F5F"/>
                </a:solidFill>
                <a:latin typeface="Courier New" pitchFamily="49" charset="0"/>
                <a:ea typeface="ＭＳ Ｐゴシック" pitchFamily="34" charset="-128"/>
              </a:rPr>
              <a:t>rekeningBudi = new RekeningBank( );</a:t>
            </a:r>
          </a:p>
          <a:p>
            <a:pPr>
              <a:lnSpc>
                <a:spcPct val="150000"/>
              </a:lnSpc>
            </a:pPr>
            <a:r>
              <a:rPr lang="en-US" altLang="ja-JP" b="1">
                <a:solidFill>
                  <a:schemeClr val="hlink"/>
                </a:solidFill>
                <a:latin typeface="Courier New" pitchFamily="49" charset="0"/>
                <a:ea typeface="ＭＳ Ｐゴシック" pitchFamily="34" charset="-128"/>
              </a:rPr>
              <a:t>RekeningBank rekeningAli;</a:t>
            </a:r>
          </a:p>
          <a:p>
            <a:pPr>
              <a:lnSpc>
                <a:spcPct val="150000"/>
              </a:lnSpc>
            </a:pPr>
            <a:r>
              <a:rPr lang="en-US" altLang="ja-JP" b="1">
                <a:solidFill>
                  <a:schemeClr val="hlink"/>
                </a:solidFill>
                <a:latin typeface="Courier New" pitchFamily="49" charset="0"/>
                <a:ea typeface="ＭＳ Ｐゴシック" pitchFamily="34" charset="-128"/>
              </a:rPr>
              <a:t>rekeningAli = new RekeningBank();</a:t>
            </a:r>
          </a:p>
          <a:p>
            <a:pPr>
              <a:lnSpc>
                <a:spcPct val="150000"/>
              </a:lnSpc>
            </a:pPr>
            <a:r>
              <a:rPr lang="en-US" altLang="ja-JP" b="1">
                <a:solidFill>
                  <a:schemeClr val="hlink"/>
                </a:solidFill>
                <a:latin typeface="Courier New" pitchFamily="49" charset="0"/>
                <a:ea typeface="ＭＳ Ｐゴシック" pitchFamily="34" charset="-128"/>
              </a:rPr>
              <a:t>rekeningAli = rekeningBudi;</a:t>
            </a:r>
          </a:p>
          <a:p>
            <a:pPr>
              <a:lnSpc>
                <a:spcPct val="150000"/>
              </a:lnSpc>
            </a:pPr>
            <a:r>
              <a:rPr lang="en-US" altLang="ja-JP">
                <a:solidFill>
                  <a:srgbClr val="5F5F5F"/>
                </a:solidFill>
                <a:latin typeface="Courier New" pitchFamily="49" charset="0"/>
                <a:ea typeface="ＭＳ Ｐゴシック" pitchFamily="34" charset="-128"/>
              </a:rPr>
              <a:t>rekeningBudi.simpanan( 50 );</a:t>
            </a:r>
          </a:p>
          <a:p>
            <a:pPr>
              <a:lnSpc>
                <a:spcPct val="150000"/>
              </a:lnSpc>
            </a:pPr>
            <a:r>
              <a:rPr lang="en-US" altLang="ja-JP">
                <a:solidFill>
                  <a:srgbClr val="5F5F5F"/>
                </a:solidFill>
                <a:latin typeface="Courier New" pitchFamily="49" charset="0"/>
                <a:ea typeface="ＭＳ Ｐゴシック" pitchFamily="34" charset="-128"/>
              </a:rPr>
              <a:t>rekeningAli.simpanan( 60 );</a:t>
            </a:r>
          </a:p>
          <a:p>
            <a:pPr>
              <a:lnSpc>
                <a:spcPct val="150000"/>
              </a:lnSpc>
            </a:pPr>
            <a:endParaRPr lang="en-US" altLang="ja-JP" sz="1400">
              <a:solidFill>
                <a:srgbClr val="5F5F5F"/>
              </a:solidFill>
              <a:latin typeface="Courier New" pitchFamily="49" charset="0"/>
              <a:ea typeface="ＭＳ Ｐゴシック" pitchFamily="34" charset="-128"/>
            </a:endParaRPr>
          </a:p>
        </p:txBody>
      </p:sp>
      <p:sp>
        <p:nvSpPr>
          <p:cNvPr id="25607" name="AutoShape 9"/>
          <p:cNvSpPr>
            <a:spLocks noChangeArrowheads="1"/>
          </p:cNvSpPr>
          <p:nvPr/>
        </p:nvSpPr>
        <p:spPr bwMode="auto">
          <a:xfrm>
            <a:off x="2870200" y="4419600"/>
            <a:ext cx="1752600" cy="18288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5608" name="Rectangle 10"/>
          <p:cNvSpPr>
            <a:spLocks noChangeArrowheads="1"/>
          </p:cNvSpPr>
          <p:nvPr/>
        </p:nvSpPr>
        <p:spPr bwMode="auto">
          <a:xfrm>
            <a:off x="2870200" y="4479925"/>
            <a:ext cx="1825625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Comic Sans MS" pitchFamily="66" charset="0"/>
              </a:rPr>
              <a:t>RekeningBank</a:t>
            </a:r>
          </a:p>
        </p:txBody>
      </p:sp>
      <p:sp>
        <p:nvSpPr>
          <p:cNvPr id="25609" name="Text Box 11"/>
          <p:cNvSpPr txBox="1">
            <a:spLocks noChangeArrowheads="1"/>
          </p:cNvSpPr>
          <p:nvPr/>
        </p:nvSpPr>
        <p:spPr bwMode="auto">
          <a:xfrm>
            <a:off x="3022600" y="4891088"/>
            <a:ext cx="11382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Comic Sans MS" pitchFamily="66" charset="0"/>
                <a:ea typeface="ＭＳ Ｐゴシック" pitchFamily="34" charset="-128"/>
              </a:rPr>
              <a:t>int saldo</a:t>
            </a:r>
          </a:p>
        </p:txBody>
      </p:sp>
      <p:sp>
        <p:nvSpPr>
          <p:cNvPr id="25610" name="AutoShape 12"/>
          <p:cNvSpPr>
            <a:spLocks noChangeArrowheads="1"/>
          </p:cNvSpPr>
          <p:nvPr/>
        </p:nvSpPr>
        <p:spPr bwMode="auto">
          <a:xfrm>
            <a:off x="3098800" y="5232400"/>
            <a:ext cx="1282700" cy="406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id-ID" sz="1600">
              <a:solidFill>
                <a:schemeClr val="tx2"/>
              </a:solidFill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25611" name="Text Box 13"/>
          <p:cNvSpPr txBox="1">
            <a:spLocks noChangeArrowheads="1"/>
          </p:cNvSpPr>
          <p:nvPr/>
        </p:nvSpPr>
        <p:spPr bwMode="auto">
          <a:xfrm>
            <a:off x="3438525" y="5257800"/>
            <a:ext cx="3397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0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826000" y="4648200"/>
            <a:ext cx="1228725" cy="706438"/>
            <a:chOff x="3438" y="1233"/>
            <a:chExt cx="774" cy="445"/>
          </a:xfrm>
        </p:grpSpPr>
        <p:sp>
          <p:nvSpPr>
            <p:cNvPr id="25616" name="Rectangle 15"/>
            <p:cNvSpPr>
              <a:spLocks noChangeArrowheads="1"/>
            </p:cNvSpPr>
            <p:nvPr/>
          </p:nvSpPr>
          <p:spPr bwMode="auto">
            <a:xfrm>
              <a:off x="3438" y="1233"/>
              <a:ext cx="73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latin typeface="Times New Roman" pitchFamily="18" charset="0"/>
                  <a:ea typeface="ＭＳ Ｐゴシック" pitchFamily="34" charset="-128"/>
                </a:rPr>
                <a:t>rekeningAli</a:t>
              </a:r>
              <a:endParaRPr lang="en-US" altLang="ja-JP" sz="2400"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366608" name="Rectangle 16"/>
            <p:cNvSpPr>
              <a:spLocks noChangeArrowheads="1"/>
            </p:cNvSpPr>
            <p:nvPr/>
          </p:nvSpPr>
          <p:spPr bwMode="auto">
            <a:xfrm>
              <a:off x="3621" y="1479"/>
              <a:ext cx="591" cy="1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</p:grpSp>
      <p:sp>
        <p:nvSpPr>
          <p:cNvPr id="366609" name="Freeform 17"/>
          <p:cNvSpPr>
            <a:spLocks/>
          </p:cNvSpPr>
          <p:nvPr/>
        </p:nvSpPr>
        <p:spPr bwMode="auto">
          <a:xfrm>
            <a:off x="4606925" y="5170488"/>
            <a:ext cx="931863" cy="485775"/>
          </a:xfrm>
          <a:custGeom>
            <a:avLst/>
            <a:gdLst>
              <a:gd name="T0" fmla="*/ 2147483647 w 587"/>
              <a:gd name="T1" fmla="*/ 0 h 306"/>
              <a:gd name="T2" fmla="*/ 2147483647 w 587"/>
              <a:gd name="T3" fmla="*/ 2147483647 h 306"/>
              <a:gd name="T4" fmla="*/ 0 w 587"/>
              <a:gd name="T5" fmla="*/ 2147483647 h 306"/>
              <a:gd name="T6" fmla="*/ 0 60000 65536"/>
              <a:gd name="T7" fmla="*/ 0 60000 65536"/>
              <a:gd name="T8" fmla="*/ 0 60000 65536"/>
              <a:gd name="T9" fmla="*/ 0 w 587"/>
              <a:gd name="T10" fmla="*/ 0 h 306"/>
              <a:gd name="T11" fmla="*/ 587 w 587"/>
              <a:gd name="T12" fmla="*/ 306 h 3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7" h="306">
                <a:moveTo>
                  <a:pt x="587" y="0"/>
                </a:moveTo>
                <a:cubicBezTo>
                  <a:pt x="543" y="44"/>
                  <a:pt x="419" y="248"/>
                  <a:pt x="321" y="277"/>
                </a:cubicBezTo>
                <a:cubicBezTo>
                  <a:pt x="223" y="306"/>
                  <a:pt x="67" y="198"/>
                  <a:pt x="0" y="177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diamond" w="med" len="med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6610" name="Text Box 18"/>
          <p:cNvSpPr txBox="1">
            <a:spLocks noChangeArrowheads="1"/>
          </p:cNvSpPr>
          <p:nvPr/>
        </p:nvSpPr>
        <p:spPr bwMode="auto">
          <a:xfrm>
            <a:off x="3314700" y="5241925"/>
            <a:ext cx="495300" cy="3968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50</a:t>
            </a:r>
          </a:p>
        </p:txBody>
      </p:sp>
      <p:sp>
        <p:nvSpPr>
          <p:cNvPr id="366611" name="Text Box 19"/>
          <p:cNvSpPr txBox="1">
            <a:spLocks noChangeArrowheads="1"/>
          </p:cNvSpPr>
          <p:nvPr/>
        </p:nvSpPr>
        <p:spPr bwMode="auto">
          <a:xfrm>
            <a:off x="3335338" y="5240338"/>
            <a:ext cx="650875" cy="3968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110</a:t>
            </a:r>
          </a:p>
        </p:txBody>
      </p:sp>
    </p:spTree>
    <p:custDataLst>
      <p:tags r:id="rId1"/>
    </p:custDataLst>
  </p:cSld>
  <p:clrMapOvr>
    <a:masterClrMapping/>
  </p:clrMapOvr>
  <p:transition advTm="833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6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09" grpId="0" animBg="1"/>
      <p:bldP spid="366610" grpId="0" animBg="1"/>
      <p:bldP spid="3666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82688"/>
            <a:ext cx="8686800" cy="476091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public class BankDemo1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public static void main( String args[]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   RekeningBank rekeningBudi;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  System.out.println("Rekening Budi ="+rekeningBudi.saldo());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  System.out.println("Menabung Rp 50.000");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  rekeningBudi.simpanan(50000);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System.out.println("Rekening Budi sekarang="+rekeningBudi.saldo());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>
              <a:latin typeface="Courier New" pitchFamily="49" charset="0"/>
            </a:endParaRP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Kesalahan yang sering terjadi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51300" y="1668463"/>
            <a:ext cx="4772025" cy="1317625"/>
            <a:chOff x="2245" y="1008"/>
            <a:chExt cx="3275" cy="1155"/>
          </a:xfrm>
        </p:grpSpPr>
        <p:sp>
          <p:nvSpPr>
            <p:cNvPr id="26629" name="AutoShape 5"/>
            <p:cNvSpPr>
              <a:spLocks noChangeArrowheads="1"/>
            </p:cNvSpPr>
            <p:nvPr/>
          </p:nvSpPr>
          <p:spPr bwMode="auto">
            <a:xfrm>
              <a:off x="3458" y="1008"/>
              <a:ext cx="2062" cy="115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400" b="1">
                  <a:latin typeface="Comic Sans MS" pitchFamily="66" charset="0"/>
                </a:rPr>
                <a:t>Lupa membuat RekeningBank baru </a:t>
              </a:r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 flipH="1">
              <a:off x="2245" y="1488"/>
              <a:ext cx="1211" cy="659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advTm="3090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ja-JP" sz="4000">
                <a:ea typeface="ＭＳ Ｐゴシック" pitchFamily="34" charset="-128"/>
              </a:rPr>
              <a:t>Analogi Balon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57200" y="1371600"/>
            <a:ext cx="8229600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>
                <a:latin typeface="Comic Sans MS" pitchFamily="66" charset="0"/>
              </a:rPr>
              <a:t>Bayangkan obyek sebagai balon !</a:t>
            </a:r>
            <a:endParaRPr lang="en-US" sz="2800"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>
                <a:latin typeface="Comic Sans MS" pitchFamily="66" charset="0"/>
              </a:rPr>
              <a:t>Penunjuk seperti tali balon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886200" y="5843588"/>
            <a:ext cx="319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  <a:ea typeface="ＭＳ Ｐゴシック" pitchFamily="34" charset="-128"/>
              </a:rPr>
              <a:t>x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5334000" y="58435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  <a:ea typeface="ＭＳ Ｐゴシック" pitchFamily="34" charset="-128"/>
              </a:rPr>
              <a:t>y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7162800" y="5843588"/>
            <a:ext cx="306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  <a:ea typeface="ＭＳ Ｐゴシック" pitchFamily="34" charset="-128"/>
              </a:rPr>
              <a:t>z</a:t>
            </a:r>
          </a:p>
        </p:txBody>
      </p:sp>
      <p:sp>
        <p:nvSpPr>
          <p:cNvPr id="27655" name="Freeform 7"/>
          <p:cNvSpPr>
            <a:spLocks/>
          </p:cNvSpPr>
          <p:nvPr/>
        </p:nvSpPr>
        <p:spPr bwMode="auto">
          <a:xfrm>
            <a:off x="4022725" y="5594350"/>
            <a:ext cx="671513" cy="474663"/>
          </a:xfrm>
          <a:custGeom>
            <a:avLst/>
            <a:gdLst>
              <a:gd name="T0" fmla="*/ 0 w 423"/>
              <a:gd name="T1" fmla="*/ 2147483647 h 299"/>
              <a:gd name="T2" fmla="*/ 2147483647 w 423"/>
              <a:gd name="T3" fmla="*/ 2147483647 h 299"/>
              <a:gd name="T4" fmla="*/ 2147483647 w 423"/>
              <a:gd name="T5" fmla="*/ 2147483647 h 299"/>
              <a:gd name="T6" fmla="*/ 2147483647 w 423"/>
              <a:gd name="T7" fmla="*/ 2147483647 h 299"/>
              <a:gd name="T8" fmla="*/ 2147483647 w 423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3"/>
              <a:gd name="T16" fmla="*/ 0 h 299"/>
              <a:gd name="T17" fmla="*/ 423 w 423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3" h="299">
                <a:moveTo>
                  <a:pt x="0" y="215"/>
                </a:moveTo>
                <a:cubicBezTo>
                  <a:pt x="24" y="182"/>
                  <a:pt x="15" y="100"/>
                  <a:pt x="53" y="58"/>
                </a:cubicBezTo>
                <a:cubicBezTo>
                  <a:pt x="76" y="35"/>
                  <a:pt x="178" y="16"/>
                  <a:pt x="178" y="16"/>
                </a:cubicBezTo>
                <a:cubicBezTo>
                  <a:pt x="242" y="30"/>
                  <a:pt x="306" y="0"/>
                  <a:pt x="336" y="68"/>
                </a:cubicBezTo>
                <a:cubicBezTo>
                  <a:pt x="327" y="124"/>
                  <a:pt x="423" y="261"/>
                  <a:pt x="409" y="299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4403725" y="6008688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  <a:ea typeface="ＭＳ Ｐゴシック" pitchFamily="34" charset="-128"/>
              </a:rPr>
              <a:t>(null)</a:t>
            </a:r>
          </a:p>
        </p:txBody>
      </p:sp>
      <p:sp>
        <p:nvSpPr>
          <p:cNvPr id="27657" name="Freeform 9"/>
          <p:cNvSpPr>
            <a:spLocks/>
          </p:cNvSpPr>
          <p:nvPr/>
        </p:nvSpPr>
        <p:spPr bwMode="auto">
          <a:xfrm>
            <a:off x="5486400" y="5562600"/>
            <a:ext cx="671513" cy="474663"/>
          </a:xfrm>
          <a:custGeom>
            <a:avLst/>
            <a:gdLst>
              <a:gd name="T0" fmla="*/ 0 w 423"/>
              <a:gd name="T1" fmla="*/ 2147483647 h 299"/>
              <a:gd name="T2" fmla="*/ 2147483647 w 423"/>
              <a:gd name="T3" fmla="*/ 2147483647 h 299"/>
              <a:gd name="T4" fmla="*/ 2147483647 w 423"/>
              <a:gd name="T5" fmla="*/ 2147483647 h 299"/>
              <a:gd name="T6" fmla="*/ 2147483647 w 423"/>
              <a:gd name="T7" fmla="*/ 2147483647 h 299"/>
              <a:gd name="T8" fmla="*/ 2147483647 w 423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3"/>
              <a:gd name="T16" fmla="*/ 0 h 299"/>
              <a:gd name="T17" fmla="*/ 423 w 423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3" h="299">
                <a:moveTo>
                  <a:pt x="0" y="215"/>
                </a:moveTo>
                <a:cubicBezTo>
                  <a:pt x="24" y="182"/>
                  <a:pt x="15" y="100"/>
                  <a:pt x="53" y="58"/>
                </a:cubicBezTo>
                <a:cubicBezTo>
                  <a:pt x="76" y="35"/>
                  <a:pt x="178" y="16"/>
                  <a:pt x="178" y="16"/>
                </a:cubicBezTo>
                <a:cubicBezTo>
                  <a:pt x="242" y="30"/>
                  <a:pt x="306" y="0"/>
                  <a:pt x="336" y="68"/>
                </a:cubicBezTo>
                <a:cubicBezTo>
                  <a:pt x="327" y="124"/>
                  <a:pt x="423" y="261"/>
                  <a:pt x="409" y="299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5867400" y="5976938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  <a:ea typeface="ＭＳ Ｐゴシック" pitchFamily="34" charset="-128"/>
              </a:rPr>
              <a:t>(null)</a:t>
            </a:r>
          </a:p>
        </p:txBody>
      </p:sp>
      <p:sp>
        <p:nvSpPr>
          <p:cNvPr id="27659" name="Freeform 11"/>
          <p:cNvSpPr>
            <a:spLocks/>
          </p:cNvSpPr>
          <p:nvPr/>
        </p:nvSpPr>
        <p:spPr bwMode="auto">
          <a:xfrm>
            <a:off x="7315200" y="5573713"/>
            <a:ext cx="671513" cy="474662"/>
          </a:xfrm>
          <a:custGeom>
            <a:avLst/>
            <a:gdLst>
              <a:gd name="T0" fmla="*/ 0 w 423"/>
              <a:gd name="T1" fmla="*/ 2147483647 h 299"/>
              <a:gd name="T2" fmla="*/ 2147483647 w 423"/>
              <a:gd name="T3" fmla="*/ 2147483647 h 299"/>
              <a:gd name="T4" fmla="*/ 2147483647 w 423"/>
              <a:gd name="T5" fmla="*/ 2147483647 h 299"/>
              <a:gd name="T6" fmla="*/ 2147483647 w 423"/>
              <a:gd name="T7" fmla="*/ 2147483647 h 299"/>
              <a:gd name="T8" fmla="*/ 2147483647 w 423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3"/>
              <a:gd name="T16" fmla="*/ 0 h 299"/>
              <a:gd name="T17" fmla="*/ 423 w 423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3" h="299">
                <a:moveTo>
                  <a:pt x="0" y="215"/>
                </a:moveTo>
                <a:cubicBezTo>
                  <a:pt x="24" y="182"/>
                  <a:pt x="15" y="100"/>
                  <a:pt x="53" y="58"/>
                </a:cubicBezTo>
                <a:cubicBezTo>
                  <a:pt x="76" y="35"/>
                  <a:pt x="178" y="16"/>
                  <a:pt x="178" y="16"/>
                </a:cubicBezTo>
                <a:cubicBezTo>
                  <a:pt x="242" y="30"/>
                  <a:pt x="306" y="0"/>
                  <a:pt x="336" y="68"/>
                </a:cubicBezTo>
                <a:cubicBezTo>
                  <a:pt x="327" y="124"/>
                  <a:pt x="423" y="261"/>
                  <a:pt x="409" y="299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7696200" y="5988050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  <a:ea typeface="ＭＳ Ｐゴシック" pitchFamily="34" charset="-128"/>
              </a:rPr>
              <a:t>(null)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1233488" y="2598738"/>
            <a:ext cx="3429000" cy="217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b="1" dirty="0" err="1">
                <a:solidFill>
                  <a:schemeClr val="hlink"/>
                </a:solidFill>
                <a:latin typeface="Courier New" pitchFamily="49" charset="0"/>
              </a:rPr>
              <a:t>RekeningBank</a:t>
            </a:r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 x, y, z;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x = new </a:t>
            </a:r>
            <a:r>
              <a:rPr lang="en-US" sz="1600" dirty="0" err="1">
                <a:latin typeface="Courier New" pitchFamily="49" charset="0"/>
              </a:rPr>
              <a:t>RekeningBankt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y = x;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z = new </a:t>
            </a:r>
            <a:r>
              <a:rPr lang="en-US" sz="1600" dirty="0" err="1">
                <a:latin typeface="Courier New" pitchFamily="49" charset="0"/>
              </a:rPr>
              <a:t>RekeningBank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y = z;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x = z;</a:t>
            </a:r>
          </a:p>
        </p:txBody>
      </p:sp>
    </p:spTree>
  </p:cSld>
  <p:clrMapOvr>
    <a:masterClrMapping/>
  </p:clrMapOvr>
  <p:transition advTm="29492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/>
          <p:cNvSpPr>
            <a:spLocks noChangeArrowheads="1"/>
          </p:cNvSpPr>
          <p:nvPr/>
        </p:nvSpPr>
        <p:spPr bwMode="auto">
          <a:xfrm>
            <a:off x="450850" y="1365250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>
                <a:latin typeface="Comic Sans MS" pitchFamily="66" charset="0"/>
              </a:rPr>
              <a:t>Bayangkan obyek sebagai balon !</a:t>
            </a:r>
            <a:endParaRPr lang="en-US" sz="2800"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>
                <a:latin typeface="Comic Sans MS" pitchFamily="66" charset="0"/>
              </a:rPr>
              <a:t>Penunjuk seperti tali balon</a:t>
            </a:r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ja-JP" sz="4000">
                <a:ea typeface="ＭＳ Ｐゴシック" pitchFamily="34" charset="-128"/>
              </a:rPr>
              <a:t>Analogi Balon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3886200" y="5843588"/>
            <a:ext cx="319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  <a:ea typeface="ＭＳ Ｐゴシック" pitchFamily="34" charset="-128"/>
              </a:rPr>
              <a:t>x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5334000" y="58435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  <a:ea typeface="ＭＳ Ｐゴシック" pitchFamily="34" charset="-128"/>
              </a:rPr>
              <a:t>y</a:t>
            </a: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7162800" y="5843588"/>
            <a:ext cx="306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  <a:ea typeface="ＭＳ Ｐゴシック" pitchFamily="34" charset="-128"/>
              </a:rPr>
              <a:t>z</a:t>
            </a:r>
          </a:p>
        </p:txBody>
      </p:sp>
      <p:sp>
        <p:nvSpPr>
          <p:cNvPr id="28679" name="Freeform 6"/>
          <p:cNvSpPr>
            <a:spLocks/>
          </p:cNvSpPr>
          <p:nvPr/>
        </p:nvSpPr>
        <p:spPr bwMode="auto">
          <a:xfrm>
            <a:off x="4022725" y="5043488"/>
            <a:ext cx="1003300" cy="892175"/>
          </a:xfrm>
          <a:custGeom>
            <a:avLst/>
            <a:gdLst>
              <a:gd name="T0" fmla="*/ 0 w 632"/>
              <a:gd name="T1" fmla="*/ 2147483647 h 562"/>
              <a:gd name="T2" fmla="*/ 2147483647 w 632"/>
              <a:gd name="T3" fmla="*/ 2147483647 h 562"/>
              <a:gd name="T4" fmla="*/ 2147483647 w 632"/>
              <a:gd name="T5" fmla="*/ 2147483647 h 562"/>
              <a:gd name="T6" fmla="*/ 2147483647 w 632"/>
              <a:gd name="T7" fmla="*/ 2147483647 h 562"/>
              <a:gd name="T8" fmla="*/ 2147483647 w 632"/>
              <a:gd name="T9" fmla="*/ 2147483647 h 5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2"/>
              <a:gd name="T16" fmla="*/ 0 h 562"/>
              <a:gd name="T17" fmla="*/ 632 w 632"/>
              <a:gd name="T18" fmla="*/ 562 h 5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2" h="562">
                <a:moveTo>
                  <a:pt x="0" y="562"/>
                </a:moveTo>
                <a:cubicBezTo>
                  <a:pt x="24" y="529"/>
                  <a:pt x="15" y="447"/>
                  <a:pt x="53" y="405"/>
                </a:cubicBezTo>
                <a:cubicBezTo>
                  <a:pt x="76" y="382"/>
                  <a:pt x="178" y="321"/>
                  <a:pt x="178" y="321"/>
                </a:cubicBezTo>
                <a:cubicBezTo>
                  <a:pt x="242" y="335"/>
                  <a:pt x="210" y="216"/>
                  <a:pt x="419" y="195"/>
                </a:cubicBezTo>
                <a:cubicBezTo>
                  <a:pt x="566" y="279"/>
                  <a:pt x="632" y="0"/>
                  <a:pt x="618" y="3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80" name="Freeform 7"/>
          <p:cNvSpPr>
            <a:spLocks/>
          </p:cNvSpPr>
          <p:nvPr/>
        </p:nvSpPr>
        <p:spPr bwMode="auto">
          <a:xfrm>
            <a:off x="5486400" y="5562600"/>
            <a:ext cx="671513" cy="474663"/>
          </a:xfrm>
          <a:custGeom>
            <a:avLst/>
            <a:gdLst>
              <a:gd name="T0" fmla="*/ 0 w 423"/>
              <a:gd name="T1" fmla="*/ 2147483647 h 299"/>
              <a:gd name="T2" fmla="*/ 2147483647 w 423"/>
              <a:gd name="T3" fmla="*/ 2147483647 h 299"/>
              <a:gd name="T4" fmla="*/ 2147483647 w 423"/>
              <a:gd name="T5" fmla="*/ 2147483647 h 299"/>
              <a:gd name="T6" fmla="*/ 2147483647 w 423"/>
              <a:gd name="T7" fmla="*/ 2147483647 h 299"/>
              <a:gd name="T8" fmla="*/ 2147483647 w 423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3"/>
              <a:gd name="T16" fmla="*/ 0 h 299"/>
              <a:gd name="T17" fmla="*/ 423 w 423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3" h="299">
                <a:moveTo>
                  <a:pt x="0" y="215"/>
                </a:moveTo>
                <a:cubicBezTo>
                  <a:pt x="24" y="182"/>
                  <a:pt x="15" y="100"/>
                  <a:pt x="53" y="58"/>
                </a:cubicBezTo>
                <a:cubicBezTo>
                  <a:pt x="76" y="35"/>
                  <a:pt x="178" y="16"/>
                  <a:pt x="178" y="16"/>
                </a:cubicBezTo>
                <a:cubicBezTo>
                  <a:pt x="242" y="30"/>
                  <a:pt x="306" y="0"/>
                  <a:pt x="336" y="68"/>
                </a:cubicBezTo>
                <a:cubicBezTo>
                  <a:pt x="327" y="124"/>
                  <a:pt x="423" y="261"/>
                  <a:pt x="409" y="299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5867400" y="5976938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  <a:ea typeface="ＭＳ Ｐゴシック" pitchFamily="34" charset="-128"/>
              </a:rPr>
              <a:t>(null)</a:t>
            </a:r>
          </a:p>
        </p:txBody>
      </p:sp>
      <p:sp>
        <p:nvSpPr>
          <p:cNvPr id="28682" name="Freeform 9"/>
          <p:cNvSpPr>
            <a:spLocks/>
          </p:cNvSpPr>
          <p:nvPr/>
        </p:nvSpPr>
        <p:spPr bwMode="auto">
          <a:xfrm>
            <a:off x="7315200" y="5573713"/>
            <a:ext cx="671513" cy="474662"/>
          </a:xfrm>
          <a:custGeom>
            <a:avLst/>
            <a:gdLst>
              <a:gd name="T0" fmla="*/ 0 w 423"/>
              <a:gd name="T1" fmla="*/ 2147483647 h 299"/>
              <a:gd name="T2" fmla="*/ 2147483647 w 423"/>
              <a:gd name="T3" fmla="*/ 2147483647 h 299"/>
              <a:gd name="T4" fmla="*/ 2147483647 w 423"/>
              <a:gd name="T5" fmla="*/ 2147483647 h 299"/>
              <a:gd name="T6" fmla="*/ 2147483647 w 423"/>
              <a:gd name="T7" fmla="*/ 2147483647 h 299"/>
              <a:gd name="T8" fmla="*/ 2147483647 w 423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3"/>
              <a:gd name="T16" fmla="*/ 0 h 299"/>
              <a:gd name="T17" fmla="*/ 423 w 423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3" h="299">
                <a:moveTo>
                  <a:pt x="0" y="215"/>
                </a:moveTo>
                <a:cubicBezTo>
                  <a:pt x="24" y="182"/>
                  <a:pt x="15" y="100"/>
                  <a:pt x="53" y="58"/>
                </a:cubicBezTo>
                <a:cubicBezTo>
                  <a:pt x="76" y="35"/>
                  <a:pt x="178" y="16"/>
                  <a:pt x="178" y="16"/>
                </a:cubicBezTo>
                <a:cubicBezTo>
                  <a:pt x="242" y="30"/>
                  <a:pt x="306" y="0"/>
                  <a:pt x="336" y="68"/>
                </a:cubicBezTo>
                <a:cubicBezTo>
                  <a:pt x="327" y="124"/>
                  <a:pt x="423" y="261"/>
                  <a:pt x="409" y="299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83" name="Text Box 10"/>
          <p:cNvSpPr txBox="1">
            <a:spLocks noChangeArrowheads="1"/>
          </p:cNvSpPr>
          <p:nvPr/>
        </p:nvSpPr>
        <p:spPr bwMode="auto">
          <a:xfrm>
            <a:off x="7696200" y="5988050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  <a:ea typeface="ＭＳ Ｐゴシック" pitchFamily="34" charset="-128"/>
              </a:rPr>
              <a:t>(null)</a:t>
            </a:r>
          </a:p>
        </p:txBody>
      </p:sp>
      <p:grpSp>
        <p:nvGrpSpPr>
          <p:cNvPr id="28684" name="Group 11"/>
          <p:cNvGrpSpPr>
            <a:grpSpLocks/>
          </p:cNvGrpSpPr>
          <p:nvPr/>
        </p:nvGrpSpPr>
        <p:grpSpPr bwMode="auto">
          <a:xfrm>
            <a:off x="4038600" y="3200400"/>
            <a:ext cx="1752600" cy="2057400"/>
            <a:chOff x="2544" y="2016"/>
            <a:chExt cx="1104" cy="1296"/>
          </a:xfrm>
        </p:grpSpPr>
        <p:sp>
          <p:nvSpPr>
            <p:cNvPr id="28686" name="Oval 12"/>
            <p:cNvSpPr>
              <a:spLocks noChangeArrowheads="1"/>
            </p:cNvSpPr>
            <p:nvPr/>
          </p:nvSpPr>
          <p:spPr bwMode="auto">
            <a:xfrm rot="3086133">
              <a:off x="3024" y="3168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9999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8687" name="Oval 13"/>
            <p:cNvSpPr>
              <a:spLocks noChangeArrowheads="1"/>
            </p:cNvSpPr>
            <p:nvPr/>
          </p:nvSpPr>
          <p:spPr bwMode="auto">
            <a:xfrm rot="5694345">
              <a:off x="3072" y="3072"/>
              <a:ext cx="96" cy="19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9999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8688" name="Oval 14"/>
            <p:cNvSpPr>
              <a:spLocks noChangeArrowheads="1"/>
            </p:cNvSpPr>
            <p:nvPr/>
          </p:nvSpPr>
          <p:spPr bwMode="auto">
            <a:xfrm>
              <a:off x="2544" y="2016"/>
              <a:ext cx="1104" cy="115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9999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669925" y="2444750"/>
            <a:ext cx="3429000" cy="217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 err="1">
                <a:solidFill>
                  <a:schemeClr val="hlink"/>
                </a:solidFill>
                <a:latin typeface="Courier New" pitchFamily="49" charset="0"/>
              </a:rPr>
              <a:t>RekeningBank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 x, y, z;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</a:rPr>
              <a:t>x = new </a:t>
            </a:r>
            <a:r>
              <a:rPr lang="en-US" sz="1600" b="1" dirty="0" err="1">
                <a:latin typeface="Courier New" pitchFamily="49" charset="0"/>
              </a:rPr>
              <a:t>RekeningBankt</a:t>
            </a:r>
            <a:r>
              <a:rPr lang="en-US" sz="1600" b="1" dirty="0">
                <a:latin typeface="Courier New" pitchFamily="49" charset="0"/>
              </a:rPr>
              <a:t>();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y = x;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z = new </a:t>
            </a:r>
            <a:r>
              <a:rPr lang="en-US" sz="1600" dirty="0" err="1">
                <a:latin typeface="Courier New" pitchFamily="49" charset="0"/>
              </a:rPr>
              <a:t>RekeningBank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y = z;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x = z;</a:t>
            </a:r>
          </a:p>
        </p:txBody>
      </p:sp>
    </p:spTree>
  </p:cSld>
  <p:clrMapOvr>
    <a:masterClrMapping/>
  </p:clrMapOvr>
  <p:transition advTm="786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ChangeArrowheads="1"/>
          </p:cNvSpPr>
          <p:nvPr/>
        </p:nvSpPr>
        <p:spPr bwMode="auto">
          <a:xfrm>
            <a:off x="450850" y="1365250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>
                <a:latin typeface="Comic Sans MS" pitchFamily="66" charset="0"/>
              </a:rPr>
              <a:t>Bayangkan obyek sebagai balon !</a:t>
            </a:r>
            <a:endParaRPr lang="en-US" sz="2800"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>
                <a:latin typeface="Comic Sans MS" pitchFamily="66" charset="0"/>
              </a:rPr>
              <a:t>Penunjuk seperti tali balon</a:t>
            </a:r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ja-JP" sz="4000">
                <a:ea typeface="ＭＳ Ｐゴシック" pitchFamily="34" charset="-128"/>
              </a:rPr>
              <a:t>Analogi Balon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3886200" y="5843588"/>
            <a:ext cx="319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  <a:ea typeface="ＭＳ Ｐゴシック" pitchFamily="34" charset="-128"/>
              </a:rPr>
              <a:t>x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5334000" y="58435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  <a:ea typeface="ＭＳ Ｐゴシック" pitchFamily="34" charset="-128"/>
              </a:rPr>
              <a:t>y</a:t>
            </a: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7162800" y="5843588"/>
            <a:ext cx="306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  <a:ea typeface="ＭＳ Ｐゴシック" pitchFamily="34" charset="-128"/>
              </a:rPr>
              <a:t>z</a:t>
            </a:r>
          </a:p>
        </p:txBody>
      </p:sp>
      <p:sp>
        <p:nvSpPr>
          <p:cNvPr id="29703" name="Freeform 6"/>
          <p:cNvSpPr>
            <a:spLocks/>
          </p:cNvSpPr>
          <p:nvPr/>
        </p:nvSpPr>
        <p:spPr bwMode="auto">
          <a:xfrm>
            <a:off x="4022725" y="5043488"/>
            <a:ext cx="1003300" cy="892175"/>
          </a:xfrm>
          <a:custGeom>
            <a:avLst/>
            <a:gdLst>
              <a:gd name="T0" fmla="*/ 0 w 632"/>
              <a:gd name="T1" fmla="*/ 2147483647 h 562"/>
              <a:gd name="T2" fmla="*/ 2147483647 w 632"/>
              <a:gd name="T3" fmla="*/ 2147483647 h 562"/>
              <a:gd name="T4" fmla="*/ 2147483647 w 632"/>
              <a:gd name="T5" fmla="*/ 2147483647 h 562"/>
              <a:gd name="T6" fmla="*/ 2147483647 w 632"/>
              <a:gd name="T7" fmla="*/ 2147483647 h 562"/>
              <a:gd name="T8" fmla="*/ 2147483647 w 632"/>
              <a:gd name="T9" fmla="*/ 2147483647 h 5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2"/>
              <a:gd name="T16" fmla="*/ 0 h 562"/>
              <a:gd name="T17" fmla="*/ 632 w 632"/>
              <a:gd name="T18" fmla="*/ 562 h 5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2" h="562">
                <a:moveTo>
                  <a:pt x="0" y="562"/>
                </a:moveTo>
                <a:cubicBezTo>
                  <a:pt x="24" y="529"/>
                  <a:pt x="15" y="447"/>
                  <a:pt x="53" y="405"/>
                </a:cubicBezTo>
                <a:cubicBezTo>
                  <a:pt x="76" y="382"/>
                  <a:pt x="178" y="321"/>
                  <a:pt x="178" y="321"/>
                </a:cubicBezTo>
                <a:cubicBezTo>
                  <a:pt x="242" y="335"/>
                  <a:pt x="210" y="216"/>
                  <a:pt x="419" y="195"/>
                </a:cubicBezTo>
                <a:cubicBezTo>
                  <a:pt x="566" y="279"/>
                  <a:pt x="632" y="0"/>
                  <a:pt x="618" y="3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4" name="Freeform 7"/>
          <p:cNvSpPr>
            <a:spLocks/>
          </p:cNvSpPr>
          <p:nvPr/>
        </p:nvSpPr>
        <p:spPr bwMode="auto">
          <a:xfrm>
            <a:off x="4887913" y="5159375"/>
            <a:ext cx="665162" cy="744538"/>
          </a:xfrm>
          <a:custGeom>
            <a:avLst/>
            <a:gdLst>
              <a:gd name="T0" fmla="*/ 2147483647 w 419"/>
              <a:gd name="T1" fmla="*/ 2147483647 h 469"/>
              <a:gd name="T2" fmla="*/ 2147483647 w 419"/>
              <a:gd name="T3" fmla="*/ 2147483647 h 469"/>
              <a:gd name="T4" fmla="*/ 2147483647 w 419"/>
              <a:gd name="T5" fmla="*/ 2147483647 h 469"/>
              <a:gd name="T6" fmla="*/ 2147483647 w 419"/>
              <a:gd name="T7" fmla="*/ 2147483647 h 469"/>
              <a:gd name="T8" fmla="*/ 0 60000 65536"/>
              <a:gd name="T9" fmla="*/ 0 60000 65536"/>
              <a:gd name="T10" fmla="*/ 0 60000 65536"/>
              <a:gd name="T11" fmla="*/ 0 60000 65536"/>
              <a:gd name="T12" fmla="*/ 0 w 419"/>
              <a:gd name="T13" fmla="*/ 0 h 469"/>
              <a:gd name="T14" fmla="*/ 419 w 419"/>
              <a:gd name="T15" fmla="*/ 469 h 4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9" h="469">
                <a:moveTo>
                  <a:pt x="377" y="469"/>
                </a:moveTo>
                <a:cubicBezTo>
                  <a:pt x="401" y="436"/>
                  <a:pt x="419" y="363"/>
                  <a:pt x="314" y="332"/>
                </a:cubicBezTo>
                <a:cubicBezTo>
                  <a:pt x="309" y="283"/>
                  <a:pt x="335" y="332"/>
                  <a:pt x="136" y="227"/>
                </a:cubicBezTo>
                <a:cubicBezTo>
                  <a:pt x="0" y="227"/>
                  <a:pt x="98" y="0"/>
                  <a:pt x="84" y="3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5" name="Freeform 8"/>
          <p:cNvSpPr>
            <a:spLocks/>
          </p:cNvSpPr>
          <p:nvPr/>
        </p:nvSpPr>
        <p:spPr bwMode="auto">
          <a:xfrm>
            <a:off x="7315200" y="5573713"/>
            <a:ext cx="671513" cy="474662"/>
          </a:xfrm>
          <a:custGeom>
            <a:avLst/>
            <a:gdLst>
              <a:gd name="T0" fmla="*/ 0 w 423"/>
              <a:gd name="T1" fmla="*/ 2147483647 h 299"/>
              <a:gd name="T2" fmla="*/ 2147483647 w 423"/>
              <a:gd name="T3" fmla="*/ 2147483647 h 299"/>
              <a:gd name="T4" fmla="*/ 2147483647 w 423"/>
              <a:gd name="T5" fmla="*/ 2147483647 h 299"/>
              <a:gd name="T6" fmla="*/ 2147483647 w 423"/>
              <a:gd name="T7" fmla="*/ 2147483647 h 299"/>
              <a:gd name="T8" fmla="*/ 2147483647 w 423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3"/>
              <a:gd name="T16" fmla="*/ 0 h 299"/>
              <a:gd name="T17" fmla="*/ 423 w 423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3" h="299">
                <a:moveTo>
                  <a:pt x="0" y="215"/>
                </a:moveTo>
                <a:cubicBezTo>
                  <a:pt x="24" y="182"/>
                  <a:pt x="15" y="100"/>
                  <a:pt x="53" y="58"/>
                </a:cubicBezTo>
                <a:cubicBezTo>
                  <a:pt x="76" y="35"/>
                  <a:pt x="178" y="16"/>
                  <a:pt x="178" y="16"/>
                </a:cubicBezTo>
                <a:cubicBezTo>
                  <a:pt x="242" y="30"/>
                  <a:pt x="306" y="0"/>
                  <a:pt x="336" y="68"/>
                </a:cubicBezTo>
                <a:cubicBezTo>
                  <a:pt x="327" y="124"/>
                  <a:pt x="423" y="261"/>
                  <a:pt x="409" y="299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6" name="Text Box 9"/>
          <p:cNvSpPr txBox="1">
            <a:spLocks noChangeArrowheads="1"/>
          </p:cNvSpPr>
          <p:nvPr/>
        </p:nvSpPr>
        <p:spPr bwMode="auto">
          <a:xfrm>
            <a:off x="7696200" y="5988050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  <a:ea typeface="ＭＳ Ｐゴシック" pitchFamily="34" charset="-128"/>
              </a:rPr>
              <a:t>(null)</a:t>
            </a:r>
          </a:p>
        </p:txBody>
      </p:sp>
      <p:grpSp>
        <p:nvGrpSpPr>
          <p:cNvPr id="29707" name="Group 10"/>
          <p:cNvGrpSpPr>
            <a:grpSpLocks/>
          </p:cNvGrpSpPr>
          <p:nvPr/>
        </p:nvGrpSpPr>
        <p:grpSpPr bwMode="auto">
          <a:xfrm>
            <a:off x="4038600" y="3200400"/>
            <a:ext cx="1752600" cy="2057400"/>
            <a:chOff x="2544" y="2016"/>
            <a:chExt cx="1104" cy="1296"/>
          </a:xfrm>
        </p:grpSpPr>
        <p:sp>
          <p:nvSpPr>
            <p:cNvPr id="29709" name="Oval 11"/>
            <p:cNvSpPr>
              <a:spLocks noChangeArrowheads="1"/>
            </p:cNvSpPr>
            <p:nvPr/>
          </p:nvSpPr>
          <p:spPr bwMode="auto">
            <a:xfrm rot="3086133">
              <a:off x="3024" y="3168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9999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9710" name="Oval 12"/>
            <p:cNvSpPr>
              <a:spLocks noChangeArrowheads="1"/>
            </p:cNvSpPr>
            <p:nvPr/>
          </p:nvSpPr>
          <p:spPr bwMode="auto">
            <a:xfrm rot="5694345">
              <a:off x="3072" y="3072"/>
              <a:ext cx="96" cy="19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9999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9711" name="Oval 13"/>
            <p:cNvSpPr>
              <a:spLocks noChangeArrowheads="1"/>
            </p:cNvSpPr>
            <p:nvPr/>
          </p:nvSpPr>
          <p:spPr bwMode="auto">
            <a:xfrm>
              <a:off x="2544" y="2016"/>
              <a:ext cx="1104" cy="115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9999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29708" name="Rectangle 13"/>
          <p:cNvSpPr>
            <a:spLocks noChangeArrowheads="1"/>
          </p:cNvSpPr>
          <p:nvPr/>
        </p:nvSpPr>
        <p:spPr bwMode="auto">
          <a:xfrm>
            <a:off x="1233488" y="2598738"/>
            <a:ext cx="3429000" cy="217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 err="1">
                <a:solidFill>
                  <a:schemeClr val="hlink"/>
                </a:solidFill>
                <a:latin typeface="Courier New" pitchFamily="49" charset="0"/>
              </a:rPr>
              <a:t>RekeningBank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 x, y, z;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x = new </a:t>
            </a:r>
            <a:r>
              <a:rPr lang="en-US" sz="1600" dirty="0" err="1">
                <a:latin typeface="Courier New" pitchFamily="49" charset="0"/>
              </a:rPr>
              <a:t>RekeningBankt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</a:rPr>
              <a:t>y = x;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z = new </a:t>
            </a:r>
            <a:r>
              <a:rPr lang="en-US" sz="1600" dirty="0" err="1">
                <a:latin typeface="Courier New" pitchFamily="49" charset="0"/>
              </a:rPr>
              <a:t>RekeningBank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y = z;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x = z;</a:t>
            </a:r>
          </a:p>
        </p:txBody>
      </p:sp>
    </p:spTree>
  </p:cSld>
  <p:clrMapOvr>
    <a:masterClrMapping/>
  </p:clrMapOvr>
  <p:transition advTm="5618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9"/>
          <p:cNvSpPr>
            <a:spLocks noChangeArrowheads="1"/>
          </p:cNvSpPr>
          <p:nvPr/>
        </p:nvSpPr>
        <p:spPr bwMode="auto">
          <a:xfrm>
            <a:off x="454025" y="1382713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>
                <a:latin typeface="Comic Sans MS" pitchFamily="66" charset="0"/>
              </a:rPr>
              <a:t>Bayangkan obyek sebagai balon !</a:t>
            </a:r>
            <a:endParaRPr lang="en-US" sz="2800"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>
                <a:latin typeface="Comic Sans MS" pitchFamily="66" charset="0"/>
              </a:rPr>
              <a:t>Penunjuk seperti tali balon</a:t>
            </a:r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ja-JP" sz="4000">
                <a:ea typeface="ＭＳ Ｐゴシック" pitchFamily="34" charset="-128"/>
              </a:rPr>
              <a:t>Analogi Balon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3886200" y="5843588"/>
            <a:ext cx="319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  <a:ea typeface="ＭＳ Ｐゴシック" pitchFamily="34" charset="-128"/>
              </a:rPr>
              <a:t>x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5334000" y="58435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  <a:ea typeface="ＭＳ Ｐゴシック" pitchFamily="34" charset="-128"/>
              </a:rPr>
              <a:t>y</a:t>
            </a: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7162800" y="5843588"/>
            <a:ext cx="306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  <a:ea typeface="ＭＳ Ｐゴシック" pitchFamily="34" charset="-128"/>
              </a:rPr>
              <a:t>z</a:t>
            </a:r>
          </a:p>
        </p:txBody>
      </p:sp>
      <p:sp>
        <p:nvSpPr>
          <p:cNvPr id="30727" name="Freeform 6"/>
          <p:cNvSpPr>
            <a:spLocks/>
          </p:cNvSpPr>
          <p:nvPr/>
        </p:nvSpPr>
        <p:spPr bwMode="auto">
          <a:xfrm>
            <a:off x="4022725" y="5043488"/>
            <a:ext cx="1003300" cy="892175"/>
          </a:xfrm>
          <a:custGeom>
            <a:avLst/>
            <a:gdLst>
              <a:gd name="T0" fmla="*/ 0 w 632"/>
              <a:gd name="T1" fmla="*/ 2147483647 h 562"/>
              <a:gd name="T2" fmla="*/ 2147483647 w 632"/>
              <a:gd name="T3" fmla="*/ 2147483647 h 562"/>
              <a:gd name="T4" fmla="*/ 2147483647 w 632"/>
              <a:gd name="T5" fmla="*/ 2147483647 h 562"/>
              <a:gd name="T6" fmla="*/ 2147483647 w 632"/>
              <a:gd name="T7" fmla="*/ 2147483647 h 562"/>
              <a:gd name="T8" fmla="*/ 2147483647 w 632"/>
              <a:gd name="T9" fmla="*/ 2147483647 h 5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2"/>
              <a:gd name="T16" fmla="*/ 0 h 562"/>
              <a:gd name="T17" fmla="*/ 632 w 632"/>
              <a:gd name="T18" fmla="*/ 562 h 5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2" h="562">
                <a:moveTo>
                  <a:pt x="0" y="562"/>
                </a:moveTo>
                <a:cubicBezTo>
                  <a:pt x="24" y="529"/>
                  <a:pt x="15" y="447"/>
                  <a:pt x="53" y="405"/>
                </a:cubicBezTo>
                <a:cubicBezTo>
                  <a:pt x="76" y="382"/>
                  <a:pt x="178" y="321"/>
                  <a:pt x="178" y="321"/>
                </a:cubicBezTo>
                <a:cubicBezTo>
                  <a:pt x="242" y="335"/>
                  <a:pt x="210" y="216"/>
                  <a:pt x="419" y="195"/>
                </a:cubicBezTo>
                <a:cubicBezTo>
                  <a:pt x="566" y="279"/>
                  <a:pt x="632" y="0"/>
                  <a:pt x="618" y="3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28" name="Freeform 7"/>
          <p:cNvSpPr>
            <a:spLocks/>
          </p:cNvSpPr>
          <p:nvPr/>
        </p:nvSpPr>
        <p:spPr bwMode="auto">
          <a:xfrm>
            <a:off x="4887913" y="5159375"/>
            <a:ext cx="665162" cy="744538"/>
          </a:xfrm>
          <a:custGeom>
            <a:avLst/>
            <a:gdLst>
              <a:gd name="T0" fmla="*/ 2147483647 w 419"/>
              <a:gd name="T1" fmla="*/ 2147483647 h 469"/>
              <a:gd name="T2" fmla="*/ 2147483647 w 419"/>
              <a:gd name="T3" fmla="*/ 2147483647 h 469"/>
              <a:gd name="T4" fmla="*/ 2147483647 w 419"/>
              <a:gd name="T5" fmla="*/ 2147483647 h 469"/>
              <a:gd name="T6" fmla="*/ 2147483647 w 419"/>
              <a:gd name="T7" fmla="*/ 2147483647 h 469"/>
              <a:gd name="T8" fmla="*/ 0 60000 65536"/>
              <a:gd name="T9" fmla="*/ 0 60000 65536"/>
              <a:gd name="T10" fmla="*/ 0 60000 65536"/>
              <a:gd name="T11" fmla="*/ 0 60000 65536"/>
              <a:gd name="T12" fmla="*/ 0 w 419"/>
              <a:gd name="T13" fmla="*/ 0 h 469"/>
              <a:gd name="T14" fmla="*/ 419 w 419"/>
              <a:gd name="T15" fmla="*/ 469 h 4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9" h="469">
                <a:moveTo>
                  <a:pt x="377" y="469"/>
                </a:moveTo>
                <a:cubicBezTo>
                  <a:pt x="401" y="436"/>
                  <a:pt x="419" y="363"/>
                  <a:pt x="314" y="332"/>
                </a:cubicBezTo>
                <a:cubicBezTo>
                  <a:pt x="309" y="283"/>
                  <a:pt x="335" y="332"/>
                  <a:pt x="136" y="227"/>
                </a:cubicBezTo>
                <a:cubicBezTo>
                  <a:pt x="0" y="227"/>
                  <a:pt x="98" y="0"/>
                  <a:pt x="84" y="3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29" name="Freeform 8"/>
          <p:cNvSpPr>
            <a:spLocks/>
          </p:cNvSpPr>
          <p:nvPr/>
        </p:nvSpPr>
        <p:spPr bwMode="auto">
          <a:xfrm>
            <a:off x="7315200" y="5154613"/>
            <a:ext cx="349250" cy="760412"/>
          </a:xfrm>
          <a:custGeom>
            <a:avLst/>
            <a:gdLst>
              <a:gd name="T0" fmla="*/ 0 w 220"/>
              <a:gd name="T1" fmla="*/ 2147483647 h 479"/>
              <a:gd name="T2" fmla="*/ 2147483647 w 220"/>
              <a:gd name="T3" fmla="*/ 2147483647 h 479"/>
              <a:gd name="T4" fmla="*/ 2147483647 w 220"/>
              <a:gd name="T5" fmla="*/ 2147483647 h 479"/>
              <a:gd name="T6" fmla="*/ 2147483647 w 220"/>
              <a:gd name="T7" fmla="*/ 0 h 479"/>
              <a:gd name="T8" fmla="*/ 0 60000 65536"/>
              <a:gd name="T9" fmla="*/ 0 60000 65536"/>
              <a:gd name="T10" fmla="*/ 0 60000 65536"/>
              <a:gd name="T11" fmla="*/ 0 60000 65536"/>
              <a:gd name="T12" fmla="*/ 0 w 220"/>
              <a:gd name="T13" fmla="*/ 0 h 479"/>
              <a:gd name="T14" fmla="*/ 220 w 220"/>
              <a:gd name="T15" fmla="*/ 479 h 4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0" h="479">
                <a:moveTo>
                  <a:pt x="0" y="479"/>
                </a:moveTo>
                <a:cubicBezTo>
                  <a:pt x="24" y="446"/>
                  <a:pt x="15" y="364"/>
                  <a:pt x="53" y="322"/>
                </a:cubicBezTo>
                <a:cubicBezTo>
                  <a:pt x="76" y="299"/>
                  <a:pt x="178" y="280"/>
                  <a:pt x="178" y="280"/>
                </a:cubicBezTo>
                <a:cubicBezTo>
                  <a:pt x="202" y="244"/>
                  <a:pt x="217" y="29"/>
                  <a:pt x="22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30730" name="Group 9"/>
          <p:cNvGrpSpPr>
            <a:grpSpLocks/>
          </p:cNvGrpSpPr>
          <p:nvPr/>
        </p:nvGrpSpPr>
        <p:grpSpPr bwMode="auto">
          <a:xfrm>
            <a:off x="4038600" y="3200400"/>
            <a:ext cx="1752600" cy="2057400"/>
            <a:chOff x="2544" y="2016"/>
            <a:chExt cx="1104" cy="1296"/>
          </a:xfrm>
        </p:grpSpPr>
        <p:sp>
          <p:nvSpPr>
            <p:cNvPr id="30736" name="Oval 10"/>
            <p:cNvSpPr>
              <a:spLocks noChangeArrowheads="1"/>
            </p:cNvSpPr>
            <p:nvPr/>
          </p:nvSpPr>
          <p:spPr bwMode="auto">
            <a:xfrm rot="3086133">
              <a:off x="3024" y="3168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9999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0737" name="Oval 11"/>
            <p:cNvSpPr>
              <a:spLocks noChangeArrowheads="1"/>
            </p:cNvSpPr>
            <p:nvPr/>
          </p:nvSpPr>
          <p:spPr bwMode="auto">
            <a:xfrm rot="5694345">
              <a:off x="3072" y="3072"/>
              <a:ext cx="96" cy="19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9999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0738" name="Oval 12"/>
            <p:cNvSpPr>
              <a:spLocks noChangeArrowheads="1"/>
            </p:cNvSpPr>
            <p:nvPr/>
          </p:nvSpPr>
          <p:spPr bwMode="auto">
            <a:xfrm>
              <a:off x="2544" y="2016"/>
              <a:ext cx="1104" cy="115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9999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30731" name="Group 13"/>
          <p:cNvGrpSpPr>
            <a:grpSpLocks/>
          </p:cNvGrpSpPr>
          <p:nvPr/>
        </p:nvGrpSpPr>
        <p:grpSpPr bwMode="auto">
          <a:xfrm>
            <a:off x="6705600" y="3200400"/>
            <a:ext cx="1752600" cy="2057400"/>
            <a:chOff x="2544" y="2016"/>
            <a:chExt cx="1104" cy="1296"/>
          </a:xfrm>
        </p:grpSpPr>
        <p:sp>
          <p:nvSpPr>
            <p:cNvPr id="30733" name="Oval 14"/>
            <p:cNvSpPr>
              <a:spLocks noChangeArrowheads="1"/>
            </p:cNvSpPr>
            <p:nvPr/>
          </p:nvSpPr>
          <p:spPr bwMode="auto">
            <a:xfrm rot="3086133">
              <a:off x="3024" y="3168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99C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0734" name="Oval 15"/>
            <p:cNvSpPr>
              <a:spLocks noChangeArrowheads="1"/>
            </p:cNvSpPr>
            <p:nvPr/>
          </p:nvSpPr>
          <p:spPr bwMode="auto">
            <a:xfrm rot="5694345">
              <a:off x="3072" y="3072"/>
              <a:ext cx="96" cy="19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99C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0735" name="Oval 16"/>
            <p:cNvSpPr>
              <a:spLocks noChangeArrowheads="1"/>
            </p:cNvSpPr>
            <p:nvPr/>
          </p:nvSpPr>
          <p:spPr bwMode="auto">
            <a:xfrm>
              <a:off x="2544" y="2016"/>
              <a:ext cx="1104" cy="115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99C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30732" name="Rectangle 13"/>
          <p:cNvSpPr>
            <a:spLocks noChangeArrowheads="1"/>
          </p:cNvSpPr>
          <p:nvPr/>
        </p:nvSpPr>
        <p:spPr bwMode="auto">
          <a:xfrm>
            <a:off x="1233488" y="2598738"/>
            <a:ext cx="3429000" cy="217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 err="1">
                <a:solidFill>
                  <a:schemeClr val="hlink"/>
                </a:solidFill>
                <a:latin typeface="Courier New" pitchFamily="49" charset="0"/>
              </a:rPr>
              <a:t>RekeningBank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 x, y, z;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x = new </a:t>
            </a:r>
            <a:r>
              <a:rPr lang="en-US" sz="1600" dirty="0" err="1">
                <a:latin typeface="Courier New" pitchFamily="49" charset="0"/>
              </a:rPr>
              <a:t>RekeningBankt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y = x;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</a:rPr>
              <a:t>z = new </a:t>
            </a:r>
            <a:r>
              <a:rPr lang="en-US" sz="1600" b="1" dirty="0" err="1">
                <a:latin typeface="Courier New" pitchFamily="49" charset="0"/>
              </a:rPr>
              <a:t>RekeningBank</a:t>
            </a:r>
            <a:r>
              <a:rPr lang="en-US" sz="1600" b="1" dirty="0">
                <a:latin typeface="Courier New" pitchFamily="49" charset="0"/>
              </a:rPr>
              <a:t>();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y = z;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x = z;</a:t>
            </a:r>
          </a:p>
        </p:txBody>
      </p:sp>
    </p:spTree>
  </p:cSld>
  <p:clrMapOvr>
    <a:masterClrMapping/>
  </p:clrMapOvr>
  <p:transition advTm="2186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9"/>
          <p:cNvSpPr>
            <a:spLocks noChangeArrowheads="1"/>
          </p:cNvSpPr>
          <p:nvPr/>
        </p:nvSpPr>
        <p:spPr bwMode="auto">
          <a:xfrm>
            <a:off x="452438" y="1366838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>
                <a:latin typeface="Comic Sans MS" pitchFamily="66" charset="0"/>
              </a:rPr>
              <a:t>Bayangkan obyek sebagai balon !</a:t>
            </a:r>
            <a:endParaRPr lang="en-US" sz="2800"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>
                <a:latin typeface="Comic Sans MS" pitchFamily="66" charset="0"/>
              </a:rPr>
              <a:t>Penunjuk seperti tali balon</a:t>
            </a:r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ja-JP" sz="4000">
                <a:ea typeface="ＭＳ Ｐゴシック" pitchFamily="34" charset="-128"/>
              </a:rPr>
              <a:t>Analogi Balon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886200" y="5843588"/>
            <a:ext cx="319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  <a:ea typeface="ＭＳ Ｐゴシック" pitchFamily="34" charset="-128"/>
              </a:rPr>
              <a:t>x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5334000" y="58435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  <a:ea typeface="ＭＳ Ｐゴシック" pitchFamily="34" charset="-128"/>
              </a:rPr>
              <a:t>y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7162800" y="5843588"/>
            <a:ext cx="306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  <a:ea typeface="ＭＳ Ｐゴシック" pitchFamily="34" charset="-128"/>
              </a:rPr>
              <a:t>z</a:t>
            </a:r>
          </a:p>
        </p:txBody>
      </p:sp>
      <p:sp>
        <p:nvSpPr>
          <p:cNvPr id="31751" name="Freeform 7"/>
          <p:cNvSpPr>
            <a:spLocks/>
          </p:cNvSpPr>
          <p:nvPr/>
        </p:nvSpPr>
        <p:spPr bwMode="auto">
          <a:xfrm>
            <a:off x="4022725" y="5043488"/>
            <a:ext cx="1003300" cy="892175"/>
          </a:xfrm>
          <a:custGeom>
            <a:avLst/>
            <a:gdLst>
              <a:gd name="T0" fmla="*/ 0 w 632"/>
              <a:gd name="T1" fmla="*/ 2147483647 h 562"/>
              <a:gd name="T2" fmla="*/ 2147483647 w 632"/>
              <a:gd name="T3" fmla="*/ 2147483647 h 562"/>
              <a:gd name="T4" fmla="*/ 2147483647 w 632"/>
              <a:gd name="T5" fmla="*/ 2147483647 h 562"/>
              <a:gd name="T6" fmla="*/ 2147483647 w 632"/>
              <a:gd name="T7" fmla="*/ 2147483647 h 562"/>
              <a:gd name="T8" fmla="*/ 2147483647 w 632"/>
              <a:gd name="T9" fmla="*/ 2147483647 h 5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2"/>
              <a:gd name="T16" fmla="*/ 0 h 562"/>
              <a:gd name="T17" fmla="*/ 632 w 632"/>
              <a:gd name="T18" fmla="*/ 562 h 5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2" h="562">
                <a:moveTo>
                  <a:pt x="0" y="562"/>
                </a:moveTo>
                <a:cubicBezTo>
                  <a:pt x="24" y="529"/>
                  <a:pt x="15" y="447"/>
                  <a:pt x="53" y="405"/>
                </a:cubicBezTo>
                <a:cubicBezTo>
                  <a:pt x="76" y="382"/>
                  <a:pt x="178" y="321"/>
                  <a:pt x="178" y="321"/>
                </a:cubicBezTo>
                <a:cubicBezTo>
                  <a:pt x="242" y="335"/>
                  <a:pt x="210" y="216"/>
                  <a:pt x="419" y="195"/>
                </a:cubicBezTo>
                <a:cubicBezTo>
                  <a:pt x="566" y="279"/>
                  <a:pt x="632" y="0"/>
                  <a:pt x="618" y="3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2" name="Freeform 8"/>
          <p:cNvSpPr>
            <a:spLocks/>
          </p:cNvSpPr>
          <p:nvPr/>
        </p:nvSpPr>
        <p:spPr bwMode="auto">
          <a:xfrm>
            <a:off x="5470525" y="5054600"/>
            <a:ext cx="2133600" cy="849313"/>
          </a:xfrm>
          <a:custGeom>
            <a:avLst/>
            <a:gdLst>
              <a:gd name="T0" fmla="*/ 2147483647 w 1344"/>
              <a:gd name="T1" fmla="*/ 2147483647 h 535"/>
              <a:gd name="T2" fmla="*/ 2147483647 w 1344"/>
              <a:gd name="T3" fmla="*/ 2147483647 h 535"/>
              <a:gd name="T4" fmla="*/ 2147483647 w 1344"/>
              <a:gd name="T5" fmla="*/ 2147483647 h 535"/>
              <a:gd name="T6" fmla="*/ 2147483647 w 1344"/>
              <a:gd name="T7" fmla="*/ 2147483647 h 535"/>
              <a:gd name="T8" fmla="*/ 0 60000 65536"/>
              <a:gd name="T9" fmla="*/ 0 60000 65536"/>
              <a:gd name="T10" fmla="*/ 0 60000 65536"/>
              <a:gd name="T11" fmla="*/ 0 60000 65536"/>
              <a:gd name="T12" fmla="*/ 0 w 1344"/>
              <a:gd name="T13" fmla="*/ 0 h 535"/>
              <a:gd name="T14" fmla="*/ 1344 w 1344"/>
              <a:gd name="T15" fmla="*/ 535 h 5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4" h="535">
                <a:moveTo>
                  <a:pt x="10" y="535"/>
                </a:moveTo>
                <a:cubicBezTo>
                  <a:pt x="34" y="502"/>
                  <a:pt x="0" y="450"/>
                  <a:pt x="230" y="345"/>
                </a:cubicBezTo>
                <a:cubicBezTo>
                  <a:pt x="471" y="345"/>
                  <a:pt x="439" y="398"/>
                  <a:pt x="596" y="272"/>
                </a:cubicBezTo>
                <a:cubicBezTo>
                  <a:pt x="942" y="0"/>
                  <a:pt x="1344" y="98"/>
                  <a:pt x="1330" y="13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3" name="Freeform 9"/>
          <p:cNvSpPr>
            <a:spLocks/>
          </p:cNvSpPr>
          <p:nvPr/>
        </p:nvSpPr>
        <p:spPr bwMode="auto">
          <a:xfrm>
            <a:off x="7315200" y="5154613"/>
            <a:ext cx="349250" cy="760412"/>
          </a:xfrm>
          <a:custGeom>
            <a:avLst/>
            <a:gdLst>
              <a:gd name="T0" fmla="*/ 0 w 220"/>
              <a:gd name="T1" fmla="*/ 2147483647 h 479"/>
              <a:gd name="T2" fmla="*/ 2147483647 w 220"/>
              <a:gd name="T3" fmla="*/ 2147483647 h 479"/>
              <a:gd name="T4" fmla="*/ 2147483647 w 220"/>
              <a:gd name="T5" fmla="*/ 2147483647 h 479"/>
              <a:gd name="T6" fmla="*/ 2147483647 w 220"/>
              <a:gd name="T7" fmla="*/ 0 h 479"/>
              <a:gd name="T8" fmla="*/ 0 60000 65536"/>
              <a:gd name="T9" fmla="*/ 0 60000 65536"/>
              <a:gd name="T10" fmla="*/ 0 60000 65536"/>
              <a:gd name="T11" fmla="*/ 0 60000 65536"/>
              <a:gd name="T12" fmla="*/ 0 w 220"/>
              <a:gd name="T13" fmla="*/ 0 h 479"/>
              <a:gd name="T14" fmla="*/ 220 w 220"/>
              <a:gd name="T15" fmla="*/ 479 h 4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0" h="479">
                <a:moveTo>
                  <a:pt x="0" y="479"/>
                </a:moveTo>
                <a:cubicBezTo>
                  <a:pt x="24" y="446"/>
                  <a:pt x="15" y="364"/>
                  <a:pt x="53" y="322"/>
                </a:cubicBezTo>
                <a:cubicBezTo>
                  <a:pt x="76" y="299"/>
                  <a:pt x="178" y="280"/>
                  <a:pt x="178" y="280"/>
                </a:cubicBezTo>
                <a:cubicBezTo>
                  <a:pt x="202" y="244"/>
                  <a:pt x="217" y="29"/>
                  <a:pt x="22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31754" name="Group 10"/>
          <p:cNvGrpSpPr>
            <a:grpSpLocks/>
          </p:cNvGrpSpPr>
          <p:nvPr/>
        </p:nvGrpSpPr>
        <p:grpSpPr bwMode="auto">
          <a:xfrm>
            <a:off x="4038600" y="3200400"/>
            <a:ext cx="1752600" cy="2057400"/>
            <a:chOff x="2544" y="2016"/>
            <a:chExt cx="1104" cy="1296"/>
          </a:xfrm>
        </p:grpSpPr>
        <p:sp>
          <p:nvSpPr>
            <p:cNvPr id="31760" name="Oval 11"/>
            <p:cNvSpPr>
              <a:spLocks noChangeArrowheads="1"/>
            </p:cNvSpPr>
            <p:nvPr/>
          </p:nvSpPr>
          <p:spPr bwMode="auto">
            <a:xfrm rot="3086133">
              <a:off x="3024" y="3168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9999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1761" name="Oval 12"/>
            <p:cNvSpPr>
              <a:spLocks noChangeArrowheads="1"/>
            </p:cNvSpPr>
            <p:nvPr/>
          </p:nvSpPr>
          <p:spPr bwMode="auto">
            <a:xfrm rot="5694345">
              <a:off x="3072" y="3072"/>
              <a:ext cx="96" cy="19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9999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1762" name="Oval 13"/>
            <p:cNvSpPr>
              <a:spLocks noChangeArrowheads="1"/>
            </p:cNvSpPr>
            <p:nvPr/>
          </p:nvSpPr>
          <p:spPr bwMode="auto">
            <a:xfrm>
              <a:off x="2544" y="2016"/>
              <a:ext cx="1104" cy="115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9999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31755" name="Group 14"/>
          <p:cNvGrpSpPr>
            <a:grpSpLocks/>
          </p:cNvGrpSpPr>
          <p:nvPr/>
        </p:nvGrpSpPr>
        <p:grpSpPr bwMode="auto">
          <a:xfrm>
            <a:off x="6705600" y="3200400"/>
            <a:ext cx="1752600" cy="2057400"/>
            <a:chOff x="2544" y="2016"/>
            <a:chExt cx="1104" cy="1296"/>
          </a:xfrm>
        </p:grpSpPr>
        <p:sp>
          <p:nvSpPr>
            <p:cNvPr id="31757" name="Oval 15"/>
            <p:cNvSpPr>
              <a:spLocks noChangeArrowheads="1"/>
            </p:cNvSpPr>
            <p:nvPr/>
          </p:nvSpPr>
          <p:spPr bwMode="auto">
            <a:xfrm rot="3086133">
              <a:off x="3024" y="3168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99C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1758" name="Oval 16"/>
            <p:cNvSpPr>
              <a:spLocks noChangeArrowheads="1"/>
            </p:cNvSpPr>
            <p:nvPr/>
          </p:nvSpPr>
          <p:spPr bwMode="auto">
            <a:xfrm rot="5694345">
              <a:off x="3072" y="3072"/>
              <a:ext cx="96" cy="19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99C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1759" name="Oval 17"/>
            <p:cNvSpPr>
              <a:spLocks noChangeArrowheads="1"/>
            </p:cNvSpPr>
            <p:nvPr/>
          </p:nvSpPr>
          <p:spPr bwMode="auto">
            <a:xfrm>
              <a:off x="2544" y="2016"/>
              <a:ext cx="1104" cy="115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99C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31756" name="Rectangle 13"/>
          <p:cNvSpPr>
            <a:spLocks noChangeArrowheads="1"/>
          </p:cNvSpPr>
          <p:nvPr/>
        </p:nvSpPr>
        <p:spPr bwMode="auto">
          <a:xfrm>
            <a:off x="1233488" y="2598738"/>
            <a:ext cx="3429000" cy="217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 err="1">
                <a:solidFill>
                  <a:schemeClr val="hlink"/>
                </a:solidFill>
                <a:latin typeface="Courier New" pitchFamily="49" charset="0"/>
              </a:rPr>
              <a:t>RekeningBank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 x, y, z;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x = new </a:t>
            </a:r>
            <a:r>
              <a:rPr lang="en-US" sz="1600" dirty="0" err="1">
                <a:latin typeface="Courier New" pitchFamily="49" charset="0"/>
              </a:rPr>
              <a:t>RekeningBankt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y = x;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z = new </a:t>
            </a:r>
            <a:r>
              <a:rPr lang="en-US" sz="1600" dirty="0" err="1">
                <a:latin typeface="Courier New" pitchFamily="49" charset="0"/>
              </a:rPr>
              <a:t>RekeningBank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</a:rPr>
              <a:t>y = z;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x = z;</a:t>
            </a:r>
          </a:p>
        </p:txBody>
      </p:sp>
    </p:spTree>
  </p:cSld>
  <p:clrMapOvr>
    <a:masterClrMapping/>
  </p:clrMapOvr>
  <p:transition advTm="1654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074"/>
          <p:cNvSpPr>
            <a:spLocks noChangeArrowheads="1"/>
          </p:cNvSpPr>
          <p:nvPr/>
        </p:nvSpPr>
        <p:spPr bwMode="auto">
          <a:xfrm>
            <a:off x="442913" y="214313"/>
            <a:ext cx="7815262" cy="85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212" tIns="43106" rIns="86212" bIns="43106" anchor="ctr"/>
          <a:lstStyle/>
          <a:p>
            <a:pPr algn="ctr">
              <a:defRPr/>
            </a:pPr>
            <a:r>
              <a:rPr lang="en-CA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Sifat </a:t>
            </a:r>
            <a:r>
              <a:rPr lang="en-CA" sz="4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Obyek</a:t>
            </a:r>
            <a:r>
              <a:rPr lang="en-CA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1: </a:t>
            </a:r>
            <a:r>
              <a:rPr lang="en-US" sz="4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Identitas</a:t>
            </a:r>
            <a:endParaRPr lang="en-CA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4339" name="Rectangle 3075"/>
          <p:cNvSpPr>
            <a:spLocks noChangeArrowheads="1"/>
          </p:cNvSpPr>
          <p:nvPr/>
        </p:nvSpPr>
        <p:spPr bwMode="auto">
          <a:xfrm>
            <a:off x="850831" y="1189037"/>
            <a:ext cx="8094386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212" tIns="43106" rIns="86212" bIns="43106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800" dirty="0" err="1"/>
              <a:t>Identitas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sifat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yang </a:t>
            </a:r>
            <a:r>
              <a:rPr lang="en-US" sz="2800" dirty="0" err="1"/>
              <a:t>membedakannya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lain.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800" dirty="0"/>
              <a:t>Sebagian </a:t>
            </a:r>
            <a:r>
              <a:rPr lang="en-US" sz="2800" dirty="0" err="1"/>
              <a:t>besar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</a:t>
            </a:r>
            <a:r>
              <a:rPr lang="en-US" sz="2800" dirty="0" err="1"/>
              <a:t>pemrograman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</a:t>
            </a:r>
            <a:r>
              <a:rPr lang="en-US" sz="2800" dirty="0" err="1"/>
              <a:t>variabel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merujuk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endParaRPr lang="en-US" sz="2800" dirty="0"/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800" dirty="0" err="1"/>
              <a:t>Namun</a:t>
            </a:r>
            <a:r>
              <a:rPr lang="en-US" sz="2800" dirty="0"/>
              <a:t>,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diingat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;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800" dirty="0" err="1"/>
              <a:t>Demikian</a:t>
            </a:r>
            <a:r>
              <a:rPr lang="en-US" sz="2800" dirty="0"/>
              <a:t> pula,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(alias)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alasan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,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perbedaan</a:t>
            </a:r>
            <a:r>
              <a:rPr lang="en-US" sz="2800" dirty="0"/>
              <a:t> </a:t>
            </a:r>
            <a:r>
              <a:rPr lang="en-US" sz="2800" dirty="0" err="1"/>
              <a:t>halus</a:t>
            </a:r>
            <a:r>
              <a:rPr lang="en-US" sz="2800" dirty="0"/>
              <a:t> yang </a:t>
            </a:r>
            <a:r>
              <a:rPr lang="en-US" sz="2800" dirty="0" err="1"/>
              <a:t>dibuat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  <a:r>
              <a:rPr lang="en-US" sz="2800" dirty="0" err="1"/>
              <a:t>konsep</a:t>
            </a:r>
            <a:r>
              <a:rPr lang="en-US" sz="2800" dirty="0"/>
              <a:t> "</a:t>
            </a:r>
            <a:r>
              <a:rPr lang="en-US" sz="2800" dirty="0" err="1"/>
              <a:t>nama</a:t>
            </a:r>
            <a:r>
              <a:rPr lang="en-US" sz="2800" dirty="0"/>
              <a:t>" dan "</a:t>
            </a:r>
            <a:r>
              <a:rPr lang="en-US" sz="2800" dirty="0" err="1"/>
              <a:t>identitas</a:t>
            </a:r>
            <a:r>
              <a:rPr lang="en-US" sz="2800" dirty="0"/>
              <a:t>"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0471322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9"/>
          <p:cNvSpPr>
            <a:spLocks noChangeArrowheads="1"/>
          </p:cNvSpPr>
          <p:nvPr/>
        </p:nvSpPr>
        <p:spPr bwMode="auto">
          <a:xfrm>
            <a:off x="452438" y="1366838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>
                <a:latin typeface="Comic Sans MS" pitchFamily="66" charset="0"/>
              </a:rPr>
              <a:t>Bayangkan obyek sebagai balon !</a:t>
            </a:r>
            <a:endParaRPr lang="en-US" sz="2800"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>
                <a:latin typeface="Comic Sans MS" pitchFamily="66" charset="0"/>
              </a:rPr>
              <a:t>Penunjuk seperti tali balon</a:t>
            </a:r>
          </a:p>
        </p:txBody>
      </p:sp>
      <p:grpSp>
        <p:nvGrpSpPr>
          <p:cNvPr id="32771" name="Group 2"/>
          <p:cNvGrpSpPr>
            <a:grpSpLocks/>
          </p:cNvGrpSpPr>
          <p:nvPr/>
        </p:nvGrpSpPr>
        <p:grpSpPr bwMode="auto">
          <a:xfrm>
            <a:off x="4038600" y="3200400"/>
            <a:ext cx="1752600" cy="2057400"/>
            <a:chOff x="2544" y="2016"/>
            <a:chExt cx="1104" cy="1296"/>
          </a:xfrm>
        </p:grpSpPr>
        <p:sp>
          <p:nvSpPr>
            <p:cNvPr id="32784" name="Oval 3"/>
            <p:cNvSpPr>
              <a:spLocks noChangeArrowheads="1"/>
            </p:cNvSpPr>
            <p:nvPr/>
          </p:nvSpPr>
          <p:spPr bwMode="auto">
            <a:xfrm rot="3086133">
              <a:off x="3024" y="3168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9999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2785" name="Oval 4"/>
            <p:cNvSpPr>
              <a:spLocks noChangeArrowheads="1"/>
            </p:cNvSpPr>
            <p:nvPr/>
          </p:nvSpPr>
          <p:spPr bwMode="auto">
            <a:xfrm rot="5694345">
              <a:off x="3072" y="3072"/>
              <a:ext cx="96" cy="19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9999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2786" name="Oval 5"/>
            <p:cNvSpPr>
              <a:spLocks noChangeArrowheads="1"/>
            </p:cNvSpPr>
            <p:nvPr/>
          </p:nvSpPr>
          <p:spPr bwMode="auto">
            <a:xfrm>
              <a:off x="2544" y="2016"/>
              <a:ext cx="1104" cy="115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9999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3840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ja-JP" sz="4000">
                <a:ea typeface="ＭＳ Ｐゴシック" pitchFamily="34" charset="-128"/>
              </a:rPr>
              <a:t>Analogi Balon</a:t>
            </a:r>
          </a:p>
        </p:txBody>
      </p:sp>
      <p:sp>
        <p:nvSpPr>
          <p:cNvPr id="32773" name="Text Box 8"/>
          <p:cNvSpPr txBox="1">
            <a:spLocks noChangeArrowheads="1"/>
          </p:cNvSpPr>
          <p:nvPr/>
        </p:nvSpPr>
        <p:spPr bwMode="auto">
          <a:xfrm>
            <a:off x="3886200" y="5843588"/>
            <a:ext cx="319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  <a:ea typeface="ＭＳ Ｐゴシック" pitchFamily="34" charset="-128"/>
              </a:rPr>
              <a:t>x</a:t>
            </a:r>
          </a:p>
        </p:txBody>
      </p:sp>
      <p:sp>
        <p:nvSpPr>
          <p:cNvPr id="32774" name="Text Box 9"/>
          <p:cNvSpPr txBox="1">
            <a:spLocks noChangeArrowheads="1"/>
          </p:cNvSpPr>
          <p:nvPr/>
        </p:nvSpPr>
        <p:spPr bwMode="auto">
          <a:xfrm>
            <a:off x="5334000" y="58435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  <a:ea typeface="ＭＳ Ｐゴシック" pitchFamily="34" charset="-128"/>
              </a:rPr>
              <a:t>y</a:t>
            </a:r>
          </a:p>
        </p:txBody>
      </p:sp>
      <p:sp>
        <p:nvSpPr>
          <p:cNvPr id="32775" name="Text Box 10"/>
          <p:cNvSpPr txBox="1">
            <a:spLocks noChangeArrowheads="1"/>
          </p:cNvSpPr>
          <p:nvPr/>
        </p:nvSpPr>
        <p:spPr bwMode="auto">
          <a:xfrm>
            <a:off x="7162800" y="5843588"/>
            <a:ext cx="306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  <a:ea typeface="ＭＳ Ｐゴシック" pitchFamily="34" charset="-128"/>
              </a:rPr>
              <a:t>z</a:t>
            </a:r>
          </a:p>
        </p:txBody>
      </p:sp>
      <p:sp>
        <p:nvSpPr>
          <p:cNvPr id="32776" name="Freeform 11"/>
          <p:cNvSpPr>
            <a:spLocks/>
          </p:cNvSpPr>
          <p:nvPr/>
        </p:nvSpPr>
        <p:spPr bwMode="auto">
          <a:xfrm>
            <a:off x="4022725" y="5037138"/>
            <a:ext cx="3548063" cy="898525"/>
          </a:xfrm>
          <a:custGeom>
            <a:avLst/>
            <a:gdLst>
              <a:gd name="T0" fmla="*/ 0 w 2235"/>
              <a:gd name="T1" fmla="*/ 2147483647 h 566"/>
              <a:gd name="T2" fmla="*/ 2147483647 w 2235"/>
              <a:gd name="T3" fmla="*/ 2147483647 h 566"/>
              <a:gd name="T4" fmla="*/ 2147483647 w 2235"/>
              <a:gd name="T5" fmla="*/ 2147483647 h 566"/>
              <a:gd name="T6" fmla="*/ 2147483647 w 2235"/>
              <a:gd name="T7" fmla="*/ 2147483647 h 566"/>
              <a:gd name="T8" fmla="*/ 2147483647 w 2235"/>
              <a:gd name="T9" fmla="*/ 2147483647 h 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35"/>
              <a:gd name="T16" fmla="*/ 0 h 566"/>
              <a:gd name="T17" fmla="*/ 2235 w 2235"/>
              <a:gd name="T18" fmla="*/ 566 h 5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35" h="566">
                <a:moveTo>
                  <a:pt x="0" y="566"/>
                </a:moveTo>
                <a:cubicBezTo>
                  <a:pt x="24" y="533"/>
                  <a:pt x="147" y="461"/>
                  <a:pt x="231" y="367"/>
                </a:cubicBezTo>
                <a:cubicBezTo>
                  <a:pt x="336" y="283"/>
                  <a:pt x="545" y="262"/>
                  <a:pt x="597" y="262"/>
                </a:cubicBezTo>
                <a:cubicBezTo>
                  <a:pt x="661" y="276"/>
                  <a:pt x="1205" y="178"/>
                  <a:pt x="1404" y="74"/>
                </a:cubicBezTo>
                <a:cubicBezTo>
                  <a:pt x="1613" y="0"/>
                  <a:pt x="2235" y="88"/>
                  <a:pt x="2221" y="12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77" name="Freeform 12"/>
          <p:cNvSpPr>
            <a:spLocks/>
          </p:cNvSpPr>
          <p:nvPr/>
        </p:nvSpPr>
        <p:spPr bwMode="auto">
          <a:xfrm>
            <a:off x="5470525" y="5054600"/>
            <a:ext cx="2133600" cy="849313"/>
          </a:xfrm>
          <a:custGeom>
            <a:avLst/>
            <a:gdLst>
              <a:gd name="T0" fmla="*/ 2147483647 w 1344"/>
              <a:gd name="T1" fmla="*/ 2147483647 h 535"/>
              <a:gd name="T2" fmla="*/ 2147483647 w 1344"/>
              <a:gd name="T3" fmla="*/ 2147483647 h 535"/>
              <a:gd name="T4" fmla="*/ 2147483647 w 1344"/>
              <a:gd name="T5" fmla="*/ 2147483647 h 535"/>
              <a:gd name="T6" fmla="*/ 2147483647 w 1344"/>
              <a:gd name="T7" fmla="*/ 2147483647 h 535"/>
              <a:gd name="T8" fmla="*/ 0 60000 65536"/>
              <a:gd name="T9" fmla="*/ 0 60000 65536"/>
              <a:gd name="T10" fmla="*/ 0 60000 65536"/>
              <a:gd name="T11" fmla="*/ 0 60000 65536"/>
              <a:gd name="T12" fmla="*/ 0 w 1344"/>
              <a:gd name="T13" fmla="*/ 0 h 535"/>
              <a:gd name="T14" fmla="*/ 1344 w 1344"/>
              <a:gd name="T15" fmla="*/ 535 h 5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4" h="535">
                <a:moveTo>
                  <a:pt x="10" y="535"/>
                </a:moveTo>
                <a:cubicBezTo>
                  <a:pt x="34" y="502"/>
                  <a:pt x="0" y="450"/>
                  <a:pt x="230" y="345"/>
                </a:cubicBezTo>
                <a:cubicBezTo>
                  <a:pt x="471" y="345"/>
                  <a:pt x="439" y="398"/>
                  <a:pt x="596" y="272"/>
                </a:cubicBezTo>
                <a:cubicBezTo>
                  <a:pt x="942" y="0"/>
                  <a:pt x="1344" y="98"/>
                  <a:pt x="1330" y="13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78" name="Freeform 13"/>
          <p:cNvSpPr>
            <a:spLocks/>
          </p:cNvSpPr>
          <p:nvPr/>
        </p:nvSpPr>
        <p:spPr bwMode="auto">
          <a:xfrm>
            <a:off x="7315200" y="5154613"/>
            <a:ext cx="349250" cy="760412"/>
          </a:xfrm>
          <a:custGeom>
            <a:avLst/>
            <a:gdLst>
              <a:gd name="T0" fmla="*/ 0 w 220"/>
              <a:gd name="T1" fmla="*/ 2147483647 h 479"/>
              <a:gd name="T2" fmla="*/ 2147483647 w 220"/>
              <a:gd name="T3" fmla="*/ 2147483647 h 479"/>
              <a:gd name="T4" fmla="*/ 2147483647 w 220"/>
              <a:gd name="T5" fmla="*/ 2147483647 h 479"/>
              <a:gd name="T6" fmla="*/ 2147483647 w 220"/>
              <a:gd name="T7" fmla="*/ 0 h 479"/>
              <a:gd name="T8" fmla="*/ 0 60000 65536"/>
              <a:gd name="T9" fmla="*/ 0 60000 65536"/>
              <a:gd name="T10" fmla="*/ 0 60000 65536"/>
              <a:gd name="T11" fmla="*/ 0 60000 65536"/>
              <a:gd name="T12" fmla="*/ 0 w 220"/>
              <a:gd name="T13" fmla="*/ 0 h 479"/>
              <a:gd name="T14" fmla="*/ 220 w 220"/>
              <a:gd name="T15" fmla="*/ 479 h 4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0" h="479">
                <a:moveTo>
                  <a:pt x="0" y="479"/>
                </a:moveTo>
                <a:cubicBezTo>
                  <a:pt x="24" y="446"/>
                  <a:pt x="15" y="364"/>
                  <a:pt x="53" y="322"/>
                </a:cubicBezTo>
                <a:cubicBezTo>
                  <a:pt x="76" y="299"/>
                  <a:pt x="178" y="280"/>
                  <a:pt x="178" y="280"/>
                </a:cubicBezTo>
                <a:cubicBezTo>
                  <a:pt x="202" y="244"/>
                  <a:pt x="217" y="29"/>
                  <a:pt x="22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32779" name="Group 14"/>
          <p:cNvGrpSpPr>
            <a:grpSpLocks/>
          </p:cNvGrpSpPr>
          <p:nvPr/>
        </p:nvGrpSpPr>
        <p:grpSpPr bwMode="auto">
          <a:xfrm>
            <a:off x="6705600" y="3200400"/>
            <a:ext cx="1752600" cy="2057400"/>
            <a:chOff x="2544" y="2016"/>
            <a:chExt cx="1104" cy="1296"/>
          </a:xfrm>
        </p:grpSpPr>
        <p:sp>
          <p:nvSpPr>
            <p:cNvPr id="32781" name="Oval 15"/>
            <p:cNvSpPr>
              <a:spLocks noChangeArrowheads="1"/>
            </p:cNvSpPr>
            <p:nvPr/>
          </p:nvSpPr>
          <p:spPr bwMode="auto">
            <a:xfrm rot="3086133">
              <a:off x="3024" y="3168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99C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2782" name="Oval 16"/>
            <p:cNvSpPr>
              <a:spLocks noChangeArrowheads="1"/>
            </p:cNvSpPr>
            <p:nvPr/>
          </p:nvSpPr>
          <p:spPr bwMode="auto">
            <a:xfrm rot="5694345">
              <a:off x="3072" y="3072"/>
              <a:ext cx="96" cy="19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99C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2783" name="Oval 17"/>
            <p:cNvSpPr>
              <a:spLocks noChangeArrowheads="1"/>
            </p:cNvSpPr>
            <p:nvPr/>
          </p:nvSpPr>
          <p:spPr bwMode="auto">
            <a:xfrm>
              <a:off x="2544" y="2016"/>
              <a:ext cx="1104" cy="115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99C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32780" name="Rectangle 13"/>
          <p:cNvSpPr>
            <a:spLocks noChangeArrowheads="1"/>
          </p:cNvSpPr>
          <p:nvPr/>
        </p:nvSpPr>
        <p:spPr bwMode="auto">
          <a:xfrm>
            <a:off x="1233488" y="2598738"/>
            <a:ext cx="3429000" cy="217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 err="1">
                <a:solidFill>
                  <a:schemeClr val="hlink"/>
                </a:solidFill>
                <a:latin typeface="Courier New" pitchFamily="49" charset="0"/>
              </a:rPr>
              <a:t>RekeningBank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 x, y, z;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x = new </a:t>
            </a:r>
            <a:r>
              <a:rPr lang="en-US" sz="1600" dirty="0" err="1">
                <a:latin typeface="Courier New" pitchFamily="49" charset="0"/>
              </a:rPr>
              <a:t>RekeningBankt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y = x;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z = new </a:t>
            </a:r>
            <a:r>
              <a:rPr lang="en-US" sz="1600" dirty="0" err="1">
                <a:latin typeface="Courier New" pitchFamily="49" charset="0"/>
              </a:rPr>
              <a:t>RekeningBank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y = z;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</a:rPr>
              <a:t>x = z;</a:t>
            </a:r>
          </a:p>
        </p:txBody>
      </p:sp>
    </p:spTree>
  </p:cSld>
  <p:clrMapOvr>
    <a:masterClrMapping/>
  </p:clrMapOvr>
  <p:transition advTm="46687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1"/>
          <p:cNvSpPr>
            <a:spLocks noChangeArrowheads="1"/>
          </p:cNvSpPr>
          <p:nvPr/>
        </p:nvSpPr>
        <p:spPr bwMode="auto">
          <a:xfrm>
            <a:off x="452438" y="1366838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>
                <a:latin typeface="Comic Sans MS" pitchFamily="66" charset="0"/>
              </a:rPr>
              <a:t>Bayangkan obyek sebagai balon !</a:t>
            </a:r>
            <a:endParaRPr lang="en-US" sz="2800"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>
                <a:latin typeface="Comic Sans MS" pitchFamily="66" charset="0"/>
              </a:rPr>
              <a:t>Penunjuk seperti tali balon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ja-JP" sz="4000">
                <a:ea typeface="ＭＳ Ｐゴシック" pitchFamily="34" charset="-128"/>
              </a:rPr>
              <a:t>Analogi Balon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62400" y="228600"/>
            <a:ext cx="1752600" cy="2057400"/>
            <a:chOff x="2544" y="2016"/>
            <a:chExt cx="1104" cy="1296"/>
          </a:xfrm>
        </p:grpSpPr>
        <p:sp>
          <p:nvSpPr>
            <p:cNvPr id="33810" name="Oval 5"/>
            <p:cNvSpPr>
              <a:spLocks noChangeArrowheads="1"/>
            </p:cNvSpPr>
            <p:nvPr/>
          </p:nvSpPr>
          <p:spPr bwMode="auto">
            <a:xfrm rot="3086133">
              <a:off x="3024" y="3168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9999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3811" name="Oval 6"/>
            <p:cNvSpPr>
              <a:spLocks noChangeArrowheads="1"/>
            </p:cNvSpPr>
            <p:nvPr/>
          </p:nvSpPr>
          <p:spPr bwMode="auto">
            <a:xfrm rot="5694345">
              <a:off x="3072" y="3072"/>
              <a:ext cx="96" cy="19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9999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3812" name="Oval 7"/>
            <p:cNvSpPr>
              <a:spLocks noChangeArrowheads="1"/>
            </p:cNvSpPr>
            <p:nvPr/>
          </p:nvSpPr>
          <p:spPr bwMode="auto">
            <a:xfrm>
              <a:off x="2544" y="2016"/>
              <a:ext cx="1104" cy="115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9999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33797" name="Rectangle 8"/>
          <p:cNvSpPr>
            <a:spLocks noChangeArrowheads="1"/>
          </p:cNvSpPr>
          <p:nvPr/>
        </p:nvSpPr>
        <p:spPr bwMode="auto">
          <a:xfrm>
            <a:off x="0" y="3352800"/>
            <a:ext cx="6629400" cy="3505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id-ID" sz="1600"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33798" name="Text Box 10"/>
          <p:cNvSpPr txBox="1">
            <a:spLocks noChangeArrowheads="1"/>
          </p:cNvSpPr>
          <p:nvPr/>
        </p:nvSpPr>
        <p:spPr bwMode="auto">
          <a:xfrm>
            <a:off x="3886200" y="5843588"/>
            <a:ext cx="319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  <a:ea typeface="ＭＳ Ｐゴシック" pitchFamily="34" charset="-128"/>
              </a:rPr>
              <a:t>x</a:t>
            </a:r>
          </a:p>
        </p:txBody>
      </p:sp>
      <p:sp>
        <p:nvSpPr>
          <p:cNvPr id="33799" name="Text Box 11"/>
          <p:cNvSpPr txBox="1">
            <a:spLocks noChangeArrowheads="1"/>
          </p:cNvSpPr>
          <p:nvPr/>
        </p:nvSpPr>
        <p:spPr bwMode="auto">
          <a:xfrm>
            <a:off x="5334000" y="58435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  <a:ea typeface="ＭＳ Ｐゴシック" pitchFamily="34" charset="-128"/>
              </a:rPr>
              <a:t>y</a:t>
            </a:r>
          </a:p>
        </p:txBody>
      </p:sp>
      <p:sp>
        <p:nvSpPr>
          <p:cNvPr id="33800" name="Text Box 12"/>
          <p:cNvSpPr txBox="1">
            <a:spLocks noChangeArrowheads="1"/>
          </p:cNvSpPr>
          <p:nvPr/>
        </p:nvSpPr>
        <p:spPr bwMode="auto">
          <a:xfrm>
            <a:off x="7162800" y="5843588"/>
            <a:ext cx="306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  <a:ea typeface="ＭＳ Ｐゴシック" pitchFamily="34" charset="-128"/>
              </a:rPr>
              <a:t>z</a:t>
            </a:r>
          </a:p>
        </p:txBody>
      </p:sp>
      <p:sp>
        <p:nvSpPr>
          <p:cNvPr id="33801" name="Freeform 13"/>
          <p:cNvSpPr>
            <a:spLocks/>
          </p:cNvSpPr>
          <p:nvPr/>
        </p:nvSpPr>
        <p:spPr bwMode="auto">
          <a:xfrm>
            <a:off x="4022725" y="5037138"/>
            <a:ext cx="3548063" cy="898525"/>
          </a:xfrm>
          <a:custGeom>
            <a:avLst/>
            <a:gdLst>
              <a:gd name="T0" fmla="*/ 0 w 2235"/>
              <a:gd name="T1" fmla="*/ 2147483647 h 566"/>
              <a:gd name="T2" fmla="*/ 2147483647 w 2235"/>
              <a:gd name="T3" fmla="*/ 2147483647 h 566"/>
              <a:gd name="T4" fmla="*/ 2147483647 w 2235"/>
              <a:gd name="T5" fmla="*/ 2147483647 h 566"/>
              <a:gd name="T6" fmla="*/ 2147483647 w 2235"/>
              <a:gd name="T7" fmla="*/ 2147483647 h 566"/>
              <a:gd name="T8" fmla="*/ 2147483647 w 2235"/>
              <a:gd name="T9" fmla="*/ 2147483647 h 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35"/>
              <a:gd name="T16" fmla="*/ 0 h 566"/>
              <a:gd name="T17" fmla="*/ 2235 w 2235"/>
              <a:gd name="T18" fmla="*/ 566 h 5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35" h="566">
                <a:moveTo>
                  <a:pt x="0" y="566"/>
                </a:moveTo>
                <a:cubicBezTo>
                  <a:pt x="24" y="533"/>
                  <a:pt x="147" y="461"/>
                  <a:pt x="231" y="367"/>
                </a:cubicBezTo>
                <a:cubicBezTo>
                  <a:pt x="336" y="283"/>
                  <a:pt x="545" y="262"/>
                  <a:pt x="597" y="262"/>
                </a:cubicBezTo>
                <a:cubicBezTo>
                  <a:pt x="661" y="276"/>
                  <a:pt x="1205" y="178"/>
                  <a:pt x="1404" y="74"/>
                </a:cubicBezTo>
                <a:cubicBezTo>
                  <a:pt x="1613" y="0"/>
                  <a:pt x="2235" y="88"/>
                  <a:pt x="2221" y="12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2" name="Freeform 14"/>
          <p:cNvSpPr>
            <a:spLocks/>
          </p:cNvSpPr>
          <p:nvPr/>
        </p:nvSpPr>
        <p:spPr bwMode="auto">
          <a:xfrm>
            <a:off x="5470525" y="5054600"/>
            <a:ext cx="2133600" cy="849313"/>
          </a:xfrm>
          <a:custGeom>
            <a:avLst/>
            <a:gdLst>
              <a:gd name="T0" fmla="*/ 2147483647 w 1344"/>
              <a:gd name="T1" fmla="*/ 2147483647 h 535"/>
              <a:gd name="T2" fmla="*/ 2147483647 w 1344"/>
              <a:gd name="T3" fmla="*/ 2147483647 h 535"/>
              <a:gd name="T4" fmla="*/ 2147483647 w 1344"/>
              <a:gd name="T5" fmla="*/ 2147483647 h 535"/>
              <a:gd name="T6" fmla="*/ 2147483647 w 1344"/>
              <a:gd name="T7" fmla="*/ 2147483647 h 535"/>
              <a:gd name="T8" fmla="*/ 0 60000 65536"/>
              <a:gd name="T9" fmla="*/ 0 60000 65536"/>
              <a:gd name="T10" fmla="*/ 0 60000 65536"/>
              <a:gd name="T11" fmla="*/ 0 60000 65536"/>
              <a:gd name="T12" fmla="*/ 0 w 1344"/>
              <a:gd name="T13" fmla="*/ 0 h 535"/>
              <a:gd name="T14" fmla="*/ 1344 w 1344"/>
              <a:gd name="T15" fmla="*/ 535 h 5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4" h="535">
                <a:moveTo>
                  <a:pt x="10" y="535"/>
                </a:moveTo>
                <a:cubicBezTo>
                  <a:pt x="34" y="502"/>
                  <a:pt x="0" y="450"/>
                  <a:pt x="230" y="345"/>
                </a:cubicBezTo>
                <a:cubicBezTo>
                  <a:pt x="471" y="345"/>
                  <a:pt x="439" y="398"/>
                  <a:pt x="596" y="272"/>
                </a:cubicBezTo>
                <a:cubicBezTo>
                  <a:pt x="942" y="0"/>
                  <a:pt x="1344" y="98"/>
                  <a:pt x="1330" y="13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3" name="Freeform 15"/>
          <p:cNvSpPr>
            <a:spLocks/>
          </p:cNvSpPr>
          <p:nvPr/>
        </p:nvSpPr>
        <p:spPr bwMode="auto">
          <a:xfrm>
            <a:off x="7315200" y="5154613"/>
            <a:ext cx="349250" cy="760412"/>
          </a:xfrm>
          <a:custGeom>
            <a:avLst/>
            <a:gdLst>
              <a:gd name="T0" fmla="*/ 0 w 220"/>
              <a:gd name="T1" fmla="*/ 2147483647 h 479"/>
              <a:gd name="T2" fmla="*/ 2147483647 w 220"/>
              <a:gd name="T3" fmla="*/ 2147483647 h 479"/>
              <a:gd name="T4" fmla="*/ 2147483647 w 220"/>
              <a:gd name="T5" fmla="*/ 2147483647 h 479"/>
              <a:gd name="T6" fmla="*/ 2147483647 w 220"/>
              <a:gd name="T7" fmla="*/ 0 h 479"/>
              <a:gd name="T8" fmla="*/ 0 60000 65536"/>
              <a:gd name="T9" fmla="*/ 0 60000 65536"/>
              <a:gd name="T10" fmla="*/ 0 60000 65536"/>
              <a:gd name="T11" fmla="*/ 0 60000 65536"/>
              <a:gd name="T12" fmla="*/ 0 w 220"/>
              <a:gd name="T13" fmla="*/ 0 h 479"/>
              <a:gd name="T14" fmla="*/ 220 w 220"/>
              <a:gd name="T15" fmla="*/ 479 h 4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0" h="479">
                <a:moveTo>
                  <a:pt x="0" y="479"/>
                </a:moveTo>
                <a:cubicBezTo>
                  <a:pt x="24" y="446"/>
                  <a:pt x="15" y="364"/>
                  <a:pt x="53" y="322"/>
                </a:cubicBezTo>
                <a:cubicBezTo>
                  <a:pt x="76" y="299"/>
                  <a:pt x="178" y="280"/>
                  <a:pt x="178" y="280"/>
                </a:cubicBezTo>
                <a:cubicBezTo>
                  <a:pt x="202" y="244"/>
                  <a:pt x="217" y="29"/>
                  <a:pt x="22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33804" name="Group 16"/>
          <p:cNvGrpSpPr>
            <a:grpSpLocks/>
          </p:cNvGrpSpPr>
          <p:nvPr/>
        </p:nvGrpSpPr>
        <p:grpSpPr bwMode="auto">
          <a:xfrm>
            <a:off x="6705600" y="3200400"/>
            <a:ext cx="1752600" cy="2057400"/>
            <a:chOff x="2544" y="2016"/>
            <a:chExt cx="1104" cy="1296"/>
          </a:xfrm>
        </p:grpSpPr>
        <p:sp>
          <p:nvSpPr>
            <p:cNvPr id="33807" name="Oval 17"/>
            <p:cNvSpPr>
              <a:spLocks noChangeArrowheads="1"/>
            </p:cNvSpPr>
            <p:nvPr/>
          </p:nvSpPr>
          <p:spPr bwMode="auto">
            <a:xfrm rot="3086133">
              <a:off x="3024" y="3168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99C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3808" name="Oval 18"/>
            <p:cNvSpPr>
              <a:spLocks noChangeArrowheads="1"/>
            </p:cNvSpPr>
            <p:nvPr/>
          </p:nvSpPr>
          <p:spPr bwMode="auto">
            <a:xfrm rot="5694345">
              <a:off x="3072" y="3072"/>
              <a:ext cx="96" cy="19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99C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3809" name="Oval 19"/>
            <p:cNvSpPr>
              <a:spLocks noChangeArrowheads="1"/>
            </p:cNvSpPr>
            <p:nvPr/>
          </p:nvSpPr>
          <p:spPr bwMode="auto">
            <a:xfrm>
              <a:off x="2544" y="2016"/>
              <a:ext cx="1104" cy="115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99C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386068" name="AutoShape 20"/>
          <p:cNvSpPr>
            <a:spLocks noChangeArrowheads="1"/>
          </p:cNvSpPr>
          <p:nvPr/>
        </p:nvSpPr>
        <p:spPr bwMode="auto">
          <a:xfrm>
            <a:off x="6096000" y="304800"/>
            <a:ext cx="2667000" cy="2133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000" b="1">
                <a:solidFill>
                  <a:schemeClr val="hlink"/>
                </a:solidFill>
                <a:latin typeface="Trebuchet MS" pitchFamily="34" charset="0"/>
              </a:rPr>
              <a:t>Jika tidak ada penunjuk menunjuk ke obyek, maka akan menjadi  “sampah (</a:t>
            </a:r>
            <a:r>
              <a:rPr lang="en-US" sz="2000" b="1" i="1">
                <a:solidFill>
                  <a:schemeClr val="hlink"/>
                </a:solidFill>
                <a:latin typeface="Trebuchet MS" pitchFamily="34" charset="0"/>
              </a:rPr>
              <a:t>garbage)”</a:t>
            </a:r>
            <a:endParaRPr lang="en-US" sz="2000" b="1">
              <a:solidFill>
                <a:schemeClr val="hlink"/>
              </a:solidFill>
              <a:latin typeface="Trebuchet MS" pitchFamily="34" charset="0"/>
            </a:endParaRPr>
          </a:p>
        </p:txBody>
      </p:sp>
      <p:sp>
        <p:nvSpPr>
          <p:cNvPr id="33806" name="Rectangle 13"/>
          <p:cNvSpPr>
            <a:spLocks noChangeArrowheads="1"/>
          </p:cNvSpPr>
          <p:nvPr/>
        </p:nvSpPr>
        <p:spPr bwMode="auto">
          <a:xfrm>
            <a:off x="1233488" y="2598738"/>
            <a:ext cx="3429000" cy="217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 err="1">
                <a:solidFill>
                  <a:schemeClr val="hlink"/>
                </a:solidFill>
                <a:latin typeface="Courier New" pitchFamily="49" charset="0"/>
              </a:rPr>
              <a:t>RekeningBank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 x, y, z;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x = new </a:t>
            </a:r>
            <a:r>
              <a:rPr lang="en-US" sz="1600" dirty="0" err="1">
                <a:latin typeface="Courier New" pitchFamily="49" charset="0"/>
              </a:rPr>
              <a:t>RekeningBankt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y = x;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z = new </a:t>
            </a:r>
            <a:r>
              <a:rPr lang="en-US" sz="1600" dirty="0" err="1">
                <a:latin typeface="Courier New" pitchFamily="49" charset="0"/>
              </a:rPr>
              <a:t>RekeningBank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y = z;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x = z;</a:t>
            </a:r>
          </a:p>
        </p:txBody>
      </p:sp>
    </p:spTree>
    <p:custDataLst>
      <p:tags r:id="rId1"/>
    </p:custDataLst>
  </p:cSld>
  <p:clrMapOvr>
    <a:masterClrMapping/>
  </p:clrMapOvr>
  <p:transition advTm="8817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8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6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2895600"/>
            <a:ext cx="8477250" cy="3230563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sz="54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METODE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Modularisasi</a:t>
            </a:r>
            <a:endParaRPr lang="en-AU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Program dapat terdiri dari ribuan baris.  </a:t>
            </a:r>
          </a:p>
          <a:p>
            <a:pPr lvl="1" eaLnBrk="1" hangingPunct="1"/>
            <a:r>
              <a:rPr lang="en-US"/>
              <a:t>Bagaimana untuk memahami kode program ?</a:t>
            </a:r>
          </a:p>
          <a:p>
            <a:pPr lvl="1" eaLnBrk="1" hangingPunct="1"/>
            <a:r>
              <a:rPr lang="en-US"/>
              <a:t>Bagaimana untuk menemukan kesalahan program (debug) ? </a:t>
            </a:r>
          </a:p>
          <a:p>
            <a:pPr eaLnBrk="1" hangingPunct="1"/>
            <a:r>
              <a:rPr lang="en-US"/>
              <a:t>Kita perlu membagi kode program kita menjadi modul-modul terpisah. </a:t>
            </a:r>
          </a:p>
          <a:p>
            <a:pPr eaLnBrk="1" hangingPunct="1"/>
            <a:endParaRPr lang="en-US">
              <a:solidFill>
                <a:srgbClr val="CC33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Metode / Method</a:t>
            </a:r>
            <a:endParaRPr lang="en-A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CC3300"/>
                </a:solidFill>
              </a:rPr>
              <a:t>Method</a:t>
            </a:r>
            <a:r>
              <a:rPr lang="en-US"/>
              <a:t> merupakan sekumpulan kode yang diberi sebuah nama sesuai peruntukannya. </a:t>
            </a:r>
          </a:p>
          <a:p>
            <a:pPr lvl="1" eaLnBrk="1" hangingPunct="1"/>
            <a:r>
              <a:rPr lang="en-US"/>
              <a:t>Melakukan tugas-tugas tertentu dalam program. </a:t>
            </a:r>
          </a:p>
          <a:p>
            <a:pPr lvl="1" eaLnBrk="1" hangingPunct="1"/>
            <a:r>
              <a:rPr lang="en-US"/>
              <a:t>Dapat digunakan berulang kali dalam program </a:t>
            </a:r>
          </a:p>
          <a:p>
            <a:pPr eaLnBrk="1" hangingPunct="1"/>
            <a:r>
              <a:rPr lang="en-US"/>
              <a:t>Prinsip yang digunakan : Fungsi</a:t>
            </a:r>
          </a:p>
          <a:p>
            <a:pPr lvl="1" eaLnBrk="1" hangingPunct="1"/>
            <a:r>
              <a:rPr lang="en-US"/>
              <a:t>Jika f(x,y,z) = 2 x +3 y + 4 z</a:t>
            </a:r>
          </a:p>
          <a:p>
            <a:pPr lvl="1" eaLnBrk="1" hangingPunct="1"/>
            <a:r>
              <a:rPr lang="en-US"/>
              <a:t>Berapakah f(2,3,4) ? f(0,0,1) ? f (p,q,r) ?</a:t>
            </a:r>
          </a:p>
          <a:p>
            <a:pPr eaLnBrk="1" hangingPunct="1">
              <a:buFontTx/>
              <a:buNone/>
            </a:pPr>
            <a:endParaRPr lang="en-A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 txBox="1">
            <a:spLocks noGrp="1"/>
          </p:cNvSpPr>
          <p:nvPr/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A158EAB-8511-4061-86BC-85AD2CD4A69D}" type="slidenum">
              <a:rPr lang="en-US" sz="1200">
                <a:cs typeface="Times New Roman" pitchFamily="18" charset="0"/>
              </a:rPr>
              <a:pPr algn="r"/>
              <a:t>55</a:t>
            </a:fld>
            <a:endParaRPr lang="en-US" sz="1200">
              <a:cs typeface="Times New Roman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74638"/>
            <a:ext cx="8477250" cy="762000"/>
          </a:xfrm>
        </p:spPr>
        <p:txBody>
          <a:bodyPr anchor="t">
            <a:spAutoFit/>
          </a:bodyPr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37892" name="Rectangle 9"/>
          <p:cNvSpPr>
            <a:spLocks noChangeArrowheads="1"/>
          </p:cNvSpPr>
          <p:nvPr/>
        </p:nvSpPr>
        <p:spPr bwMode="auto">
          <a:xfrm>
            <a:off x="1330325" y="6142038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FontTx/>
              <a:buChar char="•"/>
            </a:pPr>
            <a:r>
              <a:rPr lang="en-US" sz="2400"/>
              <a:t>Kata kunci public menyatakan </a:t>
            </a:r>
            <a:r>
              <a:rPr lang="en-US" sz="2400" i="1"/>
              <a:t>access modifier</a:t>
            </a:r>
            <a:r>
              <a:rPr lang="en-US" sz="2400"/>
              <a:t>. </a:t>
            </a:r>
          </a:p>
        </p:txBody>
      </p:sp>
      <p:grpSp>
        <p:nvGrpSpPr>
          <p:cNvPr id="37893" name="Group 45"/>
          <p:cNvGrpSpPr>
            <a:grpSpLocks/>
          </p:cNvGrpSpPr>
          <p:nvPr/>
        </p:nvGrpSpPr>
        <p:grpSpPr bwMode="auto">
          <a:xfrm>
            <a:off x="3722688" y="735013"/>
            <a:ext cx="3646487" cy="650875"/>
            <a:chOff x="2441" y="511"/>
            <a:chExt cx="2297" cy="410"/>
          </a:xfrm>
        </p:grpSpPr>
        <p:sp>
          <p:nvSpPr>
            <p:cNvPr id="37901" name="Text Box 43"/>
            <p:cNvSpPr txBox="1">
              <a:spLocks noChangeArrowheads="1"/>
            </p:cNvSpPr>
            <p:nvPr/>
          </p:nvSpPr>
          <p:spPr bwMode="auto">
            <a:xfrm>
              <a:off x="2770" y="511"/>
              <a:ext cx="1968" cy="218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Deklarasi Kelas</a:t>
              </a:r>
              <a:endParaRPr lang="en-US" sz="1600"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37902" name="Line 44"/>
            <p:cNvSpPr>
              <a:spLocks noChangeShapeType="1"/>
            </p:cNvSpPr>
            <p:nvPr/>
          </p:nvSpPr>
          <p:spPr bwMode="auto">
            <a:xfrm flipH="1">
              <a:off x="2441" y="610"/>
              <a:ext cx="336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7894" name="Group 45"/>
          <p:cNvGrpSpPr>
            <a:grpSpLocks/>
          </p:cNvGrpSpPr>
          <p:nvPr/>
        </p:nvGrpSpPr>
        <p:grpSpPr bwMode="auto">
          <a:xfrm>
            <a:off x="3030538" y="2573338"/>
            <a:ext cx="3657600" cy="838200"/>
            <a:chOff x="2448" y="816"/>
            <a:chExt cx="2304" cy="528"/>
          </a:xfrm>
        </p:grpSpPr>
        <p:sp>
          <p:nvSpPr>
            <p:cNvPr id="37899" name="Text Box 43"/>
            <p:cNvSpPr txBox="1">
              <a:spLocks noChangeArrowheads="1"/>
            </p:cNvSpPr>
            <p:nvPr/>
          </p:nvSpPr>
          <p:spPr bwMode="auto">
            <a:xfrm>
              <a:off x="2784" y="816"/>
              <a:ext cx="1968" cy="218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Deklarasi Metode</a:t>
              </a:r>
              <a:endParaRPr lang="en-US" sz="1600"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37900" name="Line 44"/>
            <p:cNvSpPr>
              <a:spLocks noChangeShapeType="1"/>
            </p:cNvSpPr>
            <p:nvPr/>
          </p:nvSpPr>
          <p:spPr bwMode="auto">
            <a:xfrm flipH="1">
              <a:off x="2448" y="1033"/>
              <a:ext cx="336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366713" y="1192213"/>
            <a:ext cx="6508750" cy="4525962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kern="0" dirty="0">
                <a:latin typeface="Courier New" pitchFamily="49" charset="0"/>
                <a:cs typeface="+mn-cs"/>
              </a:rPr>
              <a:t>public class </a:t>
            </a:r>
            <a:r>
              <a:rPr lang="en-US" sz="1600" kern="0" dirty="0" err="1">
                <a:latin typeface="Courier New" pitchFamily="49" charset="0"/>
                <a:cs typeface="+mn-cs"/>
              </a:rPr>
              <a:t>RekeningBank</a:t>
            </a:r>
            <a:endParaRPr lang="en-US" sz="1600" kern="0" dirty="0">
              <a:latin typeface="Courier New" pitchFamily="49" charset="0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kern="0" dirty="0">
                <a:latin typeface="Courier New" pitchFamily="49" charset="0"/>
                <a:cs typeface="+mn-cs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kern="0" dirty="0">
                <a:latin typeface="Courier New" pitchFamily="49" charset="0"/>
                <a:cs typeface="+mn-cs"/>
              </a:rPr>
              <a:t>  private </a:t>
            </a:r>
            <a:r>
              <a:rPr lang="en-US" sz="1600" kern="0" dirty="0" err="1">
                <a:latin typeface="Courier New" pitchFamily="49" charset="0"/>
                <a:cs typeface="+mn-cs"/>
              </a:rPr>
              <a:t>int</a:t>
            </a:r>
            <a:r>
              <a:rPr lang="en-US" sz="1600" kern="0" dirty="0">
                <a:latin typeface="Courier New" pitchFamily="49" charset="0"/>
                <a:cs typeface="+mn-cs"/>
              </a:rPr>
              <a:t> </a:t>
            </a:r>
            <a:r>
              <a:rPr lang="en-US" sz="1600" kern="0" dirty="0" err="1">
                <a:latin typeface="Courier New" pitchFamily="49" charset="0"/>
                <a:cs typeface="+mn-cs"/>
              </a:rPr>
              <a:t>saldo</a:t>
            </a:r>
            <a:r>
              <a:rPr lang="en-US" sz="1600" kern="0" dirty="0">
                <a:latin typeface="Courier New" pitchFamily="49" charset="0"/>
                <a:cs typeface="+mn-cs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n-US" sz="1600" kern="0" dirty="0">
              <a:latin typeface="Courier New" pitchFamily="49" charset="0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kern="0" dirty="0">
                <a:latin typeface="Courier New" pitchFamily="49" charset="0"/>
                <a:cs typeface="+mn-cs"/>
              </a:rPr>
              <a:t>  public </a:t>
            </a:r>
            <a:r>
              <a:rPr lang="en-US" sz="1600" kern="0" dirty="0" err="1">
                <a:latin typeface="Courier New" pitchFamily="49" charset="0"/>
                <a:cs typeface="+mn-cs"/>
              </a:rPr>
              <a:t>RekeningBank</a:t>
            </a:r>
            <a:r>
              <a:rPr lang="en-US" sz="1600" kern="0" dirty="0">
                <a:latin typeface="Courier New" pitchFamily="49" charset="0"/>
                <a:cs typeface="+mn-cs"/>
              </a:rPr>
              <a:t>()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kern="0" dirty="0">
                <a:latin typeface="Courier New" pitchFamily="49" charset="0"/>
                <a:cs typeface="+mn-cs"/>
              </a:rPr>
              <a:t> 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kern="0" dirty="0">
                <a:latin typeface="Courier New" pitchFamily="49" charset="0"/>
                <a:cs typeface="+mn-cs"/>
              </a:rPr>
              <a:t>    </a:t>
            </a:r>
            <a:r>
              <a:rPr lang="en-US" sz="1600" kern="0" dirty="0" err="1">
                <a:latin typeface="Courier New" pitchFamily="49" charset="0"/>
                <a:cs typeface="+mn-cs"/>
              </a:rPr>
              <a:t>saldo</a:t>
            </a:r>
            <a:r>
              <a:rPr lang="en-US" sz="1600" kern="0" dirty="0">
                <a:latin typeface="Courier New" pitchFamily="49" charset="0"/>
                <a:cs typeface="+mn-cs"/>
              </a:rPr>
              <a:t> =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kern="0" dirty="0">
                <a:latin typeface="Courier New" pitchFamily="49" charset="0"/>
                <a:cs typeface="+mn-cs"/>
              </a:rPr>
              <a:t>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kern="0" dirty="0">
                <a:latin typeface="Courier New" pitchFamily="49" charset="0"/>
                <a:cs typeface="+mn-cs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kern="0" dirty="0">
                <a:latin typeface="Courier New" pitchFamily="49" charset="0"/>
                <a:cs typeface="+mn-cs"/>
              </a:rPr>
              <a:t>  public </a:t>
            </a:r>
            <a:r>
              <a:rPr lang="en-US" sz="1600" kern="0" dirty="0" err="1">
                <a:latin typeface="Courier New" pitchFamily="49" charset="0"/>
                <a:cs typeface="+mn-cs"/>
              </a:rPr>
              <a:t>int</a:t>
            </a:r>
            <a:r>
              <a:rPr lang="en-US" sz="1600" kern="0" dirty="0">
                <a:latin typeface="Courier New" pitchFamily="49" charset="0"/>
                <a:cs typeface="+mn-cs"/>
              </a:rPr>
              <a:t> </a:t>
            </a:r>
            <a:r>
              <a:rPr lang="en-US" sz="1600" kern="0" dirty="0" err="1">
                <a:latin typeface="Courier New" pitchFamily="49" charset="0"/>
                <a:cs typeface="+mn-cs"/>
              </a:rPr>
              <a:t>saldo</a:t>
            </a:r>
            <a:r>
              <a:rPr lang="en-US" sz="1600" kern="0" dirty="0">
                <a:latin typeface="Courier New" pitchFamily="49" charset="0"/>
                <a:cs typeface="+mn-cs"/>
              </a:rPr>
              <a:t>()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kern="0" dirty="0">
                <a:latin typeface="Courier New" pitchFamily="49" charset="0"/>
                <a:cs typeface="+mn-cs"/>
              </a:rPr>
              <a:t> 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kern="0" dirty="0">
                <a:latin typeface="Courier New" pitchFamily="49" charset="0"/>
                <a:cs typeface="+mn-cs"/>
              </a:rPr>
              <a:t>    return </a:t>
            </a:r>
            <a:r>
              <a:rPr lang="en-US" sz="1600" kern="0" dirty="0" err="1">
                <a:latin typeface="Courier New" pitchFamily="49" charset="0"/>
                <a:cs typeface="+mn-cs"/>
              </a:rPr>
              <a:t>saldo</a:t>
            </a:r>
            <a:r>
              <a:rPr lang="en-US" sz="1600" kern="0" dirty="0">
                <a:latin typeface="Courier New" pitchFamily="49" charset="0"/>
                <a:cs typeface="+mn-cs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kern="0" dirty="0">
                <a:latin typeface="Courier New" pitchFamily="49" charset="0"/>
                <a:cs typeface="+mn-cs"/>
              </a:rPr>
              <a:t>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n-US" sz="1600" kern="0" dirty="0">
              <a:latin typeface="Courier New" pitchFamily="49" charset="0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kern="0" dirty="0">
                <a:latin typeface="Courier New" pitchFamily="49" charset="0"/>
                <a:cs typeface="+mn-cs"/>
              </a:rPr>
              <a:t>  </a:t>
            </a:r>
            <a:r>
              <a:rPr lang="en-US" sz="1600" b="1" kern="0" dirty="0">
                <a:solidFill>
                  <a:schemeClr val="hlink"/>
                </a:solidFill>
                <a:latin typeface="Courier New" pitchFamily="49" charset="0"/>
                <a:cs typeface="+mn-cs"/>
              </a:rPr>
              <a:t>public void </a:t>
            </a:r>
            <a:r>
              <a:rPr lang="en-US" sz="1600" b="1" kern="0" dirty="0" err="1">
                <a:solidFill>
                  <a:schemeClr val="hlink"/>
                </a:solidFill>
                <a:latin typeface="Courier New" pitchFamily="49" charset="0"/>
                <a:cs typeface="+mn-cs"/>
              </a:rPr>
              <a:t>simpanan</a:t>
            </a:r>
            <a:r>
              <a:rPr lang="en-US" sz="1600" b="1" kern="0" dirty="0">
                <a:solidFill>
                  <a:schemeClr val="hlink"/>
                </a:solidFill>
                <a:latin typeface="Courier New" pitchFamily="49" charset="0"/>
                <a:cs typeface="+mn-cs"/>
              </a:rPr>
              <a:t>( </a:t>
            </a:r>
            <a:r>
              <a:rPr lang="en-US" sz="1600" b="1" kern="0" dirty="0" err="1">
                <a:solidFill>
                  <a:schemeClr val="hlink"/>
                </a:solidFill>
                <a:latin typeface="Courier New" pitchFamily="49" charset="0"/>
                <a:cs typeface="+mn-cs"/>
              </a:rPr>
              <a:t>int</a:t>
            </a:r>
            <a:r>
              <a:rPr lang="en-US" sz="1600" b="1" kern="0" dirty="0">
                <a:solidFill>
                  <a:schemeClr val="hlink"/>
                </a:solidFill>
                <a:latin typeface="Courier New" pitchFamily="49" charset="0"/>
                <a:cs typeface="+mn-cs"/>
              </a:rPr>
              <a:t> </a:t>
            </a:r>
            <a:r>
              <a:rPr lang="en-US" sz="1600" b="1" kern="0" dirty="0" err="1">
                <a:solidFill>
                  <a:schemeClr val="hlink"/>
                </a:solidFill>
                <a:latin typeface="Courier New" pitchFamily="49" charset="0"/>
                <a:cs typeface="+mn-cs"/>
              </a:rPr>
              <a:t>jumlah</a:t>
            </a:r>
            <a:r>
              <a:rPr lang="en-US" sz="1600" b="1" kern="0" dirty="0">
                <a:solidFill>
                  <a:schemeClr val="hlink"/>
                </a:solidFill>
                <a:latin typeface="Courier New" pitchFamily="49" charset="0"/>
                <a:cs typeface="+mn-cs"/>
              </a:rPr>
              <a:t> 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kern="0" dirty="0">
                <a:latin typeface="Courier New" pitchFamily="49" charset="0"/>
                <a:cs typeface="+mn-cs"/>
              </a:rPr>
              <a:t> 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kern="0" dirty="0">
                <a:latin typeface="Courier New" pitchFamily="49" charset="0"/>
                <a:cs typeface="+mn-cs"/>
              </a:rPr>
              <a:t>    </a:t>
            </a:r>
            <a:r>
              <a:rPr lang="en-US" sz="1600" kern="0" dirty="0" err="1">
                <a:latin typeface="Courier New" pitchFamily="49" charset="0"/>
                <a:cs typeface="+mn-cs"/>
              </a:rPr>
              <a:t>saldo</a:t>
            </a:r>
            <a:r>
              <a:rPr lang="en-US" sz="1600" kern="0" dirty="0">
                <a:latin typeface="Courier New" pitchFamily="49" charset="0"/>
                <a:cs typeface="+mn-cs"/>
              </a:rPr>
              <a:t> = </a:t>
            </a:r>
            <a:r>
              <a:rPr lang="en-US" sz="1600" kern="0" dirty="0" err="1">
                <a:latin typeface="Courier New" pitchFamily="49" charset="0"/>
                <a:cs typeface="+mn-cs"/>
              </a:rPr>
              <a:t>saldo</a:t>
            </a:r>
            <a:r>
              <a:rPr lang="en-US" sz="1600" kern="0" dirty="0">
                <a:latin typeface="Courier New" pitchFamily="49" charset="0"/>
                <a:cs typeface="+mn-cs"/>
              </a:rPr>
              <a:t> + </a:t>
            </a:r>
            <a:r>
              <a:rPr lang="id-ID" sz="1600" kern="0" dirty="0">
                <a:latin typeface="Courier New" pitchFamily="49" charset="0"/>
                <a:cs typeface="+mn-cs"/>
              </a:rPr>
              <a:t>jumlah</a:t>
            </a:r>
            <a:r>
              <a:rPr lang="en-US" sz="1600" kern="0" dirty="0">
                <a:latin typeface="Courier New" pitchFamily="49" charset="0"/>
                <a:cs typeface="+mn-cs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kern="0" dirty="0">
                <a:latin typeface="Courier New" pitchFamily="49" charset="0"/>
                <a:cs typeface="+mn-cs"/>
              </a:rPr>
              <a:t>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kern="0" dirty="0">
                <a:latin typeface="Courier New" pitchFamily="49" charset="0"/>
                <a:cs typeface="+mn-cs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sz="1600" kern="0" dirty="0">
              <a:latin typeface="Courier New" pitchFamily="49" charset="0"/>
              <a:cs typeface="+mn-cs"/>
            </a:endParaRPr>
          </a:p>
        </p:txBody>
      </p:sp>
      <p:grpSp>
        <p:nvGrpSpPr>
          <p:cNvPr id="37896" name="Group 45"/>
          <p:cNvGrpSpPr>
            <a:grpSpLocks/>
          </p:cNvGrpSpPr>
          <p:nvPr/>
        </p:nvGrpSpPr>
        <p:grpSpPr bwMode="auto">
          <a:xfrm>
            <a:off x="3014663" y="3738563"/>
            <a:ext cx="3657600" cy="838200"/>
            <a:chOff x="2448" y="816"/>
            <a:chExt cx="2304" cy="528"/>
          </a:xfrm>
        </p:grpSpPr>
        <p:sp>
          <p:nvSpPr>
            <p:cNvPr id="37897" name="Text Box 43"/>
            <p:cNvSpPr txBox="1">
              <a:spLocks noChangeArrowheads="1"/>
            </p:cNvSpPr>
            <p:nvPr/>
          </p:nvSpPr>
          <p:spPr bwMode="auto">
            <a:xfrm>
              <a:off x="2784" y="816"/>
              <a:ext cx="1968" cy="218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Deklarasi Metode</a:t>
              </a:r>
              <a:endParaRPr lang="en-US" sz="1600"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37898" name="Line 44"/>
            <p:cNvSpPr>
              <a:spLocks noChangeShapeType="1"/>
            </p:cNvSpPr>
            <p:nvPr/>
          </p:nvSpPr>
          <p:spPr bwMode="auto">
            <a:xfrm flipH="1">
              <a:off x="2448" y="1033"/>
              <a:ext cx="336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 txBox="1">
            <a:spLocks noGrp="1"/>
          </p:cNvSpPr>
          <p:nvPr/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D6A4027-8553-41AE-9843-A0E6525F99E2}" type="slidenum">
              <a:rPr lang="en-US" sz="1200">
                <a:cs typeface="Times New Roman" pitchFamily="18" charset="0"/>
              </a:rPr>
              <a:pPr algn="r"/>
              <a:t>56</a:t>
            </a:fld>
            <a:endParaRPr lang="en-US" sz="1200">
              <a:cs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8477250" cy="900113"/>
          </a:xfrm>
        </p:spPr>
        <p:txBody>
          <a:bodyPr tIns="0"/>
          <a:lstStyle/>
          <a:p>
            <a:pPr eaLnBrk="1" hangingPunct="1">
              <a:defRPr/>
            </a:pPr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Metode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3775" y="831850"/>
            <a:ext cx="7727950" cy="3163888"/>
          </a:xfrm>
        </p:spPr>
        <p:txBody>
          <a:bodyPr/>
          <a:lstStyle/>
          <a:p>
            <a:pPr marL="228600" indent="-228600" eaLnBrk="1" hangingPunct="1"/>
            <a:r>
              <a:rPr lang="en-US"/>
              <a:t>Kata kunci </a:t>
            </a:r>
            <a:r>
              <a:rPr lang="en-US">
                <a:latin typeface="Lucida Console" pitchFamily="49" charset="0"/>
              </a:rPr>
              <a:t>public</a:t>
            </a:r>
            <a:r>
              <a:rPr lang="en-US"/>
              <a:t>  menandakan metode dapat diakses dari manapun di bagian program.</a:t>
            </a:r>
          </a:p>
          <a:p>
            <a:pPr marL="228600" indent="-228600" eaLnBrk="1" hangingPunct="1"/>
            <a:r>
              <a:rPr lang="en-US"/>
              <a:t>Kata kunci </a:t>
            </a:r>
            <a:r>
              <a:rPr lang="en-US">
                <a:latin typeface="Lucida Console" pitchFamily="49" charset="0"/>
              </a:rPr>
              <a:t>void</a:t>
            </a:r>
            <a:r>
              <a:rPr lang="en-US"/>
              <a:t>  menandakan tidak ada nilai yang dikirim ke pemesan/ pemanggil/ penyuruh</a:t>
            </a:r>
          </a:p>
          <a:p>
            <a:pPr marL="228600" indent="-228600" eaLnBrk="1" hangingPunct="1">
              <a:buFontTx/>
              <a:buNone/>
            </a:pPr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900238" y="4127500"/>
            <a:ext cx="4176712" cy="24780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802063" y="4443413"/>
            <a:ext cx="2025650" cy="3048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2103438" y="4356100"/>
            <a:ext cx="168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  <a:latin typeface="Courier New" pitchFamily="49" charset="0"/>
                <a:ea typeface="ＭＳ Ｐゴシック" pitchFamily="34" charset="-128"/>
              </a:rPr>
              <a:t>public void</a:t>
            </a:r>
          </a:p>
        </p:txBody>
      </p:sp>
      <p:sp>
        <p:nvSpPr>
          <p:cNvPr id="38920" name="Text Box 9"/>
          <p:cNvSpPr txBox="1">
            <a:spLocks noChangeArrowheads="1"/>
          </p:cNvSpPr>
          <p:nvPr/>
        </p:nvSpPr>
        <p:spPr bwMode="auto">
          <a:xfrm>
            <a:off x="2168525" y="61769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A50021"/>
                </a:solidFill>
                <a:latin typeface="Courier New" pitchFamily="49" charset="0"/>
                <a:ea typeface="ＭＳ Ｐゴシック" pitchFamily="34" charset="-128"/>
              </a:rPr>
              <a:t>}</a:t>
            </a:r>
          </a:p>
        </p:txBody>
      </p:sp>
      <p:sp>
        <p:nvSpPr>
          <p:cNvPr id="38921" name="Rectangle 10"/>
          <p:cNvSpPr>
            <a:spLocks noChangeArrowheads="1"/>
          </p:cNvSpPr>
          <p:nvPr/>
        </p:nvSpPr>
        <p:spPr bwMode="auto">
          <a:xfrm>
            <a:off x="2533650" y="5243513"/>
            <a:ext cx="2981325" cy="776287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883275" y="4367213"/>
            <a:ext cx="3103563" cy="428625"/>
            <a:chOff x="2953" y="1660"/>
            <a:chExt cx="1955" cy="270"/>
          </a:xfrm>
        </p:grpSpPr>
        <p:sp>
          <p:nvSpPr>
            <p:cNvPr id="6156" name="AutoShape 12"/>
            <p:cNvSpPr>
              <a:spLocks noChangeArrowheads="1"/>
            </p:cNvSpPr>
            <p:nvPr/>
          </p:nvSpPr>
          <p:spPr bwMode="auto">
            <a:xfrm>
              <a:off x="3730" y="1660"/>
              <a:ext cx="1178" cy="27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ja-JP" sz="14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  <a:cs typeface="+mn-cs"/>
                </a:rPr>
                <a:t>Deklarasi Metode </a:t>
              </a:r>
            </a:p>
          </p:txBody>
        </p:sp>
        <p:cxnSp>
          <p:nvCxnSpPr>
            <p:cNvPr id="38928" name="AutoShape 13"/>
            <p:cNvCxnSpPr>
              <a:cxnSpLocks noChangeShapeType="1"/>
              <a:stCxn id="6156" idx="1"/>
            </p:cNvCxnSpPr>
            <p:nvPr/>
          </p:nvCxnSpPr>
          <p:spPr bwMode="auto">
            <a:xfrm flipH="1">
              <a:off x="2953" y="1795"/>
              <a:ext cx="777" cy="6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895975" y="5343525"/>
            <a:ext cx="3017838" cy="542925"/>
            <a:chOff x="3174" y="2346"/>
            <a:chExt cx="1901" cy="342"/>
          </a:xfrm>
        </p:grpSpPr>
        <p:sp>
          <p:nvSpPr>
            <p:cNvPr id="6159" name="AutoShape 15"/>
            <p:cNvSpPr>
              <a:spLocks noChangeArrowheads="1"/>
            </p:cNvSpPr>
            <p:nvPr/>
          </p:nvSpPr>
          <p:spPr bwMode="auto">
            <a:xfrm>
              <a:off x="3940" y="2346"/>
              <a:ext cx="1135" cy="34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ja-JP" sz="14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  <a:cs typeface="+mn-cs"/>
                </a:rPr>
                <a:t>Badan Metode</a:t>
              </a:r>
              <a:endParaRPr lang="en-US" altLang="ja-JP" sz="12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  <p:cxnSp>
          <p:nvCxnSpPr>
            <p:cNvPr id="38926" name="AutoShape 16"/>
            <p:cNvCxnSpPr>
              <a:cxnSpLocks noChangeShapeType="1"/>
            </p:cNvCxnSpPr>
            <p:nvPr/>
          </p:nvCxnSpPr>
          <p:spPr bwMode="auto">
            <a:xfrm flipH="1" flipV="1">
              <a:off x="3174" y="2504"/>
              <a:ext cx="764" cy="3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38924" name="Text Box 17"/>
          <p:cNvSpPr txBox="1">
            <a:spLocks noChangeArrowheads="1"/>
          </p:cNvSpPr>
          <p:nvPr/>
        </p:nvSpPr>
        <p:spPr bwMode="auto">
          <a:xfrm>
            <a:off x="2182813" y="4810125"/>
            <a:ext cx="319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A50021"/>
                </a:solidFill>
                <a:latin typeface="Courier New" pitchFamily="49" charset="0"/>
                <a:ea typeface="ＭＳ Ｐゴシック" pitchFamily="34" charset="-128"/>
              </a:rPr>
              <a:t>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Deklarasi Metode 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390525" y="1273175"/>
            <a:ext cx="8753475" cy="1447800"/>
            <a:chOff x="246" y="802"/>
            <a:chExt cx="5514" cy="912"/>
          </a:xfrm>
        </p:grpSpPr>
        <p:sp>
          <p:nvSpPr>
            <p:cNvPr id="36868" name="Rectangle 4"/>
            <p:cNvSpPr>
              <a:spLocks noChangeArrowheads="1"/>
            </p:cNvSpPr>
            <p:nvPr/>
          </p:nvSpPr>
          <p:spPr bwMode="auto">
            <a:xfrm>
              <a:off x="246" y="802"/>
              <a:ext cx="5375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sz="2400" b="1">
                <a:latin typeface="Times New Roman" pitchFamily="18" charset="0"/>
                <a:cs typeface="+mn-cs"/>
              </a:endParaRPr>
            </a:p>
          </p:txBody>
        </p:sp>
        <p:sp>
          <p:nvSpPr>
            <p:cNvPr id="39956" name="Rectangle 5"/>
            <p:cNvSpPr>
              <a:spLocks noChangeArrowheads="1"/>
            </p:cNvSpPr>
            <p:nvPr/>
          </p:nvSpPr>
          <p:spPr bwMode="auto">
            <a:xfrm>
              <a:off x="303" y="918"/>
              <a:ext cx="5457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14300" lvl="1">
                <a:spcBef>
                  <a:spcPct val="50000"/>
                </a:spcBef>
                <a:buClr>
                  <a:schemeClr val="tx2"/>
                </a:buClr>
                <a:buSzPct val="80000"/>
                <a:tabLst>
                  <a:tab pos="2289175" algn="l"/>
                </a:tabLst>
              </a:pPr>
              <a:r>
                <a:rPr lang="en-US" b="1">
                  <a:latin typeface="Courier New" pitchFamily="49" charset="0"/>
                  <a:ea typeface="ＭＳ Ｐゴシック" pitchFamily="34" charset="-128"/>
                </a:rPr>
                <a:t>&lt;modifier&gt;  &lt;tipe return&gt;  &lt;nama method&gt;  </a:t>
              </a:r>
              <a:r>
                <a:rPr lang="en-US" b="1">
                  <a:solidFill>
                    <a:srgbClr val="990033"/>
                  </a:solidFill>
                  <a:latin typeface="Courier New" pitchFamily="49" charset="0"/>
                  <a:ea typeface="ＭＳ Ｐゴシック" pitchFamily="34" charset="-128"/>
                </a:rPr>
                <a:t>(</a:t>
              </a:r>
              <a:r>
                <a:rPr lang="en-US" b="1">
                  <a:latin typeface="Courier New" pitchFamily="49" charset="0"/>
                  <a:ea typeface="ＭＳ Ｐゴシック" pitchFamily="34" charset="-128"/>
                </a:rPr>
                <a:t> &lt;parameter&gt;  </a:t>
              </a:r>
              <a:r>
                <a:rPr lang="en-US" b="1">
                  <a:solidFill>
                    <a:srgbClr val="990033"/>
                  </a:solidFill>
                  <a:latin typeface="Courier New" pitchFamily="49" charset="0"/>
                  <a:ea typeface="ＭＳ Ｐゴシック" pitchFamily="34" charset="-128"/>
                </a:rPr>
                <a:t>){</a:t>
              </a:r>
            </a:p>
            <a:p>
              <a:pPr marL="114300" lvl="1">
                <a:spcBef>
                  <a:spcPct val="50000"/>
                </a:spcBef>
                <a:buClr>
                  <a:schemeClr val="tx2"/>
                </a:buClr>
                <a:buSzPct val="80000"/>
                <a:tabLst>
                  <a:tab pos="2289175" algn="l"/>
                </a:tabLst>
              </a:pPr>
              <a:r>
                <a:rPr lang="en-US" b="1">
                  <a:latin typeface="Courier New" pitchFamily="49" charset="0"/>
                  <a:ea typeface="ＭＳ Ｐゴシック" pitchFamily="34" charset="-128"/>
                </a:rPr>
                <a:t>       &lt;perintah-perintah&gt;</a:t>
              </a:r>
            </a:p>
            <a:p>
              <a:pPr marL="114300" lvl="1">
                <a:spcBef>
                  <a:spcPct val="50000"/>
                </a:spcBef>
                <a:buClr>
                  <a:schemeClr val="tx2"/>
                </a:buClr>
                <a:buSzPct val="80000"/>
                <a:tabLst>
                  <a:tab pos="2289175" algn="l"/>
                </a:tabLst>
              </a:pPr>
              <a:r>
                <a:rPr lang="en-US" b="1">
                  <a:solidFill>
                    <a:srgbClr val="990033"/>
                  </a:solidFill>
                  <a:latin typeface="Courier New" pitchFamily="49" charset="0"/>
                  <a:ea typeface="ＭＳ Ｐゴシック" pitchFamily="34" charset="-128"/>
                </a:rPr>
                <a:t>}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95400" y="4608513"/>
            <a:ext cx="7650163" cy="603250"/>
            <a:chOff x="816" y="3105"/>
            <a:chExt cx="4828" cy="303"/>
          </a:xfrm>
        </p:grpSpPr>
        <p:sp>
          <p:nvSpPr>
            <p:cNvPr id="36872" name="AutoShape 8"/>
            <p:cNvSpPr>
              <a:spLocks noChangeArrowheads="1"/>
            </p:cNvSpPr>
            <p:nvPr/>
          </p:nvSpPr>
          <p:spPr bwMode="auto">
            <a:xfrm>
              <a:off x="4620" y="3105"/>
              <a:ext cx="1024" cy="224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ja-JP" sz="1400" b="1" dirty="0" err="1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  <a:cs typeface="+mn-cs"/>
                </a:rPr>
                <a:t>Perintah-perintah</a:t>
              </a:r>
              <a:endParaRPr lang="en-US" altLang="ja-JP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39953" name="AutoShape 9"/>
            <p:cNvSpPr>
              <a:spLocks noChangeArrowheads="1"/>
            </p:cNvSpPr>
            <p:nvPr/>
          </p:nvSpPr>
          <p:spPr bwMode="auto">
            <a:xfrm>
              <a:off x="816" y="3168"/>
              <a:ext cx="3382" cy="240"/>
            </a:xfrm>
            <a:prstGeom prst="roundRect">
              <a:avLst>
                <a:gd name="adj" fmla="val 16667"/>
              </a:avLst>
            </a:prstGeom>
            <a:noFill/>
            <a:ln w="38100" cap="rnd">
              <a:solidFill>
                <a:srgbClr val="A5002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9954" name="Line 10"/>
            <p:cNvSpPr>
              <a:spLocks noChangeShapeType="1"/>
            </p:cNvSpPr>
            <p:nvPr/>
          </p:nvSpPr>
          <p:spPr bwMode="auto">
            <a:xfrm flipV="1">
              <a:off x="3948" y="3201"/>
              <a:ext cx="672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lg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85788" y="3170238"/>
            <a:ext cx="7335837" cy="1069975"/>
            <a:chOff x="471" y="1997"/>
            <a:chExt cx="4621" cy="674"/>
          </a:xfrm>
        </p:grpSpPr>
        <p:sp>
          <p:nvSpPr>
            <p:cNvPr id="39943" name="Line 12"/>
            <p:cNvSpPr>
              <a:spLocks noChangeShapeType="1"/>
            </p:cNvSpPr>
            <p:nvPr/>
          </p:nvSpPr>
          <p:spPr bwMode="auto">
            <a:xfrm flipV="1">
              <a:off x="966" y="2219"/>
              <a:ext cx="0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lg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4" name="Line 13"/>
            <p:cNvSpPr>
              <a:spLocks noChangeShapeType="1"/>
            </p:cNvSpPr>
            <p:nvPr/>
          </p:nvSpPr>
          <p:spPr bwMode="auto">
            <a:xfrm flipV="1">
              <a:off x="1833" y="2219"/>
              <a:ext cx="0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lg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5" name="Line 14"/>
            <p:cNvSpPr>
              <a:spLocks noChangeShapeType="1"/>
            </p:cNvSpPr>
            <p:nvPr/>
          </p:nvSpPr>
          <p:spPr bwMode="auto">
            <a:xfrm flipV="1">
              <a:off x="3196" y="2219"/>
              <a:ext cx="0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lg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6" name="Line 15"/>
            <p:cNvSpPr>
              <a:spLocks noChangeShapeType="1"/>
            </p:cNvSpPr>
            <p:nvPr/>
          </p:nvSpPr>
          <p:spPr bwMode="auto">
            <a:xfrm flipH="1" flipV="1">
              <a:off x="4632" y="2254"/>
              <a:ext cx="0" cy="3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lg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7" name="Line 16"/>
            <p:cNvSpPr>
              <a:spLocks noChangeShapeType="1"/>
            </p:cNvSpPr>
            <p:nvPr/>
          </p:nvSpPr>
          <p:spPr bwMode="auto">
            <a:xfrm flipV="1">
              <a:off x="3831" y="2671"/>
              <a:ext cx="1094" cy="0"/>
            </a:xfrm>
            <a:prstGeom prst="line">
              <a:avLst/>
            </a:prstGeom>
            <a:noFill/>
            <a:ln w="57150" cap="rnd">
              <a:solidFill>
                <a:srgbClr val="A5002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81" name="AutoShape 17"/>
            <p:cNvSpPr>
              <a:spLocks noChangeArrowheads="1"/>
            </p:cNvSpPr>
            <p:nvPr/>
          </p:nvSpPr>
          <p:spPr bwMode="auto">
            <a:xfrm>
              <a:off x="471" y="1997"/>
              <a:ext cx="728" cy="223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ja-JP" sz="1600" b="1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  <a:cs typeface="+mn-cs"/>
                </a:rPr>
                <a:t>Modifier</a:t>
              </a:r>
            </a:p>
          </p:txBody>
        </p:sp>
        <p:sp>
          <p:nvSpPr>
            <p:cNvPr id="36882" name="AutoShape 18"/>
            <p:cNvSpPr>
              <a:spLocks noChangeArrowheads="1"/>
            </p:cNvSpPr>
            <p:nvPr/>
          </p:nvSpPr>
          <p:spPr bwMode="auto">
            <a:xfrm>
              <a:off x="1414" y="1997"/>
              <a:ext cx="960" cy="223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ja-JP" sz="1600" b="1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  <a:cs typeface="+mn-cs"/>
                </a:rPr>
                <a:t>Tipe Return  </a:t>
              </a:r>
            </a:p>
          </p:txBody>
        </p:sp>
        <p:sp>
          <p:nvSpPr>
            <p:cNvPr id="36883" name="AutoShape 19"/>
            <p:cNvSpPr>
              <a:spLocks noChangeArrowheads="1"/>
            </p:cNvSpPr>
            <p:nvPr/>
          </p:nvSpPr>
          <p:spPr bwMode="auto">
            <a:xfrm>
              <a:off x="2740" y="1997"/>
              <a:ext cx="1024" cy="223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ja-JP" sz="1600" b="1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  <a:cs typeface="+mn-cs"/>
                </a:rPr>
                <a:t>Nama Metode</a:t>
              </a:r>
            </a:p>
          </p:txBody>
        </p:sp>
        <p:sp>
          <p:nvSpPr>
            <p:cNvPr id="36884" name="AutoShape 20"/>
            <p:cNvSpPr>
              <a:spLocks noChangeArrowheads="1"/>
            </p:cNvSpPr>
            <p:nvPr/>
          </p:nvSpPr>
          <p:spPr bwMode="auto">
            <a:xfrm>
              <a:off x="4132" y="1997"/>
              <a:ext cx="960" cy="223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ja-JP" sz="1600" b="1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  <a:cs typeface="+mn-cs"/>
                </a:rPr>
                <a:t>Parameter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174750" y="4310063"/>
            <a:ext cx="7138988" cy="14208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b="1" kern="0" dirty="0">
                <a:solidFill>
                  <a:schemeClr val="hlink"/>
                </a:solidFill>
                <a:latin typeface="Courier New" pitchFamily="49" charset="0"/>
              </a:rPr>
              <a:t>public   void       </a:t>
            </a:r>
            <a:r>
              <a:rPr lang="en-US" b="1" kern="0" dirty="0" err="1">
                <a:solidFill>
                  <a:schemeClr val="hlink"/>
                </a:solidFill>
                <a:latin typeface="Courier New" pitchFamily="49" charset="0"/>
              </a:rPr>
              <a:t>simpanan</a:t>
            </a:r>
            <a:r>
              <a:rPr lang="en-US" b="1" kern="0" dirty="0">
                <a:solidFill>
                  <a:schemeClr val="hlink"/>
                </a:solidFill>
                <a:latin typeface="Courier New" pitchFamily="49" charset="0"/>
              </a:rPr>
              <a:t>(      </a:t>
            </a:r>
            <a:r>
              <a:rPr lang="en-US" b="1" kern="0" dirty="0" err="1">
                <a:solidFill>
                  <a:schemeClr val="hlink"/>
                </a:solidFill>
                <a:latin typeface="Courier New" pitchFamily="49" charset="0"/>
              </a:rPr>
              <a:t>int</a:t>
            </a:r>
            <a:r>
              <a:rPr lang="en-US" b="1" kern="0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b="1" kern="0" dirty="0" err="1">
                <a:solidFill>
                  <a:schemeClr val="hlink"/>
                </a:solidFill>
                <a:latin typeface="Courier New" pitchFamily="49" charset="0"/>
              </a:rPr>
              <a:t>jumlah</a:t>
            </a:r>
            <a:r>
              <a:rPr lang="en-US" b="1" kern="0" dirty="0">
                <a:solidFill>
                  <a:schemeClr val="hlink"/>
                </a:solidFill>
                <a:latin typeface="Courier New" pitchFamily="49" charset="0"/>
              </a:rPr>
              <a:t> 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kern="0" dirty="0">
                <a:latin typeface="Courier New" pitchFamily="49" charset="0"/>
              </a:rPr>
              <a:t> 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kern="0" dirty="0">
                <a:latin typeface="Courier New" pitchFamily="49" charset="0"/>
              </a:rPr>
              <a:t>    </a:t>
            </a:r>
            <a:r>
              <a:rPr lang="en-US" kern="0" dirty="0" err="1">
                <a:latin typeface="Courier New" pitchFamily="49" charset="0"/>
              </a:rPr>
              <a:t>saldo</a:t>
            </a:r>
            <a:r>
              <a:rPr lang="en-US" kern="0" dirty="0">
                <a:latin typeface="Courier New" pitchFamily="49" charset="0"/>
              </a:rPr>
              <a:t> = </a:t>
            </a:r>
            <a:r>
              <a:rPr lang="en-US" kern="0" dirty="0" err="1">
                <a:latin typeface="Courier New" pitchFamily="49" charset="0"/>
              </a:rPr>
              <a:t>saldo</a:t>
            </a:r>
            <a:r>
              <a:rPr lang="en-US" kern="0" dirty="0">
                <a:latin typeface="Courier New" pitchFamily="49" charset="0"/>
              </a:rPr>
              <a:t> + </a:t>
            </a:r>
            <a:r>
              <a:rPr lang="id-ID" kern="0" dirty="0">
                <a:latin typeface="Courier New" pitchFamily="49" charset="0"/>
              </a:rPr>
              <a:t>jumlah</a:t>
            </a:r>
            <a:r>
              <a:rPr lang="en-US" kern="0" dirty="0">
                <a:latin typeface="Courier New" pitchFamily="49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kern="0" dirty="0">
                <a:latin typeface="Courier New" pitchFamily="49" charset="0"/>
              </a:rPr>
              <a:t>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03188"/>
            <a:ext cx="847725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Pemanggilan Metode </a:t>
            </a:r>
            <a:endParaRPr lang="en-AU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285875"/>
            <a:ext cx="8334375" cy="3240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Sebuah metode dijalankan dengan cara dipanggil.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Pemanggilan dilakukan dari metode /kelas lain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Pemanggilan metode akan menyebabkan kendali eksekusi program menuju ke statemen pertama dalam metode yang dipanggil,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Setelah eksekusi metode yang dipanggil selesai,   kendali akan kembali ke statemen sesudah pemanggilan metode dalam metode pemanggil.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AU" sz="2400"/>
          </a:p>
        </p:txBody>
      </p:sp>
      <p:pic>
        <p:nvPicPr>
          <p:cNvPr id="40964" name="Picture 4" descr="2f16"/>
          <p:cNvPicPr>
            <a:picLocks noChangeAspect="1" noChangeArrowheads="1"/>
          </p:cNvPicPr>
          <p:nvPr/>
        </p:nvPicPr>
        <p:blipFill>
          <a:blip r:embed="rId2"/>
          <a:srcRect l="11635" t="-1463" r="11670" b="44228"/>
          <a:stretch>
            <a:fillRect/>
          </a:stretch>
        </p:blipFill>
        <p:spPr bwMode="auto">
          <a:xfrm>
            <a:off x="2214563" y="4154488"/>
            <a:ext cx="5562600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4557713" y="3940175"/>
            <a:ext cx="1390650" cy="2500313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966" name="AutoShape 6"/>
          <p:cNvCxnSpPr>
            <a:cxnSpLocks noChangeShapeType="1"/>
          </p:cNvCxnSpPr>
          <p:nvPr/>
        </p:nvCxnSpPr>
        <p:spPr bwMode="auto">
          <a:xfrm rot="10800000" flipH="1" flipV="1">
            <a:off x="928688" y="2578100"/>
            <a:ext cx="1092200" cy="3198813"/>
          </a:xfrm>
          <a:prstGeom prst="bentConnector3">
            <a:avLst>
              <a:gd name="adj1" fmla="val -52472"/>
            </a:avLst>
          </a:prstGeom>
          <a:noFill/>
          <a:ln w="12700">
            <a:solidFill>
              <a:schemeClr val="hlink"/>
            </a:solidFill>
            <a:miter lim="800000"/>
            <a:headEnd/>
            <a:tailEnd type="triangle" w="med" len="med"/>
          </a:ln>
        </p:spPr>
      </p:cxn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6980238" y="6350000"/>
            <a:ext cx="186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// akhir metode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Memanggil Metode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Memanggil metode dengan cara :</a:t>
            </a:r>
          </a:p>
          <a:p>
            <a:pPr lvl="1" eaLnBrk="1" hangingPunct="1"/>
            <a:r>
              <a:rPr lang="en-US"/>
              <a:t>Gunakan nama obyek, diikuti titik (</a:t>
            </a:r>
            <a:r>
              <a:rPr lang="en-US" b="1">
                <a:latin typeface="Lucida Console" pitchFamily="49" charset="0"/>
              </a:rPr>
              <a:t>.</a:t>
            </a:r>
            <a:r>
              <a:rPr lang="en-US"/>
              <a:t>) dan nama metode plus kurung, bila dipanggil dari luas kelas/obyek di mana metode tersebut didefinisikan</a:t>
            </a:r>
          </a:p>
          <a:p>
            <a:pPr lvl="1" eaLnBrk="1" hangingPunct="1"/>
            <a:r>
              <a:rPr lang="en-US"/>
              <a:t>Gunakan nama metode plus kurung, bila dipanggil dari kelas yang sama (yakni di mana metode tersebut di definisikan)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442913" y="214313"/>
            <a:ext cx="7815262" cy="85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212" tIns="43106" rIns="86212" bIns="43106" anchor="ctr"/>
          <a:lstStyle/>
          <a:p>
            <a:pPr algn="ctr">
              <a:defRPr/>
            </a:pPr>
            <a:r>
              <a:rPr lang="en-CA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Sifat </a:t>
            </a:r>
            <a:r>
              <a:rPr lang="en-CA" sz="4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Obyek</a:t>
            </a:r>
            <a:r>
              <a:rPr lang="en-CA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2: State/</a:t>
            </a:r>
            <a:r>
              <a:rPr lang="en-CA" sz="4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Keadan</a:t>
            </a:r>
            <a:endParaRPr lang="en-CA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33388" y="1169988"/>
            <a:ext cx="782955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212" tIns="43106" rIns="86212" bIns="43106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CA" sz="3200" dirty="0" err="1"/>
              <a:t>Keadaan</a:t>
            </a:r>
            <a:r>
              <a:rPr lang="en-CA" sz="3200" dirty="0"/>
              <a:t> </a:t>
            </a:r>
            <a:r>
              <a:rPr lang="en-CA" sz="3200" dirty="0" err="1"/>
              <a:t>suatu</a:t>
            </a:r>
            <a:r>
              <a:rPr lang="en-CA" sz="3200" dirty="0"/>
              <a:t> </a:t>
            </a:r>
            <a:r>
              <a:rPr lang="en-CA" sz="3200" dirty="0" err="1"/>
              <a:t>obyek</a:t>
            </a:r>
            <a:r>
              <a:rPr lang="en-CA" sz="3200" dirty="0"/>
              <a:t> </a:t>
            </a:r>
            <a:r>
              <a:rPr lang="en-CA" sz="3200" dirty="0" err="1"/>
              <a:t>mencakup</a:t>
            </a:r>
            <a:r>
              <a:rPr lang="en-CA" sz="3200" dirty="0"/>
              <a:t> </a:t>
            </a:r>
            <a:r>
              <a:rPr lang="en-CA" sz="3200" dirty="0" err="1"/>
              <a:t>semua</a:t>
            </a:r>
            <a:r>
              <a:rPr lang="en-CA" sz="3200" dirty="0"/>
              <a:t> </a:t>
            </a:r>
            <a:r>
              <a:rPr lang="en-CA" sz="3200" dirty="0" err="1"/>
              <a:t>deskripsi</a:t>
            </a:r>
            <a:r>
              <a:rPr lang="en-CA" sz="3200" dirty="0"/>
              <a:t> </a:t>
            </a:r>
            <a:r>
              <a:rPr lang="en-CA" sz="3200" dirty="0" err="1"/>
              <a:t>obyek</a:t>
            </a:r>
            <a:r>
              <a:rPr lang="en-CA" sz="3200" dirty="0"/>
              <a:t> (</a:t>
            </a:r>
            <a:r>
              <a:rPr lang="en-CA" sz="3200" dirty="0" err="1"/>
              <a:t>dinyatakan</a:t>
            </a:r>
            <a:r>
              <a:rPr lang="en-CA" sz="3200" dirty="0"/>
              <a:t> </a:t>
            </a:r>
            <a:r>
              <a:rPr lang="en-CA" sz="3200" dirty="0" err="1"/>
              <a:t>memakai</a:t>
            </a:r>
            <a:r>
              <a:rPr lang="en-CA" sz="3200" dirty="0"/>
              <a:t> </a:t>
            </a:r>
            <a:r>
              <a:rPr lang="en-CA" sz="3200" dirty="0" err="1"/>
              <a:t>atribut</a:t>
            </a:r>
            <a:r>
              <a:rPr lang="en-CA" sz="3200" dirty="0"/>
              <a:t>) </a:t>
            </a:r>
            <a:r>
              <a:rPr lang="en-CA" sz="3200" dirty="0" err="1"/>
              <a:t>ditambah</a:t>
            </a:r>
            <a:r>
              <a:rPr lang="en-CA" sz="3200" dirty="0"/>
              <a:t> </a:t>
            </a:r>
            <a:r>
              <a:rPr lang="en-CA" sz="3200" dirty="0" err="1"/>
              <a:t>nilai</a:t>
            </a:r>
            <a:r>
              <a:rPr lang="en-CA" sz="3200" dirty="0"/>
              <a:t> </a:t>
            </a:r>
            <a:r>
              <a:rPr lang="en-CA" sz="3200" dirty="0" err="1"/>
              <a:t>dari</a:t>
            </a:r>
            <a:r>
              <a:rPr lang="en-CA" sz="3200" dirty="0"/>
              <a:t> masing-masing </a:t>
            </a:r>
            <a:r>
              <a:rPr lang="en-CA" sz="3200" dirty="0" err="1"/>
              <a:t>atribut</a:t>
            </a:r>
            <a:r>
              <a:rPr lang="en-CA" sz="3200" dirty="0"/>
              <a:t> </a:t>
            </a:r>
            <a:r>
              <a:rPr lang="en-CA" sz="3200" dirty="0" err="1"/>
              <a:t>ini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5584083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Contoh Metode Dalam Java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Math.sqrt(9) =&gt;  memanggil metode sqrt (akar) dari kelas Math.</a:t>
            </a:r>
          </a:p>
          <a:p>
            <a:pPr eaLnBrk="1" hangingPunct="1"/>
            <a:r>
              <a:rPr lang="en-US"/>
              <a:t>Math.pow(x, 2) = &gt; memanggil metode pow (power/pangkat) 2 untuk variabel x.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Jenis Metode</a:t>
            </a:r>
            <a:endParaRPr lang="en-AU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108075"/>
            <a:ext cx="847725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Metode yang mengirim Nilai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Hasil perhitungan dalam metode dikembalikan sebagai nilai ke metode pemanggil.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Metode Void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Tidak mengirim nilai balikan (return) yakni pemanggil tidak membutuhkan sesuatu yang akan diolah lebih lanjut dari proses pemanggilan metode tsb.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Mengerjakan sesuatu, misal 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Menampilkan sesuatu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Menyimpan sesuatu di file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Mengubah nilai variabel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Sintaks 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			</a:t>
            </a:r>
            <a:r>
              <a:rPr lang="en-US" sz="2000">
                <a:latin typeface="Lucida Console" pitchFamily="49" charset="0"/>
              </a:rPr>
              <a:t>public void </a:t>
            </a:r>
            <a:r>
              <a:rPr lang="en-US" sz="2000" i="1">
                <a:latin typeface="Lucida Console" pitchFamily="49" charset="0"/>
              </a:rPr>
              <a:t>nama_metode</a:t>
            </a:r>
            <a:r>
              <a:rPr lang="en-US" sz="2000">
                <a:latin typeface="Lucida Console" pitchFamily="49" charset="0"/>
              </a:rPr>
              <a:t> ( )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		{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			// kode program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		}</a:t>
            </a:r>
            <a:endParaRPr lang="en-AU" sz="2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2895600"/>
            <a:ext cx="8477250" cy="3230563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sz="54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Metode</a:t>
            </a:r>
          </a:p>
          <a:p>
            <a:pPr algn="ctr" eaLnBrk="1" hangingPunct="1">
              <a:buFontTx/>
              <a:buNone/>
              <a:defRPr/>
            </a:pPr>
            <a:r>
              <a:rPr lang="en-US" sz="54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Dengan Parameter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 txBox="1">
            <a:spLocks noGrp="1"/>
          </p:cNvSpPr>
          <p:nvPr/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70AC689-F28C-4278-893D-471C1E078C70}" type="slidenum">
              <a:rPr lang="en-US" sz="1200">
                <a:cs typeface="Times New Roman" pitchFamily="18" charset="0"/>
              </a:rPr>
              <a:pPr algn="r"/>
              <a:t>63</a:t>
            </a:fld>
            <a:endParaRPr lang="en-US" sz="1200">
              <a:cs typeface="Times New Roman" pitchFamily="18" charset="0"/>
            </a:endParaRPr>
          </a:p>
        </p:txBody>
      </p:sp>
      <p:sp>
        <p:nvSpPr>
          <p:cNvPr id="269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tIns="0"/>
          <a:lstStyle/>
          <a:p>
            <a:pPr eaLnBrk="1" hangingPunct="1">
              <a:defRPr/>
            </a:pPr>
            <a:r>
              <a:rPr lang="en-US" sz="4000"/>
              <a:t>Deklarasi  Metode Dengan Satu  Parameter</a:t>
            </a:r>
            <a:endParaRPr lang="en-US" sz="4000">
              <a:latin typeface="Lucida Console" pitchFamily="49" charset="0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2425" y="1519238"/>
            <a:ext cx="8477250" cy="4418012"/>
          </a:xfrm>
        </p:spPr>
        <p:txBody>
          <a:bodyPr/>
          <a:lstStyle/>
          <a:p>
            <a:pPr marL="228600" indent="-228600" eaLnBrk="1" hangingPunct="1"/>
            <a:r>
              <a:rPr lang="en-US" sz="2800"/>
              <a:t>Sering metode seperti sebuah rumus yang memerlukan variabel di mana nilai variabel tersebut tergantung kepada siapa yang memanggil/memesan. </a:t>
            </a:r>
          </a:p>
          <a:p>
            <a:pPr marL="228600" indent="-228600" eaLnBrk="1" hangingPunct="1"/>
            <a:r>
              <a:rPr lang="en-US" sz="2800">
                <a:solidFill>
                  <a:srgbClr val="CC3300"/>
                </a:solidFill>
              </a:rPr>
              <a:t>Daftar variabel yang digunakan oleh suatu metode disebut parameter. </a:t>
            </a:r>
            <a:endParaRPr lang="en-US" sz="2800"/>
          </a:p>
          <a:p>
            <a:pPr marL="747713" lvl="1" indent="-290513" eaLnBrk="1" hangingPunct="1"/>
            <a:r>
              <a:rPr lang="en-US"/>
              <a:t>Variabel dalam parameter menjadi variabel lokal untuk metode tersebut.</a:t>
            </a:r>
          </a:p>
          <a:p>
            <a:pPr marL="228600" indent="-228600" eaLnBrk="1" hangingPunct="1"/>
            <a:endParaRPr lang="en-US"/>
          </a:p>
          <a:p>
            <a:pPr marL="747713" lvl="1" indent="-290513" eaLnBrk="1" hangingPunct="1"/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 txBox="1">
            <a:spLocks noGrp="1"/>
          </p:cNvSpPr>
          <p:nvPr/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B3EEF0F-734F-4796-BAE4-BDF089448AF8}" type="slidenum">
              <a:rPr lang="en-US" sz="1200">
                <a:cs typeface="Times New Roman" pitchFamily="18" charset="0"/>
              </a:rPr>
              <a:pPr algn="r"/>
              <a:t>64</a:t>
            </a:fld>
            <a:endParaRPr lang="en-US" sz="1200">
              <a:cs typeface="Times New Roman" pitchFamily="18" charset="0"/>
            </a:endParaRPr>
          </a:p>
        </p:txBody>
      </p:sp>
      <p:sp>
        <p:nvSpPr>
          <p:cNvPr id="273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74638"/>
            <a:ext cx="8477250" cy="762000"/>
          </a:xfrm>
        </p:spPr>
        <p:txBody>
          <a:bodyPr anchor="t">
            <a:spAutoFit/>
          </a:bodyPr>
          <a:lstStyle/>
          <a:p>
            <a:pPr eaLnBrk="1" hangingPunct="1">
              <a:defRPr/>
            </a:pPr>
            <a:r>
              <a:rPr lang="en-US" dirty="0"/>
              <a:t>Outline</a:t>
            </a:r>
          </a:p>
        </p:txBody>
      </p:sp>
      <p:grpSp>
        <p:nvGrpSpPr>
          <p:cNvPr id="47108" name="Group 12"/>
          <p:cNvGrpSpPr>
            <a:grpSpLocks/>
          </p:cNvGrpSpPr>
          <p:nvPr/>
        </p:nvGrpSpPr>
        <p:grpSpPr bwMode="auto">
          <a:xfrm>
            <a:off x="2638425" y="3892550"/>
            <a:ext cx="5257800" cy="1047750"/>
            <a:chOff x="1392" y="1500"/>
            <a:chExt cx="3312" cy="660"/>
          </a:xfrm>
        </p:grpSpPr>
        <p:sp>
          <p:nvSpPr>
            <p:cNvPr id="47116" name="Text Box 13"/>
            <p:cNvSpPr txBox="1">
              <a:spLocks noChangeArrowheads="1"/>
            </p:cNvSpPr>
            <p:nvPr/>
          </p:nvSpPr>
          <p:spPr bwMode="auto">
            <a:xfrm>
              <a:off x="2736" y="1500"/>
              <a:ext cx="1968" cy="523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Memanggil </a:t>
              </a:r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metode nextDouble() yang hasilnya dikirim ke x1</a:t>
              </a: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47117" name="Line 14"/>
            <p:cNvSpPr>
              <a:spLocks noChangeShapeType="1"/>
            </p:cNvSpPr>
            <p:nvPr/>
          </p:nvSpPr>
          <p:spPr bwMode="auto">
            <a:xfrm flipH="1">
              <a:off x="1392" y="1680"/>
              <a:ext cx="13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7109" name="Group 45"/>
          <p:cNvGrpSpPr>
            <a:grpSpLocks/>
          </p:cNvGrpSpPr>
          <p:nvPr/>
        </p:nvGrpSpPr>
        <p:grpSpPr bwMode="auto">
          <a:xfrm>
            <a:off x="2524125" y="952500"/>
            <a:ext cx="3657600" cy="838200"/>
            <a:chOff x="2448" y="816"/>
            <a:chExt cx="2304" cy="528"/>
          </a:xfrm>
        </p:grpSpPr>
        <p:sp>
          <p:nvSpPr>
            <p:cNvPr id="47114" name="Text Box 43"/>
            <p:cNvSpPr txBox="1">
              <a:spLocks noChangeArrowheads="1"/>
            </p:cNvSpPr>
            <p:nvPr/>
          </p:nvSpPr>
          <p:spPr bwMode="auto">
            <a:xfrm>
              <a:off x="2784" y="816"/>
              <a:ext cx="1968" cy="218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Times New Roman" pitchFamily="18" charset="0"/>
                </a:rPr>
                <a:t>Deklarasi Kelas</a:t>
              </a:r>
              <a:endParaRPr lang="en-US"/>
            </a:p>
          </p:txBody>
        </p:sp>
        <p:sp>
          <p:nvSpPr>
            <p:cNvPr id="47115" name="Line 44"/>
            <p:cNvSpPr>
              <a:spLocks noChangeShapeType="1"/>
            </p:cNvSpPr>
            <p:nvPr/>
          </p:nvSpPr>
          <p:spPr bwMode="auto">
            <a:xfrm flipH="1">
              <a:off x="2448" y="1033"/>
              <a:ext cx="336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7110" name="Rectangle 15"/>
          <p:cNvSpPr>
            <a:spLocks noChangeArrowheads="1"/>
          </p:cNvSpPr>
          <p:nvPr/>
        </p:nvSpPr>
        <p:spPr bwMode="auto">
          <a:xfrm>
            <a:off x="338138" y="1377950"/>
            <a:ext cx="4810125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1400">
                <a:latin typeface="Calibri" pitchFamily="34" charset="0"/>
                <a:cs typeface="Calibri" pitchFamily="34" charset="0"/>
              </a:rPr>
              <a:t>import java.util.Scanner;</a:t>
            </a:r>
            <a:endParaRPr lang="en-US" sz="1400"/>
          </a:p>
          <a:p>
            <a:pPr eaLnBrk="0" hangingPunct="0"/>
            <a:r>
              <a:rPr lang="en-US" sz="1400">
                <a:latin typeface="Calibri" pitchFamily="34" charset="0"/>
                <a:cs typeface="Calibri" pitchFamily="34" charset="0"/>
              </a:rPr>
              <a:t>public class SegitigaMain {</a:t>
            </a:r>
            <a:endParaRPr lang="en-US" sz="1400"/>
          </a:p>
          <a:p>
            <a:pPr eaLnBrk="0" hangingPunct="0"/>
            <a:r>
              <a:rPr lang="en-US" sz="1400">
                <a:latin typeface="Calibri" pitchFamily="34" charset="0"/>
                <a:cs typeface="Calibri" pitchFamily="34" charset="0"/>
              </a:rPr>
              <a:t>    /**</a:t>
            </a:r>
            <a:endParaRPr lang="en-US" sz="1400"/>
          </a:p>
          <a:p>
            <a:pPr eaLnBrk="0" hangingPunct="0"/>
            <a:r>
              <a:rPr lang="en-US" sz="1400">
                <a:latin typeface="Calibri" pitchFamily="34" charset="0"/>
                <a:cs typeface="Calibri" pitchFamily="34" charset="0"/>
              </a:rPr>
              <a:t>     * @param args the command line arguments</a:t>
            </a:r>
            <a:endParaRPr lang="en-US" sz="1400"/>
          </a:p>
          <a:p>
            <a:pPr eaLnBrk="0" hangingPunct="0"/>
            <a:r>
              <a:rPr lang="en-US" sz="1400">
                <a:latin typeface="Calibri" pitchFamily="34" charset="0"/>
                <a:cs typeface="Calibri" pitchFamily="34" charset="0"/>
              </a:rPr>
              <a:t>     */</a:t>
            </a:r>
            <a:endParaRPr lang="en-US" sz="1400"/>
          </a:p>
          <a:p>
            <a:pPr eaLnBrk="0" hangingPunct="0"/>
            <a:r>
              <a:rPr lang="en-US" sz="1400">
                <a:latin typeface="Calibri" pitchFamily="34" charset="0"/>
                <a:cs typeface="Calibri" pitchFamily="34" charset="0"/>
              </a:rPr>
              <a:t>    public static void main(String[] args) {</a:t>
            </a:r>
            <a:endParaRPr lang="en-US" sz="1400"/>
          </a:p>
          <a:p>
            <a:pPr eaLnBrk="0" hangingPunct="0"/>
            <a:r>
              <a:rPr lang="en-US" sz="1400">
                <a:latin typeface="Calibri" pitchFamily="34" charset="0"/>
                <a:cs typeface="Calibri" pitchFamily="34" charset="0"/>
              </a:rPr>
              <a:t>       </a:t>
            </a:r>
            <a:endParaRPr lang="en-US" sz="1400"/>
          </a:p>
          <a:p>
            <a:pPr eaLnBrk="0" hangingPunct="0"/>
            <a:r>
              <a:rPr lang="en-US" sz="1400">
                <a:latin typeface="Calibri" pitchFamily="34" charset="0"/>
                <a:cs typeface="Calibri" pitchFamily="34" charset="0"/>
              </a:rPr>
              <a:t>        // Tentukan variabel yang akan digunakan</a:t>
            </a:r>
            <a:endParaRPr lang="en-US" sz="1400"/>
          </a:p>
          <a:p>
            <a:pPr eaLnBrk="0" hangingPunct="0"/>
            <a:r>
              <a:rPr lang="en-US" sz="1400">
                <a:latin typeface="Calibri" pitchFamily="34" charset="0"/>
                <a:cs typeface="Calibri" pitchFamily="34" charset="0"/>
              </a:rPr>
              <a:t>        double x1,y1,x2,y2, x3, y3; // untuk 3 titik sudut (xi,yi)</a:t>
            </a:r>
            <a:endParaRPr lang="en-US" sz="1400"/>
          </a:p>
          <a:p>
            <a:pPr eaLnBrk="0" hangingPunct="0"/>
            <a:r>
              <a:rPr lang="en-US" sz="1400">
                <a:latin typeface="Calibri" pitchFamily="34" charset="0"/>
                <a:cs typeface="Calibri" pitchFamily="34" charset="0"/>
              </a:rPr>
              <a:t>        double  a, b, c, keliling, s, luas;</a:t>
            </a:r>
            <a:endParaRPr lang="en-US" sz="1400"/>
          </a:p>
          <a:p>
            <a:pPr eaLnBrk="0" hangingPunct="0"/>
            <a:r>
              <a:rPr lang="en-US" sz="1400">
                <a:latin typeface="Calibri" pitchFamily="34" charset="0"/>
                <a:cs typeface="Calibri" pitchFamily="34" charset="0"/>
              </a:rPr>
              <a:t>        </a:t>
            </a:r>
            <a:endParaRPr lang="en-US" sz="1400"/>
          </a:p>
          <a:p>
            <a:pPr eaLnBrk="0" hangingPunct="0"/>
            <a:r>
              <a:rPr lang="en-US" sz="1400">
                <a:latin typeface="Calibri" pitchFamily="34" charset="0"/>
                <a:cs typeface="Calibri" pitchFamily="34" charset="0"/>
              </a:rPr>
              <a:t>         // Baca tiga titik sudut</a:t>
            </a:r>
            <a:endParaRPr lang="en-US" sz="1400"/>
          </a:p>
          <a:p>
            <a:pPr eaLnBrk="0" hangingPunct="0"/>
            <a:r>
              <a:rPr lang="en-US" sz="1400">
                <a:latin typeface="Calibri" pitchFamily="34" charset="0"/>
                <a:cs typeface="Calibri" pitchFamily="34" charset="0"/>
              </a:rPr>
              <a:t>        Scanner scanner;</a:t>
            </a:r>
            <a:endParaRPr lang="en-US" sz="1400"/>
          </a:p>
          <a:p>
            <a:pPr eaLnBrk="0" hangingPunct="0"/>
            <a:r>
              <a:rPr lang="en-US" sz="1400">
                <a:latin typeface="Calibri" pitchFamily="34" charset="0"/>
                <a:cs typeface="Calibri" pitchFamily="34" charset="0"/>
              </a:rPr>
              <a:t>        scanner = new Scanner(System.in);</a:t>
            </a:r>
            <a:endParaRPr lang="en-US" sz="1400"/>
          </a:p>
          <a:p>
            <a:pPr eaLnBrk="0" hangingPunct="0"/>
            <a:r>
              <a:rPr lang="en-US" sz="1400">
                <a:latin typeface="Calibri" pitchFamily="34" charset="0"/>
                <a:cs typeface="Calibri" pitchFamily="34" charset="0"/>
              </a:rPr>
              <a:t>     </a:t>
            </a:r>
            <a:endParaRPr lang="en-US" sz="1400"/>
          </a:p>
          <a:p>
            <a:pPr eaLnBrk="0" hangingPunct="0"/>
            <a:r>
              <a:rPr lang="en-US" sz="1400">
                <a:latin typeface="Calibri" pitchFamily="34" charset="0"/>
                <a:cs typeface="Calibri" pitchFamily="34" charset="0"/>
              </a:rPr>
              <a:t>        System.out.println("Masukkan absis titik sudut 1: ");</a:t>
            </a:r>
            <a:endParaRPr lang="en-US" sz="1400"/>
          </a:p>
          <a:p>
            <a:pPr eaLnBrk="0" hangingPunct="0"/>
            <a:r>
              <a:rPr lang="en-US" sz="1400">
                <a:latin typeface="Calibri" pitchFamily="34" charset="0"/>
                <a:cs typeface="Calibri" pitchFamily="34" charset="0"/>
              </a:rPr>
              <a:t>        x1 = scanner.nextDouble();</a:t>
            </a:r>
            <a:endParaRPr lang="en-US" sz="1400"/>
          </a:p>
          <a:p>
            <a:pPr eaLnBrk="0" hangingPunct="0"/>
            <a:r>
              <a:rPr lang="en-US" sz="1400">
                <a:latin typeface="Calibri" pitchFamily="34" charset="0"/>
                <a:cs typeface="Calibri" pitchFamily="34" charset="0"/>
              </a:rPr>
              <a:t>         System.out.println("Masukkan ordinat titik sudut 1: ");</a:t>
            </a:r>
            <a:endParaRPr lang="en-US" sz="1400"/>
          </a:p>
          <a:p>
            <a:pPr eaLnBrk="0" hangingPunct="0"/>
            <a:r>
              <a:rPr lang="en-US" sz="1400">
                <a:latin typeface="Calibri" pitchFamily="34" charset="0"/>
                <a:cs typeface="Calibri" pitchFamily="34" charset="0"/>
              </a:rPr>
              <a:t>        y1 = scanner.nextDouble();</a:t>
            </a:r>
            <a:endParaRPr lang="en-US" sz="1400"/>
          </a:p>
        </p:txBody>
      </p:sp>
      <p:grpSp>
        <p:nvGrpSpPr>
          <p:cNvPr id="47111" name="Group 12"/>
          <p:cNvGrpSpPr>
            <a:grpSpLocks/>
          </p:cNvGrpSpPr>
          <p:nvPr/>
        </p:nvGrpSpPr>
        <p:grpSpPr bwMode="auto">
          <a:xfrm>
            <a:off x="2967038" y="4930775"/>
            <a:ext cx="5643562" cy="830263"/>
            <a:chOff x="1149" y="1500"/>
            <a:chExt cx="3555" cy="523"/>
          </a:xfrm>
        </p:grpSpPr>
        <p:sp>
          <p:nvSpPr>
            <p:cNvPr id="47112" name="Text Box 13"/>
            <p:cNvSpPr txBox="1">
              <a:spLocks noChangeArrowheads="1"/>
            </p:cNvSpPr>
            <p:nvPr/>
          </p:nvSpPr>
          <p:spPr bwMode="auto">
            <a:xfrm>
              <a:off x="2736" y="1500"/>
              <a:ext cx="1968" cy="523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Memanggil </a:t>
              </a:r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metode nextDouble() yang hasilnya dikirim ke y1</a:t>
              </a: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47113" name="Line 14"/>
            <p:cNvSpPr>
              <a:spLocks noChangeShapeType="1"/>
            </p:cNvSpPr>
            <p:nvPr/>
          </p:nvSpPr>
          <p:spPr bwMode="auto">
            <a:xfrm flipH="1">
              <a:off x="1149" y="1680"/>
              <a:ext cx="1587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Parameter Formal dan Aktual </a:t>
            </a:r>
            <a:endParaRPr lang="en-AU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44675"/>
            <a:ext cx="8407400" cy="4105275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C3300"/>
                </a:solidFill>
              </a:rPr>
              <a:t>Parameter</a:t>
            </a:r>
            <a:r>
              <a:rPr lang="en-US"/>
              <a:t> </a:t>
            </a:r>
            <a:r>
              <a:rPr lang="en-US">
                <a:solidFill>
                  <a:srgbClr val="CC3300"/>
                </a:solidFill>
              </a:rPr>
              <a:t>formal </a:t>
            </a:r>
            <a:r>
              <a:rPr lang="en-US"/>
              <a:t>adalah  parameter yang dideklarasikan di dalam deklarasi metode </a:t>
            </a:r>
          </a:p>
          <a:p>
            <a:pPr lvl="1" eaLnBrk="1" hangingPunct="1"/>
            <a:r>
              <a:rPr lang="en-US"/>
              <a:t>Merupakan variabel lokal</a:t>
            </a:r>
          </a:p>
          <a:p>
            <a:pPr eaLnBrk="1" hangingPunct="1"/>
            <a:r>
              <a:rPr lang="en-US">
                <a:solidFill>
                  <a:srgbClr val="CC3300"/>
                </a:solidFill>
              </a:rPr>
              <a:t>Parameter</a:t>
            </a:r>
            <a:r>
              <a:rPr lang="en-US"/>
              <a:t> </a:t>
            </a:r>
            <a:r>
              <a:rPr lang="en-US">
                <a:solidFill>
                  <a:srgbClr val="CC3300"/>
                </a:solidFill>
              </a:rPr>
              <a:t>aktual</a:t>
            </a:r>
            <a:r>
              <a:rPr lang="en-US"/>
              <a:t> adalah nilai  yang digunakan ketika metode dipanggil. </a:t>
            </a:r>
          </a:p>
          <a:p>
            <a:pPr lvl="1" eaLnBrk="1" hangingPunct="1"/>
            <a:r>
              <a:rPr lang="en-US"/>
              <a:t>Disebut juga dengan </a:t>
            </a:r>
            <a:r>
              <a:rPr lang="en-US">
                <a:solidFill>
                  <a:srgbClr val="CC3300"/>
                </a:solidFill>
              </a:rPr>
              <a:t>argumen</a:t>
            </a:r>
            <a:endParaRPr lang="en-AU">
              <a:solidFill>
                <a:srgbClr val="CC33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4"/>
          <p:cNvSpPr txBox="1">
            <a:spLocks noGrp="1"/>
          </p:cNvSpPr>
          <p:nvPr/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56682D7-31C4-40A6-8E9F-8706D0F2ABD0}" type="slidenum">
              <a:rPr lang="en-US" sz="1200">
                <a:cs typeface="Times New Roman" pitchFamily="18" charset="0"/>
              </a:rPr>
              <a:pPr algn="r"/>
              <a:t>66</a:t>
            </a:fld>
            <a:endParaRPr lang="en-US" sz="1200">
              <a:cs typeface="Times New Roman" pitchFamily="18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41563" y="6088063"/>
            <a:ext cx="3057525" cy="579437"/>
          </a:xfrm>
        </p:spPr>
        <p:txBody>
          <a:bodyPr lIns="0" rIns="0">
            <a:spAutoFit/>
          </a:bodyPr>
          <a:lstStyle/>
          <a:p>
            <a:pPr marL="0" indent="0" eaLnBrk="1" hangingPunct="1"/>
            <a:r>
              <a:rPr lang="en-US"/>
              <a:t>GradeBook.java</a:t>
            </a:r>
          </a:p>
        </p:txBody>
      </p:sp>
      <p:graphicFrame>
        <p:nvGraphicFramePr>
          <p:cNvPr id="2050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06375" y="1681163"/>
          <a:ext cx="6969125" cy="399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Document" r:id="rId4" imgW="7069210" imgH="4051451" progId="Word.Document.8">
                  <p:embed/>
                </p:oleObj>
              </mc:Choice>
              <mc:Fallback>
                <p:oleObj name="Document" r:id="rId4" imgW="7069210" imgH="4051451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1681163"/>
                        <a:ext cx="6969125" cy="399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3" name="Group 11"/>
          <p:cNvGrpSpPr>
            <a:grpSpLocks/>
          </p:cNvGrpSpPr>
          <p:nvPr/>
        </p:nvGrpSpPr>
        <p:grpSpPr bwMode="auto">
          <a:xfrm>
            <a:off x="3387725" y="4310063"/>
            <a:ext cx="5472113" cy="773112"/>
            <a:chOff x="1392" y="1632"/>
            <a:chExt cx="3312" cy="487"/>
          </a:xfrm>
        </p:grpSpPr>
        <p:sp>
          <p:nvSpPr>
            <p:cNvPr id="2058" name="Text Box 9"/>
            <p:cNvSpPr txBox="1">
              <a:spLocks noChangeArrowheads="1"/>
            </p:cNvSpPr>
            <p:nvPr/>
          </p:nvSpPr>
          <p:spPr bwMode="auto">
            <a:xfrm>
              <a:off x="2736" y="1728"/>
              <a:ext cx="1968" cy="391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printf</a:t>
              </a: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 menggunakan nilai dari  </a:t>
              </a:r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courseName</a:t>
              </a: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>
                  <a:latin typeface="Times New Roman" pitchFamily="18" charset="0"/>
                </a:rPr>
                <a:t>dan</a:t>
              </a:r>
              <a:r>
                <a:rPr lang="en-US"/>
                <a:t>  </a:t>
              </a:r>
              <a:r>
                <a:rPr lang="en-US" sz="1600">
                  <a:latin typeface="Lucida Console" pitchFamily="49" charset="0"/>
                </a:rPr>
                <a:t>yearCourse</a:t>
              </a:r>
              <a:r>
                <a:rPr lang="en-US"/>
                <a:t> </a:t>
              </a:r>
            </a:p>
          </p:txBody>
        </p:sp>
        <p:sp>
          <p:nvSpPr>
            <p:cNvPr id="2059" name="Line 10"/>
            <p:cNvSpPr>
              <a:spLocks noChangeShapeType="1"/>
            </p:cNvSpPr>
            <p:nvPr/>
          </p:nvSpPr>
          <p:spPr bwMode="auto">
            <a:xfrm flipH="1" flipV="1">
              <a:off x="1392" y="1632"/>
              <a:ext cx="1344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054" name="Group 11"/>
          <p:cNvGrpSpPr>
            <a:grpSpLocks/>
          </p:cNvGrpSpPr>
          <p:nvPr/>
        </p:nvGrpSpPr>
        <p:grpSpPr bwMode="auto">
          <a:xfrm>
            <a:off x="3567113" y="2236788"/>
            <a:ext cx="5257800" cy="1047750"/>
            <a:chOff x="1392" y="1500"/>
            <a:chExt cx="3312" cy="660"/>
          </a:xfrm>
        </p:grpSpPr>
        <p:sp>
          <p:nvSpPr>
            <p:cNvPr id="2056" name="Text Box 9"/>
            <p:cNvSpPr txBox="1">
              <a:spLocks noChangeArrowheads="1"/>
            </p:cNvSpPr>
            <p:nvPr/>
          </p:nvSpPr>
          <p:spPr bwMode="auto">
            <a:xfrm>
              <a:off x="2736" y="1500"/>
              <a:ext cx="1968" cy="391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2 parameter : c</a:t>
              </a:r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ourseName </a:t>
              </a: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dan </a:t>
              </a:r>
              <a:r>
                <a:rPr lang="en-US" sz="1600"/>
                <a:t>yearCourse</a:t>
              </a:r>
              <a:r>
                <a:rPr lang="en-US"/>
                <a:t> 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7" name="Line 10"/>
            <p:cNvSpPr>
              <a:spLocks noChangeShapeType="1"/>
            </p:cNvSpPr>
            <p:nvPr/>
          </p:nvSpPr>
          <p:spPr bwMode="auto">
            <a:xfrm flipH="1">
              <a:off x="1392" y="1680"/>
              <a:ext cx="13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01068" name="Rectangle 2"/>
          <p:cNvSpPr>
            <a:spLocks noChangeArrowheads="1"/>
          </p:cNvSpPr>
          <p:nvPr/>
        </p:nvSpPr>
        <p:spPr bwMode="auto">
          <a:xfrm>
            <a:off x="381000" y="274638"/>
            <a:ext cx="8477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anchor="ctr"/>
          <a:lstStyle/>
          <a:p>
            <a:pPr>
              <a:defRPr/>
            </a:pPr>
            <a:r>
              <a:rPr 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Georgia" pitchFamily="18" charset="0"/>
                <a:cs typeface="Arial" pitchFamily="34" charset="0"/>
              </a:rPr>
              <a:t>Deklarasi  Metode Dengan Banyak  Parameter</a:t>
            </a:r>
            <a:endParaRPr lang="en-US" sz="4000" b="1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Lucida Console" pitchFamily="49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 txBox="1">
            <a:spLocks noGrp="1"/>
          </p:cNvSpPr>
          <p:nvPr/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5C7A003-F28E-4C14-841F-9E396A9F0FC0}" type="slidenum">
              <a:rPr lang="en-US" sz="1200">
                <a:cs typeface="Times New Roman" pitchFamily="18" charset="0"/>
              </a:rPr>
              <a:pPr algn="r"/>
              <a:t>67</a:t>
            </a:fld>
            <a:endParaRPr lang="en-US" sz="1200">
              <a:cs typeface="Times New Roman" pitchFamily="18" charset="0"/>
            </a:endParaRPr>
          </a:p>
        </p:txBody>
      </p:sp>
      <p:sp>
        <p:nvSpPr>
          <p:cNvPr id="303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74638"/>
            <a:ext cx="8477250" cy="762000"/>
          </a:xfrm>
        </p:spPr>
        <p:txBody>
          <a:bodyPr anchor="t">
            <a:spAutoFit/>
          </a:bodyPr>
          <a:lstStyle/>
          <a:p>
            <a:pPr eaLnBrk="1" hangingPunct="1">
              <a:defRPr/>
            </a:pPr>
            <a:r>
              <a:rPr lang="en-US"/>
              <a:t>Outline</a:t>
            </a:r>
          </a:p>
        </p:txBody>
      </p:sp>
      <p:grpSp>
        <p:nvGrpSpPr>
          <p:cNvPr id="49156" name="Group 12"/>
          <p:cNvGrpSpPr>
            <a:grpSpLocks/>
          </p:cNvGrpSpPr>
          <p:nvPr/>
        </p:nvGrpSpPr>
        <p:grpSpPr bwMode="auto">
          <a:xfrm>
            <a:off x="3632200" y="3232150"/>
            <a:ext cx="5187950" cy="1047750"/>
            <a:chOff x="1392" y="1500"/>
            <a:chExt cx="3268" cy="660"/>
          </a:xfrm>
        </p:grpSpPr>
        <p:sp>
          <p:nvSpPr>
            <p:cNvPr id="49164" name="Text Box 13"/>
            <p:cNvSpPr txBox="1">
              <a:spLocks noChangeArrowheads="1"/>
            </p:cNvSpPr>
            <p:nvPr/>
          </p:nvSpPr>
          <p:spPr bwMode="auto">
            <a:xfrm>
              <a:off x="2692" y="1500"/>
              <a:ext cx="1968" cy="523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Memanggil </a:t>
              </a:r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metode hitungSisi() dengan 4 argumen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165" name="Line 14"/>
            <p:cNvSpPr>
              <a:spLocks noChangeShapeType="1"/>
            </p:cNvSpPr>
            <p:nvPr/>
          </p:nvSpPr>
          <p:spPr bwMode="auto">
            <a:xfrm flipH="1">
              <a:off x="1392" y="1680"/>
              <a:ext cx="13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9157" name="Rectangle 9"/>
          <p:cNvSpPr>
            <a:spLocks noChangeArrowheads="1"/>
          </p:cNvSpPr>
          <p:nvPr/>
        </p:nvSpPr>
        <p:spPr bwMode="auto">
          <a:xfrm>
            <a:off x="0" y="855663"/>
            <a:ext cx="7132638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1600">
                <a:latin typeface="Calibri" pitchFamily="34" charset="0"/>
                <a:cs typeface="Calibri" pitchFamily="34" charset="0"/>
              </a:rPr>
              <a:t>public class SegitigaMain</a:t>
            </a:r>
            <a:r>
              <a:rPr lang="id-ID" sz="1600">
                <a:latin typeface="Calibri" pitchFamily="34" charset="0"/>
                <a:cs typeface="Calibri" pitchFamily="34" charset="0"/>
              </a:rPr>
              <a:t>1b</a:t>
            </a:r>
            <a:r>
              <a:rPr lang="en-US" sz="1600">
                <a:latin typeface="Calibri" pitchFamily="34" charset="0"/>
                <a:cs typeface="Calibri" pitchFamily="34" charset="0"/>
              </a:rPr>
              <a:t> {</a:t>
            </a:r>
            <a:endParaRPr lang="en-US" sz="1600"/>
          </a:p>
          <a:p>
            <a:pPr eaLnBrk="0" hangingPunct="0"/>
            <a:r>
              <a:rPr lang="en-US" sz="1600">
                <a:latin typeface="Calibri" pitchFamily="34" charset="0"/>
                <a:cs typeface="Calibri" pitchFamily="34" charset="0"/>
              </a:rPr>
              <a:t>     public static void main(String[] args) {</a:t>
            </a:r>
            <a:endParaRPr lang="en-US" sz="1600"/>
          </a:p>
          <a:p>
            <a:pPr eaLnBrk="0" hangingPunct="0"/>
            <a:r>
              <a:rPr lang="en-US" sz="1600">
                <a:latin typeface="Calibri" pitchFamily="34" charset="0"/>
                <a:cs typeface="Calibri" pitchFamily="34" charset="0"/>
              </a:rPr>
              <a:t>       // Cetak hasil</a:t>
            </a:r>
            <a:endParaRPr lang="en-US" sz="1600"/>
          </a:p>
          <a:p>
            <a:pPr eaLnBrk="0" hangingPunct="0"/>
            <a:r>
              <a:rPr lang="en-US" sz="1600">
                <a:latin typeface="Calibri" pitchFamily="34" charset="0"/>
                <a:cs typeface="Calibri" pitchFamily="34" charset="0"/>
              </a:rPr>
              <a:t>        System.out.println("Luas segitiga dengan titik (1,2) (7,2) dan (7,9) adalah :"+ hitungLuas(1,2,7,2,7,9));</a:t>
            </a:r>
            <a:endParaRPr lang="en-US" sz="1600"/>
          </a:p>
          <a:p>
            <a:pPr eaLnBrk="0" hangingPunct="0"/>
            <a:r>
              <a:rPr lang="en-US" sz="1600">
                <a:latin typeface="Calibri" pitchFamily="34" charset="0"/>
                <a:cs typeface="Calibri" pitchFamily="34" charset="0"/>
              </a:rPr>
              <a:t>     }</a:t>
            </a:r>
            <a:endParaRPr lang="en-US" sz="1600"/>
          </a:p>
          <a:p>
            <a:pPr eaLnBrk="0" hangingPunct="0"/>
            <a:r>
              <a:rPr lang="en-US" sz="1600">
                <a:latin typeface="Calibri" pitchFamily="34" charset="0"/>
                <a:cs typeface="Calibri" pitchFamily="34" charset="0"/>
              </a:rPr>
              <a:t>        // Hitung panjang sisi</a:t>
            </a:r>
            <a:endParaRPr lang="en-US" sz="1600"/>
          </a:p>
          <a:p>
            <a:pPr eaLnBrk="0" hangingPunct="0"/>
            <a:r>
              <a:rPr lang="en-US" sz="1600">
                <a:latin typeface="Calibri" pitchFamily="34" charset="0"/>
                <a:cs typeface="Calibri" pitchFamily="34" charset="0"/>
              </a:rPr>
              <a:t>    static double hitungSisi(double x1, double y1, double x2, double y2){</a:t>
            </a:r>
            <a:endParaRPr lang="en-US" sz="1600"/>
          </a:p>
          <a:p>
            <a:pPr eaLnBrk="0" hangingPunct="0"/>
            <a:r>
              <a:rPr lang="en-US" sz="1600">
                <a:latin typeface="Calibri" pitchFamily="34" charset="0"/>
                <a:cs typeface="Calibri" pitchFamily="34" charset="0"/>
              </a:rPr>
              <a:t>        return Math.sqrt( Math.pow(x1-x2, 2) + Math.pow(y1-y2,2));</a:t>
            </a:r>
            <a:endParaRPr lang="en-US" sz="1600"/>
          </a:p>
          <a:p>
            <a:pPr eaLnBrk="0" hangingPunct="0"/>
            <a:r>
              <a:rPr lang="en-US" sz="1600">
                <a:latin typeface="Calibri" pitchFamily="34" charset="0"/>
                <a:cs typeface="Calibri" pitchFamily="34" charset="0"/>
              </a:rPr>
              <a:t>    }</a:t>
            </a:r>
            <a:endParaRPr lang="en-US" sz="1600"/>
          </a:p>
          <a:p>
            <a:pPr eaLnBrk="0" hangingPunct="0"/>
            <a:r>
              <a:rPr lang="en-US" sz="1600">
                <a:latin typeface="Calibri" pitchFamily="34" charset="0"/>
                <a:cs typeface="Calibri" pitchFamily="34" charset="0"/>
              </a:rPr>
              <a:t>    </a:t>
            </a:r>
            <a:endParaRPr lang="en-US" sz="1600"/>
          </a:p>
          <a:p>
            <a:pPr eaLnBrk="0" hangingPunct="0"/>
            <a:r>
              <a:rPr lang="en-US" sz="1600">
                <a:latin typeface="Calibri" pitchFamily="34" charset="0"/>
                <a:cs typeface="Calibri" pitchFamily="34" charset="0"/>
              </a:rPr>
              <a:t>        // Hitung keliling segitiga</a:t>
            </a:r>
            <a:endParaRPr lang="en-US" sz="1600"/>
          </a:p>
          <a:p>
            <a:pPr eaLnBrk="0" hangingPunct="0"/>
            <a:r>
              <a:rPr lang="en-US" sz="1600">
                <a:latin typeface="Calibri" pitchFamily="34" charset="0"/>
                <a:cs typeface="Calibri" pitchFamily="34" charset="0"/>
              </a:rPr>
              <a:t>    static double hitungKeliling(int x1,int y1,int x2,int y2,int x3,int y3){</a:t>
            </a:r>
            <a:endParaRPr lang="en-US" sz="1600"/>
          </a:p>
          <a:p>
            <a:pPr eaLnBrk="0" hangingPunct="0"/>
            <a:r>
              <a:rPr lang="en-US" sz="1600">
                <a:latin typeface="Calibri" pitchFamily="34" charset="0"/>
                <a:cs typeface="Calibri" pitchFamily="34" charset="0"/>
              </a:rPr>
              <a:t>        return hitungSisi(x1,y1,x2,y2)+</a:t>
            </a:r>
            <a:endParaRPr lang="en-US" sz="1600"/>
          </a:p>
          <a:p>
            <a:pPr eaLnBrk="0" hangingPunct="0"/>
            <a:r>
              <a:rPr lang="en-US" sz="1600">
                <a:latin typeface="Calibri" pitchFamily="34" charset="0"/>
                <a:cs typeface="Calibri" pitchFamily="34" charset="0"/>
              </a:rPr>
              <a:t>                     hitungSisi(x2,y2,x3,y3)+hitungSisi(x3,y3,x1,y1);</a:t>
            </a:r>
            <a:endParaRPr lang="en-US" sz="1600"/>
          </a:p>
          <a:p>
            <a:pPr eaLnBrk="0" hangingPunct="0"/>
            <a:r>
              <a:rPr lang="en-US" sz="1600">
                <a:latin typeface="Calibri" pitchFamily="34" charset="0"/>
                <a:cs typeface="Calibri" pitchFamily="34" charset="0"/>
              </a:rPr>
              <a:t>    }</a:t>
            </a:r>
            <a:endParaRPr lang="en-US" sz="1600"/>
          </a:p>
          <a:p>
            <a:pPr eaLnBrk="0" hangingPunct="0"/>
            <a:r>
              <a:rPr lang="id-ID" sz="1600">
                <a:latin typeface="Calibri" pitchFamily="34" charset="0"/>
                <a:cs typeface="Calibri" pitchFamily="34" charset="0"/>
              </a:rPr>
              <a:t>    </a:t>
            </a:r>
            <a:r>
              <a:rPr lang="en-US" sz="1600">
                <a:latin typeface="Calibri" pitchFamily="34" charset="0"/>
                <a:cs typeface="Calibri" pitchFamily="34" charset="0"/>
              </a:rPr>
              <a:t>// Hitung luas segitiga</a:t>
            </a:r>
            <a:endParaRPr lang="en-US" sz="1600"/>
          </a:p>
          <a:p>
            <a:pPr eaLnBrk="0" hangingPunct="0"/>
            <a:r>
              <a:rPr lang="en-US" sz="1600">
                <a:latin typeface="Calibri" pitchFamily="34" charset="0"/>
                <a:cs typeface="Calibri" pitchFamily="34" charset="0"/>
              </a:rPr>
              <a:t>    static double hitungLuas(int x1,int y1,int x2,int y2,int x3,int y3){</a:t>
            </a:r>
            <a:endParaRPr lang="en-US" sz="1600"/>
          </a:p>
          <a:p>
            <a:pPr eaLnBrk="0" hangingPunct="0"/>
            <a:r>
              <a:rPr lang="en-US" sz="1600">
                <a:latin typeface="Calibri" pitchFamily="34" charset="0"/>
                <a:cs typeface="Calibri" pitchFamily="34" charset="0"/>
              </a:rPr>
              <a:t>         double s = hitungKeliling(x1,y1,x2,y2,x3,y3)/2;</a:t>
            </a:r>
            <a:endParaRPr lang="en-US" sz="1600"/>
          </a:p>
          <a:p>
            <a:pPr eaLnBrk="0" hangingPunct="0"/>
            <a:r>
              <a:rPr lang="en-US" sz="1600">
                <a:latin typeface="Calibri" pitchFamily="34" charset="0"/>
                <a:cs typeface="Calibri" pitchFamily="34" charset="0"/>
              </a:rPr>
              <a:t>         </a:t>
            </a:r>
            <a:endParaRPr lang="en-US" sz="1600"/>
          </a:p>
          <a:p>
            <a:pPr eaLnBrk="0" hangingPunct="0"/>
            <a:r>
              <a:rPr lang="en-US" sz="1600">
                <a:latin typeface="Calibri" pitchFamily="34" charset="0"/>
                <a:cs typeface="Calibri" pitchFamily="34" charset="0"/>
              </a:rPr>
              <a:t>        return Math.sqrt(s * (s-hitungSisi(x1,y1,x2,y2)) * (s-hitungSisi(x2,y2,x3,y3)) * (s-hitungSisi(x3,y3,x1,y1)));</a:t>
            </a:r>
            <a:endParaRPr lang="en-US" sz="1600"/>
          </a:p>
          <a:p>
            <a:pPr eaLnBrk="0" hangingPunct="0"/>
            <a:r>
              <a:rPr lang="en-US" sz="1600">
                <a:latin typeface="Calibri" pitchFamily="34" charset="0"/>
                <a:cs typeface="Calibri" pitchFamily="34" charset="0"/>
              </a:rPr>
              <a:t>    }</a:t>
            </a:r>
            <a:endParaRPr lang="en-US" sz="1600"/>
          </a:p>
          <a:p>
            <a:pPr eaLnBrk="0" hangingPunct="0"/>
            <a:r>
              <a:rPr lang="en-US" sz="1600">
                <a:latin typeface="Calibri" pitchFamily="34" charset="0"/>
                <a:cs typeface="Calibri" pitchFamily="34" charset="0"/>
              </a:rPr>
              <a:t>}</a:t>
            </a:r>
            <a:endParaRPr lang="en-US" sz="1600"/>
          </a:p>
        </p:txBody>
      </p:sp>
      <p:grpSp>
        <p:nvGrpSpPr>
          <p:cNvPr id="49158" name="Group 12"/>
          <p:cNvGrpSpPr>
            <a:grpSpLocks/>
          </p:cNvGrpSpPr>
          <p:nvPr/>
        </p:nvGrpSpPr>
        <p:grpSpPr bwMode="auto">
          <a:xfrm>
            <a:off x="2052638" y="528638"/>
            <a:ext cx="6021387" cy="1412875"/>
            <a:chOff x="1465" y="1500"/>
            <a:chExt cx="3225" cy="890"/>
          </a:xfrm>
        </p:grpSpPr>
        <p:sp>
          <p:nvSpPr>
            <p:cNvPr id="49162" name="Text Box 13"/>
            <p:cNvSpPr txBox="1">
              <a:spLocks noChangeArrowheads="1"/>
            </p:cNvSpPr>
            <p:nvPr/>
          </p:nvSpPr>
          <p:spPr bwMode="auto">
            <a:xfrm>
              <a:off x="2722" y="1500"/>
              <a:ext cx="1968" cy="368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Memanggil </a:t>
              </a:r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metode hitungLuas() dengan 6 argumen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163" name="Line 14"/>
            <p:cNvSpPr>
              <a:spLocks noChangeShapeType="1"/>
            </p:cNvSpPr>
            <p:nvPr/>
          </p:nvSpPr>
          <p:spPr bwMode="auto">
            <a:xfrm flipH="1">
              <a:off x="1465" y="1680"/>
              <a:ext cx="1271" cy="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9159" name="Group 12"/>
          <p:cNvGrpSpPr>
            <a:grpSpLocks/>
          </p:cNvGrpSpPr>
          <p:nvPr/>
        </p:nvGrpSpPr>
        <p:grpSpPr bwMode="auto">
          <a:xfrm>
            <a:off x="4108450" y="2033588"/>
            <a:ext cx="5187950" cy="1047750"/>
            <a:chOff x="1392" y="1500"/>
            <a:chExt cx="3268" cy="660"/>
          </a:xfrm>
        </p:grpSpPr>
        <p:sp>
          <p:nvSpPr>
            <p:cNvPr id="49160" name="Text Box 13"/>
            <p:cNvSpPr txBox="1">
              <a:spLocks noChangeArrowheads="1"/>
            </p:cNvSpPr>
            <p:nvPr/>
          </p:nvSpPr>
          <p:spPr bwMode="auto">
            <a:xfrm>
              <a:off x="2692" y="1500"/>
              <a:ext cx="1968" cy="368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Memanggil </a:t>
              </a:r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metode pow() dengan 2 argumen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161" name="Line 14"/>
            <p:cNvSpPr>
              <a:spLocks noChangeShapeType="1"/>
            </p:cNvSpPr>
            <p:nvPr/>
          </p:nvSpPr>
          <p:spPr bwMode="auto">
            <a:xfrm flipH="1">
              <a:off x="1392" y="1680"/>
              <a:ext cx="13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Kesesuaian Argumen dan Parameter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34100" y="1600200"/>
            <a:ext cx="2724150" cy="10398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Jumlah argumen dan parameter harus sama</a:t>
            </a:r>
          </a:p>
        </p:txBody>
      </p:sp>
      <p:sp>
        <p:nvSpPr>
          <p:cNvPr id="296970" name="Text Box 10"/>
          <p:cNvSpPr txBox="1">
            <a:spLocks noChangeArrowheads="1"/>
          </p:cNvSpPr>
          <p:nvPr/>
        </p:nvSpPr>
        <p:spPr bwMode="auto">
          <a:xfrm>
            <a:off x="3984625" y="2921000"/>
            <a:ext cx="12223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3300"/>
                </a:solidFill>
              </a:rPr>
              <a:t>6 argumen</a:t>
            </a:r>
          </a:p>
        </p:txBody>
      </p:sp>
      <p:sp>
        <p:nvSpPr>
          <p:cNvPr id="296971" name="Text Box 11"/>
          <p:cNvSpPr txBox="1">
            <a:spLocks noChangeArrowheads="1"/>
          </p:cNvSpPr>
          <p:nvPr/>
        </p:nvSpPr>
        <p:spPr bwMode="auto">
          <a:xfrm>
            <a:off x="2071688" y="3967163"/>
            <a:ext cx="14620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3300"/>
                </a:solidFill>
              </a:rPr>
              <a:t>6 parameters</a:t>
            </a:r>
          </a:p>
        </p:txBody>
      </p:sp>
      <p:sp>
        <p:nvSpPr>
          <p:cNvPr id="296973" name="Freeform 13"/>
          <p:cNvSpPr>
            <a:spLocks/>
          </p:cNvSpPr>
          <p:nvPr/>
        </p:nvSpPr>
        <p:spPr bwMode="auto">
          <a:xfrm>
            <a:off x="2778125" y="2859088"/>
            <a:ext cx="938213" cy="1668462"/>
          </a:xfrm>
          <a:custGeom>
            <a:avLst/>
            <a:gdLst>
              <a:gd name="T0" fmla="*/ 2147483647 w 769"/>
              <a:gd name="T1" fmla="*/ 0 h 1099"/>
              <a:gd name="T2" fmla="*/ 2147483647 w 769"/>
              <a:gd name="T3" fmla="*/ 2147483647 h 1099"/>
              <a:gd name="T4" fmla="*/ 2147483647 w 769"/>
              <a:gd name="T5" fmla="*/ 2147483647 h 1099"/>
              <a:gd name="T6" fmla="*/ 2147483647 w 769"/>
              <a:gd name="T7" fmla="*/ 2147483647 h 1099"/>
              <a:gd name="T8" fmla="*/ 2147483647 w 769"/>
              <a:gd name="T9" fmla="*/ 2147483647 h 1099"/>
              <a:gd name="T10" fmla="*/ 2147483647 w 769"/>
              <a:gd name="T11" fmla="*/ 2147483647 h 1099"/>
              <a:gd name="T12" fmla="*/ 2147483647 w 769"/>
              <a:gd name="T13" fmla="*/ 2147483647 h 1099"/>
              <a:gd name="T14" fmla="*/ 2147483647 w 769"/>
              <a:gd name="T15" fmla="*/ 2147483647 h 1099"/>
              <a:gd name="T16" fmla="*/ 2147483647 w 769"/>
              <a:gd name="T17" fmla="*/ 2147483647 h 1099"/>
              <a:gd name="T18" fmla="*/ 2147483647 w 769"/>
              <a:gd name="T19" fmla="*/ 2147483647 h 1099"/>
              <a:gd name="T20" fmla="*/ 2147483647 w 769"/>
              <a:gd name="T21" fmla="*/ 2147483647 h 1099"/>
              <a:gd name="T22" fmla="*/ 2147483647 w 769"/>
              <a:gd name="T23" fmla="*/ 2147483647 h 1099"/>
              <a:gd name="T24" fmla="*/ 2147483647 w 769"/>
              <a:gd name="T25" fmla="*/ 2147483647 h 1099"/>
              <a:gd name="T26" fmla="*/ 2147483647 w 769"/>
              <a:gd name="T27" fmla="*/ 2147483647 h 1099"/>
              <a:gd name="T28" fmla="*/ 2147483647 w 769"/>
              <a:gd name="T29" fmla="*/ 2147483647 h 1099"/>
              <a:gd name="T30" fmla="*/ 2147483647 w 769"/>
              <a:gd name="T31" fmla="*/ 2147483647 h 1099"/>
              <a:gd name="T32" fmla="*/ 2147483647 w 769"/>
              <a:gd name="T33" fmla="*/ 2147483647 h 1099"/>
              <a:gd name="T34" fmla="*/ 2147483647 w 769"/>
              <a:gd name="T35" fmla="*/ 2147483647 h 1099"/>
              <a:gd name="T36" fmla="*/ 2147483647 w 769"/>
              <a:gd name="T37" fmla="*/ 2147483647 h 1099"/>
              <a:gd name="T38" fmla="*/ 2147483647 w 769"/>
              <a:gd name="T39" fmla="*/ 2147483647 h 1099"/>
              <a:gd name="T40" fmla="*/ 2147483647 w 769"/>
              <a:gd name="T41" fmla="*/ 2147483647 h 109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69"/>
              <a:gd name="T64" fmla="*/ 0 h 1099"/>
              <a:gd name="T65" fmla="*/ 769 w 769"/>
              <a:gd name="T66" fmla="*/ 1099 h 109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69" h="1099">
                <a:moveTo>
                  <a:pt x="51" y="0"/>
                </a:moveTo>
                <a:cubicBezTo>
                  <a:pt x="0" y="74"/>
                  <a:pt x="53" y="199"/>
                  <a:pt x="77" y="280"/>
                </a:cubicBezTo>
                <a:cubicBezTo>
                  <a:pt x="84" y="303"/>
                  <a:pt x="91" y="326"/>
                  <a:pt x="98" y="349"/>
                </a:cubicBezTo>
                <a:cubicBezTo>
                  <a:pt x="102" y="361"/>
                  <a:pt x="120" y="380"/>
                  <a:pt x="120" y="380"/>
                </a:cubicBezTo>
                <a:cubicBezTo>
                  <a:pt x="129" y="410"/>
                  <a:pt x="146" y="437"/>
                  <a:pt x="172" y="454"/>
                </a:cubicBezTo>
                <a:cubicBezTo>
                  <a:pt x="202" y="497"/>
                  <a:pt x="255" y="528"/>
                  <a:pt x="304" y="544"/>
                </a:cubicBezTo>
                <a:cubicBezTo>
                  <a:pt x="351" y="575"/>
                  <a:pt x="404" y="586"/>
                  <a:pt x="452" y="613"/>
                </a:cubicBezTo>
                <a:cubicBezTo>
                  <a:pt x="504" y="642"/>
                  <a:pt x="465" y="628"/>
                  <a:pt x="500" y="639"/>
                </a:cubicBezTo>
                <a:cubicBezTo>
                  <a:pt x="505" y="644"/>
                  <a:pt x="510" y="650"/>
                  <a:pt x="516" y="655"/>
                </a:cubicBezTo>
                <a:cubicBezTo>
                  <a:pt x="526" y="663"/>
                  <a:pt x="548" y="676"/>
                  <a:pt x="548" y="676"/>
                </a:cubicBezTo>
                <a:cubicBezTo>
                  <a:pt x="566" y="705"/>
                  <a:pt x="554" y="688"/>
                  <a:pt x="590" y="724"/>
                </a:cubicBezTo>
                <a:cubicBezTo>
                  <a:pt x="599" y="733"/>
                  <a:pt x="602" y="747"/>
                  <a:pt x="611" y="756"/>
                </a:cubicBezTo>
                <a:cubicBezTo>
                  <a:pt x="616" y="761"/>
                  <a:pt x="622" y="766"/>
                  <a:pt x="627" y="771"/>
                </a:cubicBezTo>
                <a:cubicBezTo>
                  <a:pt x="635" y="797"/>
                  <a:pt x="650" y="816"/>
                  <a:pt x="669" y="835"/>
                </a:cubicBezTo>
                <a:cubicBezTo>
                  <a:pt x="681" y="873"/>
                  <a:pt x="664" y="830"/>
                  <a:pt x="690" y="861"/>
                </a:cubicBezTo>
                <a:cubicBezTo>
                  <a:pt x="694" y="865"/>
                  <a:pt x="693" y="872"/>
                  <a:pt x="696" y="877"/>
                </a:cubicBezTo>
                <a:cubicBezTo>
                  <a:pt x="708" y="899"/>
                  <a:pt x="723" y="920"/>
                  <a:pt x="738" y="940"/>
                </a:cubicBezTo>
                <a:cubicBezTo>
                  <a:pt x="741" y="951"/>
                  <a:pt x="744" y="962"/>
                  <a:pt x="748" y="972"/>
                </a:cubicBezTo>
                <a:cubicBezTo>
                  <a:pt x="750" y="977"/>
                  <a:pt x="752" y="983"/>
                  <a:pt x="754" y="988"/>
                </a:cubicBezTo>
                <a:cubicBezTo>
                  <a:pt x="758" y="999"/>
                  <a:pt x="764" y="1020"/>
                  <a:pt x="764" y="1020"/>
                </a:cubicBezTo>
                <a:cubicBezTo>
                  <a:pt x="769" y="1092"/>
                  <a:pt x="769" y="1065"/>
                  <a:pt x="769" y="1099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6974" name="Freeform 14"/>
          <p:cNvSpPr>
            <a:spLocks/>
          </p:cNvSpPr>
          <p:nvPr/>
        </p:nvSpPr>
        <p:spPr bwMode="auto">
          <a:xfrm>
            <a:off x="3484563" y="2965450"/>
            <a:ext cx="1819275" cy="1709738"/>
          </a:xfrm>
          <a:custGeom>
            <a:avLst/>
            <a:gdLst>
              <a:gd name="T0" fmla="*/ 2147483647 w 769"/>
              <a:gd name="T1" fmla="*/ 0 h 1099"/>
              <a:gd name="T2" fmla="*/ 2147483647 w 769"/>
              <a:gd name="T3" fmla="*/ 2147483647 h 1099"/>
              <a:gd name="T4" fmla="*/ 2147483647 w 769"/>
              <a:gd name="T5" fmla="*/ 2147483647 h 1099"/>
              <a:gd name="T6" fmla="*/ 2147483647 w 769"/>
              <a:gd name="T7" fmla="*/ 2147483647 h 1099"/>
              <a:gd name="T8" fmla="*/ 2147483647 w 769"/>
              <a:gd name="T9" fmla="*/ 2147483647 h 1099"/>
              <a:gd name="T10" fmla="*/ 2147483647 w 769"/>
              <a:gd name="T11" fmla="*/ 2147483647 h 1099"/>
              <a:gd name="T12" fmla="*/ 2147483647 w 769"/>
              <a:gd name="T13" fmla="*/ 2147483647 h 1099"/>
              <a:gd name="T14" fmla="*/ 2147483647 w 769"/>
              <a:gd name="T15" fmla="*/ 2147483647 h 1099"/>
              <a:gd name="T16" fmla="*/ 2147483647 w 769"/>
              <a:gd name="T17" fmla="*/ 2147483647 h 1099"/>
              <a:gd name="T18" fmla="*/ 2147483647 w 769"/>
              <a:gd name="T19" fmla="*/ 2147483647 h 1099"/>
              <a:gd name="T20" fmla="*/ 2147483647 w 769"/>
              <a:gd name="T21" fmla="*/ 2147483647 h 1099"/>
              <a:gd name="T22" fmla="*/ 2147483647 w 769"/>
              <a:gd name="T23" fmla="*/ 2147483647 h 1099"/>
              <a:gd name="T24" fmla="*/ 2147483647 w 769"/>
              <a:gd name="T25" fmla="*/ 2147483647 h 1099"/>
              <a:gd name="T26" fmla="*/ 2147483647 w 769"/>
              <a:gd name="T27" fmla="*/ 2147483647 h 1099"/>
              <a:gd name="T28" fmla="*/ 2147483647 w 769"/>
              <a:gd name="T29" fmla="*/ 2147483647 h 1099"/>
              <a:gd name="T30" fmla="*/ 2147483647 w 769"/>
              <a:gd name="T31" fmla="*/ 2147483647 h 1099"/>
              <a:gd name="T32" fmla="*/ 2147483647 w 769"/>
              <a:gd name="T33" fmla="*/ 2147483647 h 1099"/>
              <a:gd name="T34" fmla="*/ 2147483647 w 769"/>
              <a:gd name="T35" fmla="*/ 2147483647 h 1099"/>
              <a:gd name="T36" fmla="*/ 2147483647 w 769"/>
              <a:gd name="T37" fmla="*/ 2147483647 h 1099"/>
              <a:gd name="T38" fmla="*/ 2147483647 w 769"/>
              <a:gd name="T39" fmla="*/ 2147483647 h 1099"/>
              <a:gd name="T40" fmla="*/ 2147483647 w 769"/>
              <a:gd name="T41" fmla="*/ 2147483647 h 109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69"/>
              <a:gd name="T64" fmla="*/ 0 h 1099"/>
              <a:gd name="T65" fmla="*/ 769 w 769"/>
              <a:gd name="T66" fmla="*/ 1099 h 109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69" h="1099">
                <a:moveTo>
                  <a:pt x="51" y="0"/>
                </a:moveTo>
                <a:cubicBezTo>
                  <a:pt x="0" y="74"/>
                  <a:pt x="53" y="199"/>
                  <a:pt x="77" y="280"/>
                </a:cubicBezTo>
                <a:cubicBezTo>
                  <a:pt x="84" y="303"/>
                  <a:pt x="91" y="326"/>
                  <a:pt x="98" y="349"/>
                </a:cubicBezTo>
                <a:cubicBezTo>
                  <a:pt x="102" y="361"/>
                  <a:pt x="120" y="380"/>
                  <a:pt x="120" y="380"/>
                </a:cubicBezTo>
                <a:cubicBezTo>
                  <a:pt x="129" y="410"/>
                  <a:pt x="146" y="437"/>
                  <a:pt x="172" y="454"/>
                </a:cubicBezTo>
                <a:cubicBezTo>
                  <a:pt x="202" y="497"/>
                  <a:pt x="255" y="528"/>
                  <a:pt x="304" y="544"/>
                </a:cubicBezTo>
                <a:cubicBezTo>
                  <a:pt x="351" y="575"/>
                  <a:pt x="404" y="586"/>
                  <a:pt x="452" y="613"/>
                </a:cubicBezTo>
                <a:cubicBezTo>
                  <a:pt x="504" y="642"/>
                  <a:pt x="465" y="628"/>
                  <a:pt x="500" y="639"/>
                </a:cubicBezTo>
                <a:cubicBezTo>
                  <a:pt x="505" y="644"/>
                  <a:pt x="510" y="650"/>
                  <a:pt x="516" y="655"/>
                </a:cubicBezTo>
                <a:cubicBezTo>
                  <a:pt x="526" y="663"/>
                  <a:pt x="548" y="676"/>
                  <a:pt x="548" y="676"/>
                </a:cubicBezTo>
                <a:cubicBezTo>
                  <a:pt x="566" y="705"/>
                  <a:pt x="554" y="688"/>
                  <a:pt x="590" y="724"/>
                </a:cubicBezTo>
                <a:cubicBezTo>
                  <a:pt x="599" y="733"/>
                  <a:pt x="602" y="747"/>
                  <a:pt x="611" y="756"/>
                </a:cubicBezTo>
                <a:cubicBezTo>
                  <a:pt x="616" y="761"/>
                  <a:pt x="622" y="766"/>
                  <a:pt x="627" y="771"/>
                </a:cubicBezTo>
                <a:cubicBezTo>
                  <a:pt x="635" y="797"/>
                  <a:pt x="650" y="816"/>
                  <a:pt x="669" y="835"/>
                </a:cubicBezTo>
                <a:cubicBezTo>
                  <a:pt x="681" y="873"/>
                  <a:pt x="664" y="830"/>
                  <a:pt x="690" y="861"/>
                </a:cubicBezTo>
                <a:cubicBezTo>
                  <a:pt x="694" y="865"/>
                  <a:pt x="693" y="872"/>
                  <a:pt x="696" y="877"/>
                </a:cubicBezTo>
                <a:cubicBezTo>
                  <a:pt x="708" y="899"/>
                  <a:pt x="723" y="920"/>
                  <a:pt x="738" y="940"/>
                </a:cubicBezTo>
                <a:cubicBezTo>
                  <a:pt x="741" y="951"/>
                  <a:pt x="744" y="962"/>
                  <a:pt x="748" y="972"/>
                </a:cubicBezTo>
                <a:cubicBezTo>
                  <a:pt x="750" y="977"/>
                  <a:pt x="752" y="983"/>
                  <a:pt x="754" y="988"/>
                </a:cubicBezTo>
                <a:cubicBezTo>
                  <a:pt x="758" y="999"/>
                  <a:pt x="764" y="1020"/>
                  <a:pt x="764" y="1020"/>
                </a:cubicBezTo>
                <a:cubicBezTo>
                  <a:pt x="769" y="1092"/>
                  <a:pt x="769" y="1065"/>
                  <a:pt x="769" y="1099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6975" name="Rectangle 15"/>
          <p:cNvSpPr>
            <a:spLocks noChangeArrowheads="1"/>
          </p:cNvSpPr>
          <p:nvPr/>
        </p:nvSpPr>
        <p:spPr bwMode="auto">
          <a:xfrm>
            <a:off x="5380038" y="5495925"/>
            <a:ext cx="348615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rgbClr val="003399"/>
                </a:solidFill>
              </a:rPr>
              <a:t>Pasangan yang bersesuaian harus kompatibel (mis. Kita tidak dapat mengirimkan argumen bertipe double ke parameter bertipe int)</a:t>
            </a:r>
          </a:p>
        </p:txBody>
      </p:sp>
      <p:sp>
        <p:nvSpPr>
          <p:cNvPr id="296976" name="Rectangle 16"/>
          <p:cNvSpPr>
            <a:spLocks noChangeArrowheads="1"/>
          </p:cNvSpPr>
          <p:nvPr/>
        </p:nvSpPr>
        <p:spPr bwMode="auto">
          <a:xfrm>
            <a:off x="6132513" y="2486025"/>
            <a:ext cx="27432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rgbClr val="003399"/>
                </a:solidFill>
              </a:rPr>
              <a:t>Argumen dan parameter dipasangkan dari kiri ke kanan</a:t>
            </a:r>
          </a:p>
        </p:txBody>
      </p:sp>
      <p:sp>
        <p:nvSpPr>
          <p:cNvPr id="50186" name="Text Box 17"/>
          <p:cNvSpPr txBox="1">
            <a:spLocks noChangeArrowheads="1"/>
          </p:cNvSpPr>
          <p:nvPr/>
        </p:nvSpPr>
        <p:spPr bwMode="auto">
          <a:xfrm>
            <a:off x="7172325" y="4454525"/>
            <a:ext cx="158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5F5F5F"/>
                </a:solidFill>
              </a:rPr>
              <a:t>Sisi Pengirim </a:t>
            </a:r>
          </a:p>
        </p:txBody>
      </p:sp>
      <p:sp>
        <p:nvSpPr>
          <p:cNvPr id="50187" name="Text Box 18"/>
          <p:cNvSpPr txBox="1">
            <a:spLocks noChangeArrowheads="1"/>
          </p:cNvSpPr>
          <p:nvPr/>
        </p:nvSpPr>
        <p:spPr bwMode="auto">
          <a:xfrm>
            <a:off x="4516438" y="1025525"/>
            <a:ext cx="165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5F5F5F"/>
                </a:solidFill>
              </a:rPr>
              <a:t>Sisi Penerima </a:t>
            </a:r>
          </a:p>
        </p:txBody>
      </p:sp>
      <p:sp>
        <p:nvSpPr>
          <p:cNvPr id="50188" name="Rectangle 17"/>
          <p:cNvSpPr>
            <a:spLocks noChangeArrowheads="1"/>
          </p:cNvSpPr>
          <p:nvPr/>
        </p:nvSpPr>
        <p:spPr bwMode="auto">
          <a:xfrm>
            <a:off x="0" y="1470025"/>
            <a:ext cx="6618288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latin typeface="Calibri" pitchFamily="34" charset="0"/>
                <a:cs typeface="Calibri" pitchFamily="34" charset="0"/>
              </a:rPr>
              <a:t>public class SegitigaMain</a:t>
            </a:r>
            <a:r>
              <a:rPr lang="id-ID">
                <a:latin typeface="Calibri" pitchFamily="34" charset="0"/>
                <a:cs typeface="Calibri" pitchFamily="34" charset="0"/>
              </a:rPr>
              <a:t>1b</a:t>
            </a:r>
            <a:r>
              <a:rPr lang="en-US">
                <a:latin typeface="Calibri" pitchFamily="34" charset="0"/>
                <a:cs typeface="Calibri" pitchFamily="34" charset="0"/>
              </a:rPr>
              <a:t> {</a:t>
            </a:r>
            <a:endParaRPr lang="en-US"/>
          </a:p>
          <a:p>
            <a:pPr eaLnBrk="0" hangingPunct="0"/>
            <a:r>
              <a:rPr lang="en-US">
                <a:latin typeface="Calibri" pitchFamily="34" charset="0"/>
                <a:cs typeface="Calibri" pitchFamily="34" charset="0"/>
              </a:rPr>
              <a:t>     public static void main(String[] args) {</a:t>
            </a:r>
            <a:endParaRPr lang="en-US"/>
          </a:p>
          <a:p>
            <a:pPr eaLnBrk="0" hangingPunct="0"/>
            <a:r>
              <a:rPr lang="en-US">
                <a:latin typeface="Calibri" pitchFamily="34" charset="0"/>
                <a:cs typeface="Calibri" pitchFamily="34" charset="0"/>
              </a:rPr>
              <a:t>       // Cetak hasil</a:t>
            </a:r>
            <a:endParaRPr lang="en-US"/>
          </a:p>
          <a:p>
            <a:pPr eaLnBrk="0" hangingPunct="0"/>
            <a:r>
              <a:rPr lang="en-US">
                <a:latin typeface="Calibri" pitchFamily="34" charset="0"/>
                <a:cs typeface="Calibri" pitchFamily="34" charset="0"/>
              </a:rPr>
              <a:t>        System.out.println("Luas segitiga dengan titik (1,2) (7,2) dan (7,9) adalah :"+ hitungLuas(1,2,7,2,7,9));</a:t>
            </a:r>
            <a:endParaRPr lang="en-US"/>
          </a:p>
          <a:p>
            <a:pPr eaLnBrk="0" hangingPunct="0"/>
            <a:r>
              <a:rPr lang="en-US">
                <a:latin typeface="Calibri" pitchFamily="34" charset="0"/>
                <a:cs typeface="Calibri" pitchFamily="34" charset="0"/>
              </a:rPr>
              <a:t>     }</a:t>
            </a:r>
            <a:endParaRPr lang="en-US"/>
          </a:p>
        </p:txBody>
      </p:sp>
      <p:sp>
        <p:nvSpPr>
          <p:cNvPr id="50189" name="Rectangle 18"/>
          <p:cNvSpPr>
            <a:spLocks noChangeArrowheads="1"/>
          </p:cNvSpPr>
          <p:nvPr/>
        </p:nvSpPr>
        <p:spPr bwMode="auto">
          <a:xfrm>
            <a:off x="0" y="4179888"/>
            <a:ext cx="78994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latin typeface="Calibri" pitchFamily="34" charset="0"/>
                <a:cs typeface="Calibri" pitchFamily="34" charset="0"/>
              </a:rPr>
              <a:t>// Hitung luas segitiga</a:t>
            </a:r>
            <a:endParaRPr lang="en-US"/>
          </a:p>
          <a:p>
            <a:pPr eaLnBrk="0" hangingPunct="0"/>
            <a:r>
              <a:rPr lang="en-US">
                <a:latin typeface="Calibri" pitchFamily="34" charset="0"/>
                <a:cs typeface="Calibri" pitchFamily="34" charset="0"/>
              </a:rPr>
              <a:t>    static double hitungLuas(int x1,int y1,int x2,int y2,int x3,int y3){</a:t>
            </a:r>
            <a:endParaRPr lang="en-US"/>
          </a:p>
          <a:p>
            <a:pPr eaLnBrk="0" hangingPunct="0"/>
            <a:r>
              <a:rPr lang="en-US">
                <a:latin typeface="Calibri" pitchFamily="34" charset="0"/>
                <a:cs typeface="Calibri" pitchFamily="34" charset="0"/>
              </a:rPr>
              <a:t>         double s = hitungKeliling(x1,y1,x2,y2,x3,y3)/2;</a:t>
            </a:r>
            <a:endParaRPr lang="en-US"/>
          </a:p>
          <a:p>
            <a:pPr eaLnBrk="0" hangingPunct="0"/>
            <a:r>
              <a:rPr lang="en-US">
                <a:latin typeface="Calibri" pitchFamily="34" charset="0"/>
                <a:cs typeface="Calibri" pitchFamily="34" charset="0"/>
              </a:rPr>
              <a:t>         </a:t>
            </a:r>
            <a:endParaRPr lang="en-US"/>
          </a:p>
          <a:p>
            <a:pPr eaLnBrk="0" hangingPunct="0"/>
            <a:r>
              <a:rPr lang="en-US">
                <a:latin typeface="Calibri" pitchFamily="34" charset="0"/>
                <a:cs typeface="Calibri" pitchFamily="34" charset="0"/>
              </a:rPr>
              <a:t>        return Math.sqrt(s * (s-hitungSisi(x1,y1,x2,y2)) * (s-hitungSisi(x2,y2,x3,y3)) * (s-hitungSisi(x3,y3,x1,y1)));</a:t>
            </a:r>
            <a:endParaRPr lang="en-US"/>
          </a:p>
          <a:p>
            <a:pPr eaLnBrk="0" hangingPunct="0"/>
            <a:r>
              <a:rPr lang="en-US">
                <a:latin typeface="Calibri" pitchFamily="34" charset="0"/>
                <a:cs typeface="Calibri" pitchFamily="34" charset="0"/>
              </a:rPr>
              <a:t>    }</a:t>
            </a:r>
            <a:endParaRPr lang="en-US"/>
          </a:p>
        </p:txBody>
      </p:sp>
    </p:spTree>
  </p:cSld>
  <p:clrMapOvr>
    <a:masterClrMapping/>
  </p:clrMapOvr>
  <p:transition spd="med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6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9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96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6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 autoUpdateAnimBg="0"/>
      <p:bldP spid="296970" grpId="0" autoUpdateAnimBg="0"/>
      <p:bldP spid="296971" grpId="0" autoUpdateAnimBg="0"/>
      <p:bldP spid="296973" grpId="0" animBg="1"/>
      <p:bldP spid="296974" grpId="0" animBg="1"/>
      <p:bldP spid="296975" grpId="0" autoUpdateAnimBg="0"/>
      <p:bldP spid="296976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2895600"/>
            <a:ext cx="8477250" cy="3230563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sz="5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Metode</a:t>
            </a:r>
            <a:r>
              <a:rPr lang="en-US" sz="5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algn="ctr" eaLnBrk="1" hangingPunct="1">
              <a:buFontTx/>
              <a:buNone/>
              <a:defRPr/>
            </a:pPr>
            <a:r>
              <a:rPr lang="en-US" sz="5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Dengan</a:t>
            </a:r>
            <a:r>
              <a:rPr lang="en-US" sz="5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5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nilai</a:t>
            </a:r>
            <a:r>
              <a:rPr lang="en-US" sz="5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5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balikan</a:t>
            </a:r>
            <a:r>
              <a:rPr lang="en-US" sz="5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(return)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442913" y="214313"/>
            <a:ext cx="7815262" cy="85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212" tIns="43106" rIns="86212" bIns="43106" anchor="ctr"/>
          <a:lstStyle/>
          <a:p>
            <a:pPr algn="ctr">
              <a:defRPr/>
            </a:pPr>
            <a:r>
              <a:rPr lang="en-CA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Sifat </a:t>
            </a:r>
            <a:r>
              <a:rPr lang="en-CA" sz="4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Obyek</a:t>
            </a:r>
            <a:r>
              <a:rPr lang="en-CA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3: </a:t>
            </a:r>
            <a:r>
              <a:rPr lang="en-US" sz="4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Tingkah</a:t>
            </a: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laku</a:t>
            </a:r>
            <a:endParaRPr lang="en-CA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059553" y="1189037"/>
            <a:ext cx="782955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212" tIns="43106" rIns="86212" bIns="43106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3200" dirty="0" err="1"/>
              <a:t>Perilaku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cara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</a:t>
            </a:r>
            <a:r>
              <a:rPr lang="en-US" sz="3200" dirty="0" err="1"/>
              <a:t>obyek</a:t>
            </a:r>
            <a:r>
              <a:rPr lang="en-US" sz="3200" dirty="0"/>
              <a:t> </a:t>
            </a:r>
            <a:r>
              <a:rPr lang="en-US" sz="3200" dirty="0" err="1"/>
              <a:t>bertindak</a:t>
            </a:r>
            <a:r>
              <a:rPr lang="en-US" sz="3200" dirty="0"/>
              <a:t> dan </a:t>
            </a:r>
            <a:r>
              <a:rPr lang="en-US" sz="3200" dirty="0" err="1"/>
              <a:t>bereaksi</a:t>
            </a:r>
            <a:r>
              <a:rPr lang="en-US" sz="3200" dirty="0"/>
              <a:t>, </a:t>
            </a:r>
            <a:r>
              <a:rPr lang="en-US" sz="3200" dirty="0" err="1"/>
              <a:t>ketika</a:t>
            </a:r>
            <a:r>
              <a:rPr lang="en-US" sz="3200" dirty="0"/>
              <a:t> </a:t>
            </a:r>
            <a:r>
              <a:rPr lang="en-US" sz="3200" dirty="0" err="1"/>
              <a:t>menjalani</a:t>
            </a:r>
            <a:r>
              <a:rPr lang="en-US" sz="3200" dirty="0"/>
              <a:t> </a:t>
            </a:r>
            <a:r>
              <a:rPr lang="en-US" sz="3200" dirty="0" err="1"/>
              <a:t>perubahan</a:t>
            </a:r>
            <a:r>
              <a:rPr lang="en-US" sz="3200" dirty="0"/>
              <a:t> </a:t>
            </a:r>
            <a:r>
              <a:rPr lang="en-US" sz="3200" dirty="0" err="1"/>
              <a:t>statusnya</a:t>
            </a:r>
            <a:r>
              <a:rPr lang="en-US" sz="3200" dirty="0"/>
              <a:t> dan </a:t>
            </a:r>
            <a:r>
              <a:rPr lang="en-US" sz="3200" dirty="0" err="1"/>
              <a:t>penyampaian</a:t>
            </a:r>
            <a:r>
              <a:rPr lang="en-US" sz="3200" dirty="0"/>
              <a:t> </a:t>
            </a:r>
            <a:r>
              <a:rPr lang="en-US" sz="3200" dirty="0" err="1"/>
              <a:t>pesan</a:t>
            </a:r>
            <a:endParaRPr lang="en-US" sz="3200" dirty="0"/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3200" dirty="0" err="1"/>
              <a:t>Keadaan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</a:t>
            </a:r>
            <a:r>
              <a:rPr lang="en-US" sz="3200" dirty="0" err="1"/>
              <a:t>objek</a:t>
            </a:r>
            <a:r>
              <a:rPr lang="en-US" sz="3200" dirty="0"/>
              <a:t> </a:t>
            </a:r>
            <a:r>
              <a:rPr lang="en-US" sz="3200" dirty="0" err="1"/>
              <a:t>mewakili</a:t>
            </a:r>
            <a:r>
              <a:rPr lang="en-US" sz="3200" dirty="0"/>
              <a:t> </a:t>
            </a:r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kumulatif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perilakunya</a:t>
            </a:r>
            <a:endParaRPr lang="en-US" sz="3200" dirty="0"/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pemrograman</a:t>
            </a:r>
            <a:r>
              <a:rPr lang="en-US" sz="3200" dirty="0"/>
              <a:t> </a:t>
            </a:r>
            <a:r>
              <a:rPr lang="en-US" sz="3200" dirty="0" err="1"/>
              <a:t>berorientasi</a:t>
            </a:r>
            <a:r>
              <a:rPr lang="en-US" sz="3200" dirty="0"/>
              <a:t> </a:t>
            </a:r>
            <a:r>
              <a:rPr lang="en-US" sz="3200" dirty="0" err="1"/>
              <a:t>objek</a:t>
            </a:r>
            <a:r>
              <a:rPr lang="en-US" sz="3200" dirty="0"/>
              <a:t>, </a:t>
            </a:r>
            <a:r>
              <a:rPr lang="en-US" sz="3200" dirty="0" err="1"/>
              <a:t>perilaku</a:t>
            </a:r>
            <a:r>
              <a:rPr lang="en-US" sz="3200" dirty="0"/>
              <a:t> </a:t>
            </a:r>
            <a:r>
              <a:rPr lang="en-US" sz="3200" dirty="0" err="1"/>
              <a:t>dipanggil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mengirimkan</a:t>
            </a:r>
            <a:r>
              <a:rPr lang="en-US" sz="3200" dirty="0"/>
              <a:t> </a:t>
            </a:r>
            <a:r>
              <a:rPr lang="en-US" sz="3200" dirty="0" err="1"/>
              <a:t>pesan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obyek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63453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err="1"/>
              <a:t>Metode</a:t>
            </a:r>
            <a:r>
              <a:rPr lang="en-US" sz="4000" dirty="0"/>
              <a:t>  </a:t>
            </a:r>
            <a:r>
              <a:rPr lang="en-US" sz="4000" dirty="0" err="1"/>
              <a:t>Nilai</a:t>
            </a:r>
            <a:endParaRPr lang="en-AU" sz="4000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01775"/>
            <a:ext cx="7607300" cy="4248150"/>
          </a:xfrm>
        </p:spPr>
        <p:txBody>
          <a:bodyPr/>
          <a:lstStyle/>
          <a:p>
            <a:pPr eaLnBrk="1" hangingPunct="1"/>
            <a:r>
              <a:rPr lang="en-US"/>
              <a:t>Metode yang mengirim nilai ke metode yang memanggil.</a:t>
            </a:r>
          </a:p>
          <a:p>
            <a:pPr eaLnBrk="1" hangingPunct="1"/>
            <a:endParaRPr lang="en-AU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638175" y="2909888"/>
            <a:ext cx="7607300" cy="3267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latin typeface="Georgia" pitchFamily="18" charset="0"/>
              </a:rPr>
              <a:t>public </a:t>
            </a:r>
            <a:r>
              <a:rPr lang="en-US" sz="3200">
                <a:solidFill>
                  <a:srgbClr val="009900"/>
                </a:solidFill>
                <a:latin typeface="Georgia" pitchFamily="18" charset="0"/>
              </a:rPr>
              <a:t>tipe_data</a:t>
            </a:r>
            <a:r>
              <a:rPr lang="en-US" sz="3200">
                <a:latin typeface="Georgia" pitchFamily="18" charset="0"/>
              </a:rPr>
              <a:t> </a:t>
            </a:r>
            <a:r>
              <a:rPr lang="en-US" sz="3200" i="1">
                <a:solidFill>
                  <a:srgbClr val="0066FF"/>
                </a:solidFill>
                <a:latin typeface="Georgia" pitchFamily="18" charset="0"/>
              </a:rPr>
              <a:t>nama_metode</a:t>
            </a:r>
            <a:r>
              <a:rPr lang="en-US" sz="3200">
                <a:latin typeface="Georgia" pitchFamily="18" charset="0"/>
              </a:rPr>
              <a:t>( )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>
                <a:latin typeface="Georgia" pitchFamily="18" charset="0"/>
              </a:rPr>
              <a:t>{</a:t>
            </a:r>
            <a:br>
              <a:rPr lang="en-US" sz="3200">
                <a:latin typeface="Georgia" pitchFamily="18" charset="0"/>
              </a:rPr>
            </a:br>
            <a:r>
              <a:rPr lang="en-US" sz="3200">
                <a:latin typeface="Georgia" pitchFamily="18" charset="0"/>
              </a:rPr>
              <a:t>	//	kode program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>
                <a:latin typeface="Georgia" pitchFamily="18" charset="0"/>
              </a:rPr>
              <a:t>		// …	</a:t>
            </a:r>
            <a:br>
              <a:rPr lang="en-US" sz="3200">
                <a:latin typeface="Georgia" pitchFamily="18" charset="0"/>
              </a:rPr>
            </a:br>
            <a:r>
              <a:rPr lang="en-US" sz="3200">
                <a:latin typeface="Georgia" pitchFamily="18" charset="0"/>
              </a:rPr>
              <a:t>	</a:t>
            </a:r>
            <a:r>
              <a:rPr lang="en-US" sz="3200">
                <a:solidFill>
                  <a:srgbClr val="CC3300"/>
                </a:solidFill>
                <a:latin typeface="Georgia" pitchFamily="18" charset="0"/>
              </a:rPr>
              <a:t>return </a:t>
            </a:r>
            <a:r>
              <a:rPr lang="en-US" sz="3200" i="1">
                <a:solidFill>
                  <a:srgbClr val="CC3300"/>
                </a:solidFill>
                <a:latin typeface="Georgia" pitchFamily="18" charset="0"/>
              </a:rPr>
              <a:t>nilai</a:t>
            </a:r>
            <a:r>
              <a:rPr lang="en-US" sz="3200">
                <a:solidFill>
                  <a:srgbClr val="CC3300"/>
                </a:solidFill>
                <a:latin typeface="Georgia" pitchFamily="18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>
                <a:latin typeface="Georgia" pitchFamily="18" charset="0"/>
              </a:rPr>
              <a:t>}</a:t>
            </a:r>
            <a:endParaRPr lang="en-AU" sz="320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err="1"/>
              <a:t>Metode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Nilai</a:t>
            </a:r>
            <a:r>
              <a:rPr lang="en-US" sz="4000" dirty="0"/>
              <a:t> </a:t>
            </a:r>
            <a:r>
              <a:rPr lang="en-US" sz="4000" dirty="0" err="1"/>
              <a:t>Balikan</a:t>
            </a:r>
            <a:endParaRPr lang="en-AU" sz="4000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01775"/>
            <a:ext cx="7607300" cy="4248150"/>
          </a:xfrm>
        </p:spPr>
        <p:txBody>
          <a:bodyPr/>
          <a:lstStyle/>
          <a:p>
            <a:pPr eaLnBrk="1" hangingPunct="1"/>
            <a:r>
              <a:rPr lang="en-US"/>
              <a:t>Metode yang mengirim nilai ke metode yang memanggil.</a:t>
            </a:r>
          </a:p>
          <a:p>
            <a:pPr eaLnBrk="1" hangingPunct="1"/>
            <a:endParaRPr lang="en-AU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638175" y="2909888"/>
            <a:ext cx="7607300" cy="3267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latin typeface="Georgia" pitchFamily="18" charset="0"/>
              </a:rPr>
              <a:t>public </a:t>
            </a:r>
            <a:r>
              <a:rPr lang="en-US" sz="3200">
                <a:solidFill>
                  <a:srgbClr val="009900"/>
                </a:solidFill>
                <a:latin typeface="Georgia" pitchFamily="18" charset="0"/>
              </a:rPr>
              <a:t>tipe_data</a:t>
            </a:r>
            <a:r>
              <a:rPr lang="en-US" sz="3200">
                <a:latin typeface="Georgia" pitchFamily="18" charset="0"/>
              </a:rPr>
              <a:t> </a:t>
            </a:r>
            <a:r>
              <a:rPr lang="en-US" sz="3200" i="1">
                <a:solidFill>
                  <a:srgbClr val="0066FF"/>
                </a:solidFill>
                <a:latin typeface="Georgia" pitchFamily="18" charset="0"/>
              </a:rPr>
              <a:t>nama_metode</a:t>
            </a:r>
            <a:r>
              <a:rPr lang="en-US" sz="3200">
                <a:latin typeface="Georgia" pitchFamily="18" charset="0"/>
              </a:rPr>
              <a:t>( )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>
                <a:latin typeface="Georgia" pitchFamily="18" charset="0"/>
              </a:rPr>
              <a:t>{</a:t>
            </a:r>
            <a:br>
              <a:rPr lang="en-US" sz="3200">
                <a:latin typeface="Georgia" pitchFamily="18" charset="0"/>
              </a:rPr>
            </a:br>
            <a:r>
              <a:rPr lang="en-US" sz="3200">
                <a:latin typeface="Georgia" pitchFamily="18" charset="0"/>
              </a:rPr>
              <a:t>	//	kode program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>
                <a:latin typeface="Georgia" pitchFamily="18" charset="0"/>
              </a:rPr>
              <a:t>		// …	</a:t>
            </a:r>
            <a:br>
              <a:rPr lang="en-US" sz="3200">
                <a:latin typeface="Georgia" pitchFamily="18" charset="0"/>
              </a:rPr>
            </a:br>
            <a:r>
              <a:rPr lang="en-US" sz="3200">
                <a:latin typeface="Georgia" pitchFamily="18" charset="0"/>
              </a:rPr>
              <a:t>	</a:t>
            </a:r>
            <a:r>
              <a:rPr lang="en-US" sz="3200">
                <a:solidFill>
                  <a:srgbClr val="CC3300"/>
                </a:solidFill>
                <a:latin typeface="Georgia" pitchFamily="18" charset="0"/>
              </a:rPr>
              <a:t>return </a:t>
            </a:r>
            <a:r>
              <a:rPr lang="en-US" sz="3200" i="1">
                <a:solidFill>
                  <a:srgbClr val="CC3300"/>
                </a:solidFill>
                <a:latin typeface="Georgia" pitchFamily="18" charset="0"/>
              </a:rPr>
              <a:t>nilai</a:t>
            </a:r>
            <a:r>
              <a:rPr lang="en-US" sz="3200">
                <a:solidFill>
                  <a:srgbClr val="CC3300"/>
                </a:solidFill>
                <a:latin typeface="Georgia" pitchFamily="18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>
                <a:latin typeface="Georgia" pitchFamily="18" charset="0"/>
              </a:rPr>
              <a:t>}</a:t>
            </a:r>
            <a:endParaRPr lang="en-AU" sz="320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Statemen </a:t>
            </a:r>
            <a:r>
              <a:rPr lang="en-US" b="0"/>
              <a:t>return</a:t>
            </a:r>
            <a:r>
              <a:rPr lang="en-US"/>
              <a:t> </a:t>
            </a:r>
            <a:endParaRPr lang="en-AU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/>
              <a:t>Statemen return dalam metode mengerjakan dua hal :</a:t>
            </a:r>
          </a:p>
          <a:p>
            <a:pPr lvl="1" eaLnBrk="1" hangingPunct="1"/>
            <a:r>
              <a:rPr lang="en-AU"/>
              <a:t>Mengirim nilai ke metode yang memanggil</a:t>
            </a:r>
          </a:p>
          <a:p>
            <a:pPr lvl="1" eaLnBrk="1" hangingPunct="1"/>
            <a:r>
              <a:rPr lang="en-AU"/>
              <a:t>Menyebabkan eksekusi metode berhenti dan kembali ke metode yang memanggil </a:t>
            </a:r>
          </a:p>
          <a:p>
            <a:pPr eaLnBrk="1" hangingPunct="1"/>
            <a:endParaRPr lang="en-A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Pemanggilan Metode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1143000" y="1328738"/>
            <a:ext cx="7315200" cy="269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 eaLnBrk="0" hangingPunct="0">
              <a:spcBef>
                <a:spcPct val="10000"/>
              </a:spcBef>
              <a:buFontTx/>
              <a:buChar char="•"/>
            </a:pPr>
            <a:r>
              <a:rPr lang="en-US" sz="2800">
                <a:latin typeface="Times New Roman" pitchFamily="18" charset="0"/>
              </a:rPr>
              <a:t>pemanggilan metode akan menyebabkan eksekusi metode dilakukan dan ekspresi yang memanggil metode akan digantikan dengan nilai yang dikirim oleh metode. </a:t>
            </a:r>
          </a:p>
          <a:p>
            <a:pPr marL="342900" indent="-342900" eaLnBrk="0" hangingPunct="0">
              <a:spcBef>
                <a:spcPct val="10000"/>
              </a:spcBef>
              <a:buFontTx/>
              <a:buChar char="•"/>
            </a:pPr>
            <a:r>
              <a:rPr lang="en-US" sz="2800">
                <a:latin typeface="Times New Roman" pitchFamily="18" charset="0"/>
              </a:rPr>
              <a:t>Jika tidak ada nilai yang dikirim, maka metode akan seperti metode menggunakan void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295400" y="4924425"/>
            <a:ext cx="614045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AU" sz="2000" b="1">
                <a:latin typeface="Courier New" pitchFamily="49" charset="0"/>
              </a:rPr>
              <a:t>System.out.println(</a:t>
            </a:r>
            <a:r>
              <a:rPr lang="en-AU" sz="2000" b="1">
                <a:solidFill>
                  <a:srgbClr val="CC3300"/>
                </a:solidFill>
                <a:latin typeface="Courier New" pitchFamily="49" charset="0"/>
              </a:rPr>
              <a:t>squareRoot(9)</a:t>
            </a:r>
            <a:r>
              <a:rPr lang="en-AU" sz="2000" b="1">
                <a:latin typeface="Courier New" pitchFamily="49" charset="0"/>
              </a:rPr>
              <a:t> + 10);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Pemanggilan Metode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143000" y="1328738"/>
            <a:ext cx="7315200" cy="269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 eaLnBrk="0" hangingPunct="0">
              <a:spcBef>
                <a:spcPct val="10000"/>
              </a:spcBef>
              <a:buFontTx/>
              <a:buChar char="•"/>
            </a:pPr>
            <a:r>
              <a:rPr lang="en-US" sz="2800">
                <a:latin typeface="Times New Roman" pitchFamily="18" charset="0"/>
              </a:rPr>
              <a:t>pemanggilan metode akan menyebabkan eksekusi metode dilakukan dan ekspresi yang memanggil metode akan digantikan dengan nilai yang dikembalikan. </a:t>
            </a:r>
          </a:p>
          <a:p>
            <a:pPr marL="342900" indent="-342900" eaLnBrk="0" hangingPunct="0">
              <a:spcBef>
                <a:spcPct val="10000"/>
              </a:spcBef>
              <a:buFontTx/>
              <a:buChar char="•"/>
            </a:pPr>
            <a:r>
              <a:rPr lang="en-US" sz="2800">
                <a:latin typeface="Times New Roman" pitchFamily="18" charset="0"/>
              </a:rPr>
              <a:t>Jika tidak ada nilai yang dikembalikan, maka metode akan seperti metode menggunakan void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295400" y="4924425"/>
            <a:ext cx="446405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AU" sz="2000" b="1">
                <a:latin typeface="Courier New" pitchFamily="49" charset="0"/>
              </a:rPr>
              <a:t>System.out.println(</a:t>
            </a:r>
            <a:r>
              <a:rPr lang="en-AU" sz="2000" b="1">
                <a:solidFill>
                  <a:srgbClr val="CC3300"/>
                </a:solidFill>
                <a:latin typeface="Courier New" pitchFamily="49" charset="0"/>
              </a:rPr>
              <a:t> 3</a:t>
            </a:r>
            <a:r>
              <a:rPr lang="en-AU" sz="2000" b="1">
                <a:latin typeface="Courier New" pitchFamily="49" charset="0"/>
              </a:rPr>
              <a:t> + 10);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Pemanggilan Metode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143000" y="1328738"/>
            <a:ext cx="7315200" cy="269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 eaLnBrk="0" hangingPunct="0">
              <a:spcBef>
                <a:spcPct val="10000"/>
              </a:spcBef>
              <a:buFontTx/>
              <a:buChar char="•"/>
            </a:pPr>
            <a:r>
              <a:rPr lang="en-US" sz="2800">
                <a:latin typeface="Times New Roman" pitchFamily="18" charset="0"/>
              </a:rPr>
              <a:t>pemanggilan metode akan menyebabkan eksekusi metode dilakukan dan ekspresi yang memanggil metode akan digantikan dengan nilai yang dikembalikan. </a:t>
            </a:r>
          </a:p>
          <a:p>
            <a:pPr marL="342900" indent="-342900" eaLnBrk="0" hangingPunct="0">
              <a:spcBef>
                <a:spcPct val="10000"/>
              </a:spcBef>
              <a:buFontTx/>
              <a:buChar char="•"/>
            </a:pPr>
            <a:r>
              <a:rPr lang="en-US" sz="2800">
                <a:latin typeface="Times New Roman" pitchFamily="18" charset="0"/>
              </a:rPr>
              <a:t>Jika tidak ada nilai yang dikembalikan, maka metode akan seperti metode menggunakan void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295400" y="4924425"/>
            <a:ext cx="400685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AU" sz="2000" b="1">
                <a:latin typeface="Courier New" pitchFamily="49" charset="0"/>
              </a:rPr>
              <a:t>System.out.println(</a:t>
            </a:r>
            <a:r>
              <a:rPr lang="en-AU" sz="2000" b="1">
                <a:solidFill>
                  <a:srgbClr val="CC3300"/>
                </a:solidFill>
                <a:latin typeface="Courier New" pitchFamily="49" charset="0"/>
              </a:rPr>
              <a:t> 13</a:t>
            </a:r>
            <a:r>
              <a:rPr lang="en-AU" sz="2000" b="1">
                <a:latin typeface="Courier New" pitchFamily="49" charset="0"/>
              </a:rPr>
              <a:t> );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Pemanggilan metode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0" y="1371600"/>
            <a:ext cx="891540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 Ketika metode mengembalikan nilai diproses :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solidFill>
                  <a:srgbClr val="CC3300"/>
                </a:solidFill>
                <a:latin typeface="Times New Roman" pitchFamily="18" charset="0"/>
              </a:rPr>
              <a:t>Argumen dievaluasi</a:t>
            </a:r>
            <a:endParaRPr lang="en-US" sz="2400">
              <a:latin typeface="Times New Roman" pitchFamily="18" charset="0"/>
            </a:endParaRP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Metode dipanggil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Membuat variabel lokal untuk parameter formal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Variabel lokal diberi nilai dari argumen  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258763" y="3606800"/>
            <a:ext cx="8680450" cy="2584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  <a:cs typeface="Courier New" pitchFamily="49" charset="0"/>
              </a:rPr>
              <a:t>String yearOfCourse = “2010”;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System.out.printf(myGradeBook.showMessage( “Calculus”,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yearOfCourse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));</a:t>
            </a:r>
          </a:p>
          <a:p>
            <a:endParaRPr lang="en-US" b="1"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public String showMessage( String courseName, int yearCourse )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{	String message = "Welcome to the grade book for "+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        courseName + ” and “ + yearCourse;                                          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return message;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  <a:endParaRPr lang="en-AU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Pemanggilan metode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0" y="1371600"/>
            <a:ext cx="891540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 Ketika metode mengembalikan nilai diproses :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solidFill>
                  <a:srgbClr val="CC3300"/>
                </a:solidFill>
                <a:latin typeface="Times New Roman" pitchFamily="18" charset="0"/>
              </a:rPr>
              <a:t>Argumen dievaluasi</a:t>
            </a:r>
            <a:endParaRPr lang="en-US" sz="2400">
              <a:latin typeface="Times New Roman" pitchFamily="18" charset="0"/>
            </a:endParaRP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Metode dipanggil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Membuat variabel lokal untuk parameter formal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Variabel lokal diberikan menjadi nilai argumen  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258763" y="3703638"/>
            <a:ext cx="8680450" cy="2308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  <a:cs typeface="Courier New" pitchFamily="49" charset="0"/>
              </a:rPr>
              <a:t>String yearOfCourse = “2010”;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System.out.printf(myGradeBook.showMessage( “Calculus”,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2010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));</a:t>
            </a:r>
          </a:p>
          <a:p>
            <a:endParaRPr lang="en-US" b="1"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public String showMessage( String courseName, int yearCourse )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{	String message = "Welcome to the grade book for "+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        courseName + ” and “ + yearCourse;                                          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return message;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  <a:endParaRPr lang="en-AU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4"/>
          <p:cNvSpPr txBox="1">
            <a:spLocks noChangeArrowheads="1"/>
          </p:cNvSpPr>
          <p:nvPr/>
        </p:nvSpPr>
        <p:spPr bwMode="auto">
          <a:xfrm>
            <a:off x="258763" y="3702050"/>
            <a:ext cx="8680450" cy="2308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  <a:cs typeface="Courier New" pitchFamily="49" charset="0"/>
              </a:rPr>
              <a:t>String yearOfCourse = “2010”;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System.out.printf(myGradeBook.showMessage( “Calculus”, 2010));</a:t>
            </a:r>
          </a:p>
          <a:p>
            <a:endParaRPr lang="en-US" b="1"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public String showMessage( String courseName, int yearCourse )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{	String message = "Welcome to the grade book for "+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        courseName + ” and “ + yearCourse;                                          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return message;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  <a:endParaRPr lang="en-AU" b="1">
              <a:latin typeface="Courier New" pitchFamily="49" charset="0"/>
            </a:endParaRPr>
          </a:p>
        </p:txBody>
      </p:sp>
      <p:sp>
        <p:nvSpPr>
          <p:cNvPr id="60419" name="Text Box 7"/>
          <p:cNvSpPr txBox="1">
            <a:spLocks noChangeArrowheads="1"/>
          </p:cNvSpPr>
          <p:nvPr/>
        </p:nvSpPr>
        <p:spPr bwMode="auto">
          <a:xfrm>
            <a:off x="0" y="1409700"/>
            <a:ext cx="891540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 Ketika metode mengembalikan nilai diproses :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Argumen dievaluasi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Metode dipanggil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Membuat variabel lokal untuk parameter formal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Variabel lokal diberi nilai dari argumen  </a:t>
            </a:r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Pemanggilan metode</a:t>
            </a:r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 flipH="1">
            <a:off x="7519988" y="4284663"/>
            <a:ext cx="614362" cy="328612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arrow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 flipH="1">
            <a:off x="5881688" y="4271963"/>
            <a:ext cx="709612" cy="327025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arrow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258763" y="3703638"/>
            <a:ext cx="8680450" cy="2308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  <a:cs typeface="Courier New" pitchFamily="49" charset="0"/>
              </a:rPr>
              <a:t>String yearOfCourse = “2010”;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System.out.printf(myGradeBook.showMessage(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“Calculus”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2010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));</a:t>
            </a:r>
          </a:p>
          <a:p>
            <a:endParaRPr lang="en-US" b="1"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public String showMessage( String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courseName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, int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yearCourse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)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{	String message = "Welcome to the grade book for "+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courseName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+ ” and “ +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yearCourse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;                                          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return message;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  <a:endParaRPr lang="en-AU" b="1">
              <a:latin typeface="Courier New" pitchFamily="49" charset="0"/>
            </a:endParaRPr>
          </a:p>
        </p:txBody>
      </p:sp>
      <p:sp>
        <p:nvSpPr>
          <p:cNvPr id="61443" name="Text Box 7"/>
          <p:cNvSpPr txBox="1">
            <a:spLocks noChangeArrowheads="1"/>
          </p:cNvSpPr>
          <p:nvPr/>
        </p:nvSpPr>
        <p:spPr bwMode="auto">
          <a:xfrm>
            <a:off x="0" y="1395413"/>
            <a:ext cx="891540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 Ketika metode mengembalikan nilai diproses :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Argumen dievaluasi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Metode dipanggil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Membuat variabel lokal untuk parameter formal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Variabel lokal diberi nilai dari argumen  </a:t>
            </a: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Pemanggilan metode</a:t>
            </a:r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 flipH="1">
            <a:off x="7519988" y="4284663"/>
            <a:ext cx="614362" cy="328612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arrow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 flipH="1">
            <a:off x="5881688" y="4271963"/>
            <a:ext cx="709612" cy="327025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arrow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442913" y="214313"/>
            <a:ext cx="7815262" cy="85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212" tIns="43106" rIns="86212" bIns="43106" anchor="ctr"/>
          <a:lstStyle/>
          <a:p>
            <a:pPr algn="ctr">
              <a:defRPr/>
            </a:pPr>
            <a:r>
              <a:rPr lang="en-US" sz="4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Contoh</a:t>
            </a: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Obyek</a:t>
            </a:r>
            <a:endParaRPr lang="en-CA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198701" y="1269380"/>
            <a:ext cx="782955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212" tIns="43106" rIns="86212" bIns="43106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3200" dirty="0"/>
              <a:t>Ada </a:t>
            </a:r>
            <a:r>
              <a:rPr lang="en-US" sz="3200" dirty="0" err="1"/>
              <a:t>banyak</a:t>
            </a:r>
            <a:r>
              <a:rPr lang="en-US" sz="3200" dirty="0"/>
              <a:t> </a:t>
            </a:r>
            <a:r>
              <a:rPr lang="en-US" sz="3200" dirty="0" err="1"/>
              <a:t>objek</a:t>
            </a:r>
            <a:r>
              <a:rPr lang="en-US" sz="3200" dirty="0"/>
              <a:t> </a:t>
            </a:r>
            <a:r>
              <a:rPr lang="en-US" sz="3200" dirty="0" err="1"/>
              <a:t>fisik</a:t>
            </a:r>
            <a:r>
              <a:rPr lang="en-US" sz="3200" dirty="0"/>
              <a:t> yang </a:t>
            </a:r>
            <a:r>
              <a:rPr lang="en-US" sz="3200" dirty="0" err="1"/>
              <a:t>bisa</a:t>
            </a:r>
            <a:r>
              <a:rPr lang="en-US" sz="3200" dirty="0"/>
              <a:t> </a:t>
            </a:r>
            <a:r>
              <a:rPr lang="en-US" sz="3200" dirty="0" err="1"/>
              <a:t>kita</a:t>
            </a:r>
            <a:r>
              <a:rPr lang="en-US" sz="3200" dirty="0"/>
              <a:t> </a:t>
            </a:r>
            <a:r>
              <a:rPr lang="en-US" sz="3200" dirty="0" err="1"/>
              <a:t>kenali</a:t>
            </a:r>
            <a:r>
              <a:rPr lang="en-US" sz="3200" dirty="0"/>
              <a:t> </a:t>
            </a:r>
            <a:r>
              <a:rPr lang="en-US" sz="3200" dirty="0" err="1"/>
              <a:t>tepat</a:t>
            </a:r>
            <a:r>
              <a:rPr lang="en-US" sz="3200" dirty="0"/>
              <a:t> di </a:t>
            </a:r>
            <a:r>
              <a:rPr lang="en-US" sz="3200" dirty="0" err="1"/>
              <a:t>sekitar</a:t>
            </a:r>
            <a:r>
              <a:rPr lang="en-US" sz="3200" dirty="0"/>
              <a:t> </a:t>
            </a:r>
            <a:r>
              <a:rPr lang="en-US" sz="3200" dirty="0" err="1"/>
              <a:t>kita</a:t>
            </a:r>
            <a:r>
              <a:rPr lang="en-US" sz="3200" dirty="0"/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3200" dirty="0" err="1"/>
              <a:t>Setiap</a:t>
            </a:r>
            <a:r>
              <a:rPr lang="en-US" sz="3200" dirty="0"/>
              <a:t> orang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obyek</a:t>
            </a:r>
            <a:endParaRPr lang="en-US" sz="3200" dirty="0"/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3200" dirty="0" err="1"/>
              <a:t>Sebarang</a:t>
            </a:r>
            <a:r>
              <a:rPr lang="en-US" sz="3200" dirty="0"/>
              <a:t> </a:t>
            </a:r>
            <a:r>
              <a:rPr lang="en-US" sz="3200" dirty="0" err="1"/>
              <a:t>kursi</a:t>
            </a:r>
            <a:r>
              <a:rPr lang="en-US" sz="3200" dirty="0"/>
              <a:t> </a:t>
            </a:r>
            <a:r>
              <a:rPr lang="en-US" sz="3200" dirty="0" err="1"/>
              <a:t>bukanlah</a:t>
            </a:r>
            <a:r>
              <a:rPr lang="en-US" sz="3200" dirty="0"/>
              <a:t> </a:t>
            </a:r>
            <a:r>
              <a:rPr lang="en-US" sz="3200" dirty="0" err="1"/>
              <a:t>obyek</a:t>
            </a:r>
            <a:endParaRPr lang="en-US" sz="3200" dirty="0"/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3200" dirty="0" err="1"/>
              <a:t>Setiap</a:t>
            </a:r>
            <a:r>
              <a:rPr lang="en-US" sz="3200" dirty="0"/>
              <a:t> bola </a:t>
            </a:r>
            <a:r>
              <a:rPr lang="en-US" sz="3200" dirty="0" err="1"/>
              <a:t>lampu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obyek</a:t>
            </a:r>
            <a:endParaRPr lang="en-US" sz="3200" dirty="0"/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3200" dirty="0" err="1"/>
              <a:t>Buku</a:t>
            </a:r>
            <a:r>
              <a:rPr lang="en-US" sz="3200" dirty="0"/>
              <a:t> </a:t>
            </a:r>
            <a:r>
              <a:rPr lang="en-US" sz="3200" dirty="0" err="1"/>
              <a:t>bukanlah</a:t>
            </a:r>
            <a:r>
              <a:rPr lang="en-US" sz="3200" dirty="0"/>
              <a:t> </a:t>
            </a:r>
            <a:r>
              <a:rPr lang="en-US" sz="3200" dirty="0" err="1"/>
              <a:t>objek</a:t>
            </a:r>
            <a:endParaRPr lang="en-US" sz="3200" dirty="0"/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3200" dirty="0"/>
              <a:t>Ruang Anda </a:t>
            </a:r>
            <a:r>
              <a:rPr lang="en-US" sz="3200" dirty="0" err="1"/>
              <a:t>sendiri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obyek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2634511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7"/>
          <p:cNvSpPr txBox="1">
            <a:spLocks noChangeArrowheads="1"/>
          </p:cNvSpPr>
          <p:nvPr/>
        </p:nvSpPr>
        <p:spPr bwMode="auto">
          <a:xfrm>
            <a:off x="-4763" y="1381125"/>
            <a:ext cx="8915401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 Ketika metode mengembalikan nilai diproses :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Argumen dievaluasi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Metode dipanggil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Membuat variabel lokal untuk parameter formal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Variabel lokal diberi nilai dari argumen</a:t>
            </a:r>
            <a:r>
              <a:rPr lang="en-US" sz="2400">
                <a:latin typeface="Times New Roman" pitchFamily="18" charset="0"/>
              </a:rPr>
              <a:t>  </a:t>
            </a:r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Pemanggilan metode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258763" y="3703638"/>
            <a:ext cx="8680450" cy="2308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  <a:cs typeface="Courier New" pitchFamily="49" charset="0"/>
              </a:rPr>
              <a:t>String yearOfCourse = “2010”;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System.out.printf(myGradeBook.showMessage(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“Calculus”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2010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));</a:t>
            </a:r>
          </a:p>
          <a:p>
            <a:endParaRPr lang="en-US" b="1"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public String showMessage( String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courseName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, int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yearCourse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)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{	String message = "Welcome to the grade book for "+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“Calculus”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+ ” and “ +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“2010”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;                                          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return message;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  <a:endParaRPr lang="en-AU" b="1">
              <a:latin typeface="Courier New" pitchFamily="49" charset="0"/>
            </a:endParaRPr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 flipH="1">
            <a:off x="7519988" y="4298950"/>
            <a:ext cx="614362" cy="327025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arrow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 flipH="1">
            <a:off x="5881688" y="4284663"/>
            <a:ext cx="709612" cy="328612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arrow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7"/>
          <p:cNvSpPr txBox="1">
            <a:spLocks noChangeArrowheads="1"/>
          </p:cNvSpPr>
          <p:nvPr/>
        </p:nvSpPr>
        <p:spPr bwMode="auto">
          <a:xfrm>
            <a:off x="-4763" y="1366838"/>
            <a:ext cx="8915401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 Ketika metode mengembalikan nilai diproses :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Argumen dievaluasi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Metode dipanggil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Membuat variabel lokal untuk parameter formal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Variabel lokal diberi nilai dari argumen  </a:t>
            </a: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Pemanggilan metode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55588" y="3703638"/>
            <a:ext cx="8680450" cy="2308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  <a:cs typeface="Courier New" pitchFamily="49" charset="0"/>
              </a:rPr>
              <a:t>String yearOfCourse = “2010”;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System.out.printf(myGradeBook.showMessage( “Calculus”, 2010));</a:t>
            </a:r>
          </a:p>
          <a:p>
            <a:endParaRPr lang="en-US" b="1"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public String showMessage( String courseName, int yearCourse )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{	String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= "Welcome to the grade book for "+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        “Calculus” + ” and “ + “2010”;                                          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  <a:endParaRPr lang="en-AU" b="1">
              <a:latin typeface="Courier New" pitchFamily="49" charset="0"/>
            </a:endParaRPr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 flipH="1">
            <a:off x="7534275" y="4313238"/>
            <a:ext cx="612775" cy="3270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arrow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 flipH="1">
            <a:off x="5895975" y="4298950"/>
            <a:ext cx="709613" cy="3270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arrow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7"/>
          <p:cNvSpPr txBox="1">
            <a:spLocks noChangeArrowheads="1"/>
          </p:cNvSpPr>
          <p:nvPr/>
        </p:nvSpPr>
        <p:spPr bwMode="auto">
          <a:xfrm>
            <a:off x="0" y="1390650"/>
            <a:ext cx="891540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 Ketika metode mengembalikan nilai diproses :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Argumen dievaluasi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Metode dipanggil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Membuat variabel lokal untuk parameter formal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Variabel lokal diberi nilai dari argumen  </a:t>
            </a:r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Pemanggilan metode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258763" y="3703638"/>
            <a:ext cx="8680450" cy="2308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  <a:cs typeface="Courier New" pitchFamily="49" charset="0"/>
              </a:rPr>
              <a:t>String yearOfCourse = “2010”;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System.out.printf(myGradeBook.showMessage( “Calculus”, 2010));</a:t>
            </a:r>
          </a:p>
          <a:p>
            <a:endParaRPr lang="en-US" b="1"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public String showMessage( String courseName, int yearCourse )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{	String message = "Welcome to the grade book for "+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        “Calculus” + ” and “ + “2010”;                                          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"Welcome to the grade book for Calculus and 2010”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  <a:endParaRPr lang="en-AU" b="1">
              <a:latin typeface="Courier New" pitchFamily="49" charset="0"/>
            </a:endParaRPr>
          </a:p>
        </p:txBody>
      </p:sp>
      <p:sp>
        <p:nvSpPr>
          <p:cNvPr id="64517" name="Line 5"/>
          <p:cNvSpPr>
            <a:spLocks noChangeShapeType="1"/>
          </p:cNvSpPr>
          <p:nvPr/>
        </p:nvSpPr>
        <p:spPr bwMode="auto">
          <a:xfrm flipH="1">
            <a:off x="7519988" y="4340225"/>
            <a:ext cx="614362" cy="3270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arrow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 flipH="1">
            <a:off x="5881688" y="4325938"/>
            <a:ext cx="709612" cy="32861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arrow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8"/>
          <p:cNvSpPr txBox="1">
            <a:spLocks noChangeArrowheads="1"/>
          </p:cNvSpPr>
          <p:nvPr/>
        </p:nvSpPr>
        <p:spPr bwMode="auto">
          <a:xfrm>
            <a:off x="4763" y="1376363"/>
            <a:ext cx="891540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 Ketika metode mengembalikan nilai diproses :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Argumen dievaluasi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Metode dipanggil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Membuat variabel lokal untuk parameter formal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Variabel lokal diberi nilai dari argumen  </a:t>
            </a:r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Pemanggilan metode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58763" y="3703638"/>
            <a:ext cx="8680450" cy="2308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  <a:cs typeface="Courier New" pitchFamily="49" charset="0"/>
              </a:rPr>
              <a:t>String yearOfCourse = “2010”;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System.out.printf(myGradeBook.showMessage( “Calculus”, 2010));</a:t>
            </a:r>
          </a:p>
          <a:p>
            <a:endParaRPr lang="en-US" b="1"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public String showMessage( String courseName, int yearCourse )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{	String message = "Welcome to the grade book for "+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        “Calculus” + ” and “ + “2010”;                                          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"Welcome to the grade book for Calculus and 2010”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  <a:endParaRPr lang="en-AU" b="1">
              <a:latin typeface="Courier New" pitchFamily="49" charset="0"/>
            </a:endParaRPr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 flipH="1">
            <a:off x="7519988" y="4257675"/>
            <a:ext cx="614362" cy="32861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arrow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 flipH="1">
            <a:off x="5881688" y="4284663"/>
            <a:ext cx="709612" cy="32861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arrow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4400551" y="4892675"/>
            <a:ext cx="1174750" cy="1587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8"/>
          <p:cNvSpPr txBox="1">
            <a:spLocks noChangeArrowheads="1"/>
          </p:cNvSpPr>
          <p:nvPr/>
        </p:nvSpPr>
        <p:spPr bwMode="auto">
          <a:xfrm>
            <a:off x="4763" y="1376363"/>
            <a:ext cx="891540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 Ketika metode mengembalikan nilai diproses :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Argumen dievaluasi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Metode dipanggil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Membuat variabel lokal untuk parameter formal</a:t>
            </a:r>
          </a:p>
          <a:p>
            <a:pPr lvl="1" eaLnBrk="0" hangingPunct="0">
              <a:spcBef>
                <a:spcPct val="1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Variabel lokal diberi nilai dari argumen  </a:t>
            </a:r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Pemanggilan metode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255588" y="3703638"/>
            <a:ext cx="9144000" cy="2308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  <a:cs typeface="Courier New" pitchFamily="49" charset="0"/>
              </a:rPr>
              <a:t>String yearOfCourse = “2010”;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System.out.printf(</a:t>
            </a:r>
            <a:r>
              <a:rPr lang="en-US" sz="16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"Welcome to the grade book for Calculus and 2010”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b="1"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public String showMessage( String courseName, int yearCourse )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{	String message = "Welcome to the grade book for "+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        “Calculus” + ” and “ + “2010”;                                          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"Welcome to the grade book for Calculus and 2010”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  <a:endParaRPr lang="en-AU" b="1">
              <a:latin typeface="Courier New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4407694" y="4871244"/>
            <a:ext cx="1160463" cy="1587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442913" y="214313"/>
            <a:ext cx="8701087" cy="130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212" tIns="43106" rIns="86212" bIns="43106" anchor="ctr"/>
          <a:lstStyle/>
          <a:p>
            <a:pPr algn="ctr">
              <a:defRPr/>
            </a:pPr>
            <a:r>
              <a:rPr lang="sv-SE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Apa hubungan antar obyek ? Pesan dan Metode</a:t>
            </a:r>
            <a:endParaRPr lang="en-CA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33400" y="1752600"/>
            <a:ext cx="8541026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212" tIns="43106" rIns="86212" bIns="43106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800" dirty="0" err="1"/>
              <a:t>Obyek</a:t>
            </a:r>
            <a:r>
              <a:rPr lang="en-US" sz="2800" dirty="0"/>
              <a:t> </a:t>
            </a:r>
            <a:r>
              <a:rPr lang="en-US" sz="2800" dirty="0" err="1"/>
              <a:t>mengeksekusi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ketika</a:t>
            </a:r>
            <a:r>
              <a:rPr lang="en-US" sz="2800" dirty="0"/>
              <a:t> </a:t>
            </a:r>
            <a:r>
              <a:rPr lang="en-US" sz="2800" dirty="0" err="1"/>
              <a:t>mengirim</a:t>
            </a:r>
            <a:r>
              <a:rPr lang="en-US" sz="2800" dirty="0"/>
              <a:t>/</a:t>
            </a:r>
            <a:r>
              <a:rPr lang="en-US" sz="2800" dirty="0" err="1"/>
              <a:t>menerima</a:t>
            </a:r>
            <a:r>
              <a:rPr lang="en-US" sz="2800" dirty="0"/>
              <a:t> </a:t>
            </a:r>
            <a:r>
              <a:rPr lang="en-US" sz="2800" dirty="0" err="1"/>
              <a:t>pesan</a:t>
            </a:r>
            <a:endParaRPr lang="en-US" sz="2800" dirty="0"/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800" dirty="0" err="1"/>
              <a:t>Misalnya</a:t>
            </a:r>
            <a:r>
              <a:rPr lang="en-US" sz="2800" dirty="0"/>
              <a:t>,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meminta</a:t>
            </a:r>
            <a:r>
              <a:rPr lang="en-US" sz="2800" dirty="0"/>
              <a:t>/</a:t>
            </a:r>
            <a:r>
              <a:rPr lang="en-US" sz="2800" dirty="0" err="1"/>
              <a:t>meminta</a:t>
            </a:r>
            <a:r>
              <a:rPr lang="en-US" sz="2800" dirty="0"/>
              <a:t> </a:t>
            </a:r>
            <a:r>
              <a:rPr lang="en-US" sz="2800" dirty="0" err="1"/>
              <a:t>anjing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duduk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mengirimkan</a:t>
            </a:r>
            <a:r>
              <a:rPr lang="en-US" sz="2800" dirty="0"/>
              <a:t> </a:t>
            </a:r>
            <a:r>
              <a:rPr lang="en-US" sz="2800" dirty="0" err="1"/>
              <a:t>pesan</a:t>
            </a:r>
            <a:r>
              <a:rPr lang="en-US" sz="2800" dirty="0"/>
              <a:t> "duduk“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pemrograman</a:t>
            </a:r>
            <a:r>
              <a:rPr lang="en-US" sz="2800" dirty="0"/>
              <a:t> </a:t>
            </a:r>
            <a:r>
              <a:rPr lang="en-US" sz="2800" dirty="0" err="1"/>
              <a:t>berorientasi</a:t>
            </a:r>
            <a:r>
              <a:rPr lang="en-US" sz="2800" dirty="0"/>
              <a:t> </a:t>
            </a:r>
            <a:r>
              <a:rPr lang="en-US" sz="2800" dirty="0" err="1"/>
              <a:t>obyek</a:t>
            </a:r>
            <a:r>
              <a:rPr lang="en-US" sz="2800" dirty="0"/>
              <a:t>, </a:t>
            </a:r>
            <a:r>
              <a:rPr lang="en-US" sz="2800" dirty="0" err="1"/>
              <a:t>obyek</a:t>
            </a:r>
            <a:r>
              <a:rPr lang="en-US" sz="2800" dirty="0"/>
              <a:t> </a:t>
            </a:r>
            <a:r>
              <a:rPr lang="en-US" sz="2800" dirty="0" err="1"/>
              <a:t>mengirim</a:t>
            </a:r>
            <a:r>
              <a:rPr lang="en-US" sz="2800" dirty="0"/>
              <a:t> </a:t>
            </a:r>
            <a:r>
              <a:rPr lang="en-US" sz="2800" dirty="0" err="1"/>
              <a:t>pesan</a:t>
            </a:r>
            <a:r>
              <a:rPr lang="en-US" sz="2800" dirty="0"/>
              <a:t> yang </a:t>
            </a:r>
            <a:r>
              <a:rPr lang="en-US" sz="2800" dirty="0" err="1"/>
              <a:t>meminta</a:t>
            </a:r>
            <a:r>
              <a:rPr lang="en-US" sz="2800" dirty="0"/>
              <a:t>/</a:t>
            </a:r>
            <a:r>
              <a:rPr lang="en-US" sz="2800" dirty="0" err="1"/>
              <a:t>memberi</a:t>
            </a:r>
            <a:r>
              <a:rPr lang="en-US" sz="2800" dirty="0"/>
              <a:t> </a:t>
            </a:r>
            <a:r>
              <a:rPr lang="en-US" sz="2800" dirty="0" err="1"/>
              <a:t>tahu</a:t>
            </a:r>
            <a:r>
              <a:rPr lang="en-US" sz="2800" dirty="0"/>
              <a:t> orang lain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perilaku</a:t>
            </a:r>
            <a:r>
              <a:rPr lang="en-US" sz="2800" dirty="0"/>
              <a:t> –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800" dirty="0" err="1"/>
              <a:t>Obyek</a:t>
            </a:r>
            <a:r>
              <a:rPr lang="en-US" sz="2800" dirty="0"/>
              <a:t> lain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memanggil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yang </a:t>
            </a:r>
            <a:r>
              <a:rPr lang="en-US" sz="2800" dirty="0" err="1"/>
              <a:t>sesuai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pesan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mengeksekusi</a:t>
            </a:r>
            <a:r>
              <a:rPr lang="en-US" sz="2800" dirty="0"/>
              <a:t> </a:t>
            </a:r>
            <a:r>
              <a:rPr lang="en-US" sz="2800" dirty="0" err="1"/>
              <a:t>perilaku</a:t>
            </a:r>
            <a:r>
              <a:rPr lang="en-US" sz="2800" dirty="0"/>
              <a:t> yang </a:t>
            </a:r>
            <a:r>
              <a:rPr lang="en-US" sz="2800" dirty="0" err="1"/>
              <a:t>diinginkan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86898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.86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1.76"/>
  <p:tag name="TIMELINE" val="5.4/9.9/15.9/20.9/25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9.2|47.9|30.9|23.3|5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27.6|10.4|4.7|1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15.2|7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.1|17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4.272"/>
  <p:tag name="TIMELINE" val="15.9/39.5"/>
</p:tagLst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B2B2B2"/>
      </a:lt1>
      <a:dk2>
        <a:srgbClr val="000000"/>
      </a:dk2>
      <a:lt2>
        <a:srgbClr val="808080"/>
      </a:lt2>
      <a:accent1>
        <a:srgbClr val="DB8C8F"/>
      </a:accent1>
      <a:accent2>
        <a:srgbClr val="D47876"/>
      </a:accent2>
      <a:accent3>
        <a:srgbClr val="D5D5D5"/>
      </a:accent3>
      <a:accent4>
        <a:srgbClr val="000000"/>
      </a:accent4>
      <a:accent5>
        <a:srgbClr val="EAC5C6"/>
      </a:accent5>
      <a:accent6>
        <a:srgbClr val="C06C6A"/>
      </a:accent6>
      <a:hlink>
        <a:srgbClr val="892B2A"/>
      </a:hlink>
      <a:folHlink>
        <a:srgbClr val="844D4A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B2B2B2"/>
        </a:lt1>
        <a:dk2>
          <a:srgbClr val="000000"/>
        </a:dk2>
        <a:lt2>
          <a:srgbClr val="808080"/>
        </a:lt2>
        <a:accent1>
          <a:srgbClr val="DB8C8F"/>
        </a:accent1>
        <a:accent2>
          <a:srgbClr val="D47876"/>
        </a:accent2>
        <a:accent3>
          <a:srgbClr val="D5D5D5"/>
        </a:accent3>
        <a:accent4>
          <a:srgbClr val="000000"/>
        </a:accent4>
        <a:accent5>
          <a:srgbClr val="EAC5C6"/>
        </a:accent5>
        <a:accent6>
          <a:srgbClr val="C06C6A"/>
        </a:accent6>
        <a:hlink>
          <a:srgbClr val="892B2A"/>
        </a:hlink>
        <a:folHlink>
          <a:srgbClr val="844D4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B2B2B2"/>
        </a:lt1>
        <a:dk2>
          <a:srgbClr val="000000"/>
        </a:dk2>
        <a:lt2>
          <a:srgbClr val="808080"/>
        </a:lt2>
        <a:accent1>
          <a:srgbClr val="DE6B6F"/>
        </a:accent1>
        <a:accent2>
          <a:srgbClr val="CC5B9C"/>
        </a:accent2>
        <a:accent3>
          <a:srgbClr val="D5D5D5"/>
        </a:accent3>
        <a:accent4>
          <a:srgbClr val="000000"/>
        </a:accent4>
        <a:accent5>
          <a:srgbClr val="ECBABB"/>
        </a:accent5>
        <a:accent6>
          <a:srgbClr val="B9528D"/>
        </a:accent6>
        <a:hlink>
          <a:srgbClr val="864E27"/>
        </a:hlink>
        <a:folHlink>
          <a:srgbClr val="7C2E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B2B2B2"/>
        </a:lt1>
        <a:dk2>
          <a:srgbClr val="000000"/>
        </a:dk2>
        <a:lt2>
          <a:srgbClr val="808080"/>
        </a:lt2>
        <a:accent1>
          <a:srgbClr val="D56064"/>
        </a:accent1>
        <a:accent2>
          <a:srgbClr val="A8CA28"/>
        </a:accent2>
        <a:accent3>
          <a:srgbClr val="D5D5D5"/>
        </a:accent3>
        <a:accent4>
          <a:srgbClr val="000000"/>
        </a:accent4>
        <a:accent5>
          <a:srgbClr val="E7B6B8"/>
        </a:accent5>
        <a:accent6>
          <a:srgbClr val="98B723"/>
        </a:accent6>
        <a:hlink>
          <a:srgbClr val="1F5A74"/>
        </a:hlink>
        <a:folHlink>
          <a:srgbClr val="5061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B2B2B2"/>
        </a:lt1>
        <a:dk2>
          <a:srgbClr val="000000"/>
        </a:dk2>
        <a:lt2>
          <a:srgbClr val="808080"/>
        </a:lt2>
        <a:accent1>
          <a:srgbClr val="D04C50"/>
        </a:accent1>
        <a:accent2>
          <a:srgbClr val="D6BA4A"/>
        </a:accent2>
        <a:accent3>
          <a:srgbClr val="D5D5D5"/>
        </a:accent3>
        <a:accent4>
          <a:srgbClr val="000000"/>
        </a:accent4>
        <a:accent5>
          <a:srgbClr val="E4B2B3"/>
        </a:accent5>
        <a:accent6>
          <a:srgbClr val="C2A842"/>
        </a:accent6>
        <a:hlink>
          <a:srgbClr val="2F5722"/>
        </a:hlink>
        <a:folHlink>
          <a:srgbClr val="2925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B8C8F"/>
        </a:accent1>
        <a:accent2>
          <a:srgbClr val="D47876"/>
        </a:accent2>
        <a:accent3>
          <a:srgbClr val="FFFFFF"/>
        </a:accent3>
        <a:accent4>
          <a:srgbClr val="000000"/>
        </a:accent4>
        <a:accent5>
          <a:srgbClr val="EAC5C6"/>
        </a:accent5>
        <a:accent6>
          <a:srgbClr val="C06C6A"/>
        </a:accent6>
        <a:hlink>
          <a:srgbClr val="892B2A"/>
        </a:hlink>
        <a:folHlink>
          <a:srgbClr val="844D4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E6B6F"/>
        </a:accent1>
        <a:accent2>
          <a:srgbClr val="CC5B9C"/>
        </a:accent2>
        <a:accent3>
          <a:srgbClr val="FFFFFF"/>
        </a:accent3>
        <a:accent4>
          <a:srgbClr val="000000"/>
        </a:accent4>
        <a:accent5>
          <a:srgbClr val="ECBABB"/>
        </a:accent5>
        <a:accent6>
          <a:srgbClr val="B9528D"/>
        </a:accent6>
        <a:hlink>
          <a:srgbClr val="864E27"/>
        </a:hlink>
        <a:folHlink>
          <a:srgbClr val="7C2E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6064"/>
        </a:accent1>
        <a:accent2>
          <a:srgbClr val="A8CA28"/>
        </a:accent2>
        <a:accent3>
          <a:srgbClr val="FFFFFF"/>
        </a:accent3>
        <a:accent4>
          <a:srgbClr val="000000"/>
        </a:accent4>
        <a:accent5>
          <a:srgbClr val="E7B6B8"/>
        </a:accent5>
        <a:accent6>
          <a:srgbClr val="98B723"/>
        </a:accent6>
        <a:hlink>
          <a:srgbClr val="1F5A74"/>
        </a:hlink>
        <a:folHlink>
          <a:srgbClr val="5061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04C50"/>
        </a:accent1>
        <a:accent2>
          <a:srgbClr val="D6BA4A"/>
        </a:accent2>
        <a:accent3>
          <a:srgbClr val="FFFFFF"/>
        </a:accent3>
        <a:accent4>
          <a:srgbClr val="000000"/>
        </a:accent4>
        <a:accent5>
          <a:srgbClr val="E4B2B3"/>
        </a:accent5>
        <a:accent6>
          <a:srgbClr val="C2A842"/>
        </a:accent6>
        <a:hlink>
          <a:srgbClr val="2F5722"/>
        </a:hlink>
        <a:folHlink>
          <a:srgbClr val="29255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d_1977_slide">
  <a:themeElements>
    <a:clrScheme name="ind_1977_slide 1">
      <a:dk1>
        <a:srgbClr val="000000"/>
      </a:dk1>
      <a:lt1>
        <a:srgbClr val="B9D3EE"/>
      </a:lt1>
      <a:dk2>
        <a:srgbClr val="000000"/>
      </a:dk2>
      <a:lt2>
        <a:srgbClr val="B2B2B2"/>
      </a:lt2>
      <a:accent1>
        <a:srgbClr val="D2E3F4"/>
      </a:accent1>
      <a:accent2>
        <a:srgbClr val="679FDA"/>
      </a:accent2>
      <a:accent3>
        <a:srgbClr val="D9E6F5"/>
      </a:accent3>
      <a:accent4>
        <a:srgbClr val="000000"/>
      </a:accent4>
      <a:accent5>
        <a:srgbClr val="E5EFF8"/>
      </a:accent5>
      <a:accent6>
        <a:srgbClr val="5D90C5"/>
      </a:accent6>
      <a:hlink>
        <a:srgbClr val="2865A4"/>
      </a:hlink>
      <a:folHlink>
        <a:srgbClr val="2E4C6B"/>
      </a:folHlink>
    </a:clrScheme>
    <a:fontScheme name="ind_1977_slide">
      <a:majorFont>
        <a:latin typeface="Georgia"/>
        <a:ea typeface=""/>
        <a:cs typeface="Arial"/>
      </a:majorFont>
      <a:minorFont>
        <a:latin typeface="Georgi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d_1977_slide 1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D2E3F4"/>
        </a:accent1>
        <a:accent2>
          <a:srgbClr val="679FDA"/>
        </a:accent2>
        <a:accent3>
          <a:srgbClr val="D9E6F5"/>
        </a:accent3>
        <a:accent4>
          <a:srgbClr val="000000"/>
        </a:accent4>
        <a:accent5>
          <a:srgbClr val="E5EFF8"/>
        </a:accent5>
        <a:accent6>
          <a:srgbClr val="5D90C5"/>
        </a:accent6>
        <a:hlink>
          <a:srgbClr val="2865A4"/>
        </a:hlink>
        <a:folHlink>
          <a:srgbClr val="2E4C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2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66B9CC"/>
        </a:accent1>
        <a:accent2>
          <a:srgbClr val="6666CC"/>
        </a:accent2>
        <a:accent3>
          <a:srgbClr val="D9E6F5"/>
        </a:accent3>
        <a:accent4>
          <a:srgbClr val="000000"/>
        </a:accent4>
        <a:accent5>
          <a:srgbClr val="B8D9E2"/>
        </a:accent5>
        <a:accent6>
          <a:srgbClr val="5C5CB9"/>
        </a:accent6>
        <a:hlink>
          <a:srgbClr val="2E4C6B"/>
        </a:hlink>
        <a:folHlink>
          <a:srgbClr val="2E2E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3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C56230"/>
        </a:accent1>
        <a:accent2>
          <a:srgbClr val="B69715"/>
        </a:accent2>
        <a:accent3>
          <a:srgbClr val="D9E6F5"/>
        </a:accent3>
        <a:accent4>
          <a:srgbClr val="000000"/>
        </a:accent4>
        <a:accent5>
          <a:srgbClr val="DFB7AD"/>
        </a:accent5>
        <a:accent6>
          <a:srgbClr val="A58812"/>
        </a:accent6>
        <a:hlink>
          <a:srgbClr val="2E4C6B"/>
        </a:hlink>
        <a:folHlink>
          <a:srgbClr val="6B51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4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B46E17"/>
        </a:accent1>
        <a:accent2>
          <a:srgbClr val="A7BC2E"/>
        </a:accent2>
        <a:accent3>
          <a:srgbClr val="D9E6F5"/>
        </a:accent3>
        <a:accent4>
          <a:srgbClr val="000000"/>
        </a:accent4>
        <a:accent5>
          <a:srgbClr val="D6BAAB"/>
        </a:accent5>
        <a:accent6>
          <a:srgbClr val="97AA29"/>
        </a:accent6>
        <a:hlink>
          <a:srgbClr val="2E4C6B"/>
        </a:hlink>
        <a:folHlink>
          <a:srgbClr val="6B2E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D2E3F4"/>
        </a:accent1>
        <a:accent2>
          <a:srgbClr val="679FDA"/>
        </a:accent2>
        <a:accent3>
          <a:srgbClr val="FFFFFF"/>
        </a:accent3>
        <a:accent4>
          <a:srgbClr val="000000"/>
        </a:accent4>
        <a:accent5>
          <a:srgbClr val="E5EFF8"/>
        </a:accent5>
        <a:accent6>
          <a:srgbClr val="5D90C5"/>
        </a:accent6>
        <a:hlink>
          <a:srgbClr val="2865A4"/>
        </a:hlink>
        <a:folHlink>
          <a:srgbClr val="2E4C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B9CC"/>
        </a:accent1>
        <a:accent2>
          <a:srgbClr val="6666CC"/>
        </a:accent2>
        <a:accent3>
          <a:srgbClr val="FFFFFF"/>
        </a:accent3>
        <a:accent4>
          <a:srgbClr val="000000"/>
        </a:accent4>
        <a:accent5>
          <a:srgbClr val="B8D9E2"/>
        </a:accent5>
        <a:accent6>
          <a:srgbClr val="5C5CB9"/>
        </a:accent6>
        <a:hlink>
          <a:srgbClr val="2E4C6B"/>
        </a:hlink>
        <a:folHlink>
          <a:srgbClr val="2E2E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56230"/>
        </a:accent1>
        <a:accent2>
          <a:srgbClr val="B69715"/>
        </a:accent2>
        <a:accent3>
          <a:srgbClr val="FFFFFF"/>
        </a:accent3>
        <a:accent4>
          <a:srgbClr val="000000"/>
        </a:accent4>
        <a:accent5>
          <a:srgbClr val="DFB7AD"/>
        </a:accent5>
        <a:accent6>
          <a:srgbClr val="A58812"/>
        </a:accent6>
        <a:hlink>
          <a:srgbClr val="2E4C6B"/>
        </a:hlink>
        <a:folHlink>
          <a:srgbClr val="6B51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46E17"/>
        </a:accent1>
        <a:accent2>
          <a:srgbClr val="A7BC2E"/>
        </a:accent2>
        <a:accent3>
          <a:srgbClr val="FFFFFF"/>
        </a:accent3>
        <a:accent4>
          <a:srgbClr val="000000"/>
        </a:accent4>
        <a:accent5>
          <a:srgbClr val="D6BAAB"/>
        </a:accent5>
        <a:accent6>
          <a:srgbClr val="97AA29"/>
        </a:accent6>
        <a:hlink>
          <a:srgbClr val="2E4C6B"/>
        </a:hlink>
        <a:folHlink>
          <a:srgbClr val="6B2E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ind_1615_slide</Template>
  <TotalTime>5775</TotalTime>
  <Words>4537</Words>
  <Application>Microsoft Office PowerPoint</Application>
  <PresentationFormat>On-screen Show (4:3)</PresentationFormat>
  <Paragraphs>778</Paragraphs>
  <Slides>84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8" baseType="lpstr">
      <vt:lpstr>Arial</vt:lpstr>
      <vt:lpstr>Arial Narrow</vt:lpstr>
      <vt:lpstr>Arial Unicode MS</vt:lpstr>
      <vt:lpstr>Calibri</vt:lpstr>
      <vt:lpstr>Comic Sans MS</vt:lpstr>
      <vt:lpstr>Courier New</vt:lpstr>
      <vt:lpstr>Georgia</vt:lpstr>
      <vt:lpstr>Lucida Console</vt:lpstr>
      <vt:lpstr>Times New Roman</vt:lpstr>
      <vt:lpstr>Trebuchet MS</vt:lpstr>
      <vt:lpstr>Wingdings</vt:lpstr>
      <vt:lpstr>Custom Design</vt:lpstr>
      <vt:lpstr>ind_1977_slide</vt:lpstr>
      <vt:lpstr>Document</vt:lpstr>
      <vt:lpstr>MODUL III PBO I  Membuat Kelas dan Obyek I</vt:lpstr>
      <vt:lpstr>PowerPoint Presentation</vt:lpstr>
      <vt:lpstr>Kelas dan Obyek (Review)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Pengenalan UML</vt:lpstr>
      <vt:lpstr>PowerPoint Presentation</vt:lpstr>
      <vt:lpstr>PowerPoint Presentation</vt:lpstr>
      <vt:lpstr>PowerPoint Presentation</vt:lpstr>
      <vt:lpstr>PowerPoint Presentation</vt:lpstr>
      <vt:lpstr> Diagram Class</vt:lpstr>
      <vt:lpstr>PowerPoint Presentation</vt:lpstr>
      <vt:lpstr> Icon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Contoh</vt:lpstr>
      <vt:lpstr>Tugas</vt:lpstr>
      <vt:lpstr>Struktur Definisi Kelas (Template Kelas)</vt:lpstr>
      <vt:lpstr>PowerPoint Presentation</vt:lpstr>
      <vt:lpstr>Deklarasi Kelas</vt:lpstr>
      <vt:lpstr>PowerPoint Presentation</vt:lpstr>
      <vt:lpstr>PowerPoint Presentation</vt:lpstr>
      <vt:lpstr>Contoh Kelas</vt:lpstr>
      <vt:lpstr>Deklarasi dan Pembuatan</vt:lpstr>
      <vt:lpstr>Deklarasi dan Pembuatan</vt:lpstr>
      <vt:lpstr>Deklarasi dan Pembuatan</vt:lpstr>
      <vt:lpstr>Contoh : Dua Account</vt:lpstr>
      <vt:lpstr>Contoh : “Account Bersama”</vt:lpstr>
      <vt:lpstr>Kesalahan yang sering terjadi</vt:lpstr>
      <vt:lpstr>Analogi Balon</vt:lpstr>
      <vt:lpstr>Analogi Balon</vt:lpstr>
      <vt:lpstr>Analogi Balon</vt:lpstr>
      <vt:lpstr>Analogi Balon</vt:lpstr>
      <vt:lpstr>Analogi Balon</vt:lpstr>
      <vt:lpstr>Analogi Balon</vt:lpstr>
      <vt:lpstr>Analogi Balon</vt:lpstr>
      <vt:lpstr>PowerPoint Presentation</vt:lpstr>
      <vt:lpstr>Modularisasi</vt:lpstr>
      <vt:lpstr>Metode / Method</vt:lpstr>
      <vt:lpstr>PowerPoint Presentation</vt:lpstr>
      <vt:lpstr>Deklarasi Metode</vt:lpstr>
      <vt:lpstr>Deklarasi Metode </vt:lpstr>
      <vt:lpstr>Pemanggilan Metode </vt:lpstr>
      <vt:lpstr>Memanggil Metode</vt:lpstr>
      <vt:lpstr>Contoh Metode Dalam Java</vt:lpstr>
      <vt:lpstr>Jenis Metode</vt:lpstr>
      <vt:lpstr>PowerPoint Presentation</vt:lpstr>
      <vt:lpstr>Deklarasi  Metode Dengan Satu  Parameter</vt:lpstr>
      <vt:lpstr>Outline</vt:lpstr>
      <vt:lpstr>Parameter Formal dan Aktual </vt:lpstr>
      <vt:lpstr>PowerPoint Presentation</vt:lpstr>
      <vt:lpstr>Outline</vt:lpstr>
      <vt:lpstr>Kesesuaian Argumen dan Parameter</vt:lpstr>
      <vt:lpstr>PowerPoint Presentation</vt:lpstr>
      <vt:lpstr>Metode  Nilai</vt:lpstr>
      <vt:lpstr>Metode Dengan Nilai Balikan</vt:lpstr>
      <vt:lpstr>Statemen return </vt:lpstr>
      <vt:lpstr>Pemanggilan Metode</vt:lpstr>
      <vt:lpstr>Pemanggilan Metode</vt:lpstr>
      <vt:lpstr>Pemanggilan Metode</vt:lpstr>
      <vt:lpstr>Pemanggilan metode</vt:lpstr>
      <vt:lpstr>Pemanggilan metode</vt:lpstr>
      <vt:lpstr>Pemanggilan metode</vt:lpstr>
      <vt:lpstr>Pemanggilan metode</vt:lpstr>
      <vt:lpstr>Pemanggilan metode</vt:lpstr>
      <vt:lpstr>Pemanggilan metode</vt:lpstr>
      <vt:lpstr>Pemanggilan metode</vt:lpstr>
      <vt:lpstr>Pemanggilan metode</vt:lpstr>
      <vt:lpstr>Pemanggilan metode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 Hartati Wijono</dc:creator>
  <cp:lastModifiedBy>asus zenbook</cp:lastModifiedBy>
  <cp:revision>481</cp:revision>
  <dcterms:created xsi:type="dcterms:W3CDTF">2009-02-16T04:13:12Z</dcterms:created>
  <dcterms:modified xsi:type="dcterms:W3CDTF">2022-02-22T03:45:05Z</dcterms:modified>
</cp:coreProperties>
</file>