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7" r:id="rId2"/>
  </p:sldMasterIdLst>
  <p:notesMasterIdLst>
    <p:notesMasterId r:id="rId23"/>
  </p:notesMasterIdLst>
  <p:sldIdLst>
    <p:sldId id="463" r:id="rId3"/>
    <p:sldId id="269" r:id="rId4"/>
    <p:sldId id="471" r:id="rId5"/>
    <p:sldId id="472" r:id="rId6"/>
    <p:sldId id="473" r:id="rId7"/>
    <p:sldId id="474" r:id="rId8"/>
    <p:sldId id="475" r:id="rId9"/>
    <p:sldId id="344" r:id="rId10"/>
    <p:sldId id="333" r:id="rId11"/>
    <p:sldId id="421" r:id="rId12"/>
    <p:sldId id="422" r:id="rId13"/>
    <p:sldId id="423" r:id="rId14"/>
    <p:sldId id="424" r:id="rId15"/>
    <p:sldId id="425" r:id="rId16"/>
    <p:sldId id="426" r:id="rId17"/>
    <p:sldId id="427" r:id="rId18"/>
    <p:sldId id="428" r:id="rId19"/>
    <p:sldId id="338" r:id="rId20"/>
    <p:sldId id="341" r:id="rId21"/>
    <p:sldId id="342"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FF00"/>
    <a:srgbClr val="C2D9F0"/>
    <a:srgbClr val="BFD7EF"/>
    <a:srgbClr val="000099"/>
    <a:srgbClr val="5F5F5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38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57399A57-10A1-45A9-914C-7681171DCA2D}" type="slidenum">
              <a:rPr lang="en-US"/>
              <a:pPr>
                <a:defRPr/>
              </a:pPr>
              <a:t>‹#›</a:t>
            </a:fld>
            <a:endParaRPr lang="en-US"/>
          </a:p>
        </p:txBody>
      </p:sp>
    </p:spTree>
    <p:extLst>
      <p:ext uri="{BB962C8B-B14F-4D97-AF65-F5344CB8AC3E}">
        <p14:creationId xmlns:p14="http://schemas.microsoft.com/office/powerpoint/2010/main" val="15304230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45FFB7B-A520-4C60-A2D4-6413236EBB50}" type="slidenum">
              <a:rPr lang="en-US" smtClean="0">
                <a:cs typeface="Arial" pitchFamily="34" charset="0"/>
              </a:rPr>
              <a:pPr/>
              <a:t>10</a:t>
            </a:fld>
            <a:endParaRPr lang="en-US">
              <a:cs typeface="Arial" pitchFamily="34" charset="0"/>
            </a:endParaRPr>
          </a:p>
        </p:txBody>
      </p:sp>
      <p:sp>
        <p:nvSpPr>
          <p:cNvPr id="36867" name="Rectangle 2"/>
          <p:cNvSpPr>
            <a:spLocks noGrp="1" noRot="1" noChangeAspect="1" noChangeArrowheads="1" noTextEdit="1"/>
          </p:cNvSpPr>
          <p:nvPr>
            <p:ph type="sldImg"/>
          </p:nvPr>
        </p:nvSpPr>
        <p:spPr>
          <a:xfrm>
            <a:off x="1144588" y="685800"/>
            <a:ext cx="4572000" cy="3429000"/>
          </a:xfrm>
          <a:ln/>
        </p:spPr>
      </p:sp>
      <p:sp>
        <p:nvSpPr>
          <p:cNvPr id="36868" name="Rectangle 3"/>
          <p:cNvSpPr>
            <a:spLocks noGrp="1" noChangeArrowheads="1"/>
          </p:cNvSpPr>
          <p:nvPr>
            <p:ph type="body" idx="1"/>
          </p:nvPr>
        </p:nvSpPr>
        <p:spPr>
          <a:xfrm>
            <a:off x="914400" y="4341813"/>
            <a:ext cx="5029200" cy="4116387"/>
          </a:xfrm>
          <a:noFill/>
          <a:ln/>
        </p:spPr>
        <p:txBody>
          <a:bodyPr lIns="86493" tIns="43247" rIns="86493" bIns="43247"/>
          <a:lstStyle/>
          <a:p>
            <a:pPr eaLnBrk="1" hangingPunct="1"/>
            <a:r>
              <a:rPr lang="en-US"/>
              <a:t>The visibility modifiers dictate the accessibility of class components by the clients. Anything that is considered as internal details should be declared as private and hidden from the clients. For example, exactly how a MobileRobot moves is an internal detail. All the client cares is that a mobile robot is set in motion when its method move is called.</a:t>
            </a:r>
          </a:p>
          <a:p>
            <a:pPr eaLnBrk="1" hangingPunct="1"/>
            <a:endParaRPr lang="en-US"/>
          </a:p>
          <a:p>
            <a:pPr eaLnBrk="1" hangingPunct="1"/>
            <a:r>
              <a:rPr lang="en-US"/>
              <a:t>Public methods of a class determines the behavior of its instances. Internal details are implemented by private methods and private data members. </a:t>
            </a:r>
          </a:p>
          <a:p>
            <a:pPr eaLnBrk="1" hangingPunct="1"/>
            <a:endParaRPr lang="en-US"/>
          </a:p>
        </p:txBody>
      </p:sp>
    </p:spTree>
    <p:extLst>
      <p:ext uri="{BB962C8B-B14F-4D97-AF65-F5344CB8AC3E}">
        <p14:creationId xmlns:p14="http://schemas.microsoft.com/office/powerpoint/2010/main" val="362980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536F58A-CADC-4870-A11C-7AC5FAD16D6E}" type="slidenum">
              <a:rPr lang="en-US" smtClean="0">
                <a:cs typeface="Arial" pitchFamily="34" charset="0"/>
              </a:rPr>
              <a:pPr/>
              <a:t>11</a:t>
            </a:fld>
            <a:endParaRPr lang="en-US">
              <a:cs typeface="Arial" pitchFamily="34" charset="0"/>
            </a:endParaRPr>
          </a:p>
        </p:txBody>
      </p:sp>
      <p:sp>
        <p:nvSpPr>
          <p:cNvPr id="37891" name="Rectangle 2"/>
          <p:cNvSpPr>
            <a:spLocks noGrp="1" noRot="1" noChangeAspect="1" noChangeArrowheads="1" noTextEdit="1"/>
          </p:cNvSpPr>
          <p:nvPr>
            <p:ph type="sldImg"/>
          </p:nvPr>
        </p:nvSpPr>
        <p:spPr>
          <a:xfrm>
            <a:off x="1144588" y="685800"/>
            <a:ext cx="4572000" cy="3429000"/>
          </a:xfrm>
          <a:ln/>
        </p:spPr>
      </p:sp>
      <p:sp>
        <p:nvSpPr>
          <p:cNvPr id="37892" name="Rectangle 3"/>
          <p:cNvSpPr>
            <a:spLocks noGrp="1" noChangeArrowheads="1"/>
          </p:cNvSpPr>
          <p:nvPr>
            <p:ph type="body" idx="1"/>
          </p:nvPr>
        </p:nvSpPr>
        <p:spPr>
          <a:xfrm>
            <a:off x="914400" y="4341813"/>
            <a:ext cx="5029200" cy="4116387"/>
          </a:xfrm>
          <a:noFill/>
          <a:ln/>
        </p:spPr>
        <p:txBody>
          <a:bodyPr lIns="86493" tIns="43247" rIns="86493" bIns="43247"/>
          <a:lstStyle/>
          <a:p>
            <a:pPr eaLnBrk="1" hangingPunct="1"/>
            <a:r>
              <a:rPr lang="en-US"/>
              <a:t>This is a simple example of public and private modifiers. See how the client can access the public data member and method.</a:t>
            </a:r>
          </a:p>
        </p:txBody>
      </p:sp>
    </p:spTree>
    <p:extLst>
      <p:ext uri="{BB962C8B-B14F-4D97-AF65-F5344CB8AC3E}">
        <p14:creationId xmlns:p14="http://schemas.microsoft.com/office/powerpoint/2010/main" val="366465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6452ECF-74CD-4074-B9B2-B24C4F0C81B3}" type="slidenum">
              <a:rPr lang="en-US" smtClean="0">
                <a:cs typeface="Arial" pitchFamily="34" charset="0"/>
              </a:rPr>
              <a:pPr/>
              <a:t>12</a:t>
            </a:fld>
            <a:endParaRPr lang="en-US">
              <a:cs typeface="Arial" pitchFamily="34" charset="0"/>
            </a:endParaRPr>
          </a:p>
        </p:txBody>
      </p:sp>
      <p:sp>
        <p:nvSpPr>
          <p:cNvPr id="38915" name="Rectangle 2"/>
          <p:cNvSpPr>
            <a:spLocks noGrp="1" noRot="1" noChangeAspect="1" noChangeArrowheads="1" noTextEdit="1"/>
          </p:cNvSpPr>
          <p:nvPr>
            <p:ph type="sldImg"/>
          </p:nvPr>
        </p:nvSpPr>
        <p:spPr>
          <a:xfrm>
            <a:off x="1144588" y="685800"/>
            <a:ext cx="4572000" cy="3429000"/>
          </a:xfrm>
          <a:ln/>
        </p:spPr>
      </p:sp>
      <p:sp>
        <p:nvSpPr>
          <p:cNvPr id="38916" name="Rectangle 3"/>
          <p:cNvSpPr>
            <a:spLocks noGrp="1" noChangeArrowheads="1"/>
          </p:cNvSpPr>
          <p:nvPr>
            <p:ph type="body" idx="1"/>
          </p:nvPr>
        </p:nvSpPr>
        <p:spPr>
          <a:xfrm>
            <a:off x="914400" y="4341813"/>
            <a:ext cx="5029200" cy="4116387"/>
          </a:xfrm>
          <a:noFill/>
          <a:ln/>
        </p:spPr>
        <p:txBody>
          <a:bodyPr lIns="91432" tIns="45716" rIns="91432" bIns="45716"/>
          <a:lstStyle/>
          <a:p>
            <a:pPr eaLnBrk="1" hangingPunct="1"/>
            <a:r>
              <a:rPr lang="en-US"/>
              <a:t>If a data member is declared public then a client can make changes directly that can affect the internal operation adversely. Hide the component that needs to be hidden to maintain the integrity of the class. Although class constants should be declared public when direct access to them is desired, please note that once a constant is declared public, its name cannot be changed without affecting the client code that made a direct access. So it is important to derive a good name that you don’t have to come back and change it.</a:t>
            </a:r>
          </a:p>
        </p:txBody>
      </p:sp>
    </p:spTree>
    <p:extLst>
      <p:ext uri="{BB962C8B-B14F-4D97-AF65-F5344CB8AC3E}">
        <p14:creationId xmlns:p14="http://schemas.microsoft.com/office/powerpoint/2010/main" val="290311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A95137C-DEAA-438B-863D-A4A07DFD95D8}" type="slidenum">
              <a:rPr lang="en-US" smtClean="0">
                <a:cs typeface="Arial" pitchFamily="34" charset="0"/>
              </a:rPr>
              <a:pPr/>
              <a:t>13</a:t>
            </a:fld>
            <a:endParaRPr lang="en-US">
              <a:cs typeface="Arial" pitchFamily="34" charset="0"/>
            </a:endParaRPr>
          </a:p>
        </p:txBody>
      </p:sp>
      <p:sp>
        <p:nvSpPr>
          <p:cNvPr id="39939" name="Rectangle 2"/>
          <p:cNvSpPr>
            <a:spLocks noGrp="1" noRot="1" noChangeAspect="1" noChangeArrowheads="1" noTextEdit="1"/>
          </p:cNvSpPr>
          <p:nvPr>
            <p:ph type="sldImg"/>
          </p:nvPr>
        </p:nvSpPr>
        <p:spPr>
          <a:xfrm>
            <a:off x="1144588" y="685800"/>
            <a:ext cx="4572000" cy="3429000"/>
          </a:xfrm>
          <a:ln/>
        </p:spPr>
      </p:sp>
      <p:sp>
        <p:nvSpPr>
          <p:cNvPr id="39940" name="Rectangle 3"/>
          <p:cNvSpPr>
            <a:spLocks noGrp="1" noChangeArrowheads="1"/>
          </p:cNvSpPr>
          <p:nvPr>
            <p:ph type="body" idx="1"/>
          </p:nvPr>
        </p:nvSpPr>
        <p:spPr>
          <a:xfrm>
            <a:off x="914400" y="4341813"/>
            <a:ext cx="5029200" cy="4116387"/>
          </a:xfrm>
          <a:noFill/>
          <a:ln/>
        </p:spPr>
        <p:txBody>
          <a:bodyPr lIns="86493" tIns="43247" rIns="86493" bIns="43247"/>
          <a:lstStyle/>
          <a:p>
            <a:pPr eaLnBrk="1" hangingPunct="1"/>
            <a:endParaRPr lang="id-ID"/>
          </a:p>
        </p:txBody>
      </p:sp>
    </p:spTree>
    <p:extLst>
      <p:ext uri="{BB962C8B-B14F-4D97-AF65-F5344CB8AC3E}">
        <p14:creationId xmlns:p14="http://schemas.microsoft.com/office/powerpoint/2010/main" val="278493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DEFFDBB-B996-4018-BECD-2F22246B0828}" type="slidenum">
              <a:rPr lang="en-US" smtClean="0">
                <a:cs typeface="Arial" pitchFamily="34" charset="0"/>
              </a:rPr>
              <a:pPr/>
              <a:t>14</a:t>
            </a:fld>
            <a:endParaRPr lang="en-US">
              <a:cs typeface="Arial" pitchFamily="34" charset="0"/>
            </a:endParaRPr>
          </a:p>
        </p:txBody>
      </p:sp>
      <p:sp>
        <p:nvSpPr>
          <p:cNvPr id="40963" name="Rectangle 2"/>
          <p:cNvSpPr>
            <a:spLocks noGrp="1" noRot="1" noChangeAspect="1" noChangeArrowheads="1" noTextEdit="1"/>
          </p:cNvSpPr>
          <p:nvPr>
            <p:ph type="sldImg"/>
          </p:nvPr>
        </p:nvSpPr>
        <p:spPr>
          <a:xfrm>
            <a:off x="1144588" y="685800"/>
            <a:ext cx="4572000" cy="3429000"/>
          </a:xfrm>
          <a:ln/>
        </p:spPr>
      </p:sp>
      <p:sp>
        <p:nvSpPr>
          <p:cNvPr id="40964" name="Rectangle 3"/>
          <p:cNvSpPr>
            <a:spLocks noGrp="1" noChangeArrowheads="1"/>
          </p:cNvSpPr>
          <p:nvPr>
            <p:ph type="body" idx="1"/>
          </p:nvPr>
        </p:nvSpPr>
        <p:spPr>
          <a:xfrm>
            <a:off x="914400" y="4341813"/>
            <a:ext cx="5029200" cy="4116387"/>
          </a:xfrm>
          <a:noFill/>
          <a:ln/>
        </p:spPr>
        <p:txBody>
          <a:bodyPr lIns="86493" tIns="43247" rIns="86493" bIns="43247"/>
          <a:lstStyle/>
          <a:p>
            <a:pPr eaLnBrk="1" hangingPunct="1"/>
            <a:r>
              <a:rPr lang="en-US"/>
              <a:t>If we include both the private and public components, then we use the plus symbol for public and the minus symbol for private. </a:t>
            </a:r>
          </a:p>
        </p:txBody>
      </p:sp>
    </p:spTree>
    <p:extLst>
      <p:ext uri="{BB962C8B-B14F-4D97-AF65-F5344CB8AC3E}">
        <p14:creationId xmlns:p14="http://schemas.microsoft.com/office/powerpoint/2010/main" val="2829563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8A0705B-AE2F-473B-9DCF-A9EB71C8CA38}" type="slidenum">
              <a:rPr lang="en-US" smtClean="0">
                <a:cs typeface="Arial" pitchFamily="34" charset="0"/>
              </a:rPr>
              <a:pPr/>
              <a:t>15</a:t>
            </a:fld>
            <a:endParaRPr lang="en-US">
              <a:cs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1813"/>
            <a:ext cx="5029200" cy="4116387"/>
          </a:xfrm>
          <a:noFill/>
          <a:ln/>
        </p:spPr>
        <p:txBody>
          <a:bodyPr/>
          <a:lstStyle/>
          <a:p>
            <a:pPr eaLnBrk="1" hangingPunct="1"/>
            <a:endParaRPr lang="id-ID"/>
          </a:p>
        </p:txBody>
      </p:sp>
    </p:spTree>
    <p:extLst>
      <p:ext uri="{BB962C8B-B14F-4D97-AF65-F5344CB8AC3E}">
        <p14:creationId xmlns:p14="http://schemas.microsoft.com/office/powerpoint/2010/main" val="134824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F899BA3-840E-42F9-B2FB-FFF83E2E67B1}" type="slidenum">
              <a:rPr lang="en-US" smtClean="0">
                <a:cs typeface="Arial" pitchFamily="34" charset="0"/>
              </a:rPr>
              <a:pPr/>
              <a:t>16</a:t>
            </a:fld>
            <a:endParaRPr lang="en-US">
              <a:cs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1813"/>
            <a:ext cx="5029200" cy="4116387"/>
          </a:xfrm>
          <a:noFill/>
          <a:ln/>
        </p:spPr>
        <p:txBody>
          <a:bodyPr/>
          <a:lstStyle/>
          <a:p>
            <a:pPr eaLnBrk="1" hangingPunct="1"/>
            <a:endParaRPr lang="id-ID"/>
          </a:p>
        </p:txBody>
      </p:sp>
    </p:spTree>
    <p:extLst>
      <p:ext uri="{BB962C8B-B14F-4D97-AF65-F5344CB8AC3E}">
        <p14:creationId xmlns:p14="http://schemas.microsoft.com/office/powerpoint/2010/main" val="326451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DB3FD3B-028A-498B-9C81-EEDF1D9EE53E}" type="slidenum">
              <a:rPr lang="en-US" smtClean="0">
                <a:cs typeface="Arial" pitchFamily="34" charset="0"/>
              </a:rPr>
              <a:pPr/>
              <a:t>17</a:t>
            </a:fld>
            <a:endParaRPr lang="en-US">
              <a:cs typeface="Arial" pitchFamily="34" charset="0"/>
            </a:endParaRPr>
          </a:p>
        </p:txBody>
      </p:sp>
      <p:sp>
        <p:nvSpPr>
          <p:cNvPr id="44035" name="Rectangle 2"/>
          <p:cNvSpPr>
            <a:spLocks noGrp="1" noRot="1" noChangeAspect="1" noChangeArrowheads="1" noTextEdit="1"/>
          </p:cNvSpPr>
          <p:nvPr>
            <p:ph type="sldImg"/>
          </p:nvPr>
        </p:nvSpPr>
        <p:spPr>
          <a:xfrm>
            <a:off x="1144588" y="685800"/>
            <a:ext cx="4572000" cy="3429000"/>
          </a:xfrm>
          <a:ln/>
        </p:spPr>
      </p:sp>
      <p:sp>
        <p:nvSpPr>
          <p:cNvPr id="44036" name="Rectangle 3"/>
          <p:cNvSpPr>
            <a:spLocks noGrp="1" noChangeArrowheads="1"/>
          </p:cNvSpPr>
          <p:nvPr>
            <p:ph type="body" idx="1"/>
          </p:nvPr>
        </p:nvSpPr>
        <p:spPr>
          <a:xfrm>
            <a:off x="914400" y="4341813"/>
            <a:ext cx="5029200" cy="4116387"/>
          </a:xfrm>
          <a:noFill/>
          <a:ln/>
        </p:spPr>
        <p:txBody>
          <a:bodyPr lIns="86493" tIns="43247" rIns="86493" bIns="43247"/>
          <a:lstStyle/>
          <a:p>
            <a:pPr eaLnBrk="1" hangingPunct="1"/>
            <a:endParaRPr lang="id-ID"/>
          </a:p>
        </p:txBody>
      </p:sp>
    </p:spTree>
    <p:extLst>
      <p:ext uri="{BB962C8B-B14F-4D97-AF65-F5344CB8AC3E}">
        <p14:creationId xmlns:p14="http://schemas.microsoft.com/office/powerpoint/2010/main" val="2708851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3187194-2A7E-4279-9D45-CF768C863444}" type="slidenum">
              <a:rPr lang="en-US" smtClean="0">
                <a:cs typeface="Arial" pitchFamily="34" charset="0"/>
              </a:rPr>
              <a:pPr/>
              <a:t>18</a:t>
            </a:fld>
            <a:endParaRPr lang="en-US">
              <a:cs typeface="Arial" pitchFamily="34" charset="0"/>
            </a:endParaRPr>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xfrm>
            <a:off x="914400" y="4341813"/>
            <a:ext cx="5029200" cy="4116387"/>
          </a:xfrm>
          <a:noFill/>
          <a:ln/>
        </p:spPr>
        <p:txBody>
          <a:bodyPr lIns="86493" tIns="43247" rIns="86493" bIns="43247"/>
          <a:lstStyle/>
          <a:p>
            <a:pPr eaLnBrk="1" hangingPunct="1"/>
            <a:r>
              <a:rPr lang="en-US"/>
              <a:t>Here’s an example on how the matching declaration is found.</a:t>
            </a:r>
          </a:p>
        </p:txBody>
      </p:sp>
    </p:spTree>
    <p:extLst>
      <p:ext uri="{BB962C8B-B14F-4D97-AF65-F5344CB8AC3E}">
        <p14:creationId xmlns:p14="http://schemas.microsoft.com/office/powerpoint/2010/main" val="546844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ctrTitle"/>
          </p:nvPr>
        </p:nvSpPr>
        <p:spPr>
          <a:xfrm>
            <a:off x="685800" y="2587625"/>
            <a:ext cx="7772400" cy="1470025"/>
          </a:xfrm>
        </p:spPr>
        <p:txBody>
          <a:bodyPr/>
          <a:lstStyle>
            <a:lvl1pPr algn="ctr">
              <a:defRPr/>
            </a:lvl1pPr>
          </a:lstStyle>
          <a:p>
            <a:r>
              <a:rPr lang="en-US"/>
              <a:t>Click to edit Master title style</a:t>
            </a:r>
          </a:p>
        </p:txBody>
      </p:sp>
      <p:sp>
        <p:nvSpPr>
          <p:cNvPr id="182275" name="Rectangle 3"/>
          <p:cNvSpPr>
            <a:spLocks noGrp="1" noChangeArrowheads="1"/>
          </p:cNvSpPr>
          <p:nvPr>
            <p:ph type="subTitle" idx="1"/>
          </p:nvPr>
        </p:nvSpPr>
        <p:spPr>
          <a:xfrm>
            <a:off x="1371600" y="43434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FD6A866-C8C0-49F0-B0C8-F8728317891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063FCC-1035-48BD-8274-4EB2189BC68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43750" y="274638"/>
            <a:ext cx="1847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00200" y="274638"/>
            <a:ext cx="5391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7626A0-C9E2-470F-9481-667CF833203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1884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018C4DA-C085-42BD-919B-125D79AD038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1FCD67-A956-49FE-8E7A-A5489EE8CDA3}"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57A36A-EA62-409B-85B9-A0C92FE4C9E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600200"/>
            <a:ext cx="4162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5825" y="1600200"/>
            <a:ext cx="4162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C7EFC7-145F-4183-8142-A71F7C52A18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D03A521-1CB4-4D94-9406-3FA365732B80}"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17F74FF-E6BB-406A-9485-68B77EE7551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104D8C-F5D8-4C69-9DEC-AD2683655B0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0D1AE46-8528-4B49-B5FF-158BC76871C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AE2542-5FF7-4B49-A330-6EBDB718047C}"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2756768-3C39-4382-82BC-2C951C08F25F}"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317545-13B7-48D7-BC9D-22A84E1F18C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8938" y="274638"/>
            <a:ext cx="2119312"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74638"/>
            <a:ext cx="6205538"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83CF35-2127-40FE-B9C7-7404FF4B708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9F5E98-1CA6-45E9-A301-DD1D3ADE920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00200" y="1600200"/>
            <a:ext cx="3619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600200"/>
            <a:ext cx="3619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246EB3-5833-4FAB-8074-A46D830987C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2B1A35C-9F72-4BBF-B29A-F405619D82E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7BB6DCE-2BE4-4092-BA08-A5BAD40D7B2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64FF862-5A45-4192-9344-40C230A35D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DCA9C70-9A3A-400C-AE04-DA0A8E8AA16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AE1850-2E8B-4171-9EB2-DC2943D8C8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600200" y="274638"/>
            <a:ext cx="7391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1600200" y="1600200"/>
            <a:ext cx="7391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12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mn-cs"/>
              </a:defRPr>
            </a:lvl1pPr>
          </a:lstStyle>
          <a:p>
            <a:pPr>
              <a:defRPr/>
            </a:pPr>
            <a:endParaRPr lang="en-US"/>
          </a:p>
        </p:txBody>
      </p:sp>
      <p:sp>
        <p:nvSpPr>
          <p:cNvPr id="1812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mn-cs"/>
              </a:defRPr>
            </a:lvl1pPr>
          </a:lstStyle>
          <a:p>
            <a:pPr>
              <a:defRPr/>
            </a:pPr>
            <a:endParaRPr lang="en-US"/>
          </a:p>
        </p:txBody>
      </p:sp>
      <p:sp>
        <p:nvSpPr>
          <p:cNvPr id="1812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cs typeface="+mn-cs"/>
              </a:defRPr>
            </a:lvl1pPr>
          </a:lstStyle>
          <a:p>
            <a:pPr>
              <a:defRPr/>
            </a:pPr>
            <a:fld id="{F719ABA7-BC22-4DF0-B776-8323B0F1AC5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3"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itchFamily="34" charset="0"/>
          <a:cs typeface="Arial" pitchFamily="34" charset="0"/>
        </a:defRPr>
      </a:lvl2pPr>
      <a:lvl3pPr algn="l" rtl="0" eaLnBrk="0" fontAlgn="base" hangingPunct="0">
        <a:spcBef>
          <a:spcPct val="0"/>
        </a:spcBef>
        <a:spcAft>
          <a:spcPct val="0"/>
        </a:spcAft>
        <a:defRPr sz="4400">
          <a:solidFill>
            <a:schemeClr val="tx2"/>
          </a:solidFill>
          <a:latin typeface="Arial" pitchFamily="34" charset="0"/>
          <a:cs typeface="Arial" pitchFamily="34" charset="0"/>
        </a:defRPr>
      </a:lvl3pPr>
      <a:lvl4pPr algn="l" rtl="0" eaLnBrk="0" fontAlgn="base" hangingPunct="0">
        <a:spcBef>
          <a:spcPct val="0"/>
        </a:spcBef>
        <a:spcAft>
          <a:spcPct val="0"/>
        </a:spcAft>
        <a:defRPr sz="4400">
          <a:solidFill>
            <a:schemeClr val="tx2"/>
          </a:solidFill>
          <a:latin typeface="Arial" pitchFamily="34" charset="0"/>
          <a:cs typeface="Arial" pitchFamily="34" charset="0"/>
        </a:defRPr>
      </a:lvl4pPr>
      <a:lvl5pPr algn="l"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l" rtl="0" fontAlgn="base">
        <a:spcBef>
          <a:spcPct val="0"/>
        </a:spcBef>
        <a:spcAft>
          <a:spcPct val="0"/>
        </a:spcAft>
        <a:defRPr sz="4400">
          <a:solidFill>
            <a:schemeClr val="tx2"/>
          </a:solidFill>
          <a:latin typeface="Arial" pitchFamily="34" charset="0"/>
          <a:cs typeface="Arial" pitchFamily="34" charset="0"/>
        </a:defRPr>
      </a:lvl6pPr>
      <a:lvl7pPr marL="914400" algn="l" rtl="0" fontAlgn="base">
        <a:spcBef>
          <a:spcPct val="0"/>
        </a:spcBef>
        <a:spcAft>
          <a:spcPct val="0"/>
        </a:spcAft>
        <a:defRPr sz="4400">
          <a:solidFill>
            <a:schemeClr val="tx2"/>
          </a:solidFill>
          <a:latin typeface="Arial" pitchFamily="34" charset="0"/>
          <a:cs typeface="Arial" pitchFamily="34" charset="0"/>
        </a:defRPr>
      </a:lvl7pPr>
      <a:lvl8pPr marL="1371600" algn="l" rtl="0" fontAlgn="base">
        <a:spcBef>
          <a:spcPct val="0"/>
        </a:spcBef>
        <a:spcAft>
          <a:spcPct val="0"/>
        </a:spcAft>
        <a:defRPr sz="4400">
          <a:solidFill>
            <a:schemeClr val="tx2"/>
          </a:solidFill>
          <a:latin typeface="Arial" pitchFamily="34" charset="0"/>
          <a:cs typeface="Arial" pitchFamily="34" charset="0"/>
        </a:defRPr>
      </a:lvl8pPr>
      <a:lvl9pPr marL="1828800" algn="l"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bwMode="auto">
          <a:xfrm>
            <a:off x="381000" y="274638"/>
            <a:ext cx="84772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381000" y="1600200"/>
            <a:ext cx="847725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73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US"/>
          </a:p>
        </p:txBody>
      </p:sp>
      <p:sp>
        <p:nvSpPr>
          <p:cNvPr id="1873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US"/>
          </a:p>
        </p:txBody>
      </p:sp>
      <p:sp>
        <p:nvSpPr>
          <p:cNvPr id="1873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557FF311-6034-42E9-B9E5-344D6700896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5pPr>
      <a:lvl6pPr marL="4572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6pPr>
      <a:lvl7pPr marL="9144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7pPr>
      <a:lvl8pPr marL="13716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8pPr>
      <a:lvl9pPr marL="1828800" algn="l" rtl="0" fontAlgn="base">
        <a:spcBef>
          <a:spcPct val="0"/>
        </a:spcBef>
        <a:spcAft>
          <a:spcPct val="0"/>
        </a:spcAft>
        <a:defRPr sz="4400" b="1">
          <a:solidFill>
            <a:schemeClr val="tx2"/>
          </a:solidFill>
          <a:effectLst>
            <a:outerShdw blurRad="38100" dist="38100" dir="2700000" algn="tl">
              <a:srgbClr val="FFFFFF"/>
            </a:outerShdw>
          </a:effectLst>
          <a:latin typeface="Georgia" pitchFamily="18"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1524000" y="1676400"/>
            <a:ext cx="7407275" cy="1471613"/>
          </a:xfrm>
        </p:spPr>
        <p:txBody>
          <a:bodyPr anchor="b">
            <a:noAutofit/>
          </a:bodyPr>
          <a:lstStyle/>
          <a:p>
            <a:pPr algn="r" eaLnBrk="1" hangingPunct="1">
              <a:defRPr/>
            </a:pPr>
            <a:r>
              <a:rPr lang="en-US" sz="3300" dirty="0">
                <a:solidFill>
                  <a:schemeClr val="folHlink"/>
                </a:solidFill>
                <a:effectLst>
                  <a:outerShdw blurRad="38100" dist="38100" dir="2700000" algn="tl">
                    <a:srgbClr val="000000"/>
                  </a:outerShdw>
                </a:effectLst>
              </a:rPr>
              <a:t>MODUL IV PBO I</a:t>
            </a:r>
            <a:r>
              <a:rPr lang="en-US" sz="4500" dirty="0">
                <a:solidFill>
                  <a:srgbClr val="FFFF00"/>
                </a:solidFill>
                <a:effectLst>
                  <a:outerShdw blurRad="38100" dist="38100" dir="2700000" algn="tl">
                    <a:srgbClr val="000000"/>
                  </a:outerShdw>
                </a:effectLst>
              </a:rPr>
              <a:t> </a:t>
            </a:r>
            <a:br>
              <a:rPr lang="en-US" sz="4500" dirty="0">
                <a:solidFill>
                  <a:srgbClr val="FFFF00"/>
                </a:solidFill>
                <a:effectLst>
                  <a:outerShdw blurRad="38100" dist="38100" dir="2700000" algn="tl">
                    <a:srgbClr val="000000"/>
                  </a:outerShdw>
                </a:effectLst>
              </a:rPr>
            </a:br>
            <a:r>
              <a:rPr lang="en-US" sz="4500" dirty="0" err="1">
                <a:solidFill>
                  <a:srgbClr val="000099"/>
                </a:solidFill>
                <a:effectLst>
                  <a:outerShdw blurRad="38100" dist="38100" dir="2700000" algn="tl">
                    <a:srgbClr val="000000"/>
                  </a:outerShdw>
                </a:effectLst>
              </a:rPr>
              <a:t>Membuat</a:t>
            </a:r>
            <a:r>
              <a:rPr lang="en-US" sz="4500" dirty="0">
                <a:solidFill>
                  <a:srgbClr val="000099"/>
                </a:solidFill>
                <a:effectLst>
                  <a:outerShdw blurRad="38100" dist="38100" dir="2700000" algn="tl">
                    <a:srgbClr val="000000"/>
                  </a:outerShdw>
                </a:effectLst>
              </a:rPr>
              <a:t> </a:t>
            </a:r>
            <a:r>
              <a:rPr lang="en-US" sz="4500" dirty="0" err="1">
                <a:solidFill>
                  <a:srgbClr val="000099"/>
                </a:solidFill>
                <a:effectLst>
                  <a:outerShdw blurRad="38100" dist="38100" dir="2700000" algn="tl">
                    <a:srgbClr val="000000"/>
                  </a:outerShdw>
                </a:effectLst>
              </a:rPr>
              <a:t>Kelas</a:t>
            </a:r>
            <a:r>
              <a:rPr lang="en-US" sz="4500" dirty="0">
                <a:solidFill>
                  <a:srgbClr val="000099"/>
                </a:solidFill>
                <a:effectLst>
                  <a:outerShdw blurRad="38100" dist="38100" dir="2700000" algn="tl">
                    <a:srgbClr val="000000"/>
                  </a:outerShdw>
                </a:effectLst>
              </a:rPr>
              <a:t> </a:t>
            </a:r>
            <a:r>
              <a:rPr lang="id-ID" sz="4500" dirty="0">
                <a:solidFill>
                  <a:srgbClr val="000099"/>
                </a:solidFill>
                <a:effectLst>
                  <a:outerShdw blurRad="38100" dist="38100" dir="2700000" algn="tl">
                    <a:srgbClr val="000000"/>
                  </a:outerShdw>
                </a:effectLst>
              </a:rPr>
              <a:t>II</a:t>
            </a:r>
            <a:endParaRPr lang="en-US" sz="3300" dirty="0">
              <a:solidFill>
                <a:srgbClr val="000099"/>
              </a:solidFill>
              <a:effectLst>
                <a:outerShdw blurRad="38100" dist="38100" dir="2700000" algn="tl">
                  <a:srgbClr val="000000"/>
                </a:outerShdw>
              </a:effectLst>
            </a:endParaRPr>
          </a:p>
        </p:txBody>
      </p:sp>
      <p:sp>
        <p:nvSpPr>
          <p:cNvPr id="11267" name="Rectangle 3"/>
          <p:cNvSpPr>
            <a:spLocks noGrp="1" noChangeArrowheads="1"/>
          </p:cNvSpPr>
          <p:nvPr>
            <p:ph type="subTitle" idx="4294967295"/>
          </p:nvPr>
        </p:nvSpPr>
        <p:spPr>
          <a:xfrm>
            <a:off x="463550" y="4043363"/>
            <a:ext cx="8372475" cy="1866900"/>
          </a:xfrm>
        </p:spPr>
        <p:txBody>
          <a:bodyPr tIns="0"/>
          <a:lstStyle/>
          <a:p>
            <a:pPr marL="26988" indent="0" algn="r" eaLnBrk="1" hangingPunct="1">
              <a:lnSpc>
                <a:spcPct val="60000"/>
              </a:lnSpc>
              <a:buFontTx/>
              <a:buNone/>
            </a:pPr>
            <a:r>
              <a:rPr lang="en-US" sz="2200">
                <a:solidFill>
                  <a:schemeClr val="folHlink"/>
                </a:solidFill>
              </a:rPr>
              <a:t>Oleh: </a:t>
            </a:r>
          </a:p>
          <a:p>
            <a:pPr marL="26988" indent="0" algn="r" eaLnBrk="1" hangingPunct="1">
              <a:lnSpc>
                <a:spcPct val="60000"/>
              </a:lnSpc>
              <a:buFontTx/>
              <a:buNone/>
            </a:pPr>
            <a:r>
              <a:rPr lang="en-US" sz="2200">
                <a:solidFill>
                  <a:schemeClr val="folHlink"/>
                </a:solidFill>
              </a:rPr>
              <a:t>Tim Dosen  PBO I TI USD</a:t>
            </a:r>
          </a:p>
          <a:p>
            <a:pPr marL="26988" indent="0" algn="r" eaLnBrk="1" hangingPunct="1">
              <a:lnSpc>
                <a:spcPct val="60000"/>
              </a:lnSpc>
              <a:buFontTx/>
              <a:buNone/>
            </a:pPr>
            <a:endParaRPr lang="en-US" sz="2200">
              <a:solidFill>
                <a:schemeClr val="folHlink"/>
              </a:solidFill>
            </a:endParaRPr>
          </a:p>
          <a:p>
            <a:pPr marL="26988" indent="0" algn="r" eaLnBrk="1" hangingPunct="1">
              <a:lnSpc>
                <a:spcPct val="60000"/>
              </a:lnSpc>
              <a:buFontTx/>
              <a:buNone/>
            </a:pPr>
            <a:endParaRPr lang="en-US" sz="2200">
              <a:solidFill>
                <a:schemeClr val="folHlink"/>
              </a:solidFill>
            </a:endParaRPr>
          </a:p>
          <a:p>
            <a:pPr marL="26988" indent="0" algn="r" eaLnBrk="1" hangingPunct="1">
              <a:lnSpc>
                <a:spcPct val="60000"/>
              </a:lnSpc>
              <a:buFontTx/>
              <a:buNone/>
            </a:pPr>
            <a:r>
              <a:rPr lang="en-US" sz="2200">
                <a:solidFill>
                  <a:schemeClr val="folHlink"/>
                </a:solidFill>
              </a:rPr>
              <a:t>Jurusan Teknik Informatika </a:t>
            </a:r>
          </a:p>
          <a:p>
            <a:pPr marL="26988" indent="0" algn="r" eaLnBrk="1" hangingPunct="1">
              <a:lnSpc>
                <a:spcPct val="60000"/>
              </a:lnSpc>
              <a:buFontTx/>
              <a:buNone/>
            </a:pPr>
            <a:r>
              <a:rPr lang="en-US" sz="2200">
                <a:solidFill>
                  <a:schemeClr val="folHlink"/>
                </a:solidFill>
              </a:rPr>
              <a:t>Universitas Sanata Dharma</a:t>
            </a:r>
          </a:p>
          <a:p>
            <a:pPr marL="26988" indent="0" algn="r" eaLnBrk="1" hangingPunct="1">
              <a:lnSpc>
                <a:spcPct val="60000"/>
              </a:lnSpc>
              <a:buFontTx/>
              <a:buNone/>
            </a:pPr>
            <a:endParaRPr lang="en-US" sz="2200">
              <a:solidFill>
                <a:schemeClr val="folHlink"/>
              </a:solidFill>
            </a:endParaRPr>
          </a:p>
          <a:p>
            <a:pPr marL="26988" indent="0" eaLnBrk="1" hangingPunct="1">
              <a:lnSpc>
                <a:spcPct val="80000"/>
              </a:lnSpc>
              <a:buFontTx/>
              <a:buNone/>
            </a:pPr>
            <a:endParaRPr lang="en-US" sz="2000">
              <a:solidFill>
                <a:schemeClr val="folHlink"/>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eaLnBrk="1" hangingPunct="1">
              <a:defRPr/>
            </a:pPr>
            <a:r>
              <a:rPr lang="en-US" sz="4000"/>
              <a:t>Penyembunyian Informasi dan </a:t>
            </a:r>
            <a:r>
              <a:rPr lang="en-US" sz="4000" i="1"/>
              <a:t>Visibility Modifiers</a:t>
            </a:r>
          </a:p>
        </p:txBody>
      </p:sp>
      <p:sp>
        <p:nvSpPr>
          <p:cNvPr id="342019" name="Rectangle 3"/>
          <p:cNvSpPr>
            <a:spLocks noGrp="1" noChangeArrowheads="1"/>
          </p:cNvSpPr>
          <p:nvPr>
            <p:ph type="body" idx="1"/>
          </p:nvPr>
        </p:nvSpPr>
        <p:spPr/>
        <p:txBody>
          <a:bodyPr/>
          <a:lstStyle/>
          <a:p>
            <a:pPr algn="just" eaLnBrk="1" hangingPunct="1"/>
            <a:r>
              <a:rPr lang="en-US" sz="2500"/>
              <a:t>Modifiers </a:t>
            </a:r>
            <a:r>
              <a:rPr lang="en-US" sz="2500">
                <a:solidFill>
                  <a:srgbClr val="FF3300"/>
                </a:solidFill>
              </a:rPr>
              <a:t>public</a:t>
            </a:r>
            <a:r>
              <a:rPr lang="en-US" sz="2500"/>
              <a:t> dan </a:t>
            </a:r>
            <a:r>
              <a:rPr lang="en-US" sz="2500">
                <a:solidFill>
                  <a:srgbClr val="FF3300"/>
                </a:solidFill>
              </a:rPr>
              <a:t>private</a:t>
            </a:r>
            <a:r>
              <a:rPr lang="en-US" sz="2500"/>
              <a:t> disediakan untuk mengakses data member atau variabel </a:t>
            </a:r>
            <a:r>
              <a:rPr lang="en-US" sz="2500" i="1"/>
              <a:t>instance</a:t>
            </a:r>
            <a:r>
              <a:rPr lang="en-US" sz="2500"/>
              <a:t> dan metode.</a:t>
            </a:r>
          </a:p>
          <a:p>
            <a:pPr algn="just" eaLnBrk="1" hangingPunct="1"/>
            <a:r>
              <a:rPr lang="en-US" sz="2500"/>
              <a:t>Jika sebuah komponen kelas (data member atau metode) dideklarasikan sebagai </a:t>
            </a:r>
            <a:r>
              <a:rPr lang="en-US" sz="2500">
                <a:solidFill>
                  <a:srgbClr val="FF3300"/>
                </a:solidFill>
              </a:rPr>
              <a:t>private</a:t>
            </a:r>
            <a:r>
              <a:rPr lang="en-US" sz="2500"/>
              <a:t>, kelas klien </a:t>
            </a:r>
            <a:r>
              <a:rPr lang="en-US" sz="2500">
                <a:solidFill>
                  <a:srgbClr val="FF3300"/>
                </a:solidFill>
              </a:rPr>
              <a:t>tidak dapat</a:t>
            </a:r>
            <a:r>
              <a:rPr lang="en-US" sz="2500"/>
              <a:t> mengakesnya</a:t>
            </a:r>
          </a:p>
          <a:p>
            <a:pPr algn="just" eaLnBrk="1" hangingPunct="1"/>
            <a:r>
              <a:rPr lang="en-US" sz="2500"/>
              <a:t>Jika sebuah komponen kelas (data member atau metode) dideklarasikan sebagai </a:t>
            </a:r>
            <a:r>
              <a:rPr lang="en-US" sz="2500">
                <a:solidFill>
                  <a:srgbClr val="FF3300"/>
                </a:solidFill>
              </a:rPr>
              <a:t>public</a:t>
            </a:r>
            <a:r>
              <a:rPr lang="en-US" sz="2500"/>
              <a:t>, kelas klien </a:t>
            </a:r>
            <a:r>
              <a:rPr lang="en-US" sz="2500">
                <a:solidFill>
                  <a:srgbClr val="FF3300"/>
                </a:solidFill>
              </a:rPr>
              <a:t>dapat</a:t>
            </a:r>
            <a:r>
              <a:rPr lang="en-US" sz="2500"/>
              <a:t> mengakesnya</a:t>
            </a:r>
          </a:p>
          <a:p>
            <a:pPr algn="just" eaLnBrk="1" hangingPunct="1"/>
            <a:r>
              <a:rPr lang="en-US" sz="2500"/>
              <a:t> Detil internal dari suatu kelas dideklarasikan private dan disembunyikan dari klien untuk menjaga keamanannya </a:t>
            </a:r>
            <a:r>
              <a:rPr lang="en-US" sz="2500">
                <a:sym typeface="Wingdings" pitchFamily="2" charset="2"/>
              </a:rPr>
              <a:t> ini disebut </a:t>
            </a:r>
            <a:r>
              <a:rPr lang="en-US" sz="2500">
                <a:solidFill>
                  <a:srgbClr val="FF3300"/>
                </a:solidFill>
                <a:sym typeface="Wingdings" pitchFamily="2" charset="2"/>
              </a:rPr>
              <a:t>penyembunyian informasi (</a:t>
            </a:r>
            <a:r>
              <a:rPr lang="en-US" sz="2500" i="1">
                <a:solidFill>
                  <a:srgbClr val="FF3300"/>
                </a:solidFill>
              </a:rPr>
              <a:t>information hiding</a:t>
            </a:r>
            <a:r>
              <a:rPr lang="en-US" sz="2500">
                <a:solidFill>
                  <a:srgbClr val="FF3300"/>
                </a:solidFill>
              </a:rPr>
              <a:t>).</a:t>
            </a:r>
          </a:p>
        </p:txBody>
      </p:sp>
    </p:spTree>
    <p:custDataLst>
      <p:tags r:id="rId1"/>
    </p:custData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dissolve">
                                      <p:cBhvr>
                                        <p:cTn id="7" dur="500"/>
                                        <p:tgtEl>
                                          <p:spTgt spid="342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2019">
                                            <p:txEl>
                                              <p:pRg st="1" end="1"/>
                                            </p:txEl>
                                          </p:spTgt>
                                        </p:tgtEl>
                                        <p:attrNameLst>
                                          <p:attrName>style.visibility</p:attrName>
                                        </p:attrNameLst>
                                      </p:cBhvr>
                                      <p:to>
                                        <p:strVal val="visible"/>
                                      </p:to>
                                    </p:set>
                                    <p:animEffect transition="in" filter="dissolve">
                                      <p:cBhvr>
                                        <p:cTn id="12" dur="500"/>
                                        <p:tgtEl>
                                          <p:spTgt spid="342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2019">
                                            <p:txEl>
                                              <p:pRg st="2" end="2"/>
                                            </p:txEl>
                                          </p:spTgt>
                                        </p:tgtEl>
                                        <p:attrNameLst>
                                          <p:attrName>style.visibility</p:attrName>
                                        </p:attrNameLst>
                                      </p:cBhvr>
                                      <p:to>
                                        <p:strVal val="visible"/>
                                      </p:to>
                                    </p:set>
                                    <p:animEffect transition="in" filter="dissolve">
                                      <p:cBhvr>
                                        <p:cTn id="17" dur="500"/>
                                        <p:tgtEl>
                                          <p:spTgt spid="3420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2019">
                                            <p:txEl>
                                              <p:pRg st="3" end="3"/>
                                            </p:txEl>
                                          </p:spTgt>
                                        </p:tgtEl>
                                        <p:attrNameLst>
                                          <p:attrName>style.visibility</p:attrName>
                                        </p:attrNameLst>
                                      </p:cBhvr>
                                      <p:to>
                                        <p:strVal val="visible"/>
                                      </p:to>
                                    </p:set>
                                    <p:animEffect transition="in" filter="dissolve">
                                      <p:cBhvr>
                                        <p:cTn id="22" dur="500"/>
                                        <p:tgtEl>
                                          <p:spTgt spid="342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eaLnBrk="1" hangingPunct="1">
              <a:defRPr/>
            </a:pPr>
            <a:r>
              <a:rPr lang="en-US"/>
              <a:t>Contoh Aksesibilitas</a:t>
            </a:r>
          </a:p>
        </p:txBody>
      </p:sp>
      <p:grpSp>
        <p:nvGrpSpPr>
          <p:cNvPr id="16387" name="Group 3"/>
          <p:cNvGrpSpPr>
            <a:grpSpLocks/>
          </p:cNvGrpSpPr>
          <p:nvPr/>
        </p:nvGrpSpPr>
        <p:grpSpPr bwMode="auto">
          <a:xfrm>
            <a:off x="5057775" y="1682750"/>
            <a:ext cx="3863975" cy="3529013"/>
            <a:chOff x="138" y="646"/>
            <a:chExt cx="5527" cy="1119"/>
          </a:xfrm>
        </p:grpSpPr>
        <p:sp>
          <p:nvSpPr>
            <p:cNvPr id="344068" name="Rectangle 4"/>
            <p:cNvSpPr>
              <a:spLocks noChangeArrowheads="1"/>
            </p:cNvSpPr>
            <p:nvPr/>
          </p:nvSpPr>
          <p:spPr bwMode="auto">
            <a:xfrm>
              <a:off x="231" y="646"/>
              <a:ext cx="5434" cy="111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cs typeface="+mn-cs"/>
              </a:endParaRPr>
            </a:p>
          </p:txBody>
        </p:sp>
        <p:sp>
          <p:nvSpPr>
            <p:cNvPr id="16399" name="Rectangle 5"/>
            <p:cNvSpPr>
              <a:spLocks noChangeArrowheads="1"/>
            </p:cNvSpPr>
            <p:nvPr/>
          </p:nvSpPr>
          <p:spPr bwMode="auto">
            <a:xfrm>
              <a:off x="138" y="693"/>
              <a:ext cx="5518" cy="1037"/>
            </a:xfrm>
            <a:prstGeom prst="rect">
              <a:avLst/>
            </a:prstGeom>
            <a:noFill/>
            <a:ln w="9525">
              <a:noFill/>
              <a:miter lim="800000"/>
              <a:headEnd/>
              <a:tailEnd/>
            </a:ln>
          </p:spPr>
          <p:txBody>
            <a:bodyPr>
              <a:spAutoFit/>
            </a:bodyPr>
            <a:lstStyle/>
            <a:p>
              <a:pPr lvl="1">
                <a:spcBef>
                  <a:spcPct val="50000"/>
                </a:spcBef>
                <a:buClr>
                  <a:schemeClr val="tx2"/>
                </a:buClr>
                <a:buSzPct val="80000"/>
                <a:tabLst>
                  <a:tab pos="2289175" algn="l"/>
                </a:tabLst>
              </a:pPr>
              <a:r>
                <a:rPr lang="en-US" sz="1600">
                  <a:solidFill>
                    <a:srgbClr val="003399"/>
                  </a:solidFill>
                  <a:latin typeface="Courier New" pitchFamily="49" charset="0"/>
                  <a:ea typeface="ＭＳ Ｐゴシック" pitchFamily="34" charset="-128"/>
                </a:rPr>
                <a:t>class</a:t>
              </a:r>
              <a:r>
                <a:rPr lang="en-US" sz="1600">
                  <a:latin typeface="Courier New" pitchFamily="49" charset="0"/>
                  <a:ea typeface="ＭＳ Ｐゴシック" pitchFamily="34" charset="-128"/>
                </a:rPr>
                <a:t> Service </a:t>
              </a:r>
              <a:r>
                <a:rPr lang="en-US" sz="1600">
                  <a:solidFill>
                    <a:srgbClr val="CC0000"/>
                  </a:solidFill>
                  <a:latin typeface="Courier New" pitchFamily="49" charset="0"/>
                  <a:ea typeface="ＭＳ Ｐゴシック" pitchFamily="34" charset="-128"/>
                </a:rPr>
                <a:t>{</a:t>
              </a:r>
              <a:br>
                <a:rPr lang="en-US" sz="1600">
                  <a:latin typeface="Courier New" pitchFamily="49" charset="0"/>
                  <a:ea typeface="ＭＳ Ｐゴシック" pitchFamily="34" charset="-128"/>
                </a:rPr>
              </a:br>
              <a:r>
                <a:rPr lang="en-US" sz="1600">
                  <a:latin typeface="Courier New" pitchFamily="49" charset="0"/>
                  <a:ea typeface="ＭＳ Ｐゴシック" pitchFamily="34" charset="-128"/>
                </a:rPr>
                <a:t>    </a:t>
              </a:r>
              <a:r>
                <a:rPr lang="en-US" sz="1600">
                  <a:solidFill>
                    <a:srgbClr val="003399"/>
                  </a:solidFill>
                  <a:latin typeface="Courier New" pitchFamily="49" charset="0"/>
                  <a:ea typeface="ＭＳ Ｐゴシック" pitchFamily="34" charset="-128"/>
                </a:rPr>
                <a:t>public  int</a:t>
              </a:r>
              <a:r>
                <a:rPr lang="en-US" sz="1600">
                  <a:latin typeface="Courier New" pitchFamily="49" charset="0"/>
                  <a:ea typeface="ＭＳ Ｐゴシック" pitchFamily="34" charset="-128"/>
                </a:rPr>
                <a:t> memberOne;</a:t>
              </a:r>
              <a:br>
                <a:rPr lang="en-US" sz="1600">
                  <a:latin typeface="Courier New" pitchFamily="49" charset="0"/>
                  <a:ea typeface="ＭＳ Ｐゴシック" pitchFamily="34" charset="-128"/>
                </a:rPr>
              </a:br>
              <a:r>
                <a:rPr lang="en-US" sz="1600">
                  <a:latin typeface="Courier New" pitchFamily="49" charset="0"/>
                  <a:ea typeface="ＭＳ Ｐゴシック" pitchFamily="34" charset="-128"/>
                </a:rPr>
                <a:t>    </a:t>
              </a:r>
              <a:r>
                <a:rPr lang="en-US" sz="1600">
                  <a:solidFill>
                    <a:srgbClr val="003399"/>
                  </a:solidFill>
                  <a:latin typeface="Courier New" pitchFamily="49" charset="0"/>
                  <a:ea typeface="ＭＳ Ｐゴシック" pitchFamily="34" charset="-128"/>
                </a:rPr>
                <a:t>private int</a:t>
              </a:r>
              <a:r>
                <a:rPr lang="en-US" sz="1600">
                  <a:latin typeface="Courier New" pitchFamily="49" charset="0"/>
                  <a:ea typeface="ＭＳ Ｐゴシック" pitchFamily="34" charset="-128"/>
                </a:rPr>
                <a:t> memberTwo;</a:t>
              </a:r>
            </a:p>
            <a:p>
              <a:pPr lvl="1">
                <a:spcBef>
                  <a:spcPct val="50000"/>
                </a:spcBef>
                <a:buClr>
                  <a:schemeClr val="tx2"/>
                </a:buClr>
                <a:buSzPct val="80000"/>
                <a:tabLst>
                  <a:tab pos="2289175" algn="l"/>
                </a:tabLst>
              </a:pPr>
              <a:r>
                <a:rPr lang="en-US" sz="1600">
                  <a:latin typeface="Courier New" pitchFamily="49" charset="0"/>
                  <a:ea typeface="ＭＳ Ｐゴシック" pitchFamily="34" charset="-128"/>
                </a:rPr>
                <a:t>    </a:t>
              </a:r>
              <a:r>
                <a:rPr lang="en-US" sz="1600">
                  <a:solidFill>
                    <a:srgbClr val="003399"/>
                  </a:solidFill>
                  <a:latin typeface="Courier New" pitchFamily="49" charset="0"/>
                  <a:ea typeface="ＭＳ Ｐゴシック" pitchFamily="34" charset="-128"/>
                </a:rPr>
                <a:t>public void</a:t>
              </a:r>
              <a:r>
                <a:rPr lang="en-US" sz="1600">
                  <a:latin typeface="Courier New" pitchFamily="49" charset="0"/>
                  <a:ea typeface="ＭＳ Ｐゴシック" pitchFamily="34" charset="-128"/>
                </a:rPr>
                <a:t> doOne</a:t>
              </a:r>
              <a:r>
                <a:rPr lang="en-US" sz="1600">
                  <a:solidFill>
                    <a:srgbClr val="CC0000"/>
                  </a:solidFill>
                  <a:latin typeface="Courier New" pitchFamily="49" charset="0"/>
                  <a:ea typeface="ＭＳ Ｐゴシック" pitchFamily="34" charset="-128"/>
                </a:rPr>
                <a:t>() {</a:t>
              </a:r>
            </a:p>
            <a:p>
              <a:pPr lvl="1">
                <a:spcBef>
                  <a:spcPct val="50000"/>
                </a:spcBef>
                <a:buClr>
                  <a:schemeClr val="tx2"/>
                </a:buClr>
                <a:buSzPct val="80000"/>
                <a:tabLst>
                  <a:tab pos="2289175" algn="l"/>
                </a:tabLst>
              </a:pPr>
              <a:r>
                <a:rPr lang="en-US" sz="1600">
                  <a:latin typeface="Courier New" pitchFamily="49" charset="0"/>
                  <a:ea typeface="ＭＳ Ｐゴシック" pitchFamily="34" charset="-128"/>
                </a:rPr>
                <a:t>    </a:t>
              </a:r>
              <a:r>
                <a:rPr lang="en-US" sz="1600">
                  <a:latin typeface="Tahoma" pitchFamily="34" charset="0"/>
                  <a:ea typeface="ＭＳ Ｐゴシック" pitchFamily="34" charset="-128"/>
                </a:rPr>
                <a:t>…</a:t>
              </a:r>
              <a:endParaRPr lang="en-US" sz="1600">
                <a:latin typeface="Courier New" pitchFamily="49" charset="0"/>
                <a:ea typeface="ＭＳ Ｐゴシック" pitchFamily="34" charset="-128"/>
              </a:endParaRPr>
            </a:p>
            <a:p>
              <a:pPr lvl="1">
                <a:spcBef>
                  <a:spcPct val="50000"/>
                </a:spcBef>
                <a:buClr>
                  <a:schemeClr val="tx2"/>
                </a:buClr>
                <a:buSzPct val="80000"/>
                <a:tabLst>
                  <a:tab pos="2289175" algn="l"/>
                </a:tabLst>
              </a:pPr>
              <a:r>
                <a:rPr lang="en-US" sz="1600">
                  <a:latin typeface="Courier New" pitchFamily="49" charset="0"/>
                  <a:ea typeface="ＭＳ Ｐゴシック" pitchFamily="34" charset="-128"/>
                </a:rPr>
                <a:t>    </a:t>
              </a:r>
              <a:r>
                <a:rPr lang="en-US" sz="1600">
                  <a:solidFill>
                    <a:srgbClr val="CC0000"/>
                  </a:solidFill>
                  <a:latin typeface="Courier New" pitchFamily="49" charset="0"/>
                  <a:ea typeface="ＭＳ Ｐゴシック" pitchFamily="34" charset="-128"/>
                </a:rPr>
                <a:t>}</a:t>
              </a:r>
              <a:br>
                <a:rPr lang="en-US" sz="1600">
                  <a:latin typeface="Courier New" pitchFamily="49" charset="0"/>
                  <a:ea typeface="ＭＳ Ｐゴシック" pitchFamily="34" charset="-128"/>
                </a:rPr>
              </a:br>
              <a:r>
                <a:rPr lang="en-US" sz="1600">
                  <a:latin typeface="Courier New" pitchFamily="49" charset="0"/>
                  <a:ea typeface="ＭＳ Ｐゴシック" pitchFamily="34" charset="-128"/>
                </a:rPr>
                <a:t>    </a:t>
              </a:r>
              <a:r>
                <a:rPr lang="en-US" sz="1600">
                  <a:solidFill>
                    <a:srgbClr val="003399"/>
                  </a:solidFill>
                  <a:latin typeface="Courier New" pitchFamily="49" charset="0"/>
                  <a:ea typeface="ＭＳ Ｐゴシック" pitchFamily="34" charset="-128"/>
                </a:rPr>
                <a:t>private void</a:t>
              </a:r>
              <a:r>
                <a:rPr lang="en-US" sz="1600">
                  <a:latin typeface="Courier New" pitchFamily="49" charset="0"/>
                  <a:ea typeface="ＭＳ Ｐゴシック" pitchFamily="34" charset="-128"/>
                </a:rPr>
                <a:t> doTwo</a:t>
              </a:r>
              <a:r>
                <a:rPr lang="en-US" sz="1600">
                  <a:solidFill>
                    <a:srgbClr val="CC0000"/>
                  </a:solidFill>
                  <a:latin typeface="Courier New" pitchFamily="49" charset="0"/>
                  <a:ea typeface="ＭＳ Ｐゴシック" pitchFamily="34" charset="-128"/>
                </a:rPr>
                <a:t>() {</a:t>
              </a:r>
            </a:p>
            <a:p>
              <a:pPr lvl="1">
                <a:spcBef>
                  <a:spcPct val="50000"/>
                </a:spcBef>
                <a:buClr>
                  <a:schemeClr val="tx2"/>
                </a:buClr>
                <a:buSzPct val="80000"/>
                <a:tabLst>
                  <a:tab pos="2289175" algn="l"/>
                </a:tabLst>
              </a:pPr>
              <a:r>
                <a:rPr lang="en-US" sz="1600">
                  <a:latin typeface="Courier New" pitchFamily="49" charset="0"/>
                  <a:ea typeface="ＭＳ Ｐゴシック" pitchFamily="34" charset="-128"/>
                </a:rPr>
                <a:t>    </a:t>
              </a:r>
              <a:r>
                <a:rPr lang="en-US" sz="1600">
                  <a:latin typeface="Tahoma" pitchFamily="34" charset="0"/>
                  <a:ea typeface="ＭＳ Ｐゴシック" pitchFamily="34" charset="-128"/>
                </a:rPr>
                <a:t>…</a:t>
              </a:r>
              <a:endParaRPr lang="en-US" sz="1600">
                <a:latin typeface="Courier New" pitchFamily="49" charset="0"/>
                <a:ea typeface="ＭＳ Ｐゴシック" pitchFamily="34" charset="-128"/>
              </a:endParaRPr>
            </a:p>
            <a:p>
              <a:pPr lvl="1">
                <a:spcBef>
                  <a:spcPct val="50000"/>
                </a:spcBef>
                <a:buClr>
                  <a:schemeClr val="tx2"/>
                </a:buClr>
                <a:buSzPct val="80000"/>
                <a:tabLst>
                  <a:tab pos="2289175" algn="l"/>
                </a:tabLst>
              </a:pPr>
              <a:r>
                <a:rPr lang="en-US" sz="1600">
                  <a:latin typeface="Courier New" pitchFamily="49" charset="0"/>
                  <a:ea typeface="ＭＳ Ｐゴシック" pitchFamily="34" charset="-128"/>
                </a:rPr>
                <a:t>    </a:t>
              </a:r>
              <a:r>
                <a:rPr lang="en-US" sz="1600">
                  <a:solidFill>
                    <a:srgbClr val="CC0000"/>
                  </a:solidFill>
                  <a:latin typeface="Courier New" pitchFamily="49" charset="0"/>
                  <a:ea typeface="ＭＳ Ｐゴシック" pitchFamily="34" charset="-128"/>
                </a:rPr>
                <a:t>}</a:t>
              </a:r>
            </a:p>
            <a:p>
              <a:pPr lvl="1">
                <a:spcBef>
                  <a:spcPct val="50000"/>
                </a:spcBef>
                <a:buClr>
                  <a:schemeClr val="tx2"/>
                </a:buClr>
                <a:buSzPct val="80000"/>
                <a:tabLst>
                  <a:tab pos="2289175" algn="l"/>
                </a:tabLst>
              </a:pPr>
              <a:r>
                <a:rPr lang="en-US" sz="1600">
                  <a:solidFill>
                    <a:srgbClr val="CC0000"/>
                  </a:solidFill>
                  <a:latin typeface="Courier New" pitchFamily="49" charset="0"/>
                  <a:ea typeface="ＭＳ Ｐゴシック" pitchFamily="34" charset="-128"/>
                </a:rPr>
                <a:t>}</a:t>
              </a:r>
            </a:p>
          </p:txBody>
        </p:sp>
      </p:grpSp>
      <p:grpSp>
        <p:nvGrpSpPr>
          <p:cNvPr id="16388" name="Group 6"/>
          <p:cNvGrpSpPr>
            <a:grpSpLocks/>
          </p:cNvGrpSpPr>
          <p:nvPr/>
        </p:nvGrpSpPr>
        <p:grpSpPr bwMode="auto">
          <a:xfrm>
            <a:off x="0" y="1382713"/>
            <a:ext cx="4071938" cy="4795837"/>
            <a:chOff x="138" y="627"/>
            <a:chExt cx="5527" cy="1366"/>
          </a:xfrm>
        </p:grpSpPr>
        <p:sp>
          <p:nvSpPr>
            <p:cNvPr id="344071" name="Rectangle 7"/>
            <p:cNvSpPr>
              <a:spLocks noChangeArrowheads="1"/>
            </p:cNvSpPr>
            <p:nvPr/>
          </p:nvSpPr>
          <p:spPr bwMode="auto">
            <a:xfrm>
              <a:off x="231" y="646"/>
              <a:ext cx="5434" cy="111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cs typeface="+mn-cs"/>
              </a:endParaRPr>
            </a:p>
          </p:txBody>
        </p:sp>
        <p:sp>
          <p:nvSpPr>
            <p:cNvPr id="16397" name="Rectangle 8"/>
            <p:cNvSpPr>
              <a:spLocks noChangeArrowheads="1"/>
            </p:cNvSpPr>
            <p:nvPr/>
          </p:nvSpPr>
          <p:spPr bwMode="auto">
            <a:xfrm>
              <a:off x="138" y="627"/>
              <a:ext cx="5518" cy="1366"/>
            </a:xfrm>
            <a:prstGeom prst="rect">
              <a:avLst/>
            </a:prstGeom>
            <a:noFill/>
            <a:ln w="9525">
              <a:noFill/>
              <a:miter lim="800000"/>
              <a:headEnd/>
              <a:tailEnd/>
            </a:ln>
          </p:spPr>
          <p:txBody>
            <a:bodyPr>
              <a:spAutoFit/>
            </a:bodyPr>
            <a:lstStyle/>
            <a:p>
              <a:pPr lvl="1">
                <a:spcBef>
                  <a:spcPct val="50000"/>
                </a:spcBef>
                <a:buClr>
                  <a:schemeClr val="tx2"/>
                </a:buClr>
                <a:buSzPct val="80000"/>
                <a:tabLst>
                  <a:tab pos="2289175" algn="l"/>
                </a:tabLst>
              </a:pPr>
              <a:r>
                <a:rPr lang="en-US" sz="1600">
                  <a:solidFill>
                    <a:srgbClr val="003399"/>
                  </a:solidFill>
                  <a:latin typeface="Courier New" pitchFamily="49" charset="0"/>
                  <a:ea typeface="ＭＳ Ｐゴシック" pitchFamily="34" charset="-128"/>
                </a:rPr>
                <a:t>class</a:t>
              </a:r>
              <a:r>
                <a:rPr lang="en-US" sz="1600">
                  <a:latin typeface="Courier New" pitchFamily="49" charset="0"/>
                  <a:ea typeface="ＭＳ Ｐゴシック" pitchFamily="34" charset="-128"/>
                </a:rPr>
                <a:t> Service</a:t>
              </a:r>
              <a:r>
                <a:rPr lang="id-ID" sz="1600">
                  <a:latin typeface="Courier New" pitchFamily="49" charset="0"/>
                  <a:ea typeface="ＭＳ Ｐゴシック" pitchFamily="34" charset="-128"/>
                </a:rPr>
                <a:t>Main{</a:t>
              </a:r>
            </a:p>
            <a:p>
              <a:pPr lvl="1">
                <a:spcBef>
                  <a:spcPct val="50000"/>
                </a:spcBef>
                <a:buClr>
                  <a:schemeClr val="tx2"/>
                </a:buClr>
                <a:buSzPct val="80000"/>
                <a:tabLst>
                  <a:tab pos="2289175" algn="l"/>
                </a:tabLst>
              </a:pPr>
              <a:r>
                <a:rPr lang="id-ID" sz="1600">
                  <a:latin typeface="Courier New" pitchFamily="49" charset="0"/>
                  <a:ea typeface="ＭＳ Ｐゴシック" pitchFamily="34" charset="-128"/>
                </a:rPr>
                <a:t>..........</a:t>
              </a:r>
              <a:endParaRPr lang="en-US" sz="1600">
                <a:latin typeface="Courier New" pitchFamily="49" charset="0"/>
                <a:ea typeface="ＭＳ Ｐゴシック" pitchFamily="34" charset="-128"/>
              </a:endParaRPr>
            </a:p>
            <a:p>
              <a:pPr lvl="1">
                <a:spcBef>
                  <a:spcPct val="50000"/>
                </a:spcBef>
                <a:buClr>
                  <a:schemeClr val="tx2"/>
                </a:buClr>
                <a:buSzPct val="80000"/>
                <a:tabLst>
                  <a:tab pos="2289175" algn="l"/>
                </a:tabLst>
              </a:pPr>
              <a:r>
                <a:rPr lang="en-US" sz="1600">
                  <a:latin typeface="Courier New" pitchFamily="49" charset="0"/>
                  <a:ea typeface="ＭＳ Ｐゴシック" pitchFamily="34" charset="-128"/>
                </a:rPr>
                <a:t>Service obj = </a:t>
              </a:r>
              <a:r>
                <a:rPr lang="en-US" sz="1600">
                  <a:solidFill>
                    <a:srgbClr val="003399"/>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Service</a:t>
              </a:r>
              <a:r>
                <a:rPr lang="en-US" sz="1600">
                  <a:solidFill>
                    <a:srgbClr val="CC0000"/>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lvl="1">
                <a:lnSpc>
                  <a:spcPct val="200000"/>
                </a:lnSpc>
                <a:spcBef>
                  <a:spcPct val="50000"/>
                </a:spcBef>
                <a:buClr>
                  <a:schemeClr val="tx2"/>
                </a:buClr>
                <a:buSzPct val="80000"/>
                <a:tabLst>
                  <a:tab pos="2289175" algn="l"/>
                </a:tabLst>
              </a:pPr>
              <a:r>
                <a:rPr lang="en-US" sz="1600">
                  <a:latin typeface="Courier New" pitchFamily="49" charset="0"/>
                  <a:ea typeface="ＭＳ Ｐゴシック" pitchFamily="34" charset="-128"/>
                </a:rPr>
                <a:t>obj.memberOne = 10;</a:t>
              </a:r>
            </a:p>
            <a:p>
              <a:pPr lvl="1">
                <a:lnSpc>
                  <a:spcPct val="200000"/>
                </a:lnSpc>
                <a:spcBef>
                  <a:spcPct val="50000"/>
                </a:spcBef>
                <a:buClr>
                  <a:schemeClr val="tx2"/>
                </a:buClr>
                <a:buSzPct val="80000"/>
                <a:tabLst>
                  <a:tab pos="2289175" algn="l"/>
                </a:tabLst>
              </a:pPr>
              <a:r>
                <a:rPr lang="en-US" sz="1600">
                  <a:latin typeface="Courier New" pitchFamily="49" charset="0"/>
                  <a:ea typeface="ＭＳ Ｐゴシック" pitchFamily="34" charset="-128"/>
                </a:rPr>
                <a:t>obj.memberTwo = 20;</a:t>
              </a:r>
            </a:p>
            <a:p>
              <a:pPr lvl="1">
                <a:lnSpc>
                  <a:spcPct val="200000"/>
                </a:lnSpc>
                <a:spcBef>
                  <a:spcPct val="50000"/>
                </a:spcBef>
                <a:buClr>
                  <a:schemeClr val="tx2"/>
                </a:buClr>
                <a:buSzPct val="80000"/>
                <a:tabLst>
                  <a:tab pos="2289175" algn="l"/>
                </a:tabLst>
              </a:pPr>
              <a:r>
                <a:rPr lang="en-US" sz="1600">
                  <a:latin typeface="Courier New" pitchFamily="49" charset="0"/>
                  <a:ea typeface="ＭＳ Ｐゴシック" pitchFamily="34" charset="-128"/>
                </a:rPr>
                <a:t>obj.doOne</a:t>
              </a:r>
              <a:r>
                <a:rPr lang="en-US" sz="1600">
                  <a:solidFill>
                    <a:srgbClr val="CC0000"/>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lvl="1">
                <a:lnSpc>
                  <a:spcPct val="200000"/>
                </a:lnSpc>
                <a:spcBef>
                  <a:spcPct val="50000"/>
                </a:spcBef>
                <a:buClr>
                  <a:schemeClr val="tx2"/>
                </a:buClr>
                <a:buSzPct val="80000"/>
                <a:tabLst>
                  <a:tab pos="2289175" algn="l"/>
                </a:tabLst>
              </a:pPr>
              <a:r>
                <a:rPr lang="en-US" sz="1600">
                  <a:latin typeface="Courier New" pitchFamily="49" charset="0"/>
                  <a:ea typeface="ＭＳ Ｐゴシック" pitchFamily="34" charset="-128"/>
                </a:rPr>
                <a:t>obj.doTwo</a:t>
              </a:r>
              <a:r>
                <a:rPr lang="en-US" sz="1600">
                  <a:solidFill>
                    <a:srgbClr val="CC0000"/>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lvl="1">
                <a:spcBef>
                  <a:spcPct val="50000"/>
                </a:spcBef>
                <a:buClr>
                  <a:schemeClr val="tx2"/>
                </a:buClr>
                <a:buSzPct val="80000"/>
                <a:tabLst>
                  <a:tab pos="2289175" algn="l"/>
                </a:tabLst>
              </a:pPr>
              <a:r>
                <a:rPr lang="en-US" sz="1600">
                  <a:latin typeface="Tahoma" pitchFamily="34" charset="0"/>
                  <a:ea typeface="ＭＳ Ｐゴシック" pitchFamily="34" charset="-128"/>
                </a:rPr>
                <a:t>…</a:t>
              </a:r>
              <a:endParaRPr lang="en-US" sz="1600">
                <a:latin typeface="Courier New" pitchFamily="49" charset="0"/>
                <a:ea typeface="ＭＳ Ｐゴシック" pitchFamily="34" charset="-128"/>
              </a:endParaRPr>
            </a:p>
            <a:p>
              <a:pPr lvl="1">
                <a:spcBef>
                  <a:spcPct val="50000"/>
                </a:spcBef>
                <a:buClr>
                  <a:schemeClr val="tx2"/>
                </a:buClr>
                <a:buSzPct val="80000"/>
                <a:tabLst>
                  <a:tab pos="2289175" algn="l"/>
                </a:tabLst>
              </a:pPr>
              <a:endParaRPr lang="en-US" sz="1600">
                <a:latin typeface="Courier New" pitchFamily="49" charset="0"/>
                <a:ea typeface="ＭＳ Ｐゴシック" pitchFamily="34" charset="-128"/>
              </a:endParaRPr>
            </a:p>
          </p:txBody>
        </p:sp>
      </p:grpSp>
      <p:sp>
        <p:nvSpPr>
          <p:cNvPr id="344073" name="Freeform 9"/>
          <p:cNvSpPr>
            <a:spLocks/>
          </p:cNvSpPr>
          <p:nvPr/>
        </p:nvSpPr>
        <p:spPr bwMode="auto">
          <a:xfrm rot="534672">
            <a:off x="3402013" y="2527300"/>
            <a:ext cx="450850" cy="527050"/>
          </a:xfrm>
          <a:custGeom>
            <a:avLst/>
            <a:gdLst/>
            <a:ahLst/>
            <a:cxnLst>
              <a:cxn ang="0">
                <a:pos x="0" y="284"/>
              </a:cxn>
              <a:cxn ang="0">
                <a:pos x="112" y="284"/>
              </a:cxn>
              <a:cxn ang="0">
                <a:pos x="160" y="374"/>
              </a:cxn>
              <a:cxn ang="0">
                <a:pos x="266" y="64"/>
              </a:cxn>
              <a:cxn ang="0">
                <a:pos x="412" y="0"/>
              </a:cxn>
              <a:cxn ang="0">
                <a:pos x="150" y="476"/>
              </a:cxn>
              <a:cxn ang="0">
                <a:pos x="0" y="284"/>
              </a:cxn>
            </a:cxnLst>
            <a:rect l="0" t="0" r="r" b="b"/>
            <a:pathLst>
              <a:path w="412" h="476">
                <a:moveTo>
                  <a:pt x="0" y="284"/>
                </a:moveTo>
                <a:lnTo>
                  <a:pt x="112" y="284"/>
                </a:lnTo>
                <a:lnTo>
                  <a:pt x="160" y="374"/>
                </a:lnTo>
                <a:lnTo>
                  <a:pt x="266" y="64"/>
                </a:lnTo>
                <a:lnTo>
                  <a:pt x="412" y="0"/>
                </a:lnTo>
                <a:lnTo>
                  <a:pt x="150" y="476"/>
                </a:lnTo>
                <a:lnTo>
                  <a:pt x="0" y="284"/>
                </a:lnTo>
                <a:close/>
              </a:path>
            </a:pathLst>
          </a:custGeom>
          <a:solidFill>
            <a:schemeClr val="hlink"/>
          </a:solidFill>
          <a:ln w="9525" cap="flat" cmpd="sng">
            <a:solidFill>
              <a:schemeClr val="hlink"/>
            </a:solidFill>
            <a:prstDash val="solid"/>
            <a:miter lim="800000"/>
            <a:headEnd type="none" w="med" len="med"/>
            <a:tailEnd type="none" w="med" len="med"/>
          </a:ln>
          <a:effectLst>
            <a:outerShdw dist="53882" dir="2700000" algn="ctr" rotWithShape="0">
              <a:schemeClr val="bg2"/>
            </a:outerShdw>
          </a:effectLst>
        </p:spPr>
        <p:txBody>
          <a:bodyPr wrap="none"/>
          <a:lstStyle/>
          <a:p>
            <a:pPr>
              <a:defRPr/>
            </a:pPr>
            <a:endParaRPr lang="en-US">
              <a:cs typeface="+mn-cs"/>
            </a:endParaRPr>
          </a:p>
        </p:txBody>
      </p:sp>
      <p:sp>
        <p:nvSpPr>
          <p:cNvPr id="344074" name="Freeform 10"/>
          <p:cNvSpPr>
            <a:spLocks/>
          </p:cNvSpPr>
          <p:nvPr/>
        </p:nvSpPr>
        <p:spPr bwMode="auto">
          <a:xfrm rot="-50793">
            <a:off x="3348038" y="3228975"/>
            <a:ext cx="422275" cy="428625"/>
          </a:xfrm>
          <a:custGeom>
            <a:avLst/>
            <a:gdLst/>
            <a:ahLst/>
            <a:cxnLst>
              <a:cxn ang="0">
                <a:pos x="74" y="12"/>
              </a:cxn>
              <a:cxn ang="0">
                <a:pos x="152" y="12"/>
              </a:cxn>
              <a:cxn ang="0">
                <a:pos x="188" y="166"/>
              </a:cxn>
              <a:cxn ang="0">
                <a:pos x="288" y="0"/>
              </a:cxn>
              <a:cxn ang="0">
                <a:pos x="378" y="0"/>
              </a:cxn>
              <a:cxn ang="0">
                <a:pos x="214" y="214"/>
              </a:cxn>
              <a:cxn ang="0">
                <a:pos x="268" y="388"/>
              </a:cxn>
              <a:cxn ang="0">
                <a:pos x="190" y="386"/>
              </a:cxn>
              <a:cxn ang="0">
                <a:pos x="162" y="256"/>
              </a:cxn>
              <a:cxn ang="0">
                <a:pos x="68" y="398"/>
              </a:cxn>
              <a:cxn ang="0">
                <a:pos x="0" y="398"/>
              </a:cxn>
              <a:cxn ang="0">
                <a:pos x="128" y="220"/>
              </a:cxn>
              <a:cxn ang="0">
                <a:pos x="74" y="12"/>
              </a:cxn>
            </a:cxnLst>
            <a:rect l="0" t="0" r="r" b="b"/>
            <a:pathLst>
              <a:path w="378" h="398">
                <a:moveTo>
                  <a:pt x="74" y="12"/>
                </a:moveTo>
                <a:lnTo>
                  <a:pt x="152" y="12"/>
                </a:lnTo>
                <a:lnTo>
                  <a:pt x="188" y="166"/>
                </a:lnTo>
                <a:lnTo>
                  <a:pt x="288" y="0"/>
                </a:lnTo>
                <a:lnTo>
                  <a:pt x="378" y="0"/>
                </a:lnTo>
                <a:lnTo>
                  <a:pt x="214" y="214"/>
                </a:lnTo>
                <a:lnTo>
                  <a:pt x="268" y="388"/>
                </a:lnTo>
                <a:lnTo>
                  <a:pt x="190" y="386"/>
                </a:lnTo>
                <a:lnTo>
                  <a:pt x="162" y="256"/>
                </a:lnTo>
                <a:lnTo>
                  <a:pt x="68" y="398"/>
                </a:lnTo>
                <a:lnTo>
                  <a:pt x="0" y="398"/>
                </a:lnTo>
                <a:lnTo>
                  <a:pt x="128" y="220"/>
                </a:lnTo>
                <a:lnTo>
                  <a:pt x="74" y="12"/>
                </a:lnTo>
                <a:close/>
              </a:path>
            </a:pathLst>
          </a:custGeom>
          <a:solidFill>
            <a:srgbClr val="F6061D"/>
          </a:solidFill>
          <a:ln w="9525" cap="flat" cmpd="sng">
            <a:solidFill>
              <a:srgbClr val="F6061D"/>
            </a:solidFill>
            <a:prstDash val="solid"/>
            <a:miter lim="800000"/>
            <a:headEnd type="none" w="med" len="med"/>
            <a:tailEnd type="none" w="med" len="med"/>
          </a:ln>
          <a:effectLst>
            <a:outerShdw dist="52363" dir="4557825" algn="ctr" rotWithShape="0">
              <a:schemeClr val="bg2"/>
            </a:outerShdw>
          </a:effectLst>
        </p:spPr>
        <p:txBody>
          <a:bodyPr wrap="none"/>
          <a:lstStyle/>
          <a:p>
            <a:pPr>
              <a:defRPr/>
            </a:pPr>
            <a:endParaRPr lang="en-US">
              <a:cs typeface="+mn-cs"/>
            </a:endParaRPr>
          </a:p>
        </p:txBody>
      </p:sp>
      <p:sp>
        <p:nvSpPr>
          <p:cNvPr id="344075" name="Freeform 11"/>
          <p:cNvSpPr>
            <a:spLocks/>
          </p:cNvSpPr>
          <p:nvPr/>
        </p:nvSpPr>
        <p:spPr bwMode="auto">
          <a:xfrm rot="534672">
            <a:off x="3408363" y="3814763"/>
            <a:ext cx="450850" cy="527050"/>
          </a:xfrm>
          <a:custGeom>
            <a:avLst/>
            <a:gdLst/>
            <a:ahLst/>
            <a:cxnLst>
              <a:cxn ang="0">
                <a:pos x="0" y="284"/>
              </a:cxn>
              <a:cxn ang="0">
                <a:pos x="112" y="284"/>
              </a:cxn>
              <a:cxn ang="0">
                <a:pos x="160" y="374"/>
              </a:cxn>
              <a:cxn ang="0">
                <a:pos x="266" y="64"/>
              </a:cxn>
              <a:cxn ang="0">
                <a:pos x="412" y="0"/>
              </a:cxn>
              <a:cxn ang="0">
                <a:pos x="150" y="476"/>
              </a:cxn>
              <a:cxn ang="0">
                <a:pos x="0" y="284"/>
              </a:cxn>
            </a:cxnLst>
            <a:rect l="0" t="0" r="r" b="b"/>
            <a:pathLst>
              <a:path w="412" h="476">
                <a:moveTo>
                  <a:pt x="0" y="284"/>
                </a:moveTo>
                <a:lnTo>
                  <a:pt x="112" y="284"/>
                </a:lnTo>
                <a:lnTo>
                  <a:pt x="160" y="374"/>
                </a:lnTo>
                <a:lnTo>
                  <a:pt x="266" y="64"/>
                </a:lnTo>
                <a:lnTo>
                  <a:pt x="412" y="0"/>
                </a:lnTo>
                <a:lnTo>
                  <a:pt x="150" y="476"/>
                </a:lnTo>
                <a:lnTo>
                  <a:pt x="0" y="284"/>
                </a:lnTo>
                <a:close/>
              </a:path>
            </a:pathLst>
          </a:custGeom>
          <a:solidFill>
            <a:schemeClr val="hlink"/>
          </a:solidFill>
          <a:ln w="9525" cap="flat" cmpd="sng">
            <a:solidFill>
              <a:schemeClr val="hlink"/>
            </a:solidFill>
            <a:prstDash val="solid"/>
            <a:miter lim="800000"/>
            <a:headEnd type="none" w="med" len="med"/>
            <a:tailEnd type="none" w="med" len="med"/>
          </a:ln>
          <a:effectLst>
            <a:outerShdw dist="53882" dir="2700000" algn="ctr" rotWithShape="0">
              <a:schemeClr val="bg2"/>
            </a:outerShdw>
          </a:effectLst>
        </p:spPr>
        <p:txBody>
          <a:bodyPr wrap="none"/>
          <a:lstStyle/>
          <a:p>
            <a:pPr>
              <a:defRPr/>
            </a:pPr>
            <a:endParaRPr lang="en-US">
              <a:cs typeface="+mn-cs"/>
            </a:endParaRPr>
          </a:p>
        </p:txBody>
      </p:sp>
      <p:sp>
        <p:nvSpPr>
          <p:cNvPr id="344076" name="Freeform 12"/>
          <p:cNvSpPr>
            <a:spLocks/>
          </p:cNvSpPr>
          <p:nvPr/>
        </p:nvSpPr>
        <p:spPr bwMode="auto">
          <a:xfrm rot="-50793">
            <a:off x="3354388" y="4516438"/>
            <a:ext cx="422275" cy="428625"/>
          </a:xfrm>
          <a:custGeom>
            <a:avLst/>
            <a:gdLst/>
            <a:ahLst/>
            <a:cxnLst>
              <a:cxn ang="0">
                <a:pos x="74" y="12"/>
              </a:cxn>
              <a:cxn ang="0">
                <a:pos x="152" y="12"/>
              </a:cxn>
              <a:cxn ang="0">
                <a:pos x="188" y="166"/>
              </a:cxn>
              <a:cxn ang="0">
                <a:pos x="288" y="0"/>
              </a:cxn>
              <a:cxn ang="0">
                <a:pos x="378" y="0"/>
              </a:cxn>
              <a:cxn ang="0">
                <a:pos x="214" y="214"/>
              </a:cxn>
              <a:cxn ang="0">
                <a:pos x="268" y="388"/>
              </a:cxn>
              <a:cxn ang="0">
                <a:pos x="190" y="386"/>
              </a:cxn>
              <a:cxn ang="0">
                <a:pos x="162" y="256"/>
              </a:cxn>
              <a:cxn ang="0">
                <a:pos x="68" y="398"/>
              </a:cxn>
              <a:cxn ang="0">
                <a:pos x="0" y="398"/>
              </a:cxn>
              <a:cxn ang="0">
                <a:pos x="128" y="220"/>
              </a:cxn>
              <a:cxn ang="0">
                <a:pos x="74" y="12"/>
              </a:cxn>
            </a:cxnLst>
            <a:rect l="0" t="0" r="r" b="b"/>
            <a:pathLst>
              <a:path w="378" h="398">
                <a:moveTo>
                  <a:pt x="74" y="12"/>
                </a:moveTo>
                <a:lnTo>
                  <a:pt x="152" y="12"/>
                </a:lnTo>
                <a:lnTo>
                  <a:pt x="188" y="166"/>
                </a:lnTo>
                <a:lnTo>
                  <a:pt x="288" y="0"/>
                </a:lnTo>
                <a:lnTo>
                  <a:pt x="378" y="0"/>
                </a:lnTo>
                <a:lnTo>
                  <a:pt x="214" y="214"/>
                </a:lnTo>
                <a:lnTo>
                  <a:pt x="268" y="388"/>
                </a:lnTo>
                <a:lnTo>
                  <a:pt x="190" y="386"/>
                </a:lnTo>
                <a:lnTo>
                  <a:pt x="162" y="256"/>
                </a:lnTo>
                <a:lnTo>
                  <a:pt x="68" y="398"/>
                </a:lnTo>
                <a:lnTo>
                  <a:pt x="0" y="398"/>
                </a:lnTo>
                <a:lnTo>
                  <a:pt x="128" y="220"/>
                </a:lnTo>
                <a:lnTo>
                  <a:pt x="74" y="12"/>
                </a:lnTo>
                <a:close/>
              </a:path>
            </a:pathLst>
          </a:custGeom>
          <a:solidFill>
            <a:srgbClr val="F6061D"/>
          </a:solidFill>
          <a:ln w="9525" cap="flat" cmpd="sng">
            <a:solidFill>
              <a:srgbClr val="F6061D"/>
            </a:solidFill>
            <a:prstDash val="solid"/>
            <a:miter lim="800000"/>
            <a:headEnd type="none" w="med" len="med"/>
            <a:tailEnd type="none" w="med" len="med"/>
          </a:ln>
          <a:effectLst>
            <a:outerShdw dist="52363" dir="4557825" algn="ctr" rotWithShape="0">
              <a:schemeClr val="bg2"/>
            </a:outerShdw>
          </a:effectLst>
        </p:spPr>
        <p:txBody>
          <a:bodyPr wrap="none"/>
          <a:lstStyle/>
          <a:p>
            <a:pPr>
              <a:defRPr/>
            </a:pPr>
            <a:endParaRPr lang="en-US">
              <a:cs typeface="+mn-cs"/>
            </a:endParaRPr>
          </a:p>
        </p:txBody>
      </p:sp>
      <p:sp>
        <p:nvSpPr>
          <p:cNvPr id="16393" name="Text Box 13"/>
          <p:cNvSpPr txBox="1">
            <a:spLocks noChangeArrowheads="1"/>
          </p:cNvSpPr>
          <p:nvPr/>
        </p:nvSpPr>
        <p:spPr bwMode="auto">
          <a:xfrm>
            <a:off x="1455738" y="5573713"/>
            <a:ext cx="860425" cy="457200"/>
          </a:xfrm>
          <a:prstGeom prst="rect">
            <a:avLst/>
          </a:prstGeom>
          <a:noFill/>
          <a:ln w="9525">
            <a:noFill/>
            <a:miter lim="800000"/>
            <a:headEnd/>
            <a:tailEnd/>
          </a:ln>
        </p:spPr>
        <p:txBody>
          <a:bodyPr wrap="none">
            <a:spAutoFit/>
          </a:bodyPr>
          <a:lstStyle/>
          <a:p>
            <a:r>
              <a:rPr lang="en-US" sz="2400">
                <a:latin typeface="Times New Roman" pitchFamily="18" charset="0"/>
              </a:rPr>
              <a:t>Klien</a:t>
            </a:r>
          </a:p>
        </p:txBody>
      </p:sp>
      <p:sp>
        <p:nvSpPr>
          <p:cNvPr id="16394" name="Text Box 14"/>
          <p:cNvSpPr txBox="1">
            <a:spLocks noChangeArrowheads="1"/>
          </p:cNvSpPr>
          <p:nvPr/>
        </p:nvSpPr>
        <p:spPr bwMode="auto">
          <a:xfrm>
            <a:off x="6186488" y="5573713"/>
            <a:ext cx="1096962" cy="457200"/>
          </a:xfrm>
          <a:prstGeom prst="rect">
            <a:avLst/>
          </a:prstGeom>
          <a:noFill/>
          <a:ln w="9525">
            <a:noFill/>
            <a:miter lim="800000"/>
            <a:headEnd/>
            <a:tailEnd/>
          </a:ln>
        </p:spPr>
        <p:txBody>
          <a:bodyPr wrap="none">
            <a:spAutoFit/>
          </a:bodyPr>
          <a:lstStyle/>
          <a:p>
            <a:r>
              <a:rPr lang="en-US" sz="2400">
                <a:latin typeface="Times New Roman" pitchFamily="18" charset="0"/>
              </a:rPr>
              <a:t>Service</a:t>
            </a:r>
          </a:p>
        </p:txBody>
      </p:sp>
      <p:sp>
        <p:nvSpPr>
          <p:cNvPr id="16395" name="Line 15"/>
          <p:cNvSpPr>
            <a:spLocks noChangeShapeType="1"/>
          </p:cNvSpPr>
          <p:nvPr/>
        </p:nvSpPr>
        <p:spPr bwMode="auto">
          <a:xfrm>
            <a:off x="4243388" y="3548063"/>
            <a:ext cx="889000" cy="0"/>
          </a:xfrm>
          <a:prstGeom prst="line">
            <a:avLst/>
          </a:prstGeom>
          <a:noFill/>
          <a:ln w="38100">
            <a:solidFill>
              <a:schemeClr val="tx1"/>
            </a:solidFill>
            <a:prstDash val="sysDot"/>
            <a:miter lim="800000"/>
            <a:headEnd/>
            <a:tailEnd type="triangle" w="med" len="med"/>
          </a:ln>
        </p:spPr>
        <p:txBody>
          <a:bodyPr wrap="none"/>
          <a:lstStyle/>
          <a:p>
            <a:endParaRPr lang="en-US"/>
          </a:p>
        </p:txBody>
      </p:sp>
    </p:spTree>
    <p:custDataLst>
      <p:tags r:id="rId1"/>
    </p:custData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4073"/>
                                        </p:tgtEl>
                                        <p:attrNameLst>
                                          <p:attrName>style.visibility</p:attrName>
                                        </p:attrNameLst>
                                      </p:cBhvr>
                                      <p:to>
                                        <p:strVal val="visible"/>
                                      </p:to>
                                    </p:set>
                                    <p:animEffect transition="in" filter="dissolve">
                                      <p:cBhvr>
                                        <p:cTn id="7" dur="500"/>
                                        <p:tgtEl>
                                          <p:spTgt spid="3440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4074"/>
                                        </p:tgtEl>
                                        <p:attrNameLst>
                                          <p:attrName>style.visibility</p:attrName>
                                        </p:attrNameLst>
                                      </p:cBhvr>
                                      <p:to>
                                        <p:strVal val="visible"/>
                                      </p:to>
                                    </p:set>
                                    <p:animEffect transition="in" filter="dissolve">
                                      <p:cBhvr>
                                        <p:cTn id="12" dur="500"/>
                                        <p:tgtEl>
                                          <p:spTgt spid="3440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44075"/>
                                        </p:tgtEl>
                                        <p:attrNameLst>
                                          <p:attrName>style.visibility</p:attrName>
                                        </p:attrNameLst>
                                      </p:cBhvr>
                                      <p:to>
                                        <p:strVal val="visible"/>
                                      </p:to>
                                    </p:set>
                                    <p:animEffect transition="in" filter="dissolve">
                                      <p:cBhvr>
                                        <p:cTn id="17" dur="500"/>
                                        <p:tgtEl>
                                          <p:spTgt spid="34407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44076"/>
                                        </p:tgtEl>
                                        <p:attrNameLst>
                                          <p:attrName>style.visibility</p:attrName>
                                        </p:attrNameLst>
                                      </p:cBhvr>
                                      <p:to>
                                        <p:strVal val="visible"/>
                                      </p:to>
                                    </p:set>
                                    <p:animEffect transition="in" filter="dissolve">
                                      <p:cBhvr>
                                        <p:cTn id="22" dur="500"/>
                                        <p:tgtEl>
                                          <p:spTgt spid="344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defRPr/>
            </a:pPr>
            <a:r>
              <a:rPr lang="en-US" sz="4000"/>
              <a:t>Data Member Harus Private</a:t>
            </a:r>
          </a:p>
        </p:txBody>
      </p:sp>
      <p:sp>
        <p:nvSpPr>
          <p:cNvPr id="346115" name="Rectangle 3"/>
          <p:cNvSpPr>
            <a:spLocks noGrp="1" noChangeArrowheads="1"/>
          </p:cNvSpPr>
          <p:nvPr>
            <p:ph type="body" idx="1"/>
          </p:nvPr>
        </p:nvSpPr>
        <p:spPr>
          <a:xfrm>
            <a:off x="381000" y="1600200"/>
            <a:ext cx="8477250" cy="4364038"/>
          </a:xfrm>
        </p:spPr>
        <p:txBody>
          <a:bodyPr/>
          <a:lstStyle/>
          <a:p>
            <a:pPr eaLnBrk="1" hangingPunct="1"/>
            <a:r>
              <a:rPr lang="en-US"/>
              <a:t>Data member adalah implementasi dari detil suatu kelas, maka mereka harus tidak boleh nampak oleh klien </a:t>
            </a:r>
            <a:r>
              <a:rPr lang="en-US">
                <a:sym typeface="Wingdings" pitchFamily="2" charset="2"/>
              </a:rPr>
              <a:t> deklarasikan sebagai </a:t>
            </a:r>
            <a:r>
              <a:rPr lang="en-US">
                <a:solidFill>
                  <a:srgbClr val="FF3300"/>
                </a:solidFill>
                <a:sym typeface="Wingdings" pitchFamily="2" charset="2"/>
              </a:rPr>
              <a:t>private</a:t>
            </a:r>
            <a:r>
              <a:rPr lang="en-US"/>
              <a:t> </a:t>
            </a:r>
          </a:p>
          <a:p>
            <a:pPr eaLnBrk="1" hangingPunct="1"/>
            <a:r>
              <a:rPr lang="en-US"/>
              <a:t>Perkecualian: Konstanta dapat (harus) dideklarasikan sebagai public jika memang dimaksudkan untuk digunakan secara langsung oleh metode di luar kelas tersebut. </a:t>
            </a:r>
          </a:p>
        </p:txBody>
      </p:sp>
    </p:spTree>
    <p:custDataLst>
      <p:tags r:id="rId1"/>
    </p:custData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dissolve">
                                      <p:cBhvr>
                                        <p:cTn id="7" dur="500"/>
                                        <p:tgtEl>
                                          <p:spTgt spid="346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dissolve">
                                      <p:cBhvr>
                                        <p:cTn id="12" dur="500"/>
                                        <p:tgtEl>
                                          <p:spTgt spid="346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pPr eaLnBrk="1" hangingPunct="1">
              <a:defRPr/>
            </a:pPr>
            <a:r>
              <a:rPr lang="en-US" sz="4000"/>
              <a:t>Panduan untuk Menentukan </a:t>
            </a:r>
            <a:br>
              <a:rPr lang="en-US" sz="4000"/>
            </a:br>
            <a:r>
              <a:rPr lang="en-US" sz="4000" i="1"/>
              <a:t>Visibility Modifiers</a:t>
            </a:r>
          </a:p>
        </p:txBody>
      </p:sp>
      <p:sp>
        <p:nvSpPr>
          <p:cNvPr id="348163" name="Rectangle 3"/>
          <p:cNvSpPr>
            <a:spLocks noGrp="1" noChangeArrowheads="1"/>
          </p:cNvSpPr>
          <p:nvPr>
            <p:ph type="body" idx="1"/>
          </p:nvPr>
        </p:nvSpPr>
        <p:spPr>
          <a:xfrm>
            <a:off x="304800" y="1447800"/>
            <a:ext cx="8659813" cy="4648200"/>
          </a:xfrm>
        </p:spPr>
        <p:txBody>
          <a:bodyPr/>
          <a:lstStyle/>
          <a:p>
            <a:pPr eaLnBrk="1" hangingPunct="1">
              <a:lnSpc>
                <a:spcPct val="90000"/>
              </a:lnSpc>
            </a:pPr>
            <a:r>
              <a:rPr lang="en-US" sz="2600"/>
              <a:t>Panduan untuk menentukan visibility data member dan metode : </a:t>
            </a:r>
          </a:p>
          <a:p>
            <a:pPr lvl="1" eaLnBrk="1" hangingPunct="1">
              <a:lnSpc>
                <a:spcPct val="90000"/>
              </a:lnSpc>
            </a:pPr>
            <a:r>
              <a:rPr lang="en-US" sz="2600"/>
              <a:t>Deklarasikan kelas dan variabel instance sebagai </a:t>
            </a:r>
            <a:r>
              <a:rPr lang="en-US" sz="2600">
                <a:solidFill>
                  <a:srgbClr val="0033CC"/>
                </a:solidFill>
              </a:rPr>
              <a:t>private</a:t>
            </a:r>
          </a:p>
          <a:p>
            <a:pPr lvl="1" eaLnBrk="1" hangingPunct="1">
              <a:lnSpc>
                <a:spcPct val="90000"/>
              </a:lnSpc>
            </a:pPr>
            <a:r>
              <a:rPr lang="en-US" sz="2600"/>
              <a:t>Deklarasikan kelas dan metode instance sebagai </a:t>
            </a:r>
            <a:r>
              <a:rPr lang="en-US" sz="2600">
                <a:solidFill>
                  <a:srgbClr val="0033CC"/>
                </a:solidFill>
              </a:rPr>
              <a:t>private</a:t>
            </a:r>
            <a:r>
              <a:rPr lang="en-US" sz="2600"/>
              <a:t> jika mereka digunakan hanya oleh metode dalam satu kelas yang sama</a:t>
            </a:r>
          </a:p>
          <a:p>
            <a:pPr lvl="1" eaLnBrk="1" hangingPunct="1">
              <a:lnSpc>
                <a:spcPct val="90000"/>
              </a:lnSpc>
            </a:pPr>
            <a:r>
              <a:rPr lang="en-US" sz="2600"/>
              <a:t>Deklarasikan konstanta dalam kelas sebagai </a:t>
            </a:r>
            <a:r>
              <a:rPr lang="en-US" sz="2600">
                <a:solidFill>
                  <a:srgbClr val="0033CC"/>
                </a:solidFill>
              </a:rPr>
              <a:t>public</a:t>
            </a:r>
            <a:r>
              <a:rPr lang="en-US" sz="2600"/>
              <a:t> jika dimaksudkan untuk dapat dibaca oleh program klien secara langsung. </a:t>
            </a:r>
          </a:p>
          <a:p>
            <a:pPr lvl="1" eaLnBrk="1" hangingPunct="1">
              <a:lnSpc>
                <a:spcPct val="90000"/>
              </a:lnSpc>
            </a:pPr>
            <a:r>
              <a:rPr lang="en-US" sz="2600"/>
              <a:t>Deklarasikan konstanta dalam kelas sebagai </a:t>
            </a:r>
            <a:r>
              <a:rPr lang="en-US" sz="2600">
                <a:solidFill>
                  <a:srgbClr val="0033CC"/>
                </a:solidFill>
              </a:rPr>
              <a:t>private</a:t>
            </a:r>
            <a:r>
              <a:rPr lang="en-US" sz="2600"/>
              <a:t> jika digunakan hanya untuk kepentingan internal kelas tersebut.</a:t>
            </a:r>
          </a:p>
        </p:txBody>
      </p:sp>
    </p:spTree>
    <p:custDataLst>
      <p:tags r:id="rId1"/>
    </p:custData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Effect transition="in" filter="dissolve">
                                      <p:cBhvr>
                                        <p:cTn id="7" dur="500"/>
                                        <p:tgtEl>
                                          <p:spTgt spid="348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8163">
                                            <p:txEl>
                                              <p:pRg st="1" end="1"/>
                                            </p:txEl>
                                          </p:spTgt>
                                        </p:tgtEl>
                                        <p:attrNameLst>
                                          <p:attrName>style.visibility</p:attrName>
                                        </p:attrNameLst>
                                      </p:cBhvr>
                                      <p:to>
                                        <p:strVal val="visible"/>
                                      </p:to>
                                    </p:set>
                                    <p:animEffect transition="in" filter="dissolve">
                                      <p:cBhvr>
                                        <p:cTn id="12" dur="500"/>
                                        <p:tgtEl>
                                          <p:spTgt spid="348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8163">
                                            <p:txEl>
                                              <p:pRg st="2" end="2"/>
                                            </p:txEl>
                                          </p:spTgt>
                                        </p:tgtEl>
                                        <p:attrNameLst>
                                          <p:attrName>style.visibility</p:attrName>
                                        </p:attrNameLst>
                                      </p:cBhvr>
                                      <p:to>
                                        <p:strVal val="visible"/>
                                      </p:to>
                                    </p:set>
                                    <p:animEffect transition="in" filter="dissolve">
                                      <p:cBhvr>
                                        <p:cTn id="17" dur="500"/>
                                        <p:tgtEl>
                                          <p:spTgt spid="348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8163">
                                            <p:txEl>
                                              <p:pRg st="3" end="3"/>
                                            </p:txEl>
                                          </p:spTgt>
                                        </p:tgtEl>
                                        <p:attrNameLst>
                                          <p:attrName>style.visibility</p:attrName>
                                        </p:attrNameLst>
                                      </p:cBhvr>
                                      <p:to>
                                        <p:strVal val="visible"/>
                                      </p:to>
                                    </p:set>
                                    <p:animEffect transition="in" filter="dissolve">
                                      <p:cBhvr>
                                        <p:cTn id="22" dur="500"/>
                                        <p:tgtEl>
                                          <p:spTgt spid="348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8163">
                                            <p:txEl>
                                              <p:pRg st="4" end="4"/>
                                            </p:txEl>
                                          </p:spTgt>
                                        </p:tgtEl>
                                        <p:attrNameLst>
                                          <p:attrName>style.visibility</p:attrName>
                                        </p:attrNameLst>
                                      </p:cBhvr>
                                      <p:to>
                                        <p:strVal val="visible"/>
                                      </p:to>
                                    </p:set>
                                    <p:animEffect transition="in" filter="dissolve">
                                      <p:cBhvr>
                                        <p:cTn id="27" dur="500"/>
                                        <p:tgtEl>
                                          <p:spTgt spid="348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eaLnBrk="1" hangingPunct="1">
              <a:defRPr/>
            </a:pPr>
            <a:r>
              <a:rPr lang="en-US" dirty="0" err="1"/>
              <a:t>Notasi</a:t>
            </a:r>
            <a:r>
              <a:rPr lang="en-US" dirty="0"/>
              <a:t> Diagram </a:t>
            </a:r>
            <a:r>
              <a:rPr lang="en-US" dirty="0" err="1"/>
              <a:t>untuk</a:t>
            </a:r>
            <a:r>
              <a:rPr lang="en-US" dirty="0"/>
              <a:t> Visibility </a:t>
            </a:r>
          </a:p>
        </p:txBody>
      </p:sp>
      <p:sp>
        <p:nvSpPr>
          <p:cNvPr id="19459" name="Text Box 3"/>
          <p:cNvSpPr txBox="1">
            <a:spLocks noChangeArrowheads="1"/>
          </p:cNvSpPr>
          <p:nvPr/>
        </p:nvSpPr>
        <p:spPr bwMode="auto">
          <a:xfrm>
            <a:off x="2824163" y="5416550"/>
            <a:ext cx="3906837" cy="830263"/>
          </a:xfrm>
          <a:prstGeom prst="rect">
            <a:avLst/>
          </a:prstGeom>
          <a:noFill/>
          <a:ln w="9525">
            <a:noFill/>
            <a:miter lim="800000"/>
            <a:headEnd/>
            <a:tailEnd/>
          </a:ln>
        </p:spPr>
        <p:txBody>
          <a:bodyPr wrap="none">
            <a:spAutoFit/>
          </a:bodyPr>
          <a:lstStyle/>
          <a:p>
            <a:r>
              <a:rPr lang="en-US" sz="2400">
                <a:solidFill>
                  <a:schemeClr val="hlink"/>
                </a:solidFill>
              </a:rPr>
              <a:t>public –</a:t>
            </a:r>
            <a:r>
              <a:rPr lang="id-ID" sz="2400">
                <a:solidFill>
                  <a:schemeClr val="hlink"/>
                </a:solidFill>
              </a:rPr>
              <a:t>&gt;</a:t>
            </a:r>
            <a:r>
              <a:rPr lang="en-US" sz="2400">
                <a:solidFill>
                  <a:schemeClr val="hlink"/>
                </a:solidFill>
              </a:rPr>
              <a:t> simbol plus (+)</a:t>
            </a:r>
          </a:p>
          <a:p>
            <a:r>
              <a:rPr lang="en-US" sz="2400">
                <a:solidFill>
                  <a:schemeClr val="hlink"/>
                </a:solidFill>
              </a:rPr>
              <a:t>private –</a:t>
            </a:r>
            <a:r>
              <a:rPr lang="id-ID" sz="2400">
                <a:solidFill>
                  <a:schemeClr val="hlink"/>
                </a:solidFill>
              </a:rPr>
              <a:t>&gt;</a:t>
            </a:r>
            <a:r>
              <a:rPr lang="en-US" sz="2400">
                <a:solidFill>
                  <a:schemeClr val="hlink"/>
                </a:solidFill>
              </a:rPr>
              <a:t> simbol minus  (-)</a:t>
            </a:r>
          </a:p>
        </p:txBody>
      </p:sp>
      <p:sp>
        <p:nvSpPr>
          <p:cNvPr id="5" name="Rectangle 4"/>
          <p:cNvSpPr/>
          <p:nvPr/>
        </p:nvSpPr>
        <p:spPr>
          <a:xfrm>
            <a:off x="2366963" y="1798638"/>
            <a:ext cx="4572000" cy="49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solidFill>
                  <a:schemeClr val="accent6">
                    <a:lumMod val="75000"/>
                  </a:schemeClr>
                </a:solidFill>
              </a:rPr>
              <a:t>Rekening</a:t>
            </a:r>
            <a:r>
              <a:rPr lang="id-ID" sz="2400" dirty="0">
                <a:solidFill>
                  <a:schemeClr val="accent6">
                    <a:lumMod val="75000"/>
                  </a:schemeClr>
                </a:solidFill>
              </a:rPr>
              <a:t>Ver2</a:t>
            </a:r>
          </a:p>
        </p:txBody>
      </p:sp>
      <p:sp>
        <p:nvSpPr>
          <p:cNvPr id="6" name="Rectangle 5"/>
          <p:cNvSpPr/>
          <p:nvPr/>
        </p:nvSpPr>
        <p:spPr>
          <a:xfrm>
            <a:off x="2378075" y="2322513"/>
            <a:ext cx="4560888"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Char char="-"/>
              <a:tabLst>
                <a:tab pos="3048000" algn="l"/>
                <a:tab pos="3328988" algn="l"/>
              </a:tabLst>
              <a:defRPr/>
            </a:pPr>
            <a:r>
              <a:rPr lang="en-US" sz="2000" dirty="0" err="1">
                <a:solidFill>
                  <a:schemeClr val="accent6">
                    <a:lumMod val="75000"/>
                  </a:schemeClr>
                </a:solidFill>
              </a:rPr>
              <a:t>saldo</a:t>
            </a:r>
            <a:r>
              <a:rPr lang="id-ID" sz="2000" dirty="0">
                <a:solidFill>
                  <a:schemeClr val="accent6">
                    <a:lumMod val="75000"/>
                  </a:schemeClr>
                </a:solidFill>
              </a:rPr>
              <a:t>	: 	int</a:t>
            </a:r>
          </a:p>
          <a:p>
            <a:pPr>
              <a:buFontTx/>
              <a:buChar char="-"/>
              <a:tabLst>
                <a:tab pos="3048000" algn="l"/>
                <a:tab pos="3328988" algn="l"/>
              </a:tabLst>
              <a:defRPr/>
            </a:pPr>
            <a:r>
              <a:rPr lang="en-US" sz="2000" dirty="0" err="1">
                <a:solidFill>
                  <a:schemeClr val="accent6">
                    <a:lumMod val="75000"/>
                  </a:schemeClr>
                </a:solidFill>
              </a:rPr>
              <a:t>namaPemilik</a:t>
            </a:r>
            <a:r>
              <a:rPr lang="id-ID" sz="2000" dirty="0">
                <a:solidFill>
                  <a:schemeClr val="accent6">
                    <a:lumMod val="75000"/>
                  </a:schemeClr>
                </a:solidFill>
              </a:rPr>
              <a:t>	:	String</a:t>
            </a:r>
          </a:p>
        </p:txBody>
      </p:sp>
      <p:sp>
        <p:nvSpPr>
          <p:cNvPr id="7" name="Rectangle 6"/>
          <p:cNvSpPr/>
          <p:nvPr/>
        </p:nvSpPr>
        <p:spPr>
          <a:xfrm>
            <a:off x="2378075" y="2919413"/>
            <a:ext cx="4560888" cy="2246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3048000" algn="l"/>
                <a:tab pos="3328988" algn="l"/>
              </a:tabLst>
              <a:defRPr/>
            </a:pPr>
            <a:r>
              <a:rPr lang="id-ID" sz="2000" dirty="0">
                <a:solidFill>
                  <a:schemeClr val="accent6">
                    <a:lumMod val="75000"/>
                  </a:schemeClr>
                </a:solidFill>
              </a:rPr>
              <a:t>+</a:t>
            </a:r>
            <a:r>
              <a:rPr lang="en-US" sz="2000" dirty="0" err="1">
                <a:solidFill>
                  <a:schemeClr val="accent6">
                    <a:lumMod val="75000"/>
                  </a:schemeClr>
                </a:solidFill>
              </a:rPr>
              <a:t>tambah</a:t>
            </a:r>
            <a:r>
              <a:rPr lang="id-ID" sz="2000" dirty="0">
                <a:solidFill>
                  <a:schemeClr val="accent6">
                    <a:lumMod val="75000"/>
                  </a:schemeClr>
                </a:solidFill>
              </a:rPr>
              <a:t>(double) 	: 	void</a:t>
            </a:r>
          </a:p>
          <a:p>
            <a:pPr>
              <a:tabLst>
                <a:tab pos="3048000" algn="l"/>
                <a:tab pos="3328988" algn="l"/>
              </a:tabLst>
              <a:defRPr/>
            </a:pPr>
            <a:r>
              <a:rPr lang="id-ID" sz="2000" dirty="0">
                <a:solidFill>
                  <a:schemeClr val="accent6">
                    <a:lumMod val="75000"/>
                  </a:schemeClr>
                </a:solidFill>
              </a:rPr>
              <a:t>+</a:t>
            </a:r>
            <a:r>
              <a:rPr lang="en-US" sz="2000" dirty="0" err="1">
                <a:solidFill>
                  <a:schemeClr val="accent6">
                    <a:lumMod val="75000"/>
                  </a:schemeClr>
                </a:solidFill>
              </a:rPr>
              <a:t>ambil</a:t>
            </a:r>
            <a:r>
              <a:rPr lang="id-ID" sz="2000" dirty="0">
                <a:solidFill>
                  <a:schemeClr val="accent6">
                    <a:lumMod val="75000"/>
                  </a:schemeClr>
                </a:solidFill>
              </a:rPr>
              <a:t>(double) 	: 	void</a:t>
            </a:r>
          </a:p>
          <a:p>
            <a:pPr>
              <a:tabLst>
                <a:tab pos="3048000" algn="l"/>
                <a:tab pos="3328988" algn="l"/>
              </a:tabLst>
              <a:defRPr/>
            </a:pPr>
            <a:r>
              <a:rPr lang="id-ID" sz="2000" dirty="0">
                <a:solidFill>
                  <a:schemeClr val="accent6">
                    <a:lumMod val="75000"/>
                  </a:schemeClr>
                </a:solidFill>
              </a:rPr>
              <a:t>+get</a:t>
            </a:r>
            <a:r>
              <a:rPr lang="en-US" sz="2000" dirty="0" err="1">
                <a:solidFill>
                  <a:schemeClr val="accent6">
                    <a:lumMod val="75000"/>
                  </a:schemeClr>
                </a:solidFill>
              </a:rPr>
              <a:t>Saldo</a:t>
            </a:r>
            <a:r>
              <a:rPr lang="id-ID" sz="2000" dirty="0">
                <a:solidFill>
                  <a:schemeClr val="accent6">
                    <a:lumMod val="75000"/>
                  </a:schemeClr>
                </a:solidFill>
              </a:rPr>
              <a:t>()	:	int</a:t>
            </a:r>
          </a:p>
          <a:p>
            <a:pPr>
              <a:tabLst>
                <a:tab pos="3048000" algn="l"/>
                <a:tab pos="3328988" algn="l"/>
              </a:tabLst>
              <a:defRPr/>
            </a:pPr>
            <a:r>
              <a:rPr lang="id-ID" sz="2000" dirty="0">
                <a:solidFill>
                  <a:schemeClr val="accent6">
                    <a:lumMod val="75000"/>
                  </a:schemeClr>
                </a:solidFill>
              </a:rPr>
              <a:t>+ get</a:t>
            </a:r>
            <a:r>
              <a:rPr lang="en-US" sz="2000" dirty="0" err="1">
                <a:solidFill>
                  <a:schemeClr val="accent6">
                    <a:lumMod val="75000"/>
                  </a:schemeClr>
                </a:solidFill>
              </a:rPr>
              <a:t>NamaPemilik</a:t>
            </a:r>
            <a:r>
              <a:rPr lang="id-ID" sz="2000" dirty="0">
                <a:solidFill>
                  <a:schemeClr val="accent6">
                    <a:lumMod val="75000"/>
                  </a:schemeClr>
                </a:solidFill>
              </a:rPr>
              <a:t>()   	:	String</a:t>
            </a:r>
          </a:p>
        </p:txBody>
      </p:sp>
    </p:spTree>
    <p:custDataLst>
      <p:tags r:id="rId1"/>
    </p:custData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ChangeArrowheads="1"/>
          </p:cNvSpPr>
          <p:nvPr/>
        </p:nvSpPr>
        <p:spPr bwMode="auto">
          <a:xfrm>
            <a:off x="838200" y="1590675"/>
            <a:ext cx="7467600" cy="4648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sz="2400" b="1">
              <a:latin typeface="Times New Roman" pitchFamily="18" charset="0"/>
              <a:cs typeface="+mn-cs"/>
            </a:endParaRPr>
          </a:p>
        </p:txBody>
      </p:sp>
      <p:sp>
        <p:nvSpPr>
          <p:cNvPr id="352259" name="Rectangle 3"/>
          <p:cNvSpPr>
            <a:spLocks noGrp="1" noChangeArrowheads="1"/>
          </p:cNvSpPr>
          <p:nvPr>
            <p:ph type="title"/>
          </p:nvPr>
        </p:nvSpPr>
        <p:spPr>
          <a:xfrm>
            <a:off x="962025" y="311150"/>
            <a:ext cx="7391400" cy="762000"/>
          </a:xfrm>
        </p:spPr>
        <p:txBody>
          <a:bodyPr/>
          <a:lstStyle/>
          <a:p>
            <a:pPr eaLnBrk="1" hangingPunct="1">
              <a:defRPr/>
            </a:pPr>
            <a:r>
              <a:rPr lang="en-US" sz="4000"/>
              <a:t>Contoh Penggunaan Konstanta dalam Kelas</a:t>
            </a:r>
          </a:p>
        </p:txBody>
      </p:sp>
      <p:sp>
        <p:nvSpPr>
          <p:cNvPr id="20484" name="Text Box 4"/>
          <p:cNvSpPr txBox="1">
            <a:spLocks noChangeArrowheads="1"/>
          </p:cNvSpPr>
          <p:nvPr/>
        </p:nvSpPr>
        <p:spPr bwMode="auto">
          <a:xfrm>
            <a:off x="989013" y="1744663"/>
            <a:ext cx="6692858" cy="4524315"/>
          </a:xfrm>
          <a:prstGeom prst="rect">
            <a:avLst/>
          </a:prstGeom>
          <a:noFill/>
          <a:ln w="9525">
            <a:noFill/>
            <a:miter lim="800000"/>
            <a:headEnd/>
            <a:tailEnd/>
          </a:ln>
        </p:spPr>
        <p:txBody>
          <a:bodyPr wrap="none">
            <a:spAutoFit/>
          </a:bodyPr>
          <a:lstStyle/>
          <a:p>
            <a:r>
              <a:rPr lang="en-US" sz="1200" b="1" dirty="0">
                <a:solidFill>
                  <a:srgbClr val="0000FF"/>
                </a:solidFill>
                <a:latin typeface="Courier New" pitchFamily="49" charset="0"/>
              </a:rPr>
              <a:t>class</a:t>
            </a:r>
            <a:r>
              <a:rPr lang="en-US" sz="1200" b="1" dirty="0">
                <a:solidFill>
                  <a:srgbClr val="000000"/>
                </a:solidFill>
                <a:latin typeface="Courier New" pitchFamily="49" charset="0"/>
              </a:rPr>
              <a:t> </a:t>
            </a:r>
            <a:r>
              <a:rPr lang="en-US" sz="1200" b="1" dirty="0" err="1">
                <a:solidFill>
                  <a:srgbClr val="000000"/>
                </a:solidFill>
                <a:latin typeface="Courier New" pitchFamily="49" charset="0"/>
              </a:rPr>
              <a:t>Dadu</a:t>
            </a:r>
            <a:r>
              <a:rPr lang="en-US" sz="1200" b="1" dirty="0">
                <a:solidFill>
                  <a:srgbClr val="000000"/>
                </a:solidFill>
                <a:latin typeface="Courier New" pitchFamily="49" charset="0"/>
              </a:rPr>
              <a:t> </a:t>
            </a:r>
            <a:r>
              <a:rPr lang="en-US" sz="1200" b="1" dirty="0">
                <a:solidFill>
                  <a:srgbClr val="FF0000"/>
                </a:solidFill>
                <a:latin typeface="Courier New" pitchFamily="49" charset="0"/>
              </a:rPr>
              <a:t>{</a:t>
            </a:r>
          </a:p>
          <a:p>
            <a:endParaRPr lang="en-US" sz="1200" b="1" dirty="0">
              <a:solidFill>
                <a:srgbClr val="000000"/>
              </a:solidFill>
              <a:latin typeface="Courier New" pitchFamily="49" charset="0"/>
            </a:endParaRPr>
          </a:p>
          <a:p>
            <a:r>
              <a:rPr lang="en-US" sz="1200" b="1" dirty="0">
                <a:solidFill>
                  <a:srgbClr val="0000FF"/>
                </a:solidFill>
                <a:latin typeface="Courier New" pitchFamily="49" charset="0"/>
              </a:rPr>
              <a:t>    private static final </a:t>
            </a:r>
            <a:r>
              <a:rPr lang="en-US" sz="1200" b="1" dirty="0" err="1">
                <a:solidFill>
                  <a:srgbClr val="0000FF"/>
                </a:solidFill>
                <a:latin typeface="Courier New" pitchFamily="49" charset="0"/>
              </a:rPr>
              <a:t>int</a:t>
            </a:r>
            <a:r>
              <a:rPr lang="en-US" sz="1200" b="1" dirty="0">
                <a:solidFill>
                  <a:srgbClr val="000000"/>
                </a:solidFill>
                <a:latin typeface="Courier New" pitchFamily="49" charset="0"/>
              </a:rPr>
              <a:t> MAX_ANGKA =  6;</a:t>
            </a:r>
          </a:p>
          <a:p>
            <a:r>
              <a:rPr lang="en-US" sz="1200" b="1" dirty="0">
                <a:solidFill>
                  <a:srgbClr val="0000FF"/>
                </a:solidFill>
                <a:latin typeface="Courier New" pitchFamily="49" charset="0"/>
              </a:rPr>
              <a:t>    private static final </a:t>
            </a:r>
            <a:r>
              <a:rPr lang="en-US" sz="1200" b="1" dirty="0" err="1">
                <a:solidFill>
                  <a:srgbClr val="0000FF"/>
                </a:solidFill>
                <a:latin typeface="Courier New" pitchFamily="49" charset="0"/>
              </a:rPr>
              <a:t>int</a:t>
            </a:r>
            <a:r>
              <a:rPr lang="en-US" sz="1200" b="1" dirty="0">
                <a:solidFill>
                  <a:srgbClr val="000000"/>
                </a:solidFill>
                <a:latin typeface="Courier New" pitchFamily="49" charset="0"/>
              </a:rPr>
              <a:t> MIN_ANGKA = 1;</a:t>
            </a:r>
          </a:p>
          <a:p>
            <a:r>
              <a:rPr lang="en-US" sz="1200" b="1" dirty="0">
                <a:solidFill>
                  <a:srgbClr val="0000FF"/>
                </a:solidFill>
                <a:latin typeface="Courier New" pitchFamily="49" charset="0"/>
              </a:rPr>
              <a:t>    private static final </a:t>
            </a:r>
            <a:r>
              <a:rPr lang="en-US" sz="1200" b="1" dirty="0" err="1">
                <a:solidFill>
                  <a:srgbClr val="0000FF"/>
                </a:solidFill>
                <a:latin typeface="Courier New" pitchFamily="49" charset="0"/>
              </a:rPr>
              <a:t>int</a:t>
            </a:r>
            <a:r>
              <a:rPr lang="en-US" sz="1200" b="1" dirty="0">
                <a:solidFill>
                  <a:srgbClr val="000000"/>
                </a:solidFill>
                <a:latin typeface="Courier New" pitchFamily="49" charset="0"/>
              </a:rPr>
              <a:t> NO_ANGKA = 0;</a:t>
            </a:r>
          </a:p>
          <a:p>
            <a:r>
              <a:rPr lang="en-US" sz="1200" b="1" dirty="0">
                <a:solidFill>
                  <a:srgbClr val="000000"/>
                </a:solidFill>
                <a:latin typeface="Courier New" pitchFamily="49" charset="0"/>
              </a:rPr>
              <a:t>    </a:t>
            </a:r>
          </a:p>
          <a:p>
            <a:r>
              <a:rPr lang="en-US" sz="1200" b="1" dirty="0">
                <a:solidFill>
                  <a:srgbClr val="000000"/>
                </a:solidFill>
                <a:latin typeface="Courier New" pitchFamily="49" charset="0"/>
              </a:rPr>
              <a:t>    </a:t>
            </a:r>
            <a:r>
              <a:rPr lang="en-US" sz="1200" b="1" dirty="0">
                <a:solidFill>
                  <a:srgbClr val="0000FF"/>
                </a:solidFill>
                <a:latin typeface="Courier New" pitchFamily="49" charset="0"/>
              </a:rPr>
              <a:t>private </a:t>
            </a:r>
            <a:r>
              <a:rPr lang="en-US" sz="1200" b="1" dirty="0" err="1">
                <a:solidFill>
                  <a:srgbClr val="0000FF"/>
                </a:solidFill>
                <a:latin typeface="Courier New" pitchFamily="49" charset="0"/>
              </a:rPr>
              <a:t>int</a:t>
            </a:r>
            <a:r>
              <a:rPr lang="en-US" sz="1200" b="1" dirty="0">
                <a:solidFill>
                  <a:srgbClr val="000000"/>
                </a:solidFill>
                <a:latin typeface="Courier New" pitchFamily="49" charset="0"/>
              </a:rPr>
              <a:t> </a:t>
            </a:r>
            <a:r>
              <a:rPr lang="en-US" sz="1200" b="1" dirty="0" err="1">
                <a:solidFill>
                  <a:srgbClr val="000000"/>
                </a:solidFill>
                <a:latin typeface="Courier New" pitchFamily="49" charset="0"/>
              </a:rPr>
              <a:t>angka</a:t>
            </a:r>
            <a:r>
              <a:rPr lang="en-US" sz="1200" b="1" dirty="0">
                <a:solidFill>
                  <a:srgbClr val="000000"/>
                </a:solidFill>
                <a:latin typeface="Courier New" pitchFamily="49" charset="0"/>
              </a:rPr>
              <a:t>;</a:t>
            </a:r>
          </a:p>
          <a:p>
            <a:r>
              <a:rPr lang="en-US" sz="1200" b="1" dirty="0">
                <a:solidFill>
                  <a:srgbClr val="000000"/>
                </a:solidFill>
                <a:latin typeface="Courier New" pitchFamily="49" charset="0"/>
              </a:rPr>
              <a:t>    </a:t>
            </a:r>
            <a:endParaRPr lang="en-US" sz="1200" b="1" dirty="0">
              <a:solidFill>
                <a:srgbClr val="00FF00"/>
              </a:solidFill>
              <a:latin typeface="Courier New" pitchFamily="49" charset="0"/>
            </a:endParaRPr>
          </a:p>
          <a:p>
            <a:r>
              <a:rPr lang="en-US" sz="1200" b="1" dirty="0">
                <a:solidFill>
                  <a:srgbClr val="000000"/>
                </a:solidFill>
                <a:latin typeface="Courier New" pitchFamily="49" charset="0"/>
              </a:rPr>
              <a:t>    </a:t>
            </a:r>
            <a:r>
              <a:rPr lang="en-US" sz="1200" b="1" dirty="0">
                <a:solidFill>
                  <a:srgbClr val="0000FF"/>
                </a:solidFill>
                <a:latin typeface="Courier New" pitchFamily="49" charset="0"/>
              </a:rPr>
              <a:t>public</a:t>
            </a:r>
            <a:r>
              <a:rPr lang="en-US" sz="1200" b="1" dirty="0">
                <a:solidFill>
                  <a:srgbClr val="000000"/>
                </a:solidFill>
                <a:latin typeface="Courier New" pitchFamily="49" charset="0"/>
              </a:rPr>
              <a:t> </a:t>
            </a:r>
            <a:r>
              <a:rPr lang="en-US" sz="1200" b="1" dirty="0" err="1">
                <a:solidFill>
                  <a:srgbClr val="000000"/>
                </a:solidFill>
                <a:latin typeface="Courier New" pitchFamily="49" charset="0"/>
              </a:rPr>
              <a:t>Dadu</a:t>
            </a:r>
            <a:r>
              <a:rPr lang="en-US" sz="1200" b="1" dirty="0">
                <a:solidFill>
                  <a:srgbClr val="FF0000"/>
                </a:solidFill>
                <a:latin typeface="Courier New" pitchFamily="49" charset="0"/>
              </a:rPr>
              <a:t>( ) {</a:t>
            </a:r>
            <a:endParaRPr lang="en-US" sz="1200" b="1" dirty="0">
              <a:solidFill>
                <a:srgbClr val="000000"/>
              </a:solidFill>
              <a:latin typeface="Courier New" pitchFamily="49" charset="0"/>
            </a:endParaRPr>
          </a:p>
          <a:p>
            <a:r>
              <a:rPr lang="en-US" sz="1200" b="1" dirty="0">
                <a:solidFill>
                  <a:srgbClr val="000000"/>
                </a:solidFill>
                <a:latin typeface="Courier New" pitchFamily="49" charset="0"/>
              </a:rPr>
              <a:t>       </a:t>
            </a:r>
            <a:r>
              <a:rPr lang="en-US" sz="1200" b="1" dirty="0" err="1">
                <a:solidFill>
                  <a:srgbClr val="000000"/>
                </a:solidFill>
                <a:latin typeface="Courier New" pitchFamily="49" charset="0"/>
              </a:rPr>
              <a:t>angka</a:t>
            </a:r>
            <a:r>
              <a:rPr lang="en-US" sz="1200" b="1" dirty="0">
                <a:solidFill>
                  <a:srgbClr val="000000"/>
                </a:solidFill>
                <a:latin typeface="Courier New" pitchFamily="49" charset="0"/>
              </a:rPr>
              <a:t> = NO_ANGKA;</a:t>
            </a:r>
          </a:p>
          <a:p>
            <a:r>
              <a:rPr lang="en-US" sz="1200" b="1" dirty="0">
                <a:solidFill>
                  <a:srgbClr val="000000"/>
                </a:solidFill>
                <a:latin typeface="Courier New" pitchFamily="49" charset="0"/>
              </a:rPr>
              <a:t>    </a:t>
            </a:r>
            <a:r>
              <a:rPr lang="en-US" sz="1200" b="1" dirty="0">
                <a:solidFill>
                  <a:srgbClr val="FF0000"/>
                </a:solidFill>
                <a:latin typeface="Courier New" pitchFamily="49" charset="0"/>
              </a:rPr>
              <a:t>}</a:t>
            </a:r>
          </a:p>
          <a:p>
            <a:r>
              <a:rPr lang="en-US" sz="1200" b="1" dirty="0">
                <a:solidFill>
                  <a:srgbClr val="000000"/>
                </a:solidFill>
                <a:latin typeface="Courier New" pitchFamily="49" charset="0"/>
              </a:rPr>
              <a:t>    </a:t>
            </a:r>
          </a:p>
          <a:p>
            <a:r>
              <a:rPr lang="en-US" sz="1200" b="1" dirty="0">
                <a:solidFill>
                  <a:srgbClr val="000000"/>
                </a:solidFill>
                <a:latin typeface="Courier New" pitchFamily="49" charset="0"/>
              </a:rPr>
              <a:t>    </a:t>
            </a:r>
            <a:r>
              <a:rPr lang="en-US" sz="1200" b="1" dirty="0">
                <a:solidFill>
                  <a:schemeClr val="tx2">
                    <a:lumMod val="75000"/>
                    <a:lumOff val="25000"/>
                  </a:schemeClr>
                </a:solidFill>
                <a:latin typeface="Courier New" pitchFamily="49" charset="0"/>
              </a:rPr>
              <a:t>//</a:t>
            </a:r>
            <a:r>
              <a:rPr lang="en-US" sz="1200" b="1" dirty="0" err="1">
                <a:solidFill>
                  <a:schemeClr val="tx2">
                    <a:lumMod val="75000"/>
                    <a:lumOff val="25000"/>
                  </a:schemeClr>
                </a:solidFill>
                <a:latin typeface="Courier New" pitchFamily="49" charset="0"/>
              </a:rPr>
              <a:t>Lempar</a:t>
            </a:r>
            <a:r>
              <a:rPr lang="en-US" sz="1200" b="1" dirty="0">
                <a:solidFill>
                  <a:schemeClr val="tx2">
                    <a:lumMod val="75000"/>
                    <a:lumOff val="25000"/>
                  </a:schemeClr>
                </a:solidFill>
                <a:latin typeface="Courier New" pitchFamily="49" charset="0"/>
              </a:rPr>
              <a:t> </a:t>
            </a:r>
            <a:r>
              <a:rPr lang="en-US" sz="1200" b="1" dirty="0" err="1">
                <a:solidFill>
                  <a:schemeClr val="tx2">
                    <a:lumMod val="75000"/>
                    <a:lumOff val="25000"/>
                  </a:schemeClr>
                </a:solidFill>
                <a:latin typeface="Courier New" pitchFamily="49" charset="0"/>
              </a:rPr>
              <a:t>dau</a:t>
            </a:r>
            <a:endParaRPr lang="en-US" sz="1200" b="1" dirty="0">
              <a:solidFill>
                <a:schemeClr val="tx2">
                  <a:lumMod val="75000"/>
                  <a:lumOff val="25000"/>
                </a:schemeClr>
              </a:solidFill>
              <a:latin typeface="Courier New" pitchFamily="49" charset="0"/>
            </a:endParaRPr>
          </a:p>
          <a:p>
            <a:r>
              <a:rPr lang="en-US" sz="1200" b="1" dirty="0">
                <a:solidFill>
                  <a:srgbClr val="000000"/>
                </a:solidFill>
                <a:latin typeface="Courier New" pitchFamily="49" charset="0"/>
              </a:rPr>
              <a:t>    </a:t>
            </a:r>
            <a:r>
              <a:rPr lang="en-US" sz="1200" b="1" dirty="0">
                <a:solidFill>
                  <a:srgbClr val="0000FF"/>
                </a:solidFill>
                <a:latin typeface="Courier New" pitchFamily="49" charset="0"/>
              </a:rPr>
              <a:t>public void</a:t>
            </a:r>
            <a:r>
              <a:rPr lang="en-US" sz="1200" b="1" dirty="0">
                <a:solidFill>
                  <a:srgbClr val="000000"/>
                </a:solidFill>
                <a:latin typeface="Courier New" pitchFamily="49" charset="0"/>
              </a:rPr>
              <a:t> </a:t>
            </a:r>
            <a:r>
              <a:rPr lang="en-US" sz="1200" b="1" dirty="0" err="1">
                <a:solidFill>
                  <a:srgbClr val="000000"/>
                </a:solidFill>
                <a:latin typeface="Courier New" pitchFamily="49" charset="0"/>
              </a:rPr>
              <a:t>lempar</a:t>
            </a:r>
            <a:r>
              <a:rPr lang="en-US" sz="1200" b="1" dirty="0">
                <a:solidFill>
                  <a:srgbClr val="FF0000"/>
                </a:solidFill>
                <a:latin typeface="Courier New" pitchFamily="49" charset="0"/>
              </a:rPr>
              <a:t>( ) {</a:t>
            </a:r>
          </a:p>
          <a:p>
            <a:r>
              <a:rPr lang="en-US" sz="1200" b="1" dirty="0">
                <a:solidFill>
                  <a:srgbClr val="000000"/>
                </a:solidFill>
                <a:latin typeface="Courier New" pitchFamily="49" charset="0"/>
              </a:rPr>
              <a:t>       </a:t>
            </a:r>
            <a:r>
              <a:rPr lang="en-US" sz="1200" b="1" dirty="0" err="1">
                <a:solidFill>
                  <a:srgbClr val="000000"/>
                </a:solidFill>
                <a:latin typeface="Courier New" pitchFamily="49" charset="0"/>
              </a:rPr>
              <a:t>angka</a:t>
            </a:r>
            <a:r>
              <a:rPr lang="en-US" sz="1200" b="1" dirty="0">
                <a:solidFill>
                  <a:srgbClr val="000000"/>
                </a:solidFill>
                <a:latin typeface="Courier New" pitchFamily="49" charset="0"/>
              </a:rPr>
              <a:t> = </a:t>
            </a:r>
            <a:r>
              <a:rPr lang="en-US" sz="1200" b="1" dirty="0">
                <a:solidFill>
                  <a:srgbClr val="FF0000"/>
                </a:solidFill>
                <a:latin typeface="Courier New" pitchFamily="49" charset="0"/>
              </a:rPr>
              <a:t>(</a:t>
            </a:r>
            <a:r>
              <a:rPr lang="en-US" sz="1200" b="1" dirty="0" err="1">
                <a:solidFill>
                  <a:srgbClr val="0000FF"/>
                </a:solidFill>
                <a:latin typeface="Courier New" pitchFamily="49" charset="0"/>
              </a:rPr>
              <a:t>int</a:t>
            </a:r>
            <a:r>
              <a:rPr lang="en-US" sz="1200" b="1" dirty="0">
                <a:solidFill>
                  <a:srgbClr val="FF0000"/>
                </a:solidFill>
                <a:latin typeface="Courier New" pitchFamily="49" charset="0"/>
              </a:rPr>
              <a:t>)</a:t>
            </a:r>
            <a:r>
              <a:rPr lang="en-US" sz="1200" b="1" dirty="0">
                <a:solidFill>
                  <a:srgbClr val="000000"/>
                </a:solidFill>
                <a:latin typeface="Courier New" pitchFamily="49" charset="0"/>
              </a:rPr>
              <a:t> </a:t>
            </a:r>
            <a:r>
              <a:rPr lang="en-US" sz="1200" b="1" dirty="0">
                <a:solidFill>
                  <a:srgbClr val="FF0000"/>
                </a:solidFill>
                <a:latin typeface="Courier New" pitchFamily="49" charset="0"/>
              </a:rPr>
              <a:t>(</a:t>
            </a:r>
            <a:r>
              <a:rPr lang="en-US" sz="1200" b="1" dirty="0" err="1">
                <a:solidFill>
                  <a:srgbClr val="000000"/>
                </a:solidFill>
                <a:latin typeface="Courier New" pitchFamily="49" charset="0"/>
              </a:rPr>
              <a:t>Math.floor</a:t>
            </a:r>
            <a:r>
              <a:rPr lang="en-US" sz="1200" b="1" dirty="0">
                <a:solidFill>
                  <a:srgbClr val="FF0000"/>
                </a:solidFill>
                <a:latin typeface="Courier New" pitchFamily="49" charset="0"/>
              </a:rPr>
              <a:t>(</a:t>
            </a:r>
            <a:r>
              <a:rPr lang="en-US" sz="1200" b="1" dirty="0" err="1">
                <a:solidFill>
                  <a:srgbClr val="000000"/>
                </a:solidFill>
                <a:latin typeface="Courier New" pitchFamily="49" charset="0"/>
              </a:rPr>
              <a:t>Math.random</a:t>
            </a:r>
            <a:r>
              <a:rPr lang="en-US" sz="1200" b="1" dirty="0">
                <a:solidFill>
                  <a:srgbClr val="FF0000"/>
                </a:solidFill>
                <a:latin typeface="Courier New" pitchFamily="49" charset="0"/>
              </a:rPr>
              <a:t>()</a:t>
            </a:r>
            <a:r>
              <a:rPr lang="en-US" sz="1200" b="1" dirty="0">
                <a:solidFill>
                  <a:srgbClr val="000000"/>
                </a:solidFill>
                <a:latin typeface="Courier New" pitchFamily="49" charset="0"/>
              </a:rPr>
              <a:t> * </a:t>
            </a:r>
          </a:p>
          <a:p>
            <a:r>
              <a:rPr lang="en-US" sz="1200" b="1" dirty="0">
                <a:solidFill>
                  <a:srgbClr val="000000"/>
                </a:solidFill>
                <a:latin typeface="Courier New" pitchFamily="49" charset="0"/>
              </a:rPr>
              <a:t>                            </a:t>
            </a:r>
            <a:r>
              <a:rPr lang="en-US" sz="1200" b="1" dirty="0">
                <a:solidFill>
                  <a:srgbClr val="FF0000"/>
                </a:solidFill>
                <a:latin typeface="Courier New" pitchFamily="49" charset="0"/>
              </a:rPr>
              <a:t>(</a:t>
            </a:r>
            <a:r>
              <a:rPr lang="en-US" sz="1200" b="1" dirty="0">
                <a:solidFill>
                  <a:srgbClr val="000000"/>
                </a:solidFill>
                <a:latin typeface="Courier New" pitchFamily="49" charset="0"/>
              </a:rPr>
              <a:t>MAX_ANGKA - MIN_ANGKA + 1</a:t>
            </a:r>
            <a:r>
              <a:rPr lang="en-US" sz="1200" b="1" dirty="0">
                <a:solidFill>
                  <a:srgbClr val="FF0000"/>
                </a:solidFill>
                <a:latin typeface="Courier New" pitchFamily="49" charset="0"/>
              </a:rPr>
              <a:t>))</a:t>
            </a:r>
            <a:r>
              <a:rPr lang="en-US" sz="1200" b="1" dirty="0">
                <a:solidFill>
                  <a:srgbClr val="000000"/>
                </a:solidFill>
                <a:latin typeface="Courier New" pitchFamily="49" charset="0"/>
              </a:rPr>
              <a:t> + MIN_ANGKA</a:t>
            </a:r>
            <a:r>
              <a:rPr lang="en-US" sz="1200" b="1" dirty="0">
                <a:solidFill>
                  <a:srgbClr val="FF0000"/>
                </a:solidFill>
                <a:latin typeface="Courier New" pitchFamily="49" charset="0"/>
              </a:rPr>
              <a:t>)</a:t>
            </a:r>
            <a:r>
              <a:rPr lang="en-US" sz="1200" b="1" dirty="0">
                <a:solidFill>
                  <a:srgbClr val="000000"/>
                </a:solidFill>
                <a:latin typeface="Courier New" pitchFamily="49" charset="0"/>
              </a:rPr>
              <a:t>;</a:t>
            </a:r>
          </a:p>
          <a:p>
            <a:r>
              <a:rPr lang="en-US" sz="1200" b="1" dirty="0">
                <a:solidFill>
                  <a:srgbClr val="000000"/>
                </a:solidFill>
                <a:latin typeface="Courier New" pitchFamily="49" charset="0"/>
              </a:rPr>
              <a:t>    </a:t>
            </a:r>
            <a:r>
              <a:rPr lang="en-US" sz="1200" b="1" dirty="0">
                <a:solidFill>
                  <a:srgbClr val="FF0000"/>
                </a:solidFill>
                <a:latin typeface="Courier New" pitchFamily="49" charset="0"/>
              </a:rPr>
              <a:t>}</a:t>
            </a:r>
          </a:p>
          <a:p>
            <a:r>
              <a:rPr lang="en-US" sz="1200" b="1" dirty="0">
                <a:solidFill>
                  <a:srgbClr val="000000"/>
                </a:solidFill>
                <a:latin typeface="Courier New" pitchFamily="49" charset="0"/>
              </a:rPr>
              <a:t>    </a:t>
            </a:r>
          </a:p>
          <a:p>
            <a:r>
              <a:rPr lang="en-US" sz="1200" b="1" dirty="0">
                <a:solidFill>
                  <a:schemeClr val="tx2">
                    <a:lumMod val="75000"/>
                    <a:lumOff val="25000"/>
                  </a:schemeClr>
                </a:solidFill>
                <a:latin typeface="Courier New" pitchFamily="49" charset="0"/>
              </a:rPr>
              <a:t>    //</a:t>
            </a:r>
            <a:r>
              <a:rPr lang="en-US" sz="1200" b="1" dirty="0" err="1">
                <a:solidFill>
                  <a:schemeClr val="tx2">
                    <a:lumMod val="75000"/>
                    <a:lumOff val="25000"/>
                  </a:schemeClr>
                </a:solidFill>
                <a:latin typeface="Courier New" pitchFamily="49" charset="0"/>
              </a:rPr>
              <a:t>Kirim</a:t>
            </a:r>
            <a:r>
              <a:rPr lang="en-US" sz="1200" b="1" dirty="0">
                <a:solidFill>
                  <a:schemeClr val="tx2">
                    <a:lumMod val="75000"/>
                    <a:lumOff val="25000"/>
                  </a:schemeClr>
                </a:solidFill>
                <a:latin typeface="Courier New" pitchFamily="49" charset="0"/>
              </a:rPr>
              <a:t> </a:t>
            </a:r>
            <a:r>
              <a:rPr lang="en-US" sz="1200" b="1" dirty="0" err="1">
                <a:solidFill>
                  <a:schemeClr val="tx2">
                    <a:lumMod val="75000"/>
                    <a:lumOff val="25000"/>
                  </a:schemeClr>
                </a:solidFill>
                <a:latin typeface="Courier New" pitchFamily="49" charset="0"/>
              </a:rPr>
              <a:t>angka</a:t>
            </a:r>
            <a:r>
              <a:rPr lang="en-US" sz="1200" b="1" dirty="0">
                <a:solidFill>
                  <a:schemeClr val="tx2">
                    <a:lumMod val="75000"/>
                    <a:lumOff val="25000"/>
                  </a:schemeClr>
                </a:solidFill>
                <a:latin typeface="Courier New" pitchFamily="49" charset="0"/>
              </a:rPr>
              <a:t> </a:t>
            </a:r>
            <a:r>
              <a:rPr lang="en-US" sz="1200" b="1" dirty="0" err="1">
                <a:solidFill>
                  <a:schemeClr val="tx2">
                    <a:lumMod val="75000"/>
                    <a:lumOff val="25000"/>
                  </a:schemeClr>
                </a:solidFill>
                <a:latin typeface="Courier New" pitchFamily="49" charset="0"/>
              </a:rPr>
              <a:t>hasil</a:t>
            </a:r>
            <a:r>
              <a:rPr lang="en-US" sz="1200" b="1" dirty="0">
                <a:solidFill>
                  <a:schemeClr val="tx2">
                    <a:lumMod val="75000"/>
                    <a:lumOff val="25000"/>
                  </a:schemeClr>
                </a:solidFill>
                <a:latin typeface="Courier New" pitchFamily="49" charset="0"/>
              </a:rPr>
              <a:t> </a:t>
            </a:r>
            <a:r>
              <a:rPr lang="en-US" sz="1200" b="1" dirty="0" err="1">
                <a:solidFill>
                  <a:schemeClr val="tx2">
                    <a:lumMod val="75000"/>
                    <a:lumOff val="25000"/>
                  </a:schemeClr>
                </a:solidFill>
                <a:latin typeface="Courier New" pitchFamily="49" charset="0"/>
              </a:rPr>
              <a:t>lemparan</a:t>
            </a:r>
            <a:r>
              <a:rPr lang="en-US" sz="1200" b="1" dirty="0">
                <a:solidFill>
                  <a:schemeClr val="tx2">
                    <a:lumMod val="75000"/>
                    <a:lumOff val="25000"/>
                  </a:schemeClr>
                </a:solidFill>
                <a:latin typeface="Courier New" pitchFamily="49" charset="0"/>
              </a:rPr>
              <a:t> </a:t>
            </a:r>
            <a:r>
              <a:rPr lang="en-US" sz="1200" b="1" dirty="0" err="1">
                <a:solidFill>
                  <a:schemeClr val="tx2">
                    <a:lumMod val="75000"/>
                    <a:lumOff val="25000"/>
                  </a:schemeClr>
                </a:solidFill>
                <a:latin typeface="Courier New" pitchFamily="49" charset="0"/>
              </a:rPr>
              <a:t>dadu</a:t>
            </a:r>
            <a:endParaRPr lang="en-US" sz="1200" b="1" dirty="0">
              <a:solidFill>
                <a:schemeClr val="tx2">
                  <a:lumMod val="75000"/>
                  <a:lumOff val="25000"/>
                </a:schemeClr>
              </a:solidFill>
              <a:latin typeface="Courier New" pitchFamily="49" charset="0"/>
            </a:endParaRPr>
          </a:p>
          <a:p>
            <a:r>
              <a:rPr lang="en-US" sz="1200" b="1" dirty="0">
                <a:solidFill>
                  <a:srgbClr val="000000"/>
                </a:solidFill>
                <a:latin typeface="Courier New" pitchFamily="49" charset="0"/>
              </a:rPr>
              <a:t>    </a:t>
            </a:r>
            <a:r>
              <a:rPr lang="en-US" sz="1200" b="1" dirty="0">
                <a:solidFill>
                  <a:srgbClr val="0000FF"/>
                </a:solidFill>
                <a:latin typeface="Courier New" pitchFamily="49" charset="0"/>
              </a:rPr>
              <a:t>public </a:t>
            </a:r>
            <a:r>
              <a:rPr lang="en-US" sz="1200" b="1" dirty="0" err="1">
                <a:solidFill>
                  <a:srgbClr val="0000FF"/>
                </a:solidFill>
                <a:latin typeface="Courier New" pitchFamily="49" charset="0"/>
              </a:rPr>
              <a:t>int</a:t>
            </a:r>
            <a:r>
              <a:rPr lang="en-US" sz="1200" b="1" dirty="0">
                <a:solidFill>
                  <a:srgbClr val="000000"/>
                </a:solidFill>
                <a:latin typeface="Courier New" pitchFamily="49" charset="0"/>
              </a:rPr>
              <a:t> </a:t>
            </a:r>
            <a:r>
              <a:rPr lang="en-US" sz="1200" b="1" dirty="0" err="1">
                <a:solidFill>
                  <a:srgbClr val="000000"/>
                </a:solidFill>
                <a:latin typeface="Courier New" pitchFamily="49" charset="0"/>
              </a:rPr>
              <a:t>getAngka</a:t>
            </a:r>
            <a:r>
              <a:rPr lang="en-US" sz="1200" b="1" dirty="0">
                <a:solidFill>
                  <a:srgbClr val="FF0000"/>
                </a:solidFill>
                <a:latin typeface="Courier New" pitchFamily="49" charset="0"/>
              </a:rPr>
              <a:t>( ) {</a:t>
            </a:r>
          </a:p>
          <a:p>
            <a:r>
              <a:rPr lang="en-US" sz="1200" b="1" dirty="0">
                <a:solidFill>
                  <a:srgbClr val="000000"/>
                </a:solidFill>
                <a:latin typeface="Courier New" pitchFamily="49" charset="0"/>
              </a:rPr>
              <a:t>        </a:t>
            </a:r>
            <a:r>
              <a:rPr lang="en-US" sz="1200" b="1" dirty="0">
                <a:solidFill>
                  <a:srgbClr val="0000FF"/>
                </a:solidFill>
                <a:latin typeface="Courier New" pitchFamily="49" charset="0"/>
              </a:rPr>
              <a:t>return</a:t>
            </a:r>
            <a:r>
              <a:rPr lang="en-US" sz="1200" b="1" dirty="0">
                <a:solidFill>
                  <a:srgbClr val="000000"/>
                </a:solidFill>
                <a:latin typeface="Courier New" pitchFamily="49" charset="0"/>
              </a:rPr>
              <a:t> </a:t>
            </a:r>
            <a:r>
              <a:rPr lang="en-US" sz="1200" b="1" dirty="0" err="1">
                <a:solidFill>
                  <a:srgbClr val="000000"/>
                </a:solidFill>
                <a:latin typeface="Courier New" pitchFamily="49" charset="0"/>
              </a:rPr>
              <a:t>angka</a:t>
            </a:r>
            <a:r>
              <a:rPr lang="en-US" sz="1200" b="1" dirty="0">
                <a:solidFill>
                  <a:srgbClr val="000000"/>
                </a:solidFill>
                <a:latin typeface="Courier New" pitchFamily="49" charset="0"/>
              </a:rPr>
              <a:t>;</a:t>
            </a:r>
          </a:p>
          <a:p>
            <a:r>
              <a:rPr lang="en-US" sz="1200" b="1" dirty="0">
                <a:solidFill>
                  <a:srgbClr val="000000"/>
                </a:solidFill>
                <a:latin typeface="Courier New" pitchFamily="49" charset="0"/>
              </a:rPr>
              <a:t>    </a:t>
            </a:r>
            <a:r>
              <a:rPr lang="en-US" sz="1200" b="1" dirty="0">
                <a:solidFill>
                  <a:srgbClr val="FF0000"/>
                </a:solidFill>
                <a:latin typeface="Courier New" pitchFamily="49" charset="0"/>
              </a:rPr>
              <a:t>}</a:t>
            </a:r>
            <a:r>
              <a:rPr lang="en-US" sz="1200" b="1" dirty="0">
                <a:solidFill>
                  <a:srgbClr val="000000"/>
                </a:solidFill>
                <a:latin typeface="Courier New" pitchFamily="49" charset="0"/>
              </a:rPr>
              <a:t> </a:t>
            </a:r>
          </a:p>
          <a:p>
            <a:r>
              <a:rPr lang="en-US" sz="1200" b="1" dirty="0">
                <a:solidFill>
                  <a:srgbClr val="000000"/>
                </a:solidFill>
                <a:latin typeface="Courier New" pitchFamily="49" charset="0"/>
              </a:rPr>
              <a:t> </a:t>
            </a:r>
            <a:r>
              <a:rPr lang="en-US" sz="1200" b="1" dirty="0">
                <a:solidFill>
                  <a:srgbClr val="FF0000"/>
                </a:solidFill>
                <a:latin typeface="Courier New" pitchFamily="49" charset="0"/>
              </a:rPr>
              <a:t>}</a:t>
            </a:r>
          </a:p>
          <a:p>
            <a:endParaRPr lang="en-US" sz="1200" b="1" dirty="0">
              <a:latin typeface="Times New Roman" pitchFamily="18" charset="0"/>
            </a:endParaRP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381000" y="188913"/>
            <a:ext cx="8477250" cy="1143000"/>
          </a:xfrm>
        </p:spPr>
        <p:txBody>
          <a:bodyPr/>
          <a:lstStyle/>
          <a:p>
            <a:pPr eaLnBrk="1" hangingPunct="1">
              <a:defRPr/>
            </a:pPr>
            <a:r>
              <a:rPr lang="en-US"/>
              <a:t>Variabel Lokal</a:t>
            </a:r>
          </a:p>
        </p:txBody>
      </p:sp>
      <p:sp>
        <p:nvSpPr>
          <p:cNvPr id="21507" name="Rectangle 3"/>
          <p:cNvSpPr>
            <a:spLocks noGrp="1" noChangeArrowheads="1"/>
          </p:cNvSpPr>
          <p:nvPr>
            <p:ph type="body" idx="1"/>
          </p:nvPr>
        </p:nvSpPr>
        <p:spPr>
          <a:xfrm>
            <a:off x="381000" y="1247775"/>
            <a:ext cx="8534400" cy="1295400"/>
          </a:xfrm>
        </p:spPr>
        <p:txBody>
          <a:bodyPr/>
          <a:lstStyle/>
          <a:p>
            <a:pPr eaLnBrk="1" hangingPunct="1"/>
            <a:r>
              <a:rPr lang="en-US" sz="2800"/>
              <a:t>Variabel lokal dideklarasikan dalam suatu deklarasi metode dan digunakan sebagai layanan sementara, seperti untuk menyimpan hasil perhitungan antara </a:t>
            </a:r>
          </a:p>
          <a:p>
            <a:pPr eaLnBrk="1" hangingPunct="1"/>
            <a:endParaRPr lang="en-US" sz="2800"/>
          </a:p>
        </p:txBody>
      </p:sp>
      <p:grpSp>
        <p:nvGrpSpPr>
          <p:cNvPr id="2" name="Group 4"/>
          <p:cNvGrpSpPr>
            <a:grpSpLocks/>
          </p:cNvGrpSpPr>
          <p:nvPr/>
        </p:nvGrpSpPr>
        <p:grpSpPr bwMode="auto">
          <a:xfrm>
            <a:off x="914400" y="3257550"/>
            <a:ext cx="7162800" cy="2971800"/>
            <a:chOff x="576" y="1728"/>
            <a:chExt cx="4512" cy="1872"/>
          </a:xfrm>
        </p:grpSpPr>
        <p:sp>
          <p:nvSpPr>
            <p:cNvPr id="354309" name="Rectangle 5"/>
            <p:cNvSpPr>
              <a:spLocks noChangeArrowheads="1"/>
            </p:cNvSpPr>
            <p:nvPr/>
          </p:nvSpPr>
          <p:spPr bwMode="auto">
            <a:xfrm>
              <a:off x="576" y="1728"/>
              <a:ext cx="4512" cy="187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cs typeface="+mn-cs"/>
              </a:endParaRPr>
            </a:p>
          </p:txBody>
        </p:sp>
        <p:sp>
          <p:nvSpPr>
            <p:cNvPr id="21514" name="Text Box 6"/>
            <p:cNvSpPr txBox="1">
              <a:spLocks noChangeArrowheads="1"/>
            </p:cNvSpPr>
            <p:nvPr/>
          </p:nvSpPr>
          <p:spPr bwMode="auto">
            <a:xfrm>
              <a:off x="912" y="1920"/>
              <a:ext cx="3984" cy="1454"/>
            </a:xfrm>
            <a:prstGeom prst="rect">
              <a:avLst/>
            </a:prstGeom>
            <a:noFill/>
            <a:ln w="9525">
              <a:noFill/>
              <a:miter lim="800000"/>
              <a:headEnd/>
              <a:tailEnd/>
            </a:ln>
          </p:spPr>
          <p:txBody>
            <a:bodyPr wrap="square">
              <a:spAutoFit/>
            </a:bodyPr>
            <a:lstStyle/>
            <a:p>
              <a:pPr>
                <a:tabLst>
                  <a:tab pos="452438" algn="l"/>
                </a:tabLst>
              </a:pPr>
              <a:r>
                <a:rPr lang="en-US" b="1" dirty="0">
                  <a:solidFill>
                    <a:schemeClr val="accent2"/>
                  </a:solidFill>
                  <a:latin typeface="Courier New" pitchFamily="49" charset="0"/>
                </a:rPr>
                <a:t>public</a:t>
              </a:r>
              <a:r>
                <a:rPr lang="en-US" b="1" dirty="0">
                  <a:latin typeface="Courier New" pitchFamily="49" charset="0"/>
                </a:rPr>
                <a:t> double </a:t>
              </a:r>
              <a:r>
                <a:rPr lang="en-US" b="1" dirty="0" err="1">
                  <a:latin typeface="Courier New" pitchFamily="49" charset="0"/>
                </a:rPr>
                <a:t>ubah</a:t>
              </a:r>
              <a:r>
                <a:rPr lang="en-US" b="1" dirty="0">
                  <a:solidFill>
                    <a:srgbClr val="A50021"/>
                  </a:solidFill>
                  <a:latin typeface="Courier New" pitchFamily="49" charset="0"/>
                </a:rPr>
                <a:t>(</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bilangan</a:t>
              </a:r>
              <a:r>
                <a:rPr lang="en-US" b="1" dirty="0">
                  <a:solidFill>
                    <a:srgbClr val="A50021"/>
                  </a:solidFill>
                  <a:latin typeface="Courier New" pitchFamily="49" charset="0"/>
                </a:rPr>
                <a:t>) {</a:t>
              </a:r>
            </a:p>
            <a:p>
              <a:pPr>
                <a:tabLst>
                  <a:tab pos="452438" algn="l"/>
                </a:tabLst>
              </a:pPr>
              <a:r>
                <a:rPr lang="en-US" b="1" dirty="0">
                  <a:latin typeface="Courier New" pitchFamily="49" charset="0"/>
                </a:rPr>
                <a:t>        </a:t>
              </a:r>
            </a:p>
            <a:p>
              <a:pPr>
                <a:tabLst>
                  <a:tab pos="452438" algn="l"/>
                </a:tabLst>
              </a:pPr>
              <a:r>
                <a:rPr lang="en-US" b="1" dirty="0">
                  <a:latin typeface="Courier New" pitchFamily="49" charset="0"/>
                </a:rPr>
                <a:t>	double </a:t>
              </a:r>
              <a:r>
                <a:rPr lang="en-US" b="1" dirty="0" err="1">
                  <a:latin typeface="Courier New" pitchFamily="49" charset="0"/>
                </a:rPr>
                <a:t>hasil</a:t>
              </a:r>
              <a:r>
                <a:rPr lang="en-US" b="1" dirty="0">
                  <a:latin typeface="Courier New" pitchFamily="49" charset="0"/>
                </a:rPr>
                <a:t>;</a:t>
              </a:r>
            </a:p>
            <a:p>
              <a:pPr>
                <a:tabLst>
                  <a:tab pos="452438" algn="l"/>
                </a:tabLst>
              </a:pPr>
              <a:r>
                <a:rPr lang="en-US" b="1" dirty="0">
                  <a:latin typeface="Courier New" pitchFamily="49" charset="0"/>
                </a:rPr>
                <a:t>	</a:t>
              </a:r>
            </a:p>
            <a:p>
              <a:pPr>
                <a:tabLst>
                  <a:tab pos="452438" algn="l"/>
                </a:tabLst>
              </a:pPr>
              <a:r>
                <a:rPr lang="en-US" b="1" dirty="0">
                  <a:latin typeface="Courier New" pitchFamily="49" charset="0"/>
                </a:rPr>
                <a:t>	</a:t>
              </a:r>
              <a:r>
                <a:rPr lang="en-US" b="1" dirty="0" err="1">
                  <a:latin typeface="Courier New" pitchFamily="49" charset="0"/>
                </a:rPr>
                <a:t>hasil</a:t>
              </a:r>
              <a:r>
                <a:rPr lang="en-US" b="1" dirty="0">
                  <a:latin typeface="Courier New" pitchFamily="49" charset="0"/>
                </a:rPr>
                <a:t> = </a:t>
              </a:r>
              <a:r>
                <a:rPr lang="en-US" b="1" dirty="0" err="1">
                  <a:latin typeface="Courier New" pitchFamily="49" charset="0"/>
                </a:rPr>
                <a:t>Math.sqrt</a:t>
              </a:r>
              <a:r>
                <a:rPr lang="en-US" b="1" dirty="0">
                  <a:latin typeface="Courier New" pitchFamily="49" charset="0"/>
                </a:rPr>
                <a:t>(</a:t>
              </a:r>
              <a:r>
                <a:rPr lang="en-US" b="1" dirty="0" err="1">
                  <a:latin typeface="Courier New" pitchFamily="49" charset="0"/>
                </a:rPr>
                <a:t>bilangan</a:t>
              </a:r>
              <a:r>
                <a:rPr lang="en-US" b="1" dirty="0">
                  <a:latin typeface="Courier New" pitchFamily="49" charset="0"/>
                </a:rPr>
                <a:t> * </a:t>
              </a:r>
              <a:r>
                <a:rPr lang="en-US" b="1" dirty="0" err="1">
                  <a:latin typeface="Courier New" pitchFamily="49" charset="0"/>
                </a:rPr>
                <a:t>bilangan</a:t>
              </a:r>
              <a:r>
                <a:rPr lang="en-US" b="1" dirty="0">
                  <a:latin typeface="Courier New" pitchFamily="49" charset="0"/>
                </a:rPr>
                <a:t>);</a:t>
              </a:r>
            </a:p>
            <a:p>
              <a:pPr>
                <a:tabLst>
                  <a:tab pos="452438" algn="l"/>
                </a:tabLst>
              </a:pPr>
              <a:r>
                <a:rPr lang="en-US" b="1" dirty="0">
                  <a:latin typeface="Courier New" pitchFamily="49" charset="0"/>
                </a:rPr>
                <a:t>        </a:t>
              </a:r>
            </a:p>
            <a:p>
              <a:pPr>
                <a:tabLst>
                  <a:tab pos="452438" algn="l"/>
                </a:tabLst>
              </a:pPr>
              <a:r>
                <a:rPr lang="en-US" b="1" dirty="0">
                  <a:latin typeface="Courier New" pitchFamily="49" charset="0"/>
                </a:rPr>
                <a:t>	</a:t>
              </a:r>
              <a:r>
                <a:rPr lang="en-US" b="1" dirty="0">
                  <a:solidFill>
                    <a:schemeClr val="accent2"/>
                  </a:solidFill>
                  <a:latin typeface="Courier New" pitchFamily="49" charset="0"/>
                </a:rPr>
                <a:t>return </a:t>
              </a:r>
              <a:r>
                <a:rPr lang="en-US" b="1" dirty="0" err="1">
                  <a:solidFill>
                    <a:schemeClr val="accent2"/>
                  </a:solidFill>
                  <a:latin typeface="Courier New" pitchFamily="49" charset="0"/>
                </a:rPr>
                <a:t>hasil</a:t>
              </a:r>
              <a:r>
                <a:rPr lang="en-US" b="1" dirty="0">
                  <a:latin typeface="Courier New" pitchFamily="49" charset="0"/>
                </a:rPr>
                <a:t>;  </a:t>
              </a:r>
            </a:p>
            <a:p>
              <a:pPr>
                <a:tabLst>
                  <a:tab pos="452438" algn="l"/>
                </a:tabLst>
              </a:pPr>
              <a:r>
                <a:rPr lang="en-US" b="1" dirty="0">
                  <a:latin typeface="Courier New" pitchFamily="49" charset="0"/>
                </a:rPr>
                <a:t>}</a:t>
              </a:r>
            </a:p>
          </p:txBody>
        </p:sp>
      </p:grpSp>
      <p:grpSp>
        <p:nvGrpSpPr>
          <p:cNvPr id="3" name="Group 7"/>
          <p:cNvGrpSpPr>
            <a:grpSpLocks/>
          </p:cNvGrpSpPr>
          <p:nvPr/>
        </p:nvGrpSpPr>
        <p:grpSpPr bwMode="auto">
          <a:xfrm>
            <a:off x="2852738" y="4067175"/>
            <a:ext cx="3917950" cy="381000"/>
            <a:chOff x="1824" y="2256"/>
            <a:chExt cx="2468" cy="240"/>
          </a:xfrm>
        </p:grpSpPr>
        <p:sp>
          <p:nvSpPr>
            <p:cNvPr id="21510" name="Oval 8"/>
            <p:cNvSpPr>
              <a:spLocks noChangeArrowheads="1"/>
            </p:cNvSpPr>
            <p:nvPr/>
          </p:nvSpPr>
          <p:spPr bwMode="auto">
            <a:xfrm>
              <a:off x="1824" y="2256"/>
              <a:ext cx="720" cy="240"/>
            </a:xfrm>
            <a:prstGeom prst="ellipse">
              <a:avLst/>
            </a:prstGeom>
            <a:noFill/>
            <a:ln w="19050" cap="rnd">
              <a:solidFill>
                <a:schemeClr val="hlink"/>
              </a:solidFill>
              <a:prstDash val="sysDot"/>
              <a:round/>
              <a:headEnd/>
              <a:tailEnd/>
            </a:ln>
          </p:spPr>
          <p:txBody>
            <a:bodyPr wrap="none" anchor="ctr"/>
            <a:lstStyle/>
            <a:p>
              <a:endParaRPr lang="id-ID"/>
            </a:p>
          </p:txBody>
        </p:sp>
        <p:sp>
          <p:nvSpPr>
            <p:cNvPr id="21511" name="Line 9"/>
            <p:cNvSpPr>
              <a:spLocks noChangeShapeType="1"/>
            </p:cNvSpPr>
            <p:nvPr/>
          </p:nvSpPr>
          <p:spPr bwMode="auto">
            <a:xfrm>
              <a:off x="2592" y="2380"/>
              <a:ext cx="672" cy="0"/>
            </a:xfrm>
            <a:prstGeom prst="line">
              <a:avLst/>
            </a:prstGeom>
            <a:noFill/>
            <a:ln w="28575">
              <a:solidFill>
                <a:schemeClr val="hlink"/>
              </a:solidFill>
              <a:round/>
              <a:headEnd type="triangle" w="med" len="med"/>
              <a:tailEnd/>
            </a:ln>
          </p:spPr>
          <p:txBody>
            <a:bodyPr/>
            <a:lstStyle/>
            <a:p>
              <a:endParaRPr lang="en-US"/>
            </a:p>
          </p:txBody>
        </p:sp>
        <p:sp>
          <p:nvSpPr>
            <p:cNvPr id="21512" name="Text Box 10"/>
            <p:cNvSpPr txBox="1">
              <a:spLocks noChangeArrowheads="1"/>
            </p:cNvSpPr>
            <p:nvPr/>
          </p:nvSpPr>
          <p:spPr bwMode="auto">
            <a:xfrm>
              <a:off x="3312" y="2265"/>
              <a:ext cx="980" cy="231"/>
            </a:xfrm>
            <a:prstGeom prst="rect">
              <a:avLst/>
            </a:prstGeom>
            <a:noFill/>
            <a:ln w="9525">
              <a:noFill/>
              <a:miter lim="800000"/>
              <a:headEnd/>
              <a:tailEnd/>
            </a:ln>
          </p:spPr>
          <p:txBody>
            <a:bodyPr wrap="none">
              <a:spAutoFit/>
            </a:bodyPr>
            <a:lstStyle/>
            <a:p>
              <a:r>
                <a:rPr lang="en-US">
                  <a:solidFill>
                    <a:schemeClr val="hlink"/>
                  </a:solidFill>
                </a:rPr>
                <a:t>Variabel lokal</a:t>
              </a:r>
            </a:p>
          </p:txBody>
        </p:sp>
      </p:grpSp>
    </p:spTree>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eaLnBrk="1" hangingPunct="1">
              <a:defRPr/>
            </a:pPr>
            <a:r>
              <a:rPr lang="en-US" sz="3600"/>
              <a:t>Variabel Lokal, Parameter &amp; Data Member</a:t>
            </a:r>
          </a:p>
        </p:txBody>
      </p:sp>
      <p:sp>
        <p:nvSpPr>
          <p:cNvPr id="356355" name="Rectangle 3"/>
          <p:cNvSpPr>
            <a:spLocks noGrp="1" noChangeArrowheads="1"/>
          </p:cNvSpPr>
          <p:nvPr>
            <p:ph type="body" idx="1"/>
          </p:nvPr>
        </p:nvSpPr>
        <p:spPr/>
        <p:txBody>
          <a:bodyPr/>
          <a:lstStyle/>
          <a:p>
            <a:pPr eaLnBrk="1" hangingPunct="1">
              <a:lnSpc>
                <a:spcPct val="90000"/>
              </a:lnSpc>
            </a:pPr>
            <a:r>
              <a:rPr lang="en-US"/>
              <a:t>Sebuah identifier yang ada dalam suatu metode dapat berupa variabel lokal, parameter, atau data member.</a:t>
            </a:r>
          </a:p>
          <a:p>
            <a:pPr eaLnBrk="1" hangingPunct="1">
              <a:lnSpc>
                <a:spcPct val="90000"/>
              </a:lnSpc>
            </a:pPr>
            <a:r>
              <a:rPr lang="en-US"/>
              <a:t>Aturannya:</a:t>
            </a:r>
          </a:p>
          <a:p>
            <a:pPr lvl="1" eaLnBrk="1" hangingPunct="1">
              <a:lnSpc>
                <a:spcPct val="90000"/>
              </a:lnSpc>
            </a:pPr>
            <a:r>
              <a:rPr lang="en-US"/>
              <a:t>Jika terdapat deklarasi variabel lokal atau suatu parameter, maka identifier merujuk ke variabel lokal atau parameter tsb</a:t>
            </a:r>
          </a:p>
          <a:p>
            <a:pPr lvl="1" eaLnBrk="1" hangingPunct="1">
              <a:lnSpc>
                <a:spcPct val="90000"/>
              </a:lnSpc>
            </a:pPr>
            <a:r>
              <a:rPr lang="en-US"/>
              <a:t>Jika tidak, jika terdapat deklarasi data member yang sesuai, maka identifier merujuk ke data member tsb.</a:t>
            </a:r>
          </a:p>
          <a:p>
            <a:pPr lvl="1" eaLnBrk="1" hangingPunct="1">
              <a:lnSpc>
                <a:spcPct val="90000"/>
              </a:lnSpc>
            </a:pPr>
            <a:r>
              <a:rPr lang="en-US"/>
              <a:t>Jika tidak, maka pasti akan terjadi error karena tidak ada deklarasi yang sesuai.</a:t>
            </a:r>
          </a:p>
        </p:txBody>
      </p:sp>
    </p:spTree>
    <p:custDataLst>
      <p:tags r:id="rId1"/>
    </p:custData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dissolve">
                                      <p:cBhvr>
                                        <p:cTn id="7" dur="500"/>
                                        <p:tgtEl>
                                          <p:spTgt spid="356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6355">
                                            <p:txEl>
                                              <p:pRg st="1" end="1"/>
                                            </p:txEl>
                                          </p:spTgt>
                                        </p:tgtEl>
                                        <p:attrNameLst>
                                          <p:attrName>style.visibility</p:attrName>
                                        </p:attrNameLst>
                                      </p:cBhvr>
                                      <p:to>
                                        <p:strVal val="visible"/>
                                      </p:to>
                                    </p:set>
                                    <p:animEffect transition="in" filter="dissolve">
                                      <p:cBhvr>
                                        <p:cTn id="12" dur="500"/>
                                        <p:tgtEl>
                                          <p:spTgt spid="356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6355">
                                            <p:txEl>
                                              <p:pRg st="2" end="2"/>
                                            </p:txEl>
                                          </p:spTgt>
                                        </p:tgtEl>
                                        <p:attrNameLst>
                                          <p:attrName>style.visibility</p:attrName>
                                        </p:attrNameLst>
                                      </p:cBhvr>
                                      <p:to>
                                        <p:strVal val="visible"/>
                                      </p:to>
                                    </p:set>
                                    <p:animEffect transition="in" filter="dissolve">
                                      <p:cBhvr>
                                        <p:cTn id="17" dur="500"/>
                                        <p:tgtEl>
                                          <p:spTgt spid="356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6355">
                                            <p:txEl>
                                              <p:pRg st="3" end="3"/>
                                            </p:txEl>
                                          </p:spTgt>
                                        </p:tgtEl>
                                        <p:attrNameLst>
                                          <p:attrName>style.visibility</p:attrName>
                                        </p:attrNameLst>
                                      </p:cBhvr>
                                      <p:to>
                                        <p:strVal val="visible"/>
                                      </p:to>
                                    </p:set>
                                    <p:animEffect transition="in" filter="dissolve">
                                      <p:cBhvr>
                                        <p:cTn id="22" dur="500"/>
                                        <p:tgtEl>
                                          <p:spTgt spid="356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6355">
                                            <p:txEl>
                                              <p:pRg st="4" end="4"/>
                                            </p:txEl>
                                          </p:spTgt>
                                        </p:tgtEl>
                                        <p:attrNameLst>
                                          <p:attrName>style.visibility</p:attrName>
                                        </p:attrNameLst>
                                      </p:cBhvr>
                                      <p:to>
                                        <p:strVal val="visible"/>
                                      </p:to>
                                    </p:set>
                                    <p:animEffect transition="in" filter="dissolve">
                                      <p:cBhvr>
                                        <p:cTn id="27" dur="500"/>
                                        <p:tgtEl>
                                          <p:spTgt spid="356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381000" y="274638"/>
            <a:ext cx="8477250" cy="792162"/>
          </a:xfrm>
        </p:spPr>
        <p:txBody>
          <a:bodyPr/>
          <a:lstStyle/>
          <a:p>
            <a:pPr eaLnBrk="1" hangingPunct="1">
              <a:defRPr/>
            </a:pPr>
            <a:r>
              <a:rPr lang="en-US" sz="3600"/>
              <a:t>Contoh Kesesuaian</a:t>
            </a:r>
          </a:p>
        </p:txBody>
      </p:sp>
      <p:sp>
        <p:nvSpPr>
          <p:cNvPr id="169987" name="Rectangle 3"/>
          <p:cNvSpPr>
            <a:spLocks noChangeArrowheads="1"/>
          </p:cNvSpPr>
          <p:nvPr/>
        </p:nvSpPr>
        <p:spPr bwMode="auto">
          <a:xfrm>
            <a:off x="303213" y="1100138"/>
            <a:ext cx="8624887" cy="56007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cs typeface="+mn-cs"/>
            </a:endParaRPr>
          </a:p>
        </p:txBody>
      </p:sp>
      <p:sp>
        <p:nvSpPr>
          <p:cNvPr id="23556" name="Text Box 4"/>
          <p:cNvSpPr txBox="1">
            <a:spLocks noChangeArrowheads="1"/>
          </p:cNvSpPr>
          <p:nvPr/>
        </p:nvSpPr>
        <p:spPr bwMode="auto">
          <a:xfrm>
            <a:off x="417513" y="1190625"/>
            <a:ext cx="7666037" cy="5470525"/>
          </a:xfrm>
          <a:prstGeom prst="rect">
            <a:avLst/>
          </a:prstGeom>
          <a:noFill/>
          <a:ln w="9525">
            <a:noFill/>
            <a:miter lim="800000"/>
            <a:headEnd/>
            <a:tailEnd/>
          </a:ln>
        </p:spPr>
        <p:txBody>
          <a:bodyPr>
            <a:spAutoFit/>
          </a:bodyPr>
          <a:lstStyle/>
          <a:p>
            <a:pPr>
              <a:tabLst>
                <a:tab pos="452438" algn="l"/>
              </a:tabLst>
            </a:pPr>
            <a:r>
              <a:rPr lang="en-US" sz="1600">
                <a:solidFill>
                  <a:schemeClr val="accent2"/>
                </a:solidFill>
                <a:latin typeface="Courier New" pitchFamily="49" charset="0"/>
              </a:rPr>
              <a:t>class</a:t>
            </a:r>
            <a:r>
              <a:rPr lang="en-US" sz="1600">
                <a:latin typeface="Courier New" pitchFamily="49" charset="0"/>
              </a:rPr>
              <a:t> MusicCD </a:t>
            </a:r>
            <a:r>
              <a:rPr lang="en-US" sz="1600">
                <a:solidFill>
                  <a:srgbClr val="A50021"/>
                </a:solidFill>
                <a:latin typeface="Courier New" pitchFamily="49" charset="0"/>
              </a:rPr>
              <a:t>{</a:t>
            </a:r>
          </a:p>
          <a:p>
            <a:pPr>
              <a:tabLst>
                <a:tab pos="452438" algn="l"/>
              </a:tabLst>
            </a:pPr>
            <a:endParaRPr lang="en-US" sz="1600">
              <a:latin typeface="Courier New" pitchFamily="49" charset="0"/>
            </a:endParaRPr>
          </a:p>
          <a:p>
            <a:pPr>
              <a:tabLst>
                <a:tab pos="452438" algn="l"/>
              </a:tabLst>
            </a:pPr>
            <a:r>
              <a:rPr lang="en-US" sz="1600">
                <a:solidFill>
                  <a:srgbClr val="7F7F7F"/>
                </a:solidFill>
                <a:latin typeface="Courier New" pitchFamily="49" charset="0"/>
              </a:rPr>
              <a:t>	</a:t>
            </a:r>
            <a:r>
              <a:rPr lang="en-US" sz="1600">
                <a:solidFill>
                  <a:schemeClr val="accent2"/>
                </a:solidFill>
                <a:latin typeface="Courier New" pitchFamily="49" charset="0"/>
              </a:rPr>
              <a:t>private</a:t>
            </a:r>
            <a:r>
              <a:rPr lang="en-US" sz="1600">
                <a:latin typeface="Courier New" pitchFamily="49" charset="0"/>
              </a:rPr>
              <a:t> String </a:t>
            </a:r>
            <a:r>
              <a:rPr lang="en-US" sz="1600">
                <a:solidFill>
                  <a:srgbClr val="7F7F7F"/>
                </a:solidFill>
                <a:latin typeface="Courier New" pitchFamily="49" charset="0"/>
              </a:rPr>
              <a:t>	</a:t>
            </a:r>
            <a:r>
              <a:rPr lang="en-US" sz="1600">
                <a:latin typeface="Courier New" pitchFamily="49" charset="0"/>
              </a:rPr>
              <a:t>artist;</a:t>
            </a:r>
          </a:p>
          <a:p>
            <a:pPr>
              <a:tabLst>
                <a:tab pos="452438" algn="l"/>
              </a:tabLst>
            </a:pPr>
            <a:r>
              <a:rPr lang="en-US" sz="1600">
                <a:solidFill>
                  <a:srgbClr val="7F7F7F"/>
                </a:solidFill>
                <a:latin typeface="Courier New" pitchFamily="49" charset="0"/>
              </a:rPr>
              <a:t>	</a:t>
            </a:r>
            <a:r>
              <a:rPr lang="en-US" sz="1600">
                <a:solidFill>
                  <a:schemeClr val="accent2"/>
                </a:solidFill>
                <a:latin typeface="Courier New" pitchFamily="49" charset="0"/>
              </a:rPr>
              <a:t>private</a:t>
            </a:r>
            <a:r>
              <a:rPr lang="en-US" sz="1600">
                <a:latin typeface="Courier New" pitchFamily="49" charset="0"/>
              </a:rPr>
              <a:t> String </a:t>
            </a:r>
            <a:r>
              <a:rPr lang="en-US" sz="1600">
                <a:solidFill>
                  <a:srgbClr val="7F7F7F"/>
                </a:solidFill>
                <a:latin typeface="Courier New" pitchFamily="49" charset="0"/>
              </a:rPr>
              <a:t>	</a:t>
            </a:r>
            <a:r>
              <a:rPr lang="en-US" sz="1600">
                <a:latin typeface="Courier New" pitchFamily="49" charset="0"/>
              </a:rPr>
              <a:t>title;</a:t>
            </a:r>
          </a:p>
          <a:p>
            <a:pPr>
              <a:tabLst>
                <a:tab pos="452438" algn="l"/>
              </a:tabLst>
            </a:pPr>
            <a:r>
              <a:rPr lang="en-US" sz="1600">
                <a:solidFill>
                  <a:srgbClr val="7F7F7F"/>
                </a:solidFill>
                <a:latin typeface="Courier New" pitchFamily="49" charset="0"/>
              </a:rPr>
              <a:t>	</a:t>
            </a:r>
            <a:r>
              <a:rPr lang="en-US" sz="1600">
                <a:solidFill>
                  <a:schemeClr val="accent2"/>
                </a:solidFill>
                <a:latin typeface="Courier New" pitchFamily="49" charset="0"/>
              </a:rPr>
              <a:t>private</a:t>
            </a:r>
            <a:r>
              <a:rPr lang="en-US" sz="1600">
                <a:latin typeface="Courier New" pitchFamily="49" charset="0"/>
              </a:rPr>
              <a:t> String     id;</a:t>
            </a:r>
          </a:p>
          <a:p>
            <a:pPr>
              <a:tabLst>
                <a:tab pos="452438" algn="l"/>
              </a:tabLst>
            </a:pPr>
            <a:r>
              <a:rPr lang="en-US" sz="1600">
                <a:solidFill>
                  <a:srgbClr val="7F7F7F"/>
                </a:solidFill>
                <a:latin typeface="Courier New" pitchFamily="49" charset="0"/>
              </a:rPr>
              <a:t>	</a:t>
            </a:r>
            <a:endParaRPr lang="en-US" sz="1600">
              <a:latin typeface="Courier New" pitchFamily="49" charset="0"/>
            </a:endParaRPr>
          </a:p>
          <a:p>
            <a:pPr>
              <a:tabLst>
                <a:tab pos="452438" algn="l"/>
              </a:tabLst>
            </a:pPr>
            <a:r>
              <a:rPr lang="en-US" sz="1600">
                <a:solidFill>
                  <a:srgbClr val="7F7F7F"/>
                </a:solidFill>
                <a:latin typeface="Courier New" pitchFamily="49" charset="0"/>
              </a:rPr>
              <a:t>	</a:t>
            </a:r>
            <a:r>
              <a:rPr lang="en-US" sz="1600">
                <a:solidFill>
                  <a:schemeClr val="accent2"/>
                </a:solidFill>
                <a:latin typeface="Courier New" pitchFamily="49" charset="0"/>
              </a:rPr>
              <a:t>public</a:t>
            </a:r>
            <a:r>
              <a:rPr lang="en-US" sz="1600">
                <a:latin typeface="Courier New" pitchFamily="49" charset="0"/>
              </a:rPr>
              <a:t> MusicCD</a:t>
            </a:r>
            <a:r>
              <a:rPr lang="en-US" sz="1600">
                <a:solidFill>
                  <a:srgbClr val="A50021"/>
                </a:solidFill>
                <a:latin typeface="Courier New" pitchFamily="49" charset="0"/>
              </a:rPr>
              <a:t>(</a:t>
            </a:r>
            <a:r>
              <a:rPr lang="en-US" sz="1600">
                <a:latin typeface="Courier New" pitchFamily="49" charset="0"/>
              </a:rPr>
              <a:t>String name1, String name2</a:t>
            </a:r>
            <a:r>
              <a:rPr lang="en-US" sz="1600">
                <a:solidFill>
                  <a:srgbClr val="A50021"/>
                </a:solidFill>
                <a:latin typeface="Courier New" pitchFamily="49" charset="0"/>
              </a:rPr>
              <a:t>) {</a:t>
            </a:r>
          </a:p>
          <a:p>
            <a:pPr>
              <a:tabLst>
                <a:tab pos="452438" algn="l"/>
              </a:tabLst>
            </a:pPr>
            <a:endParaRPr lang="en-US" sz="1600">
              <a:latin typeface="Courier New" pitchFamily="49" charset="0"/>
            </a:endParaRPr>
          </a:p>
          <a:p>
            <a:pPr>
              <a:tabLst>
                <a:tab pos="452438" algn="l"/>
              </a:tabLst>
            </a:pPr>
            <a:r>
              <a:rPr lang="en-US" sz="1600">
                <a:solidFill>
                  <a:srgbClr val="7F7F7F"/>
                </a:solidFill>
                <a:latin typeface="Courier New" pitchFamily="49" charset="0"/>
              </a:rPr>
              <a:t>		</a:t>
            </a:r>
            <a:r>
              <a:rPr lang="en-US" sz="1600">
                <a:latin typeface="Courier New" pitchFamily="49" charset="0"/>
              </a:rPr>
              <a:t>String ident;</a:t>
            </a:r>
          </a:p>
          <a:p>
            <a:pPr>
              <a:tabLst>
                <a:tab pos="452438" algn="l"/>
              </a:tabLst>
            </a:pPr>
            <a:endParaRPr lang="en-US" sz="1600">
              <a:latin typeface="Courier New" pitchFamily="49" charset="0"/>
            </a:endParaRPr>
          </a:p>
          <a:p>
            <a:pPr>
              <a:tabLst>
                <a:tab pos="452438" algn="l"/>
              </a:tabLst>
            </a:pPr>
            <a:r>
              <a:rPr lang="en-US" sz="1600">
                <a:solidFill>
                  <a:srgbClr val="7F7F7F"/>
                </a:solidFill>
                <a:latin typeface="Courier New" pitchFamily="49" charset="0"/>
              </a:rPr>
              <a:t>		</a:t>
            </a:r>
            <a:r>
              <a:rPr lang="en-US" sz="1600">
                <a:latin typeface="Courier New" pitchFamily="49" charset="0"/>
              </a:rPr>
              <a:t>artist = name1;</a:t>
            </a:r>
          </a:p>
          <a:p>
            <a:pPr>
              <a:tabLst>
                <a:tab pos="452438" algn="l"/>
              </a:tabLst>
            </a:pPr>
            <a:endParaRPr lang="en-US" sz="1600">
              <a:latin typeface="Courier New" pitchFamily="49" charset="0"/>
            </a:endParaRPr>
          </a:p>
          <a:p>
            <a:pPr>
              <a:tabLst>
                <a:tab pos="452438" algn="l"/>
              </a:tabLst>
            </a:pPr>
            <a:r>
              <a:rPr lang="en-US" sz="1600">
                <a:solidFill>
                  <a:srgbClr val="7F7F7F"/>
                </a:solidFill>
                <a:latin typeface="Courier New" pitchFamily="49" charset="0"/>
              </a:rPr>
              <a:t>		</a:t>
            </a:r>
            <a:r>
              <a:rPr lang="en-US" sz="1600">
                <a:latin typeface="Courier New" pitchFamily="49" charset="0"/>
              </a:rPr>
              <a:t>title  = name2;</a:t>
            </a:r>
          </a:p>
          <a:p>
            <a:pPr>
              <a:tabLst>
                <a:tab pos="452438" algn="l"/>
              </a:tabLst>
            </a:pPr>
            <a:endParaRPr lang="en-US" sz="1600">
              <a:latin typeface="Courier New" pitchFamily="49" charset="0"/>
            </a:endParaRPr>
          </a:p>
          <a:p>
            <a:pPr>
              <a:tabLst>
                <a:tab pos="452438" algn="l"/>
              </a:tabLst>
            </a:pPr>
            <a:r>
              <a:rPr lang="en-US" sz="1600">
                <a:solidFill>
                  <a:srgbClr val="7F7F7F"/>
                </a:solidFill>
                <a:latin typeface="Courier New" pitchFamily="49" charset="0"/>
              </a:rPr>
              <a:t>		</a:t>
            </a:r>
            <a:r>
              <a:rPr lang="en-US" sz="1600">
                <a:latin typeface="Courier New" pitchFamily="49" charset="0"/>
              </a:rPr>
              <a:t>ident  = artist.substring</a:t>
            </a:r>
            <a:r>
              <a:rPr lang="en-US" sz="1600">
                <a:solidFill>
                  <a:srgbClr val="A50021"/>
                </a:solidFill>
                <a:latin typeface="Courier New" pitchFamily="49" charset="0"/>
              </a:rPr>
              <a:t>(</a:t>
            </a:r>
            <a:r>
              <a:rPr lang="en-US" sz="1600">
                <a:latin typeface="Courier New" pitchFamily="49" charset="0"/>
              </a:rPr>
              <a:t>0,2</a:t>
            </a:r>
            <a:r>
              <a:rPr lang="en-US" sz="1600">
                <a:solidFill>
                  <a:srgbClr val="A50021"/>
                </a:solidFill>
                <a:latin typeface="Courier New" pitchFamily="49" charset="0"/>
              </a:rPr>
              <a:t>)</a:t>
            </a:r>
            <a:r>
              <a:rPr lang="en-US" sz="1600">
                <a:latin typeface="Courier New" pitchFamily="49" charset="0"/>
              </a:rPr>
              <a:t> + </a:t>
            </a:r>
            <a:r>
              <a:rPr lang="en-US" sz="1600">
                <a:solidFill>
                  <a:srgbClr val="0066CC"/>
                </a:solidFill>
                <a:latin typeface="Courier New" pitchFamily="49" charset="0"/>
              </a:rPr>
              <a:t>"-"</a:t>
            </a:r>
            <a:r>
              <a:rPr lang="en-US" sz="1600">
                <a:latin typeface="Courier New" pitchFamily="49" charset="0"/>
              </a:rPr>
              <a:t> + </a:t>
            </a:r>
          </a:p>
          <a:p>
            <a:pPr>
              <a:tabLst>
                <a:tab pos="452438" algn="l"/>
              </a:tabLst>
            </a:pPr>
            <a:endParaRPr lang="en-US" sz="1600">
              <a:latin typeface="Courier New" pitchFamily="49" charset="0"/>
            </a:endParaRPr>
          </a:p>
          <a:p>
            <a:pPr>
              <a:tabLst>
                <a:tab pos="452438" algn="l"/>
              </a:tabLst>
            </a:pPr>
            <a:r>
              <a:rPr lang="en-US" sz="1600">
                <a:solidFill>
                  <a:srgbClr val="7F7F7F"/>
                </a:solidFill>
                <a:latin typeface="Courier New" pitchFamily="49" charset="0"/>
              </a:rPr>
              <a:t>				</a:t>
            </a:r>
            <a:r>
              <a:rPr lang="en-US" sz="1600">
                <a:latin typeface="Courier New" pitchFamily="49" charset="0"/>
              </a:rPr>
              <a:t>   title.substring</a:t>
            </a:r>
            <a:r>
              <a:rPr lang="en-US" sz="1600">
                <a:solidFill>
                  <a:srgbClr val="A50021"/>
                </a:solidFill>
                <a:latin typeface="Courier New" pitchFamily="49" charset="0"/>
              </a:rPr>
              <a:t>(</a:t>
            </a:r>
            <a:r>
              <a:rPr lang="en-US" sz="1600">
                <a:latin typeface="Courier New" pitchFamily="49" charset="0"/>
              </a:rPr>
              <a:t>0,9</a:t>
            </a:r>
            <a:r>
              <a:rPr lang="en-US" sz="1600">
                <a:solidFill>
                  <a:srgbClr val="A50021"/>
                </a:solidFill>
                <a:latin typeface="Courier New" pitchFamily="49" charset="0"/>
              </a:rPr>
              <a:t>)</a:t>
            </a:r>
            <a:r>
              <a:rPr lang="en-US" sz="1600">
                <a:latin typeface="Courier New" pitchFamily="49" charset="0"/>
              </a:rPr>
              <a:t>;</a:t>
            </a:r>
          </a:p>
          <a:p>
            <a:pPr>
              <a:tabLst>
                <a:tab pos="452438" algn="l"/>
              </a:tabLst>
            </a:pPr>
            <a:endParaRPr lang="en-US" sz="1600">
              <a:latin typeface="Courier New" pitchFamily="49" charset="0"/>
            </a:endParaRPr>
          </a:p>
          <a:p>
            <a:pPr>
              <a:tabLst>
                <a:tab pos="452438" algn="l"/>
              </a:tabLst>
            </a:pPr>
            <a:r>
              <a:rPr lang="en-US" sz="1600">
                <a:solidFill>
                  <a:srgbClr val="7F7F7F"/>
                </a:solidFill>
                <a:latin typeface="Courier New" pitchFamily="49" charset="0"/>
              </a:rPr>
              <a:t>		</a:t>
            </a:r>
            <a:r>
              <a:rPr lang="en-US" sz="1600">
                <a:latin typeface="Courier New" pitchFamily="49" charset="0"/>
              </a:rPr>
              <a:t>id  = ident;</a:t>
            </a:r>
          </a:p>
          <a:p>
            <a:pPr>
              <a:tabLst>
                <a:tab pos="452438" algn="l"/>
              </a:tabLst>
            </a:pPr>
            <a:r>
              <a:rPr lang="en-US" sz="1600">
                <a:solidFill>
                  <a:srgbClr val="7F7F7F"/>
                </a:solidFill>
                <a:latin typeface="Courier New" pitchFamily="49" charset="0"/>
              </a:rPr>
              <a:t>	</a:t>
            </a:r>
            <a:r>
              <a:rPr lang="en-US" sz="1600">
                <a:solidFill>
                  <a:srgbClr val="A50021"/>
                </a:solidFill>
                <a:latin typeface="Courier New" pitchFamily="49" charset="0"/>
              </a:rPr>
              <a:t>}</a:t>
            </a:r>
          </a:p>
          <a:p>
            <a:pPr>
              <a:tabLst>
                <a:tab pos="452438" algn="l"/>
              </a:tabLst>
            </a:pPr>
            <a:r>
              <a:rPr lang="en-US" sz="1600">
                <a:solidFill>
                  <a:srgbClr val="7F7F7F"/>
                </a:solidFill>
                <a:latin typeface="Courier New" pitchFamily="49" charset="0"/>
              </a:rPr>
              <a:t>	</a:t>
            </a:r>
            <a:r>
              <a:rPr lang="en-US" sz="1600">
                <a:latin typeface="Courier New" pitchFamily="49" charset="0"/>
              </a:rPr>
              <a:t>...</a:t>
            </a:r>
          </a:p>
          <a:p>
            <a:pPr>
              <a:tabLst>
                <a:tab pos="452438" algn="l"/>
              </a:tabLst>
            </a:pPr>
            <a:r>
              <a:rPr lang="en-US" sz="1600">
                <a:solidFill>
                  <a:srgbClr val="A50021"/>
                </a:solidFill>
                <a:latin typeface="Courier New" pitchFamily="49" charset="0"/>
              </a:rPr>
              <a:t>}</a:t>
            </a:r>
          </a:p>
        </p:txBody>
      </p:sp>
      <p:grpSp>
        <p:nvGrpSpPr>
          <p:cNvPr id="2" name="Group 5"/>
          <p:cNvGrpSpPr>
            <a:grpSpLocks/>
          </p:cNvGrpSpPr>
          <p:nvPr/>
        </p:nvGrpSpPr>
        <p:grpSpPr bwMode="auto">
          <a:xfrm>
            <a:off x="838200" y="3127375"/>
            <a:ext cx="2179638" cy="1822450"/>
            <a:chOff x="528" y="1970"/>
            <a:chExt cx="1373" cy="1148"/>
          </a:xfrm>
        </p:grpSpPr>
        <p:sp>
          <p:nvSpPr>
            <p:cNvPr id="23575" name="Rectangle 6"/>
            <p:cNvSpPr>
              <a:spLocks noChangeArrowheads="1"/>
            </p:cNvSpPr>
            <p:nvPr/>
          </p:nvSpPr>
          <p:spPr bwMode="auto">
            <a:xfrm>
              <a:off x="837" y="2903"/>
              <a:ext cx="484" cy="215"/>
            </a:xfrm>
            <a:prstGeom prst="rect">
              <a:avLst/>
            </a:prstGeom>
            <a:noFill/>
            <a:ln w="19050">
              <a:solidFill>
                <a:schemeClr val="hlink"/>
              </a:solidFill>
              <a:miter lim="800000"/>
              <a:headEnd/>
              <a:tailEnd/>
            </a:ln>
          </p:spPr>
          <p:txBody>
            <a:bodyPr wrap="none" anchor="ctr"/>
            <a:lstStyle/>
            <a:p>
              <a:endParaRPr lang="id-ID"/>
            </a:p>
          </p:txBody>
        </p:sp>
        <p:sp>
          <p:nvSpPr>
            <p:cNvPr id="23576" name="Rectangle 7"/>
            <p:cNvSpPr>
              <a:spLocks noChangeArrowheads="1"/>
            </p:cNvSpPr>
            <p:nvPr/>
          </p:nvSpPr>
          <p:spPr bwMode="auto">
            <a:xfrm>
              <a:off x="1417" y="1970"/>
              <a:ext cx="484" cy="215"/>
            </a:xfrm>
            <a:prstGeom prst="rect">
              <a:avLst/>
            </a:prstGeom>
            <a:noFill/>
            <a:ln w="19050">
              <a:solidFill>
                <a:schemeClr val="hlink"/>
              </a:solidFill>
              <a:miter lim="800000"/>
              <a:headEnd/>
              <a:tailEnd/>
            </a:ln>
          </p:spPr>
          <p:txBody>
            <a:bodyPr wrap="none" anchor="ctr"/>
            <a:lstStyle/>
            <a:p>
              <a:endParaRPr lang="id-ID"/>
            </a:p>
          </p:txBody>
        </p:sp>
        <p:sp>
          <p:nvSpPr>
            <p:cNvPr id="23577" name="Freeform 8"/>
            <p:cNvSpPr>
              <a:spLocks/>
            </p:cNvSpPr>
            <p:nvPr/>
          </p:nvSpPr>
          <p:spPr bwMode="auto">
            <a:xfrm>
              <a:off x="528" y="2166"/>
              <a:ext cx="885" cy="898"/>
            </a:xfrm>
            <a:custGeom>
              <a:avLst/>
              <a:gdLst>
                <a:gd name="T0" fmla="*/ 885 w 885"/>
                <a:gd name="T1" fmla="*/ 0 h 898"/>
                <a:gd name="T2" fmla="*/ 186 w 885"/>
                <a:gd name="T3" fmla="*/ 107 h 898"/>
                <a:gd name="T4" fmla="*/ 2 w 885"/>
                <a:gd name="T5" fmla="*/ 484 h 898"/>
                <a:gd name="T6" fmla="*/ 171 w 885"/>
                <a:gd name="T7" fmla="*/ 822 h 898"/>
                <a:gd name="T8" fmla="*/ 294 w 885"/>
                <a:gd name="T9" fmla="*/ 898 h 898"/>
                <a:gd name="T10" fmla="*/ 0 60000 65536"/>
                <a:gd name="T11" fmla="*/ 0 60000 65536"/>
                <a:gd name="T12" fmla="*/ 0 60000 65536"/>
                <a:gd name="T13" fmla="*/ 0 60000 65536"/>
                <a:gd name="T14" fmla="*/ 0 60000 65536"/>
                <a:gd name="T15" fmla="*/ 0 w 885"/>
                <a:gd name="T16" fmla="*/ 0 h 898"/>
                <a:gd name="T17" fmla="*/ 885 w 885"/>
                <a:gd name="T18" fmla="*/ 898 h 898"/>
              </a:gdLst>
              <a:ahLst/>
              <a:cxnLst>
                <a:cxn ang="T10">
                  <a:pos x="T0" y="T1"/>
                </a:cxn>
                <a:cxn ang="T11">
                  <a:pos x="T2" y="T3"/>
                </a:cxn>
                <a:cxn ang="T12">
                  <a:pos x="T4" y="T5"/>
                </a:cxn>
                <a:cxn ang="T13">
                  <a:pos x="T6" y="T7"/>
                </a:cxn>
                <a:cxn ang="T14">
                  <a:pos x="T8" y="T9"/>
                </a:cxn>
              </a:cxnLst>
              <a:rect l="T15" t="T16" r="T17" b="T18"/>
              <a:pathLst>
                <a:path w="885" h="898">
                  <a:moveTo>
                    <a:pt x="885" y="0"/>
                  </a:moveTo>
                  <a:cubicBezTo>
                    <a:pt x="609" y="13"/>
                    <a:pt x="333" y="26"/>
                    <a:pt x="186" y="107"/>
                  </a:cubicBezTo>
                  <a:cubicBezTo>
                    <a:pt x="39" y="188"/>
                    <a:pt x="4" y="365"/>
                    <a:pt x="2" y="484"/>
                  </a:cubicBezTo>
                  <a:cubicBezTo>
                    <a:pt x="0" y="603"/>
                    <a:pt x="122" y="753"/>
                    <a:pt x="171" y="822"/>
                  </a:cubicBezTo>
                  <a:cubicBezTo>
                    <a:pt x="220" y="891"/>
                    <a:pt x="257" y="894"/>
                    <a:pt x="294" y="898"/>
                  </a:cubicBezTo>
                </a:path>
              </a:pathLst>
            </a:custGeom>
            <a:noFill/>
            <a:ln w="28575">
              <a:solidFill>
                <a:schemeClr val="hlink"/>
              </a:solidFill>
              <a:prstDash val="sysDot"/>
              <a:miter lim="800000"/>
              <a:headEnd/>
              <a:tailEnd/>
            </a:ln>
          </p:spPr>
          <p:txBody>
            <a:bodyPr wrap="none"/>
            <a:lstStyle/>
            <a:p>
              <a:endParaRPr lang="en-US"/>
            </a:p>
          </p:txBody>
        </p:sp>
      </p:grpSp>
      <p:grpSp>
        <p:nvGrpSpPr>
          <p:cNvPr id="3" name="Group 9"/>
          <p:cNvGrpSpPr>
            <a:grpSpLocks/>
          </p:cNvGrpSpPr>
          <p:nvPr/>
        </p:nvGrpSpPr>
        <p:grpSpPr bwMode="auto">
          <a:xfrm>
            <a:off x="2457450" y="2640013"/>
            <a:ext cx="3597275" cy="1828800"/>
            <a:chOff x="1548" y="1663"/>
            <a:chExt cx="2266" cy="1152"/>
          </a:xfrm>
        </p:grpSpPr>
        <p:sp>
          <p:nvSpPr>
            <p:cNvPr id="23569" name="Rectangle 10"/>
            <p:cNvSpPr>
              <a:spLocks noChangeArrowheads="1"/>
            </p:cNvSpPr>
            <p:nvPr/>
          </p:nvSpPr>
          <p:spPr bwMode="auto">
            <a:xfrm>
              <a:off x="1552" y="2281"/>
              <a:ext cx="484" cy="215"/>
            </a:xfrm>
            <a:prstGeom prst="rect">
              <a:avLst/>
            </a:prstGeom>
            <a:noFill/>
            <a:ln w="19050">
              <a:solidFill>
                <a:srgbClr val="33CC33"/>
              </a:solidFill>
              <a:miter lim="800000"/>
              <a:headEnd/>
              <a:tailEnd/>
            </a:ln>
          </p:spPr>
          <p:txBody>
            <a:bodyPr wrap="none" anchor="ctr"/>
            <a:lstStyle/>
            <a:p>
              <a:endParaRPr lang="id-ID"/>
            </a:p>
          </p:txBody>
        </p:sp>
        <p:sp>
          <p:nvSpPr>
            <p:cNvPr id="23570" name="Rectangle 11"/>
            <p:cNvSpPr>
              <a:spLocks noChangeArrowheads="1"/>
            </p:cNvSpPr>
            <p:nvPr/>
          </p:nvSpPr>
          <p:spPr bwMode="auto">
            <a:xfrm>
              <a:off x="1548" y="2600"/>
              <a:ext cx="484" cy="215"/>
            </a:xfrm>
            <a:prstGeom prst="rect">
              <a:avLst/>
            </a:prstGeom>
            <a:noFill/>
            <a:ln w="19050">
              <a:solidFill>
                <a:srgbClr val="33CC33"/>
              </a:solidFill>
              <a:miter lim="800000"/>
              <a:headEnd/>
              <a:tailEnd/>
            </a:ln>
          </p:spPr>
          <p:txBody>
            <a:bodyPr wrap="none" anchor="ctr"/>
            <a:lstStyle/>
            <a:p>
              <a:endParaRPr lang="id-ID"/>
            </a:p>
          </p:txBody>
        </p:sp>
        <p:sp>
          <p:nvSpPr>
            <p:cNvPr id="23571" name="Rectangle 12"/>
            <p:cNvSpPr>
              <a:spLocks noChangeArrowheads="1"/>
            </p:cNvSpPr>
            <p:nvPr/>
          </p:nvSpPr>
          <p:spPr bwMode="auto">
            <a:xfrm>
              <a:off x="2254" y="1663"/>
              <a:ext cx="484" cy="215"/>
            </a:xfrm>
            <a:prstGeom prst="rect">
              <a:avLst/>
            </a:prstGeom>
            <a:noFill/>
            <a:ln w="19050">
              <a:solidFill>
                <a:srgbClr val="33CC33"/>
              </a:solidFill>
              <a:miter lim="800000"/>
              <a:headEnd/>
              <a:tailEnd/>
            </a:ln>
          </p:spPr>
          <p:txBody>
            <a:bodyPr wrap="none" anchor="ctr"/>
            <a:lstStyle/>
            <a:p>
              <a:endParaRPr lang="id-ID"/>
            </a:p>
          </p:txBody>
        </p:sp>
        <p:sp>
          <p:nvSpPr>
            <p:cNvPr id="23572" name="Rectangle 13"/>
            <p:cNvSpPr>
              <a:spLocks noChangeArrowheads="1"/>
            </p:cNvSpPr>
            <p:nvPr/>
          </p:nvSpPr>
          <p:spPr bwMode="auto">
            <a:xfrm>
              <a:off x="3330" y="1670"/>
              <a:ext cx="484" cy="215"/>
            </a:xfrm>
            <a:prstGeom prst="rect">
              <a:avLst/>
            </a:prstGeom>
            <a:noFill/>
            <a:ln w="19050">
              <a:solidFill>
                <a:srgbClr val="33CC33"/>
              </a:solidFill>
              <a:miter lim="800000"/>
              <a:headEnd/>
              <a:tailEnd/>
            </a:ln>
          </p:spPr>
          <p:txBody>
            <a:bodyPr wrap="none" anchor="ctr"/>
            <a:lstStyle/>
            <a:p>
              <a:endParaRPr lang="id-ID"/>
            </a:p>
          </p:txBody>
        </p:sp>
        <p:sp>
          <p:nvSpPr>
            <p:cNvPr id="23573" name="Freeform 14"/>
            <p:cNvSpPr>
              <a:spLocks/>
            </p:cNvSpPr>
            <p:nvPr/>
          </p:nvSpPr>
          <p:spPr bwMode="auto">
            <a:xfrm>
              <a:off x="2043" y="1874"/>
              <a:ext cx="532" cy="520"/>
            </a:xfrm>
            <a:custGeom>
              <a:avLst/>
              <a:gdLst>
                <a:gd name="T0" fmla="*/ 0 w 532"/>
                <a:gd name="T1" fmla="*/ 499 h 520"/>
                <a:gd name="T2" fmla="*/ 384 w 532"/>
                <a:gd name="T3" fmla="*/ 484 h 520"/>
                <a:gd name="T4" fmla="*/ 514 w 532"/>
                <a:gd name="T5" fmla="*/ 284 h 520"/>
                <a:gd name="T6" fmla="*/ 491 w 532"/>
                <a:gd name="T7" fmla="*/ 0 h 520"/>
                <a:gd name="T8" fmla="*/ 0 60000 65536"/>
                <a:gd name="T9" fmla="*/ 0 60000 65536"/>
                <a:gd name="T10" fmla="*/ 0 60000 65536"/>
                <a:gd name="T11" fmla="*/ 0 60000 65536"/>
                <a:gd name="T12" fmla="*/ 0 w 532"/>
                <a:gd name="T13" fmla="*/ 0 h 520"/>
                <a:gd name="T14" fmla="*/ 532 w 532"/>
                <a:gd name="T15" fmla="*/ 520 h 520"/>
              </a:gdLst>
              <a:ahLst/>
              <a:cxnLst>
                <a:cxn ang="T8">
                  <a:pos x="T0" y="T1"/>
                </a:cxn>
                <a:cxn ang="T9">
                  <a:pos x="T2" y="T3"/>
                </a:cxn>
                <a:cxn ang="T10">
                  <a:pos x="T4" y="T5"/>
                </a:cxn>
                <a:cxn ang="T11">
                  <a:pos x="T6" y="T7"/>
                </a:cxn>
              </a:cxnLst>
              <a:rect l="T12" t="T13" r="T14" b="T15"/>
              <a:pathLst>
                <a:path w="532" h="520">
                  <a:moveTo>
                    <a:pt x="0" y="499"/>
                  </a:moveTo>
                  <a:cubicBezTo>
                    <a:pt x="149" y="509"/>
                    <a:pt x="298" y="520"/>
                    <a:pt x="384" y="484"/>
                  </a:cubicBezTo>
                  <a:cubicBezTo>
                    <a:pt x="470" y="448"/>
                    <a:pt x="496" y="365"/>
                    <a:pt x="514" y="284"/>
                  </a:cubicBezTo>
                  <a:cubicBezTo>
                    <a:pt x="532" y="203"/>
                    <a:pt x="511" y="101"/>
                    <a:pt x="491" y="0"/>
                  </a:cubicBezTo>
                </a:path>
              </a:pathLst>
            </a:custGeom>
            <a:noFill/>
            <a:ln w="28575">
              <a:solidFill>
                <a:srgbClr val="33CC33"/>
              </a:solidFill>
              <a:prstDash val="sysDot"/>
              <a:miter lim="800000"/>
              <a:headEnd/>
              <a:tailEnd/>
            </a:ln>
          </p:spPr>
          <p:txBody>
            <a:bodyPr wrap="none"/>
            <a:lstStyle/>
            <a:p>
              <a:endParaRPr lang="en-US"/>
            </a:p>
          </p:txBody>
        </p:sp>
        <p:sp>
          <p:nvSpPr>
            <p:cNvPr id="23574" name="Freeform 15"/>
            <p:cNvSpPr>
              <a:spLocks/>
            </p:cNvSpPr>
            <p:nvPr/>
          </p:nvSpPr>
          <p:spPr bwMode="auto">
            <a:xfrm>
              <a:off x="2039" y="1877"/>
              <a:ext cx="1553" cy="851"/>
            </a:xfrm>
            <a:custGeom>
              <a:avLst/>
              <a:gdLst>
                <a:gd name="T0" fmla="*/ 0 w 532"/>
                <a:gd name="T1" fmla="*/ 25684 h 520"/>
                <a:gd name="T2" fmla="*/ 2024852 w 532"/>
                <a:gd name="T3" fmla="*/ 24897 h 520"/>
                <a:gd name="T4" fmla="*/ 2709783 w 532"/>
                <a:gd name="T5" fmla="*/ 14613 h 520"/>
                <a:gd name="T6" fmla="*/ 2588512 w 532"/>
                <a:gd name="T7" fmla="*/ 0 h 520"/>
                <a:gd name="T8" fmla="*/ 0 60000 65536"/>
                <a:gd name="T9" fmla="*/ 0 60000 65536"/>
                <a:gd name="T10" fmla="*/ 0 60000 65536"/>
                <a:gd name="T11" fmla="*/ 0 60000 65536"/>
                <a:gd name="T12" fmla="*/ 0 w 532"/>
                <a:gd name="T13" fmla="*/ 0 h 520"/>
                <a:gd name="T14" fmla="*/ 532 w 532"/>
                <a:gd name="T15" fmla="*/ 520 h 520"/>
              </a:gdLst>
              <a:ahLst/>
              <a:cxnLst>
                <a:cxn ang="T8">
                  <a:pos x="T0" y="T1"/>
                </a:cxn>
                <a:cxn ang="T9">
                  <a:pos x="T2" y="T3"/>
                </a:cxn>
                <a:cxn ang="T10">
                  <a:pos x="T4" y="T5"/>
                </a:cxn>
                <a:cxn ang="T11">
                  <a:pos x="T6" y="T7"/>
                </a:cxn>
              </a:cxnLst>
              <a:rect l="T12" t="T13" r="T14" b="T15"/>
              <a:pathLst>
                <a:path w="532" h="520">
                  <a:moveTo>
                    <a:pt x="0" y="499"/>
                  </a:moveTo>
                  <a:cubicBezTo>
                    <a:pt x="149" y="509"/>
                    <a:pt x="298" y="520"/>
                    <a:pt x="384" y="484"/>
                  </a:cubicBezTo>
                  <a:cubicBezTo>
                    <a:pt x="470" y="448"/>
                    <a:pt x="496" y="365"/>
                    <a:pt x="514" y="284"/>
                  </a:cubicBezTo>
                  <a:cubicBezTo>
                    <a:pt x="532" y="203"/>
                    <a:pt x="511" y="101"/>
                    <a:pt x="491" y="0"/>
                  </a:cubicBezTo>
                </a:path>
              </a:pathLst>
            </a:custGeom>
            <a:noFill/>
            <a:ln w="28575">
              <a:solidFill>
                <a:srgbClr val="33CC33"/>
              </a:solidFill>
              <a:prstDash val="sysDot"/>
              <a:miter lim="800000"/>
              <a:headEnd/>
              <a:tailEnd/>
            </a:ln>
          </p:spPr>
          <p:txBody>
            <a:bodyPr wrap="none"/>
            <a:lstStyle/>
            <a:p>
              <a:endParaRPr lang="en-US"/>
            </a:p>
          </p:txBody>
        </p:sp>
      </p:grpSp>
      <p:grpSp>
        <p:nvGrpSpPr>
          <p:cNvPr id="4" name="Group 16"/>
          <p:cNvGrpSpPr>
            <a:grpSpLocks/>
          </p:cNvGrpSpPr>
          <p:nvPr/>
        </p:nvGrpSpPr>
        <p:grpSpPr bwMode="auto">
          <a:xfrm>
            <a:off x="407988" y="1655763"/>
            <a:ext cx="7405687" cy="4999037"/>
            <a:chOff x="257" y="1043"/>
            <a:chExt cx="4665" cy="3149"/>
          </a:xfrm>
        </p:grpSpPr>
        <p:sp>
          <p:nvSpPr>
            <p:cNvPr id="23560" name="Rectangle 17"/>
            <p:cNvSpPr>
              <a:spLocks noChangeArrowheads="1"/>
            </p:cNvSpPr>
            <p:nvPr/>
          </p:nvSpPr>
          <p:spPr bwMode="auto">
            <a:xfrm>
              <a:off x="1567" y="2903"/>
              <a:ext cx="484" cy="215"/>
            </a:xfrm>
            <a:prstGeom prst="rect">
              <a:avLst/>
            </a:prstGeom>
            <a:noFill/>
            <a:ln w="19050">
              <a:solidFill>
                <a:srgbClr val="A50021"/>
              </a:solidFill>
              <a:miter lim="800000"/>
              <a:headEnd/>
              <a:tailEnd/>
            </a:ln>
          </p:spPr>
          <p:txBody>
            <a:bodyPr wrap="none" anchor="ctr"/>
            <a:lstStyle/>
            <a:p>
              <a:endParaRPr lang="id-ID"/>
            </a:p>
          </p:txBody>
        </p:sp>
        <p:sp>
          <p:nvSpPr>
            <p:cNvPr id="23561" name="Rectangle 18"/>
            <p:cNvSpPr>
              <a:spLocks noChangeArrowheads="1"/>
            </p:cNvSpPr>
            <p:nvPr/>
          </p:nvSpPr>
          <p:spPr bwMode="auto">
            <a:xfrm>
              <a:off x="2224" y="3214"/>
              <a:ext cx="484" cy="215"/>
            </a:xfrm>
            <a:prstGeom prst="rect">
              <a:avLst/>
            </a:prstGeom>
            <a:noFill/>
            <a:ln w="19050">
              <a:solidFill>
                <a:srgbClr val="A50021"/>
              </a:solidFill>
              <a:miter lim="800000"/>
              <a:headEnd/>
              <a:tailEnd/>
            </a:ln>
          </p:spPr>
          <p:txBody>
            <a:bodyPr wrap="none" anchor="ctr"/>
            <a:lstStyle/>
            <a:p>
              <a:endParaRPr lang="id-ID"/>
            </a:p>
          </p:txBody>
        </p:sp>
        <p:sp>
          <p:nvSpPr>
            <p:cNvPr id="23562" name="Rectangle 19"/>
            <p:cNvSpPr>
              <a:spLocks noChangeArrowheads="1"/>
            </p:cNvSpPr>
            <p:nvPr/>
          </p:nvSpPr>
          <p:spPr bwMode="auto">
            <a:xfrm>
              <a:off x="680" y="3490"/>
              <a:ext cx="484" cy="215"/>
            </a:xfrm>
            <a:prstGeom prst="rect">
              <a:avLst/>
            </a:prstGeom>
            <a:noFill/>
            <a:ln w="19050">
              <a:solidFill>
                <a:srgbClr val="A50021"/>
              </a:solidFill>
              <a:miter lim="800000"/>
              <a:headEnd/>
              <a:tailEnd/>
            </a:ln>
          </p:spPr>
          <p:txBody>
            <a:bodyPr wrap="none" anchor="ctr"/>
            <a:lstStyle/>
            <a:p>
              <a:endParaRPr lang="id-ID"/>
            </a:p>
          </p:txBody>
        </p:sp>
        <p:sp>
          <p:nvSpPr>
            <p:cNvPr id="23563" name="Freeform 20"/>
            <p:cNvSpPr>
              <a:spLocks/>
            </p:cNvSpPr>
            <p:nvPr/>
          </p:nvSpPr>
          <p:spPr bwMode="auto">
            <a:xfrm>
              <a:off x="2550" y="1321"/>
              <a:ext cx="2010" cy="2647"/>
            </a:xfrm>
            <a:custGeom>
              <a:avLst/>
              <a:gdLst>
                <a:gd name="T0" fmla="*/ 0 w 2041"/>
                <a:gd name="T1" fmla="*/ 2013 h 2663"/>
                <a:gd name="T2" fmla="*/ 229 w 2041"/>
                <a:gd name="T3" fmla="*/ 2364 h 2663"/>
                <a:gd name="T4" fmla="*/ 1264 w 2041"/>
                <a:gd name="T5" fmla="*/ 2453 h 2663"/>
                <a:gd name="T6" fmla="*/ 1718 w 2041"/>
                <a:gd name="T7" fmla="*/ 1852 h 2663"/>
                <a:gd name="T8" fmla="*/ 1787 w 2041"/>
                <a:gd name="T9" fmla="*/ 1041 h 2663"/>
                <a:gd name="T10" fmla="*/ 1686 w 2041"/>
                <a:gd name="T11" fmla="*/ 253 h 2663"/>
                <a:gd name="T12" fmla="*/ 1196 w 2041"/>
                <a:gd name="T13" fmla="*/ 46 h 2663"/>
                <a:gd name="T14" fmla="*/ 23 w 2041"/>
                <a:gd name="T15" fmla="*/ 0 h 2663"/>
                <a:gd name="T16" fmla="*/ 0 60000 65536"/>
                <a:gd name="T17" fmla="*/ 0 60000 65536"/>
                <a:gd name="T18" fmla="*/ 0 60000 65536"/>
                <a:gd name="T19" fmla="*/ 0 60000 65536"/>
                <a:gd name="T20" fmla="*/ 0 60000 65536"/>
                <a:gd name="T21" fmla="*/ 0 60000 65536"/>
                <a:gd name="T22" fmla="*/ 0 60000 65536"/>
                <a:gd name="T23" fmla="*/ 0 60000 65536"/>
                <a:gd name="T24" fmla="*/ 0 w 2041"/>
                <a:gd name="T25" fmla="*/ 0 h 2663"/>
                <a:gd name="T26" fmla="*/ 2041 w 2041"/>
                <a:gd name="T27" fmla="*/ 2663 h 2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1" h="2663">
                  <a:moveTo>
                    <a:pt x="0" y="2112"/>
                  </a:moveTo>
                  <a:cubicBezTo>
                    <a:pt x="11" y="2258"/>
                    <a:pt x="23" y="2404"/>
                    <a:pt x="261" y="2481"/>
                  </a:cubicBezTo>
                  <a:cubicBezTo>
                    <a:pt x="499" y="2558"/>
                    <a:pt x="1149" y="2663"/>
                    <a:pt x="1429" y="2573"/>
                  </a:cubicBezTo>
                  <a:cubicBezTo>
                    <a:pt x="1709" y="2483"/>
                    <a:pt x="1845" y="2190"/>
                    <a:pt x="1943" y="1943"/>
                  </a:cubicBezTo>
                  <a:cubicBezTo>
                    <a:pt x="2041" y="1696"/>
                    <a:pt x="2026" y="1370"/>
                    <a:pt x="2020" y="1091"/>
                  </a:cubicBezTo>
                  <a:cubicBezTo>
                    <a:pt x="2014" y="812"/>
                    <a:pt x="2016" y="443"/>
                    <a:pt x="1905" y="269"/>
                  </a:cubicBezTo>
                  <a:cubicBezTo>
                    <a:pt x="1794" y="95"/>
                    <a:pt x="1666" y="91"/>
                    <a:pt x="1352" y="46"/>
                  </a:cubicBezTo>
                  <a:cubicBezTo>
                    <a:pt x="1038" y="1"/>
                    <a:pt x="530" y="0"/>
                    <a:pt x="23" y="0"/>
                  </a:cubicBezTo>
                </a:path>
              </a:pathLst>
            </a:custGeom>
            <a:noFill/>
            <a:ln w="28575">
              <a:solidFill>
                <a:srgbClr val="A50021"/>
              </a:solidFill>
              <a:prstDash val="sysDot"/>
              <a:miter lim="800000"/>
              <a:headEnd/>
              <a:tailEnd/>
            </a:ln>
          </p:spPr>
          <p:txBody>
            <a:bodyPr wrap="none"/>
            <a:lstStyle/>
            <a:p>
              <a:endParaRPr lang="en-US"/>
            </a:p>
          </p:txBody>
        </p:sp>
        <p:sp>
          <p:nvSpPr>
            <p:cNvPr id="23564" name="Freeform 21"/>
            <p:cNvSpPr>
              <a:spLocks/>
            </p:cNvSpPr>
            <p:nvPr/>
          </p:nvSpPr>
          <p:spPr bwMode="auto">
            <a:xfrm>
              <a:off x="1797" y="1056"/>
              <a:ext cx="3125" cy="3136"/>
            </a:xfrm>
            <a:custGeom>
              <a:avLst/>
              <a:gdLst>
                <a:gd name="T0" fmla="*/ 0 w 3094"/>
                <a:gd name="T1" fmla="*/ 2109 h 3128"/>
                <a:gd name="T2" fmla="*/ 123 w 3094"/>
                <a:gd name="T3" fmla="*/ 2501 h 3128"/>
                <a:gd name="T4" fmla="*/ 447 w 3094"/>
                <a:gd name="T5" fmla="*/ 2893 h 3128"/>
                <a:gd name="T6" fmla="*/ 1306 w 3094"/>
                <a:gd name="T7" fmla="*/ 3055 h 3128"/>
                <a:gd name="T8" fmla="*/ 2762 w 3094"/>
                <a:gd name="T9" fmla="*/ 3024 h 3128"/>
                <a:gd name="T10" fmla="*/ 3278 w 3094"/>
                <a:gd name="T11" fmla="*/ 2025 h 3128"/>
                <a:gd name="T12" fmla="*/ 3203 w 3094"/>
                <a:gd name="T13" fmla="*/ 964 h 3128"/>
                <a:gd name="T14" fmla="*/ 3077 w 3094"/>
                <a:gd name="T15" fmla="*/ 380 h 3128"/>
                <a:gd name="T16" fmla="*/ 2803 w 3094"/>
                <a:gd name="T17" fmla="*/ 149 h 3128"/>
                <a:gd name="T18" fmla="*/ 2162 w 3094"/>
                <a:gd name="T19" fmla="*/ 11 h 3128"/>
                <a:gd name="T20" fmla="*/ 824 w 3094"/>
                <a:gd name="T21" fmla="*/ 80 h 3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4"/>
                <a:gd name="T34" fmla="*/ 0 h 3128"/>
                <a:gd name="T35" fmla="*/ 3094 w 3094"/>
                <a:gd name="T36" fmla="*/ 3128 h 3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4" h="3128">
                  <a:moveTo>
                    <a:pt x="0" y="2069"/>
                  </a:moveTo>
                  <a:cubicBezTo>
                    <a:pt x="23" y="2197"/>
                    <a:pt x="46" y="2325"/>
                    <a:pt x="115" y="2453"/>
                  </a:cubicBezTo>
                  <a:cubicBezTo>
                    <a:pt x="184" y="2581"/>
                    <a:pt x="233" y="2747"/>
                    <a:pt x="415" y="2837"/>
                  </a:cubicBezTo>
                  <a:cubicBezTo>
                    <a:pt x="597" y="2927"/>
                    <a:pt x="850" y="2971"/>
                    <a:pt x="1206" y="2991"/>
                  </a:cubicBezTo>
                  <a:cubicBezTo>
                    <a:pt x="1562" y="3011"/>
                    <a:pt x="2247" y="3128"/>
                    <a:pt x="2550" y="2960"/>
                  </a:cubicBezTo>
                  <a:cubicBezTo>
                    <a:pt x="2853" y="2792"/>
                    <a:pt x="2958" y="2320"/>
                    <a:pt x="3026" y="1985"/>
                  </a:cubicBezTo>
                  <a:cubicBezTo>
                    <a:pt x="3094" y="1650"/>
                    <a:pt x="2988" y="1217"/>
                    <a:pt x="2957" y="948"/>
                  </a:cubicBezTo>
                  <a:cubicBezTo>
                    <a:pt x="2926" y="679"/>
                    <a:pt x="2902" y="505"/>
                    <a:pt x="2841" y="372"/>
                  </a:cubicBezTo>
                  <a:cubicBezTo>
                    <a:pt x="2780" y="239"/>
                    <a:pt x="2728" y="209"/>
                    <a:pt x="2588" y="149"/>
                  </a:cubicBezTo>
                  <a:cubicBezTo>
                    <a:pt x="2448" y="89"/>
                    <a:pt x="2302" y="22"/>
                    <a:pt x="1997" y="11"/>
                  </a:cubicBezTo>
                  <a:cubicBezTo>
                    <a:pt x="1692" y="0"/>
                    <a:pt x="1226" y="40"/>
                    <a:pt x="760" y="80"/>
                  </a:cubicBezTo>
                </a:path>
              </a:pathLst>
            </a:custGeom>
            <a:noFill/>
            <a:ln w="28575">
              <a:solidFill>
                <a:srgbClr val="A50021"/>
              </a:solidFill>
              <a:prstDash val="sysDot"/>
              <a:miter lim="800000"/>
              <a:headEnd/>
              <a:tailEnd/>
            </a:ln>
          </p:spPr>
          <p:txBody>
            <a:bodyPr wrap="none"/>
            <a:lstStyle/>
            <a:p>
              <a:endParaRPr lang="en-US"/>
            </a:p>
          </p:txBody>
        </p:sp>
        <p:sp>
          <p:nvSpPr>
            <p:cNvPr id="23565" name="Freeform 22"/>
            <p:cNvSpPr>
              <a:spLocks/>
            </p:cNvSpPr>
            <p:nvPr/>
          </p:nvSpPr>
          <p:spPr bwMode="auto">
            <a:xfrm>
              <a:off x="257" y="1544"/>
              <a:ext cx="1755" cy="1912"/>
            </a:xfrm>
            <a:custGeom>
              <a:avLst/>
              <a:gdLst>
                <a:gd name="T0" fmla="*/ 611 w 1755"/>
                <a:gd name="T1" fmla="*/ 1912 h 1912"/>
                <a:gd name="T2" fmla="*/ 227 w 1755"/>
                <a:gd name="T3" fmla="*/ 1605 h 1912"/>
                <a:gd name="T4" fmla="*/ 58 w 1755"/>
                <a:gd name="T5" fmla="*/ 1083 h 1912"/>
                <a:gd name="T6" fmla="*/ 19 w 1755"/>
                <a:gd name="T7" fmla="*/ 530 h 1912"/>
                <a:gd name="T8" fmla="*/ 173 w 1755"/>
                <a:gd name="T9" fmla="*/ 153 h 1912"/>
                <a:gd name="T10" fmla="*/ 373 w 1755"/>
                <a:gd name="T11" fmla="*/ 76 h 1912"/>
                <a:gd name="T12" fmla="*/ 903 w 1755"/>
                <a:gd name="T13" fmla="*/ 61 h 1912"/>
                <a:gd name="T14" fmla="*/ 1471 w 1755"/>
                <a:gd name="T15" fmla="*/ 84 h 1912"/>
                <a:gd name="T16" fmla="*/ 1755 w 1755"/>
                <a:gd name="T17" fmla="*/ 0 h 19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5"/>
                <a:gd name="T28" fmla="*/ 0 h 1912"/>
                <a:gd name="T29" fmla="*/ 1755 w 1755"/>
                <a:gd name="T30" fmla="*/ 1912 h 19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5" h="1912">
                  <a:moveTo>
                    <a:pt x="611" y="1912"/>
                  </a:moveTo>
                  <a:cubicBezTo>
                    <a:pt x="465" y="1827"/>
                    <a:pt x="319" y="1743"/>
                    <a:pt x="227" y="1605"/>
                  </a:cubicBezTo>
                  <a:cubicBezTo>
                    <a:pt x="135" y="1467"/>
                    <a:pt x="93" y="1262"/>
                    <a:pt x="58" y="1083"/>
                  </a:cubicBezTo>
                  <a:cubicBezTo>
                    <a:pt x="23" y="904"/>
                    <a:pt x="0" y="685"/>
                    <a:pt x="19" y="530"/>
                  </a:cubicBezTo>
                  <a:cubicBezTo>
                    <a:pt x="38" y="375"/>
                    <a:pt x="114" y="229"/>
                    <a:pt x="173" y="153"/>
                  </a:cubicBezTo>
                  <a:cubicBezTo>
                    <a:pt x="232" y="77"/>
                    <a:pt x="251" y="91"/>
                    <a:pt x="373" y="76"/>
                  </a:cubicBezTo>
                  <a:cubicBezTo>
                    <a:pt x="495" y="61"/>
                    <a:pt x="720" y="60"/>
                    <a:pt x="903" y="61"/>
                  </a:cubicBezTo>
                  <a:cubicBezTo>
                    <a:pt x="1086" y="62"/>
                    <a:pt x="1329" y="94"/>
                    <a:pt x="1471" y="84"/>
                  </a:cubicBezTo>
                  <a:cubicBezTo>
                    <a:pt x="1613" y="74"/>
                    <a:pt x="1684" y="37"/>
                    <a:pt x="1755" y="0"/>
                  </a:cubicBezTo>
                </a:path>
              </a:pathLst>
            </a:custGeom>
            <a:noFill/>
            <a:ln w="28575">
              <a:solidFill>
                <a:srgbClr val="A50021"/>
              </a:solidFill>
              <a:prstDash val="sysDot"/>
              <a:miter lim="800000"/>
              <a:headEnd/>
              <a:tailEnd/>
            </a:ln>
          </p:spPr>
          <p:txBody>
            <a:bodyPr wrap="none"/>
            <a:lstStyle/>
            <a:p>
              <a:endParaRPr lang="en-US"/>
            </a:p>
          </p:txBody>
        </p:sp>
        <p:sp>
          <p:nvSpPr>
            <p:cNvPr id="23566" name="Rectangle 23"/>
            <p:cNvSpPr>
              <a:spLocks noChangeArrowheads="1"/>
            </p:cNvSpPr>
            <p:nvPr/>
          </p:nvSpPr>
          <p:spPr bwMode="auto">
            <a:xfrm>
              <a:off x="2026" y="1043"/>
              <a:ext cx="538" cy="177"/>
            </a:xfrm>
            <a:prstGeom prst="rect">
              <a:avLst/>
            </a:prstGeom>
            <a:noFill/>
            <a:ln w="19050">
              <a:solidFill>
                <a:srgbClr val="A50021"/>
              </a:solidFill>
              <a:miter lim="800000"/>
              <a:headEnd/>
              <a:tailEnd/>
            </a:ln>
          </p:spPr>
          <p:txBody>
            <a:bodyPr wrap="none" anchor="ctr"/>
            <a:lstStyle/>
            <a:p>
              <a:endParaRPr lang="id-ID"/>
            </a:p>
          </p:txBody>
        </p:sp>
        <p:sp>
          <p:nvSpPr>
            <p:cNvPr id="23567" name="Rectangle 24"/>
            <p:cNvSpPr>
              <a:spLocks noChangeArrowheads="1"/>
            </p:cNvSpPr>
            <p:nvPr/>
          </p:nvSpPr>
          <p:spPr bwMode="auto">
            <a:xfrm>
              <a:off x="2025" y="1247"/>
              <a:ext cx="538" cy="138"/>
            </a:xfrm>
            <a:prstGeom prst="rect">
              <a:avLst/>
            </a:prstGeom>
            <a:noFill/>
            <a:ln w="19050">
              <a:solidFill>
                <a:srgbClr val="A50021"/>
              </a:solidFill>
              <a:miter lim="800000"/>
              <a:headEnd/>
              <a:tailEnd/>
            </a:ln>
          </p:spPr>
          <p:txBody>
            <a:bodyPr wrap="none" anchor="ctr"/>
            <a:lstStyle/>
            <a:p>
              <a:endParaRPr lang="id-ID"/>
            </a:p>
          </p:txBody>
        </p:sp>
        <p:sp>
          <p:nvSpPr>
            <p:cNvPr id="23568" name="Rectangle 25"/>
            <p:cNvSpPr>
              <a:spLocks noChangeArrowheads="1"/>
            </p:cNvSpPr>
            <p:nvPr/>
          </p:nvSpPr>
          <p:spPr bwMode="auto">
            <a:xfrm>
              <a:off x="2025" y="1408"/>
              <a:ext cx="538" cy="177"/>
            </a:xfrm>
            <a:prstGeom prst="rect">
              <a:avLst/>
            </a:prstGeom>
            <a:noFill/>
            <a:ln w="19050">
              <a:solidFill>
                <a:srgbClr val="A50021"/>
              </a:solidFill>
              <a:miter lim="800000"/>
              <a:headEnd/>
              <a:tailEnd/>
            </a:ln>
          </p:spPr>
          <p:txBody>
            <a:bodyPr wrap="none" anchor="ctr"/>
            <a:lstStyle/>
            <a:p>
              <a:endParaRPr lang="id-ID"/>
            </a:p>
          </p:txBody>
        </p:sp>
      </p:grpSp>
    </p:spTree>
    <p:custDataLst>
      <p:tags r:id="rId1"/>
    </p:custData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en-US"/>
              <a:t>Contoh Ruang Lingkup</a:t>
            </a:r>
          </a:p>
        </p:txBody>
      </p:sp>
      <p:pic>
        <p:nvPicPr>
          <p:cNvPr id="24579" name="Picture 3" descr="FIG-P155"/>
          <p:cNvPicPr>
            <a:picLocks noChangeAspect="1" noChangeArrowheads="1"/>
          </p:cNvPicPr>
          <p:nvPr/>
        </p:nvPicPr>
        <p:blipFill>
          <a:blip r:embed="rId2"/>
          <a:srcRect/>
          <a:stretch>
            <a:fillRect/>
          </a:stretch>
        </p:blipFill>
        <p:spPr bwMode="auto">
          <a:xfrm>
            <a:off x="1219200" y="1752600"/>
            <a:ext cx="7162800" cy="478313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t>Kompetensi</a:t>
            </a:r>
          </a:p>
        </p:txBody>
      </p:sp>
      <p:sp>
        <p:nvSpPr>
          <p:cNvPr id="12291" name="Rectangle 3"/>
          <p:cNvSpPr>
            <a:spLocks noGrp="1" noChangeArrowheads="1"/>
          </p:cNvSpPr>
          <p:nvPr>
            <p:ph type="body" idx="1"/>
          </p:nvPr>
        </p:nvSpPr>
        <p:spPr/>
        <p:txBody>
          <a:bodyPr/>
          <a:lstStyle/>
          <a:p>
            <a:pPr eaLnBrk="1" hangingPunct="1"/>
            <a:r>
              <a:rPr lang="en-US" dirty="0" err="1"/>
              <a:t>Mahasiswa</a:t>
            </a:r>
            <a:r>
              <a:rPr lang="en-US" dirty="0"/>
              <a:t> </a:t>
            </a:r>
            <a:r>
              <a:rPr lang="en-US" dirty="0" err="1"/>
              <a:t>memahami</a:t>
            </a:r>
            <a:r>
              <a:rPr lang="en-US" dirty="0"/>
              <a:t> </a:t>
            </a:r>
          </a:p>
          <a:p>
            <a:pPr lvl="1" eaLnBrk="1" hangingPunct="1"/>
            <a:r>
              <a:rPr lang="en-US" dirty="0" err="1"/>
              <a:t>Deklarasi</a:t>
            </a:r>
            <a:r>
              <a:rPr lang="en-US" dirty="0"/>
              <a:t> </a:t>
            </a:r>
            <a:r>
              <a:rPr lang="en-US" dirty="0" err="1"/>
              <a:t>Kelas</a:t>
            </a:r>
            <a:endParaRPr lang="en-US" dirty="0"/>
          </a:p>
          <a:p>
            <a:pPr lvl="1" eaLnBrk="1" hangingPunct="1"/>
            <a:r>
              <a:rPr lang="en-US" dirty="0" err="1"/>
              <a:t>Membuat</a:t>
            </a:r>
            <a:r>
              <a:rPr lang="en-US" dirty="0"/>
              <a:t> </a:t>
            </a:r>
            <a:r>
              <a:rPr lang="en-US" dirty="0" err="1"/>
              <a:t>Obyek</a:t>
            </a:r>
            <a:endParaRPr lang="en-US" dirty="0"/>
          </a:p>
          <a:p>
            <a:pPr lvl="1" eaLnBrk="1" hangingPunct="1"/>
            <a:r>
              <a:rPr lang="en-US" dirty="0" err="1"/>
              <a:t>Metode</a:t>
            </a:r>
            <a:endParaRPr lang="en-US" dirty="0"/>
          </a:p>
          <a:p>
            <a:pPr lvl="1" eaLnBrk="1" hangingPunct="1"/>
            <a:r>
              <a:rPr lang="en-US" dirty="0" err="1"/>
              <a:t>Enkapsulasi</a:t>
            </a:r>
            <a:endParaRPr lang="en-US" dirty="0"/>
          </a:p>
        </p:txBody>
      </p:sp>
      <p:pic>
        <p:nvPicPr>
          <p:cNvPr id="12292" name="Picture 4" descr="Click To Download"/>
          <p:cNvPicPr>
            <a:picLocks noChangeAspect="1" noChangeArrowheads="1"/>
          </p:cNvPicPr>
          <p:nvPr/>
        </p:nvPicPr>
        <p:blipFill>
          <a:blip r:embed="rId2"/>
          <a:srcRect/>
          <a:stretch>
            <a:fillRect/>
          </a:stretch>
        </p:blipFill>
        <p:spPr bwMode="auto">
          <a:xfrm>
            <a:off x="6029325" y="409575"/>
            <a:ext cx="2667000" cy="26670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en-US"/>
              <a:t>Deklarasi Variabel Salah</a:t>
            </a:r>
          </a:p>
        </p:txBody>
      </p:sp>
      <p:pic>
        <p:nvPicPr>
          <p:cNvPr id="25603" name="Picture 3" descr="FIG-P156"/>
          <p:cNvPicPr>
            <a:picLocks noChangeAspect="1" noChangeArrowheads="1"/>
          </p:cNvPicPr>
          <p:nvPr/>
        </p:nvPicPr>
        <p:blipFill>
          <a:blip r:embed="rId2"/>
          <a:srcRect/>
          <a:stretch>
            <a:fillRect/>
          </a:stretch>
        </p:blipFill>
        <p:spPr bwMode="auto">
          <a:xfrm>
            <a:off x="1143000" y="1828800"/>
            <a:ext cx="7096125" cy="435133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Belajar</a:t>
            </a:r>
            <a:r>
              <a:rPr lang="en-US" dirty="0"/>
              <a:t> </a:t>
            </a:r>
            <a:r>
              <a:rPr lang="en-US" dirty="0" err="1"/>
              <a:t>dari</a:t>
            </a:r>
            <a:r>
              <a:rPr lang="en-US" dirty="0"/>
              <a:t> </a:t>
            </a:r>
            <a:r>
              <a:rPr lang="en-US" dirty="0" err="1"/>
              <a:t>Minggu</a:t>
            </a:r>
            <a:r>
              <a:rPr lang="en-US" dirty="0"/>
              <a:t> </a:t>
            </a:r>
            <a:r>
              <a:rPr lang="en-US" dirty="0" err="1"/>
              <a:t>lalu</a:t>
            </a:r>
            <a:endParaRPr lang="en-US" dirty="0"/>
          </a:p>
        </p:txBody>
      </p:sp>
      <p:pic>
        <p:nvPicPr>
          <p:cNvPr id="4" name="Picture 3"/>
          <p:cNvPicPr>
            <a:picLocks noChangeAspect="1"/>
          </p:cNvPicPr>
          <p:nvPr/>
        </p:nvPicPr>
        <p:blipFill>
          <a:blip r:embed="rId2"/>
          <a:stretch>
            <a:fillRect/>
          </a:stretch>
        </p:blipFill>
        <p:spPr>
          <a:xfrm>
            <a:off x="1882363" y="2722456"/>
            <a:ext cx="4518436" cy="3005989"/>
          </a:xfrm>
          <a:prstGeom prst="rect">
            <a:avLst/>
          </a:prstGeom>
        </p:spPr>
      </p:pic>
      <p:sp>
        <p:nvSpPr>
          <p:cNvPr id="5" name="TextBox 4"/>
          <p:cNvSpPr txBox="1"/>
          <p:nvPr/>
        </p:nvSpPr>
        <p:spPr>
          <a:xfrm>
            <a:off x="1417834" y="1684962"/>
            <a:ext cx="5506948" cy="584775"/>
          </a:xfrm>
          <a:prstGeom prst="rect">
            <a:avLst/>
          </a:prstGeom>
          <a:noFill/>
        </p:spPr>
        <p:txBody>
          <a:bodyPr wrap="square" rtlCol="0">
            <a:spAutoFit/>
          </a:bodyPr>
          <a:lstStyle/>
          <a:p>
            <a:r>
              <a:rPr lang="en-US" sz="3200" b="1" dirty="0" err="1"/>
              <a:t>Rancangan</a:t>
            </a:r>
            <a:r>
              <a:rPr lang="en-US" sz="3200" b="1" dirty="0"/>
              <a:t> </a:t>
            </a:r>
            <a:r>
              <a:rPr lang="en-US" sz="3200" b="1" dirty="0" err="1"/>
              <a:t>sebuah</a:t>
            </a:r>
            <a:r>
              <a:rPr lang="en-US" sz="3200" b="1" dirty="0"/>
              <a:t> class</a:t>
            </a:r>
          </a:p>
        </p:txBody>
      </p:sp>
    </p:spTree>
    <p:extLst>
      <p:ext uri="{BB962C8B-B14F-4D97-AF65-F5344CB8AC3E}">
        <p14:creationId xmlns:p14="http://schemas.microsoft.com/office/powerpoint/2010/main" val="49180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endParaRPr lang="en-US" dirty="0"/>
          </a:p>
        </p:txBody>
      </p:sp>
      <p:pic>
        <p:nvPicPr>
          <p:cNvPr id="4" name="Picture 3"/>
          <p:cNvPicPr>
            <a:picLocks noChangeAspect="1"/>
          </p:cNvPicPr>
          <p:nvPr/>
        </p:nvPicPr>
        <p:blipFill>
          <a:blip r:embed="rId2"/>
          <a:stretch>
            <a:fillRect/>
          </a:stretch>
        </p:blipFill>
        <p:spPr>
          <a:xfrm>
            <a:off x="239493" y="1417637"/>
            <a:ext cx="8698429" cy="4109859"/>
          </a:xfrm>
          <a:prstGeom prst="rect">
            <a:avLst/>
          </a:prstGeom>
        </p:spPr>
      </p:pic>
    </p:spTree>
    <p:extLst>
      <p:ext uri="{BB962C8B-B14F-4D97-AF65-F5344CB8AC3E}">
        <p14:creationId xmlns:p14="http://schemas.microsoft.com/office/powerpoint/2010/main" val="196509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a:t>
            </a:r>
            <a:r>
              <a:rPr lang="en-US" dirty="0" err="1"/>
              <a:t>objek</a:t>
            </a:r>
            <a:endParaRPr lang="en-US" dirty="0"/>
          </a:p>
        </p:txBody>
      </p:sp>
      <p:pic>
        <p:nvPicPr>
          <p:cNvPr id="4" name="Picture 3"/>
          <p:cNvPicPr>
            <a:picLocks noChangeAspect="1"/>
          </p:cNvPicPr>
          <p:nvPr/>
        </p:nvPicPr>
        <p:blipFill>
          <a:blip r:embed="rId2"/>
          <a:stretch>
            <a:fillRect/>
          </a:stretch>
        </p:blipFill>
        <p:spPr>
          <a:xfrm>
            <a:off x="308546" y="1900720"/>
            <a:ext cx="8418382" cy="3544582"/>
          </a:xfrm>
          <a:prstGeom prst="rect">
            <a:avLst/>
          </a:prstGeom>
        </p:spPr>
      </p:pic>
    </p:spTree>
    <p:extLst>
      <p:ext uri="{BB962C8B-B14F-4D97-AF65-F5344CB8AC3E}">
        <p14:creationId xmlns:p14="http://schemas.microsoft.com/office/powerpoint/2010/main" val="424649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Implementasi</a:t>
            </a:r>
            <a:endParaRPr lang="en-US" dirty="0"/>
          </a:p>
        </p:txBody>
      </p:sp>
      <p:sp>
        <p:nvSpPr>
          <p:cNvPr id="4" name="Rectangle 3"/>
          <p:cNvSpPr/>
          <p:nvPr/>
        </p:nvSpPr>
        <p:spPr>
          <a:xfrm>
            <a:off x="1583610" y="1211261"/>
            <a:ext cx="6399409" cy="2677656"/>
          </a:xfrm>
          <a:prstGeom prst="rect">
            <a:avLst/>
          </a:prstGeom>
          <a:solidFill>
            <a:srgbClr val="92D050"/>
          </a:solidFill>
        </p:spPr>
        <p:txBody>
          <a:bodyPr wrap="square">
            <a:spAutoFit/>
          </a:bodyPr>
          <a:lstStyle/>
          <a:p>
            <a:r>
              <a:rPr lang="en-US" sz="2400" dirty="0"/>
              <a:t>public class Circle {        // class name</a:t>
            </a:r>
          </a:p>
          <a:p>
            <a:r>
              <a:rPr lang="en-US" sz="2400" dirty="0"/>
              <a:t>   double radius;            // variables</a:t>
            </a:r>
          </a:p>
          <a:p>
            <a:r>
              <a:rPr lang="en-US" sz="2400" dirty="0"/>
              <a:t>   String color;</a:t>
            </a:r>
          </a:p>
          <a:p>
            <a:r>
              <a:rPr lang="en-US" sz="2400" dirty="0"/>
              <a:t>   </a:t>
            </a:r>
          </a:p>
          <a:p>
            <a:r>
              <a:rPr lang="en-US" sz="2400" dirty="0"/>
              <a:t>   double </a:t>
            </a:r>
            <a:r>
              <a:rPr lang="en-US" sz="2400" dirty="0" err="1"/>
              <a:t>getRadius</a:t>
            </a:r>
            <a:r>
              <a:rPr lang="en-US" sz="2400" dirty="0"/>
              <a:t>() { ...... }  // methods</a:t>
            </a:r>
          </a:p>
          <a:p>
            <a:r>
              <a:rPr lang="en-US" sz="2400" dirty="0"/>
              <a:t>   double </a:t>
            </a:r>
            <a:r>
              <a:rPr lang="en-US" sz="2400" dirty="0" err="1"/>
              <a:t>getArea</a:t>
            </a:r>
            <a:r>
              <a:rPr lang="en-US" sz="2400" dirty="0"/>
              <a:t>() { ...... }</a:t>
            </a:r>
          </a:p>
          <a:p>
            <a:r>
              <a:rPr lang="en-US" sz="2400" dirty="0"/>
              <a:t>}</a:t>
            </a:r>
          </a:p>
        </p:txBody>
      </p:sp>
      <p:sp>
        <p:nvSpPr>
          <p:cNvPr id="5" name="Rectangle 4"/>
          <p:cNvSpPr/>
          <p:nvPr/>
        </p:nvSpPr>
        <p:spPr>
          <a:xfrm>
            <a:off x="2101064" y="3980349"/>
            <a:ext cx="6642243" cy="3046988"/>
          </a:xfrm>
          <a:prstGeom prst="rect">
            <a:avLst/>
          </a:prstGeom>
          <a:solidFill>
            <a:srgbClr val="00B0F0"/>
          </a:solidFill>
        </p:spPr>
        <p:txBody>
          <a:bodyPr wrap="square">
            <a:spAutoFit/>
          </a:bodyPr>
          <a:lstStyle/>
          <a:p>
            <a:r>
              <a:rPr lang="en-US" sz="2400" dirty="0"/>
              <a:t>public class </a:t>
            </a:r>
            <a:r>
              <a:rPr lang="en-US" sz="2400" dirty="0" err="1"/>
              <a:t>SoccerPlayer</a:t>
            </a:r>
            <a:r>
              <a:rPr lang="en-US" sz="2400" dirty="0"/>
              <a:t> {  // class name</a:t>
            </a:r>
          </a:p>
          <a:p>
            <a:r>
              <a:rPr lang="en-US" sz="2400" dirty="0"/>
              <a:t>   </a:t>
            </a:r>
            <a:r>
              <a:rPr lang="en-US" sz="2400" dirty="0" err="1"/>
              <a:t>int</a:t>
            </a:r>
            <a:r>
              <a:rPr lang="en-US" sz="2400" dirty="0"/>
              <a:t> number;               // variables</a:t>
            </a:r>
          </a:p>
          <a:p>
            <a:r>
              <a:rPr lang="en-US" sz="2400" dirty="0"/>
              <a:t>   String name;</a:t>
            </a:r>
          </a:p>
          <a:p>
            <a:r>
              <a:rPr lang="en-US" sz="2400" dirty="0"/>
              <a:t>   </a:t>
            </a:r>
            <a:r>
              <a:rPr lang="en-US" sz="2400" dirty="0" err="1"/>
              <a:t>int</a:t>
            </a:r>
            <a:r>
              <a:rPr lang="en-US" sz="2400" dirty="0"/>
              <a:t> x, y;</a:t>
            </a:r>
          </a:p>
          <a:p>
            <a:r>
              <a:rPr lang="en-US" sz="2400" dirty="0"/>
              <a:t>   </a:t>
            </a:r>
          </a:p>
          <a:p>
            <a:r>
              <a:rPr lang="en-US" sz="2400" dirty="0"/>
              <a:t>   void run() { ...... }     // methods</a:t>
            </a:r>
          </a:p>
          <a:p>
            <a:r>
              <a:rPr lang="en-US" sz="2400" dirty="0"/>
              <a:t>   void </a:t>
            </a:r>
            <a:r>
              <a:rPr lang="en-US" sz="2400" dirty="0" err="1"/>
              <a:t>kickBall</a:t>
            </a:r>
            <a:r>
              <a:rPr lang="en-US" sz="2400" dirty="0"/>
              <a:t>() { ...... } </a:t>
            </a:r>
          </a:p>
          <a:p>
            <a:r>
              <a:rPr lang="en-US" sz="2400" dirty="0"/>
              <a:t>}</a:t>
            </a:r>
          </a:p>
        </p:txBody>
      </p:sp>
    </p:spTree>
    <p:extLst>
      <p:ext uri="{BB962C8B-B14F-4D97-AF65-F5344CB8AC3E}">
        <p14:creationId xmlns:p14="http://schemas.microsoft.com/office/powerpoint/2010/main" val="364153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a:t>
            </a:r>
            <a:r>
              <a:rPr lang="en-US" dirty="0" err="1"/>
              <a:t>konkrit</a:t>
            </a:r>
            <a:endParaRPr lang="en-US" dirty="0"/>
          </a:p>
        </p:txBody>
      </p:sp>
      <p:sp>
        <p:nvSpPr>
          <p:cNvPr id="4" name="Rectangle 3"/>
          <p:cNvSpPr/>
          <p:nvPr/>
        </p:nvSpPr>
        <p:spPr>
          <a:xfrm>
            <a:off x="381000" y="1305342"/>
            <a:ext cx="8477250" cy="3785652"/>
          </a:xfrm>
          <a:prstGeom prst="rect">
            <a:avLst/>
          </a:prstGeom>
        </p:spPr>
        <p:txBody>
          <a:bodyPr wrap="square">
            <a:spAutoFit/>
          </a:bodyPr>
          <a:lstStyle/>
          <a:p>
            <a:r>
              <a:rPr lang="en-US" sz="2000" b="1" dirty="0"/>
              <a:t>// </a:t>
            </a:r>
            <a:r>
              <a:rPr lang="en-US" sz="2000" b="1" dirty="0" err="1"/>
              <a:t>Bentuk</a:t>
            </a:r>
            <a:r>
              <a:rPr lang="en-US" sz="2000" b="1" dirty="0"/>
              <a:t> </a:t>
            </a:r>
            <a:r>
              <a:rPr lang="en-US" sz="2000" b="1" dirty="0" err="1"/>
              <a:t>objek</a:t>
            </a:r>
            <a:r>
              <a:rPr lang="en-US" sz="2000" b="1" dirty="0"/>
              <a:t> c1 </a:t>
            </a:r>
            <a:r>
              <a:rPr lang="en-US" sz="2000" b="1" dirty="0" err="1"/>
              <a:t>dari</a:t>
            </a:r>
            <a:r>
              <a:rPr lang="en-US" sz="2000" b="1" dirty="0"/>
              <a:t> </a:t>
            </a:r>
            <a:r>
              <a:rPr lang="en-US" sz="2000" b="1" dirty="0" err="1"/>
              <a:t>kelas</a:t>
            </a:r>
            <a:r>
              <a:rPr lang="en-US" sz="2000" b="1" dirty="0"/>
              <a:t> Circle()</a:t>
            </a:r>
          </a:p>
          <a:p>
            <a:r>
              <a:rPr lang="en-US" sz="2000" b="1" dirty="0"/>
              <a:t>Circle c1 = new Circle ();</a:t>
            </a:r>
          </a:p>
          <a:p>
            <a:endParaRPr lang="en-US" sz="2000" b="1" dirty="0"/>
          </a:p>
          <a:p>
            <a:r>
              <a:rPr lang="en-US" sz="2000" b="1" dirty="0"/>
              <a:t>// </a:t>
            </a:r>
            <a:r>
              <a:rPr lang="en-US" sz="2000" b="1" dirty="0" err="1"/>
              <a:t>Gunakan</a:t>
            </a:r>
            <a:r>
              <a:rPr lang="en-US" sz="2000" b="1" dirty="0"/>
              <a:t> operator </a:t>
            </a:r>
            <a:r>
              <a:rPr lang="en-US" sz="2000" b="1" dirty="0" err="1"/>
              <a:t>titik</a:t>
            </a:r>
            <a:r>
              <a:rPr lang="en-US" sz="2000" b="1" dirty="0"/>
              <a:t> (dot) </a:t>
            </a:r>
            <a:r>
              <a:rPr lang="en-US" sz="2000" b="1" dirty="0" err="1"/>
              <a:t>untuk</a:t>
            </a:r>
            <a:r>
              <a:rPr lang="en-US" sz="2000" b="1" dirty="0"/>
              <a:t> </a:t>
            </a:r>
            <a:r>
              <a:rPr lang="en-US" sz="2000" b="1" dirty="0" err="1"/>
              <a:t>mengisi</a:t>
            </a:r>
            <a:r>
              <a:rPr lang="en-US" sz="2000" b="1" dirty="0"/>
              <a:t> data </a:t>
            </a:r>
            <a:r>
              <a:rPr lang="en-US" sz="2000" b="1" dirty="0" err="1"/>
              <a:t>objek</a:t>
            </a:r>
            <a:endParaRPr lang="en-US" sz="2000" b="1" dirty="0"/>
          </a:p>
          <a:p>
            <a:r>
              <a:rPr lang="en-US" sz="2000" b="1" dirty="0"/>
              <a:t>c1.radius = 5.0;</a:t>
            </a:r>
          </a:p>
          <a:p>
            <a:r>
              <a:rPr lang="en-US" sz="2000" b="1" dirty="0"/>
              <a:t>c1.color = "blue";</a:t>
            </a:r>
          </a:p>
          <a:p>
            <a:endParaRPr lang="en-US" sz="2000" b="1" dirty="0"/>
          </a:p>
          <a:p>
            <a:r>
              <a:rPr lang="en-US" sz="2000" b="1" dirty="0"/>
              <a:t>// </a:t>
            </a:r>
            <a:r>
              <a:rPr lang="en-US" sz="2000" b="1" dirty="0" err="1"/>
              <a:t>Gunakan</a:t>
            </a:r>
            <a:r>
              <a:rPr lang="en-US" sz="2000" b="1" dirty="0"/>
              <a:t> </a:t>
            </a:r>
            <a:r>
              <a:rPr lang="en-US" sz="2000" b="1" dirty="0" err="1"/>
              <a:t>juga</a:t>
            </a:r>
            <a:r>
              <a:rPr lang="en-US" sz="2000" b="1" dirty="0"/>
              <a:t> operator </a:t>
            </a:r>
            <a:r>
              <a:rPr lang="en-US" sz="2000" b="1" dirty="0" err="1"/>
              <a:t>titik</a:t>
            </a:r>
            <a:r>
              <a:rPr lang="en-US" sz="2000" b="1" dirty="0"/>
              <a:t> (dot) </a:t>
            </a:r>
            <a:r>
              <a:rPr lang="en-US" sz="2000" b="1" dirty="0" err="1"/>
              <a:t>untuk</a:t>
            </a:r>
            <a:r>
              <a:rPr lang="en-US" sz="2000" b="1" dirty="0"/>
              <a:t> </a:t>
            </a:r>
            <a:r>
              <a:rPr lang="en-US" sz="2000" b="1" dirty="0" err="1"/>
              <a:t>mengakses</a:t>
            </a:r>
            <a:r>
              <a:rPr lang="en-US" sz="2000" b="1" dirty="0"/>
              <a:t> </a:t>
            </a:r>
            <a:r>
              <a:rPr lang="en-US" sz="2000" b="1" dirty="0" err="1"/>
              <a:t>metode</a:t>
            </a:r>
            <a:endParaRPr lang="en-US" sz="2000" b="1" dirty="0"/>
          </a:p>
          <a:p>
            <a:r>
              <a:rPr lang="en-US" sz="2000" b="1" dirty="0" err="1"/>
              <a:t>System.out.println</a:t>
            </a:r>
            <a:r>
              <a:rPr lang="en-US" sz="2000" b="1" dirty="0"/>
              <a:t>(c1.getArea());</a:t>
            </a:r>
          </a:p>
          <a:p>
            <a:r>
              <a:rPr lang="en-US" sz="2000" b="1" dirty="0" err="1"/>
              <a:t>System.out.println</a:t>
            </a:r>
            <a:r>
              <a:rPr lang="en-US" sz="2000" b="1" dirty="0"/>
              <a:t>(c1.getRadius());</a:t>
            </a:r>
          </a:p>
          <a:p>
            <a:endParaRPr lang="en-US" sz="2000" b="1" dirty="0"/>
          </a:p>
          <a:p>
            <a:endParaRPr lang="en-US" sz="2000" b="1" dirty="0"/>
          </a:p>
        </p:txBody>
      </p:sp>
    </p:spTree>
    <p:extLst>
      <p:ext uri="{BB962C8B-B14F-4D97-AF65-F5344CB8AC3E}">
        <p14:creationId xmlns:p14="http://schemas.microsoft.com/office/powerpoint/2010/main" val="264445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body" idx="1"/>
          </p:nvPr>
        </p:nvSpPr>
        <p:spPr>
          <a:xfrm>
            <a:off x="381000" y="2895600"/>
            <a:ext cx="8477250" cy="3230563"/>
          </a:xfrm>
        </p:spPr>
        <p:txBody>
          <a:bodyPr/>
          <a:lstStyle/>
          <a:p>
            <a:pPr algn="ctr" eaLnBrk="1" hangingPunct="1">
              <a:buFontTx/>
              <a:buNone/>
              <a:defRPr/>
            </a:pPr>
            <a:r>
              <a:rPr lang="en-US" sz="5400" b="1">
                <a:solidFill>
                  <a:schemeClr val="folHlink"/>
                </a:solidFill>
                <a:effectLst>
                  <a:outerShdw blurRad="38100" dist="38100" dir="2700000" algn="tl">
                    <a:srgbClr val="000000"/>
                  </a:outerShdw>
                </a:effectLst>
              </a:rPr>
              <a:t>ENKAPSULASI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98488" y="1384300"/>
            <a:ext cx="8154987" cy="5272088"/>
          </a:xfrm>
          <a:prstGeom prst="rect">
            <a:avLst/>
          </a:prstGeom>
          <a:solidFill>
            <a:srgbClr val="FFFFCC"/>
          </a:solidFill>
          <a:ln w="9525">
            <a:solidFill>
              <a:schemeClr val="tx1"/>
            </a:solidFill>
            <a:miter lim="800000"/>
            <a:headEnd/>
            <a:tailEnd/>
          </a:ln>
        </p:spPr>
        <p:txBody>
          <a:bodyPr wrap="none" anchor="ctr"/>
          <a:lstStyle/>
          <a:p>
            <a:pPr algn="ctr" eaLnBrk="0" hangingPunct="0"/>
            <a:endParaRPr lang="en-GB" b="1">
              <a:solidFill>
                <a:srgbClr val="FF0000"/>
              </a:solidFill>
              <a:latin typeface="Times New Roman" pitchFamily="18" charset="0"/>
            </a:endParaRPr>
          </a:p>
        </p:txBody>
      </p:sp>
      <p:sp>
        <p:nvSpPr>
          <p:cNvPr id="159748" name="Text Box 4"/>
          <p:cNvSpPr txBox="1">
            <a:spLocks noChangeArrowheads="1"/>
          </p:cNvSpPr>
          <p:nvPr/>
        </p:nvSpPr>
        <p:spPr bwMode="auto">
          <a:xfrm>
            <a:off x="325438" y="157163"/>
            <a:ext cx="8166100" cy="762000"/>
          </a:xfrm>
          <a:prstGeom prst="rect">
            <a:avLst/>
          </a:prstGeom>
          <a:noFill/>
          <a:ln w="9525">
            <a:noFill/>
            <a:miter lim="800000"/>
            <a:headEnd/>
            <a:tailEnd/>
          </a:ln>
          <a:effectLst/>
        </p:spPr>
        <p:txBody>
          <a:bodyPr>
            <a:spAutoFit/>
          </a:bodyPr>
          <a:lstStyle/>
          <a:p>
            <a:pPr algn="ctr" eaLnBrk="0" hangingPunct="0">
              <a:defRPr/>
            </a:pPr>
            <a:r>
              <a:rPr lang="en-GB" sz="4400" b="1">
                <a:effectLst>
                  <a:outerShdw blurRad="38100" dist="38100" dir="2700000" algn="tl">
                    <a:srgbClr val="FFFFFF"/>
                  </a:outerShdw>
                </a:effectLst>
                <a:latin typeface="Georgia" pitchFamily="18" charset="0"/>
                <a:cs typeface="+mn-cs"/>
              </a:rPr>
              <a:t>Apakah Enkapsulasi itu ?</a:t>
            </a:r>
            <a:endParaRPr lang="en-GB" sz="4400" b="1">
              <a:solidFill>
                <a:srgbClr val="FF0000"/>
              </a:solidFill>
              <a:effectLst>
                <a:outerShdw blurRad="38100" dist="38100" dir="2700000" algn="tl">
                  <a:srgbClr val="000000"/>
                </a:outerShdw>
              </a:effectLst>
              <a:latin typeface="Georgia" pitchFamily="18" charset="0"/>
              <a:cs typeface="+mn-cs"/>
            </a:endParaRPr>
          </a:p>
        </p:txBody>
      </p:sp>
      <p:sp>
        <p:nvSpPr>
          <p:cNvPr id="14340" name="Rectangle 6" descr="Small grid"/>
          <p:cNvSpPr>
            <a:spLocks noChangeArrowheads="1"/>
          </p:cNvSpPr>
          <p:nvPr/>
        </p:nvSpPr>
        <p:spPr bwMode="auto">
          <a:xfrm>
            <a:off x="1206500" y="1797050"/>
            <a:ext cx="6453188" cy="4616450"/>
          </a:xfrm>
          <a:prstGeom prst="rect">
            <a:avLst/>
          </a:prstGeom>
          <a:pattFill prst="smGrid">
            <a:fgClr>
              <a:srgbClr val="FF0000"/>
            </a:fgClr>
            <a:bgClr>
              <a:srgbClr val="FFFFFF"/>
            </a:bgClr>
          </a:pattFill>
          <a:ln w="57150">
            <a:solidFill>
              <a:schemeClr val="tx1"/>
            </a:solidFill>
            <a:miter lim="800000"/>
            <a:headEnd/>
            <a:tailEnd/>
          </a:ln>
        </p:spPr>
        <p:txBody>
          <a:bodyPr anchor="ctr">
            <a:spAutoFit/>
          </a:bodyPr>
          <a:lstStyle/>
          <a:p>
            <a:endParaRPr lang="id-ID"/>
          </a:p>
        </p:txBody>
      </p:sp>
      <p:sp>
        <p:nvSpPr>
          <p:cNvPr id="14341" name="Rectangle 7"/>
          <p:cNvSpPr>
            <a:spLocks noChangeArrowheads="1"/>
          </p:cNvSpPr>
          <p:nvPr/>
        </p:nvSpPr>
        <p:spPr bwMode="auto">
          <a:xfrm>
            <a:off x="1450975" y="2011363"/>
            <a:ext cx="5970588" cy="4213225"/>
          </a:xfrm>
          <a:prstGeom prst="rect">
            <a:avLst/>
          </a:prstGeom>
          <a:solidFill>
            <a:schemeClr val="bg1"/>
          </a:solidFill>
          <a:ln w="57150">
            <a:solidFill>
              <a:schemeClr val="tx1"/>
            </a:solidFill>
            <a:miter lim="800000"/>
            <a:headEnd/>
            <a:tailEnd/>
          </a:ln>
        </p:spPr>
        <p:txBody>
          <a:bodyPr anchor="ctr">
            <a:spAutoFit/>
          </a:bodyPr>
          <a:lstStyle/>
          <a:p>
            <a:endParaRPr lang="id-ID"/>
          </a:p>
        </p:txBody>
      </p:sp>
      <p:sp>
        <p:nvSpPr>
          <p:cNvPr id="14342" name="Text Box 8"/>
          <p:cNvSpPr txBox="1">
            <a:spLocks noChangeArrowheads="1"/>
          </p:cNvSpPr>
          <p:nvPr/>
        </p:nvSpPr>
        <p:spPr bwMode="auto">
          <a:xfrm>
            <a:off x="6415088" y="2384425"/>
            <a:ext cx="184150" cy="457200"/>
          </a:xfrm>
          <a:prstGeom prst="rect">
            <a:avLst/>
          </a:prstGeom>
          <a:noFill/>
          <a:ln w="9525">
            <a:noFill/>
            <a:miter lim="800000"/>
            <a:headEnd/>
            <a:tailEnd/>
          </a:ln>
        </p:spPr>
        <p:txBody>
          <a:bodyPr wrap="none">
            <a:spAutoFit/>
          </a:bodyPr>
          <a:lstStyle/>
          <a:p>
            <a:pPr algn="ctr" eaLnBrk="0" hangingPunct="0"/>
            <a:endParaRPr lang="en-GB" sz="2400" b="1">
              <a:solidFill>
                <a:srgbClr val="FF0000"/>
              </a:solidFill>
              <a:latin typeface="Times New Roman" pitchFamily="18" charset="0"/>
            </a:endParaRPr>
          </a:p>
        </p:txBody>
      </p:sp>
      <p:grpSp>
        <p:nvGrpSpPr>
          <p:cNvPr id="14343" name="Group 9"/>
          <p:cNvGrpSpPr>
            <a:grpSpLocks/>
          </p:cNvGrpSpPr>
          <p:nvPr/>
        </p:nvGrpSpPr>
        <p:grpSpPr bwMode="auto">
          <a:xfrm>
            <a:off x="5246688" y="2173288"/>
            <a:ext cx="1019175" cy="1757362"/>
            <a:chOff x="2839" y="1369"/>
            <a:chExt cx="642" cy="1107"/>
          </a:xfrm>
        </p:grpSpPr>
        <p:sp>
          <p:nvSpPr>
            <p:cNvPr id="14362" name="Rectangle 10"/>
            <p:cNvSpPr>
              <a:spLocks noChangeArrowheads="1"/>
            </p:cNvSpPr>
            <p:nvPr/>
          </p:nvSpPr>
          <p:spPr bwMode="auto">
            <a:xfrm>
              <a:off x="2839" y="1369"/>
              <a:ext cx="642" cy="1107"/>
            </a:xfrm>
            <a:prstGeom prst="rect">
              <a:avLst/>
            </a:prstGeom>
            <a:solidFill>
              <a:srgbClr val="CCFFFF"/>
            </a:solidFill>
            <a:ln w="9525">
              <a:solidFill>
                <a:schemeClr val="tx1"/>
              </a:solidFill>
              <a:miter lim="800000"/>
              <a:headEnd/>
              <a:tailEnd/>
            </a:ln>
          </p:spPr>
          <p:txBody>
            <a:bodyPr anchor="ctr">
              <a:spAutoFit/>
            </a:bodyPr>
            <a:lstStyle/>
            <a:p>
              <a:endParaRPr lang="id-ID"/>
            </a:p>
          </p:txBody>
        </p:sp>
        <p:sp>
          <p:nvSpPr>
            <p:cNvPr id="14363" name="Text Box 11"/>
            <p:cNvSpPr txBox="1">
              <a:spLocks noChangeArrowheads="1"/>
            </p:cNvSpPr>
            <p:nvPr/>
          </p:nvSpPr>
          <p:spPr bwMode="auto">
            <a:xfrm rot="5400000">
              <a:off x="2736" y="1716"/>
              <a:ext cx="845" cy="442"/>
            </a:xfrm>
            <a:prstGeom prst="rect">
              <a:avLst/>
            </a:prstGeom>
            <a:solidFill>
              <a:srgbClr val="CCFFFF"/>
            </a:solidFill>
            <a:ln w="9525">
              <a:noFill/>
              <a:miter lim="800000"/>
              <a:headEnd/>
              <a:tailEnd/>
            </a:ln>
          </p:spPr>
          <p:txBody>
            <a:bodyPr wrap="none">
              <a:spAutoFit/>
            </a:bodyPr>
            <a:lstStyle/>
            <a:p>
              <a:pPr algn="ctr" eaLnBrk="0" hangingPunct="0"/>
              <a:r>
                <a:rPr lang="en-US" sz="2000" b="1">
                  <a:latin typeface="Times New Roman" pitchFamily="18" charset="0"/>
                </a:rPr>
                <a:t>GET AGE</a:t>
              </a:r>
            </a:p>
            <a:p>
              <a:pPr algn="ctr" eaLnBrk="0" hangingPunct="0"/>
              <a:r>
                <a:rPr lang="en-US" sz="2000" b="1">
                  <a:latin typeface="Times New Roman" pitchFamily="18" charset="0"/>
                </a:rPr>
                <a:t>METHOD</a:t>
              </a:r>
            </a:p>
          </p:txBody>
        </p:sp>
      </p:grpSp>
      <p:sp>
        <p:nvSpPr>
          <p:cNvPr id="14344" name="Rectangle 12"/>
          <p:cNvSpPr>
            <a:spLocks noChangeArrowheads="1"/>
          </p:cNvSpPr>
          <p:nvPr/>
        </p:nvSpPr>
        <p:spPr bwMode="auto">
          <a:xfrm>
            <a:off x="5278438" y="4137025"/>
            <a:ext cx="1019175" cy="1757363"/>
          </a:xfrm>
          <a:prstGeom prst="rect">
            <a:avLst/>
          </a:prstGeom>
          <a:solidFill>
            <a:srgbClr val="CCFFFF"/>
          </a:solidFill>
          <a:ln w="9525">
            <a:solidFill>
              <a:schemeClr val="tx1"/>
            </a:solidFill>
            <a:miter lim="800000"/>
            <a:headEnd/>
            <a:tailEnd/>
          </a:ln>
        </p:spPr>
        <p:txBody>
          <a:bodyPr anchor="ctr">
            <a:spAutoFit/>
          </a:bodyPr>
          <a:lstStyle/>
          <a:p>
            <a:endParaRPr lang="id-ID"/>
          </a:p>
        </p:txBody>
      </p:sp>
      <p:sp>
        <p:nvSpPr>
          <p:cNvPr id="14345" name="Text Box 13"/>
          <p:cNvSpPr txBox="1">
            <a:spLocks noChangeArrowheads="1"/>
          </p:cNvSpPr>
          <p:nvPr/>
        </p:nvSpPr>
        <p:spPr bwMode="auto">
          <a:xfrm rot="5400000">
            <a:off x="4857750" y="4646613"/>
            <a:ext cx="1857375" cy="701675"/>
          </a:xfrm>
          <a:prstGeom prst="rect">
            <a:avLst/>
          </a:prstGeom>
          <a:noFill/>
          <a:ln w="9525">
            <a:noFill/>
            <a:miter lim="800000"/>
            <a:headEnd/>
            <a:tailEnd/>
          </a:ln>
        </p:spPr>
        <p:txBody>
          <a:bodyPr wrap="none">
            <a:spAutoFit/>
          </a:bodyPr>
          <a:lstStyle/>
          <a:p>
            <a:pPr algn="ctr" eaLnBrk="0" hangingPunct="0"/>
            <a:r>
              <a:rPr lang="en-US" sz="2000" b="1">
                <a:latin typeface="Times New Roman" pitchFamily="18" charset="0"/>
              </a:rPr>
              <a:t>CHANGE JOB</a:t>
            </a:r>
          </a:p>
          <a:p>
            <a:pPr algn="ctr" eaLnBrk="0" hangingPunct="0"/>
            <a:r>
              <a:rPr lang="en-US" sz="2000" b="1">
                <a:latin typeface="Times New Roman" pitchFamily="18" charset="0"/>
              </a:rPr>
              <a:t>METHOD</a:t>
            </a:r>
          </a:p>
        </p:txBody>
      </p:sp>
      <p:sp>
        <p:nvSpPr>
          <p:cNvPr id="14346" name="Text Box 14"/>
          <p:cNvSpPr txBox="1">
            <a:spLocks noChangeArrowheads="1"/>
          </p:cNvSpPr>
          <p:nvPr/>
        </p:nvSpPr>
        <p:spPr bwMode="auto">
          <a:xfrm>
            <a:off x="1503363" y="3341688"/>
            <a:ext cx="2378075" cy="925512"/>
          </a:xfrm>
          <a:prstGeom prst="rect">
            <a:avLst/>
          </a:prstGeom>
          <a:solidFill>
            <a:srgbClr val="CCFFFF"/>
          </a:solidFill>
          <a:ln w="9525">
            <a:solidFill>
              <a:schemeClr val="tx1"/>
            </a:solidFill>
            <a:miter lim="800000"/>
            <a:headEnd/>
            <a:tailEnd/>
          </a:ln>
        </p:spPr>
        <p:txBody>
          <a:bodyPr wrap="none">
            <a:spAutoFit/>
          </a:bodyPr>
          <a:lstStyle/>
          <a:p>
            <a:pPr eaLnBrk="0" hangingPunct="0"/>
            <a:r>
              <a:rPr lang="en-US" b="1">
                <a:latin typeface="Times New Roman" pitchFamily="18" charset="0"/>
              </a:rPr>
              <a:t>NAME:</a:t>
            </a:r>
            <a:r>
              <a:rPr lang="en-US" b="1">
                <a:solidFill>
                  <a:srgbClr val="FF0000"/>
                </a:solidFill>
                <a:latin typeface="Times New Roman" pitchFamily="18" charset="0"/>
              </a:rPr>
              <a:t>	MARK</a:t>
            </a:r>
          </a:p>
          <a:p>
            <a:pPr eaLnBrk="0" hangingPunct="0"/>
            <a:r>
              <a:rPr lang="en-US" b="1">
                <a:latin typeface="Times New Roman" pitchFamily="18" charset="0"/>
              </a:rPr>
              <a:t>DOB:</a:t>
            </a:r>
            <a:r>
              <a:rPr lang="en-US" b="1">
                <a:solidFill>
                  <a:srgbClr val="FF0000"/>
                </a:solidFill>
                <a:latin typeface="Times New Roman" pitchFamily="18" charset="0"/>
              </a:rPr>
              <a:t>	14/02/64</a:t>
            </a:r>
          </a:p>
          <a:p>
            <a:pPr eaLnBrk="0" hangingPunct="0"/>
            <a:r>
              <a:rPr lang="en-US" b="1">
                <a:latin typeface="Times New Roman" pitchFamily="18" charset="0"/>
              </a:rPr>
              <a:t>JOB:</a:t>
            </a:r>
            <a:r>
              <a:rPr lang="en-US" b="1">
                <a:solidFill>
                  <a:srgbClr val="FF0000"/>
                </a:solidFill>
                <a:latin typeface="Times New Roman" pitchFamily="18" charset="0"/>
              </a:rPr>
              <a:t>	LECTURER</a:t>
            </a:r>
          </a:p>
        </p:txBody>
      </p:sp>
      <p:grpSp>
        <p:nvGrpSpPr>
          <p:cNvPr id="3" name="Group 15"/>
          <p:cNvGrpSpPr>
            <a:grpSpLocks/>
          </p:cNvGrpSpPr>
          <p:nvPr/>
        </p:nvGrpSpPr>
        <p:grpSpPr bwMode="auto">
          <a:xfrm>
            <a:off x="3382963" y="2778125"/>
            <a:ext cx="5222875" cy="2432050"/>
            <a:chOff x="2131" y="1750"/>
            <a:chExt cx="3290" cy="1532"/>
          </a:xfrm>
        </p:grpSpPr>
        <p:grpSp>
          <p:nvGrpSpPr>
            <p:cNvPr id="14353" name="Group 16"/>
            <p:cNvGrpSpPr>
              <a:grpSpLocks/>
            </p:cNvGrpSpPr>
            <p:nvPr/>
          </p:nvGrpSpPr>
          <p:grpSpPr bwMode="auto">
            <a:xfrm>
              <a:off x="3955" y="1750"/>
              <a:ext cx="1466" cy="1532"/>
              <a:chOff x="3955" y="1750"/>
              <a:chExt cx="1466" cy="1532"/>
            </a:xfrm>
          </p:grpSpPr>
          <p:grpSp>
            <p:nvGrpSpPr>
              <p:cNvPr id="14356" name="Group 17"/>
              <p:cNvGrpSpPr>
                <a:grpSpLocks/>
              </p:cNvGrpSpPr>
              <p:nvPr/>
            </p:nvGrpSpPr>
            <p:grpSpPr bwMode="auto">
              <a:xfrm>
                <a:off x="3955" y="1750"/>
                <a:ext cx="1436" cy="338"/>
                <a:chOff x="3955" y="1750"/>
                <a:chExt cx="1436" cy="338"/>
              </a:xfrm>
            </p:grpSpPr>
            <p:sp>
              <p:nvSpPr>
                <p:cNvPr id="14360" name="AutoShape 18"/>
                <p:cNvSpPr>
                  <a:spLocks noChangeArrowheads="1"/>
                </p:cNvSpPr>
                <p:nvPr/>
              </p:nvSpPr>
              <p:spPr bwMode="auto">
                <a:xfrm>
                  <a:off x="3955" y="1750"/>
                  <a:ext cx="1436" cy="338"/>
                </a:xfrm>
                <a:prstGeom prst="leftRightArrow">
                  <a:avLst>
                    <a:gd name="adj1" fmla="val 50000"/>
                    <a:gd name="adj2" fmla="val 84970"/>
                  </a:avLst>
                </a:prstGeom>
                <a:solidFill>
                  <a:srgbClr val="F8F8F8"/>
                </a:solidFill>
                <a:ln w="9525">
                  <a:solidFill>
                    <a:schemeClr val="tx1"/>
                  </a:solidFill>
                  <a:miter lim="800000"/>
                  <a:headEnd/>
                  <a:tailEnd/>
                </a:ln>
              </p:spPr>
              <p:txBody>
                <a:bodyPr wrap="none" anchor="ctr">
                  <a:spAutoFit/>
                </a:bodyPr>
                <a:lstStyle/>
                <a:p>
                  <a:endParaRPr lang="id-ID"/>
                </a:p>
              </p:txBody>
            </p:sp>
            <p:sp>
              <p:nvSpPr>
                <p:cNvPr id="14361" name="Text Box 19"/>
                <p:cNvSpPr txBox="1">
                  <a:spLocks noChangeArrowheads="1"/>
                </p:cNvSpPr>
                <p:nvPr/>
              </p:nvSpPr>
              <p:spPr bwMode="auto">
                <a:xfrm>
                  <a:off x="4212" y="1787"/>
                  <a:ext cx="841" cy="250"/>
                </a:xfrm>
                <a:prstGeom prst="rect">
                  <a:avLst/>
                </a:prstGeom>
                <a:noFill/>
                <a:ln w="9525">
                  <a:noFill/>
                  <a:miter lim="800000"/>
                  <a:headEnd/>
                  <a:tailEnd/>
                </a:ln>
              </p:spPr>
              <p:txBody>
                <a:bodyPr wrap="none">
                  <a:spAutoFit/>
                </a:bodyPr>
                <a:lstStyle/>
                <a:p>
                  <a:pPr algn="ctr" eaLnBrk="0" hangingPunct="0"/>
                  <a:r>
                    <a:rPr lang="en-US" sz="2000" b="1">
                      <a:latin typeface="Times New Roman" pitchFamily="18" charset="0"/>
                    </a:rPr>
                    <a:t>GET AGE</a:t>
                  </a:r>
                </a:p>
              </p:txBody>
            </p:sp>
          </p:grpSp>
          <p:grpSp>
            <p:nvGrpSpPr>
              <p:cNvPr id="14357" name="Group 20"/>
              <p:cNvGrpSpPr>
                <a:grpSpLocks/>
              </p:cNvGrpSpPr>
              <p:nvPr/>
            </p:nvGrpSpPr>
            <p:grpSpPr bwMode="auto">
              <a:xfrm>
                <a:off x="3985" y="2944"/>
                <a:ext cx="1436" cy="338"/>
                <a:chOff x="3985" y="2944"/>
                <a:chExt cx="1436" cy="338"/>
              </a:xfrm>
            </p:grpSpPr>
            <p:sp>
              <p:nvSpPr>
                <p:cNvPr id="14358" name="AutoShape 21"/>
                <p:cNvSpPr>
                  <a:spLocks noChangeArrowheads="1"/>
                </p:cNvSpPr>
                <p:nvPr/>
              </p:nvSpPr>
              <p:spPr bwMode="auto">
                <a:xfrm>
                  <a:off x="3985" y="2944"/>
                  <a:ext cx="1436" cy="338"/>
                </a:xfrm>
                <a:prstGeom prst="leftRightArrow">
                  <a:avLst>
                    <a:gd name="adj1" fmla="val 50000"/>
                    <a:gd name="adj2" fmla="val 84970"/>
                  </a:avLst>
                </a:prstGeom>
                <a:solidFill>
                  <a:srgbClr val="F8F8F8"/>
                </a:solidFill>
                <a:ln w="9525">
                  <a:solidFill>
                    <a:schemeClr val="tx1"/>
                  </a:solidFill>
                  <a:miter lim="800000"/>
                  <a:headEnd/>
                  <a:tailEnd/>
                </a:ln>
              </p:spPr>
              <p:txBody>
                <a:bodyPr wrap="none" anchor="ctr">
                  <a:spAutoFit/>
                </a:bodyPr>
                <a:lstStyle/>
                <a:p>
                  <a:endParaRPr lang="id-ID"/>
                </a:p>
              </p:txBody>
            </p:sp>
            <p:sp>
              <p:nvSpPr>
                <p:cNvPr id="14359" name="Text Box 22"/>
                <p:cNvSpPr txBox="1">
                  <a:spLocks noChangeArrowheads="1"/>
                </p:cNvSpPr>
                <p:nvPr/>
              </p:nvSpPr>
              <p:spPr bwMode="auto">
                <a:xfrm>
                  <a:off x="4086" y="2990"/>
                  <a:ext cx="1170" cy="250"/>
                </a:xfrm>
                <a:prstGeom prst="rect">
                  <a:avLst/>
                </a:prstGeom>
                <a:noFill/>
                <a:ln w="9525">
                  <a:noFill/>
                  <a:miter lim="800000"/>
                  <a:headEnd/>
                  <a:tailEnd/>
                </a:ln>
              </p:spPr>
              <p:txBody>
                <a:bodyPr wrap="none">
                  <a:spAutoFit/>
                </a:bodyPr>
                <a:lstStyle/>
                <a:p>
                  <a:pPr algn="ctr" eaLnBrk="0" hangingPunct="0"/>
                  <a:r>
                    <a:rPr lang="en-US" sz="2000" b="1">
                      <a:latin typeface="Times New Roman" pitchFamily="18" charset="0"/>
                    </a:rPr>
                    <a:t>CHANGE JOB</a:t>
                  </a:r>
                </a:p>
              </p:txBody>
            </p:sp>
          </p:grpSp>
        </p:grpSp>
        <p:sp>
          <p:nvSpPr>
            <p:cNvPr id="14354" name="Line 23"/>
            <p:cNvSpPr>
              <a:spLocks noChangeShapeType="1"/>
            </p:cNvSpPr>
            <p:nvPr/>
          </p:nvSpPr>
          <p:spPr bwMode="auto">
            <a:xfrm flipV="1">
              <a:off x="2131" y="1859"/>
              <a:ext cx="1259" cy="565"/>
            </a:xfrm>
            <a:prstGeom prst="line">
              <a:avLst/>
            </a:prstGeom>
            <a:noFill/>
            <a:ln w="38100">
              <a:solidFill>
                <a:schemeClr val="tx1"/>
              </a:solidFill>
              <a:round/>
              <a:headEnd type="triangle" w="med" len="med"/>
              <a:tailEnd/>
            </a:ln>
          </p:spPr>
          <p:txBody>
            <a:bodyPr anchor="ctr">
              <a:spAutoFit/>
            </a:bodyPr>
            <a:lstStyle/>
            <a:p>
              <a:endParaRPr lang="en-US"/>
            </a:p>
          </p:txBody>
        </p:sp>
        <p:sp>
          <p:nvSpPr>
            <p:cNvPr id="14355" name="Line 24"/>
            <p:cNvSpPr>
              <a:spLocks noChangeShapeType="1"/>
            </p:cNvSpPr>
            <p:nvPr/>
          </p:nvSpPr>
          <p:spPr bwMode="auto">
            <a:xfrm flipH="1" flipV="1">
              <a:off x="2173" y="2654"/>
              <a:ext cx="1234" cy="490"/>
            </a:xfrm>
            <a:prstGeom prst="line">
              <a:avLst/>
            </a:prstGeom>
            <a:noFill/>
            <a:ln w="38100">
              <a:solidFill>
                <a:schemeClr val="tx1"/>
              </a:solidFill>
              <a:round/>
              <a:headEnd/>
              <a:tailEnd type="triangle" w="med" len="med"/>
            </a:ln>
          </p:spPr>
          <p:txBody>
            <a:bodyPr anchor="ctr">
              <a:spAutoFit/>
            </a:bodyPr>
            <a:lstStyle/>
            <a:p>
              <a:endParaRPr lang="en-US"/>
            </a:p>
          </p:txBody>
        </p:sp>
      </p:grpSp>
      <p:pic>
        <p:nvPicPr>
          <p:cNvPr id="14348" name="Picture 25"/>
          <p:cNvPicPr>
            <a:picLocks noChangeArrowheads="1"/>
          </p:cNvPicPr>
          <p:nvPr/>
        </p:nvPicPr>
        <p:blipFill>
          <a:blip r:embed="rId2"/>
          <a:srcRect/>
          <a:stretch>
            <a:fillRect/>
          </a:stretch>
        </p:blipFill>
        <p:spPr bwMode="auto">
          <a:xfrm>
            <a:off x="3795713" y="2555875"/>
            <a:ext cx="1187450" cy="3302000"/>
          </a:xfrm>
          <a:prstGeom prst="rect">
            <a:avLst/>
          </a:prstGeom>
          <a:noFill/>
          <a:ln w="9525">
            <a:noFill/>
            <a:miter lim="800000"/>
            <a:headEnd/>
            <a:tailEnd/>
          </a:ln>
        </p:spPr>
      </p:pic>
      <p:grpSp>
        <p:nvGrpSpPr>
          <p:cNvPr id="7" name="Group 26"/>
          <p:cNvGrpSpPr>
            <a:grpSpLocks/>
          </p:cNvGrpSpPr>
          <p:nvPr/>
        </p:nvGrpSpPr>
        <p:grpSpPr bwMode="auto">
          <a:xfrm>
            <a:off x="763588" y="4213225"/>
            <a:ext cx="1919287" cy="1917700"/>
            <a:chOff x="481" y="2654"/>
            <a:chExt cx="1209" cy="1208"/>
          </a:xfrm>
        </p:grpSpPr>
        <p:sp>
          <p:nvSpPr>
            <p:cNvPr id="14351" name="Line 27"/>
            <p:cNvSpPr>
              <a:spLocks noChangeShapeType="1"/>
            </p:cNvSpPr>
            <p:nvPr/>
          </p:nvSpPr>
          <p:spPr bwMode="auto">
            <a:xfrm flipV="1">
              <a:off x="481" y="2654"/>
              <a:ext cx="1209" cy="1208"/>
            </a:xfrm>
            <a:prstGeom prst="line">
              <a:avLst/>
            </a:prstGeom>
            <a:noFill/>
            <a:ln w="38100">
              <a:solidFill>
                <a:schemeClr val="tx1"/>
              </a:solidFill>
              <a:round/>
              <a:headEnd/>
              <a:tailEnd type="triangle" w="med" len="med"/>
            </a:ln>
          </p:spPr>
          <p:txBody>
            <a:bodyPr anchor="ctr">
              <a:spAutoFit/>
            </a:bodyPr>
            <a:lstStyle/>
            <a:p>
              <a:endParaRPr lang="en-US"/>
            </a:p>
          </p:txBody>
        </p:sp>
        <p:sp>
          <p:nvSpPr>
            <p:cNvPr id="14352" name="WordArt 28"/>
            <p:cNvSpPr>
              <a:spLocks noChangeArrowheads="1" noChangeShapeType="1" noTextEdit="1"/>
            </p:cNvSpPr>
            <p:nvPr/>
          </p:nvSpPr>
          <p:spPr bwMode="auto">
            <a:xfrm>
              <a:off x="917" y="2869"/>
              <a:ext cx="612" cy="445"/>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FF0000"/>
                  </a:solidFill>
                  <a:effectLst>
                    <a:outerShdw dist="35921" dir="2700000" algn="ctr" rotWithShape="0">
                      <a:srgbClr val="C0C0C0"/>
                    </a:outerShdw>
                  </a:effectLst>
                  <a:latin typeface="Surfer"/>
                </a:rPr>
                <a:t>X</a:t>
              </a:r>
            </a:p>
          </p:txBody>
        </p:sp>
      </p:grpSp>
      <p:sp>
        <p:nvSpPr>
          <p:cNvPr id="159773" name="Text Box 29"/>
          <p:cNvSpPr txBox="1">
            <a:spLocks noChangeArrowheads="1"/>
          </p:cNvSpPr>
          <p:nvPr/>
        </p:nvSpPr>
        <p:spPr bwMode="auto">
          <a:xfrm>
            <a:off x="1562100" y="2041525"/>
            <a:ext cx="1466850" cy="519113"/>
          </a:xfrm>
          <a:prstGeom prst="rect">
            <a:avLst/>
          </a:prstGeom>
          <a:noFill/>
          <a:ln w="9525">
            <a:noFill/>
            <a:miter lim="800000"/>
            <a:headEnd/>
            <a:tailEnd/>
          </a:ln>
          <a:effectLst/>
        </p:spPr>
        <p:txBody>
          <a:bodyPr wrap="none">
            <a:spAutoFit/>
          </a:bodyPr>
          <a:lstStyle/>
          <a:p>
            <a:pPr algn="ctr" eaLnBrk="0" hangingPunct="0">
              <a:defRPr/>
            </a:pPr>
            <a:r>
              <a:rPr lang="en-GB" sz="2800" b="1">
                <a:solidFill>
                  <a:schemeClr val="accent2"/>
                </a:solidFill>
                <a:effectLst>
                  <a:outerShdw blurRad="38100" dist="38100" dir="2700000" algn="tl">
                    <a:srgbClr val="000000"/>
                  </a:outerShdw>
                </a:effectLst>
                <a:latin typeface="Times New Roman" pitchFamily="18" charset="0"/>
                <a:cs typeface="+mn-cs"/>
              </a:rPr>
              <a:t>OBYEK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47.472"/>
  <p:tag name="TIMELINE" val="1.2/9.6/18.5/28.8"/>
</p:tagLst>
</file>

<file path=ppt/tags/tag2.xml><?xml version="1.0" encoding="utf-8"?>
<p:tagLst xmlns:a="http://schemas.openxmlformats.org/drawingml/2006/main" xmlns:r="http://schemas.openxmlformats.org/officeDocument/2006/relationships" xmlns:p="http://schemas.openxmlformats.org/presentationml/2006/main">
  <p:tag name="ELAPSEDTIME" val="56.864"/>
  <p:tag name="TIMELINE" val="5.8/17.8/23.6/32.0/41.5/49.7"/>
</p:tagLst>
</file>

<file path=ppt/tags/tag3.xml><?xml version="1.0" encoding="utf-8"?>
<p:tagLst xmlns:a="http://schemas.openxmlformats.org/drawingml/2006/main" xmlns:r="http://schemas.openxmlformats.org/officeDocument/2006/relationships" xmlns:p="http://schemas.openxmlformats.org/presentationml/2006/main">
  <p:tag name="ELAPSEDTIME" val="34.288"/>
  <p:tag name="TIMELINE" val="1.5/17.5"/>
</p:tagLst>
</file>

<file path=ppt/tags/tag4.xml><?xml version="1.0" encoding="utf-8"?>
<p:tagLst xmlns:a="http://schemas.openxmlformats.org/drawingml/2006/main" xmlns:r="http://schemas.openxmlformats.org/officeDocument/2006/relationships" xmlns:p="http://schemas.openxmlformats.org/presentationml/2006/main">
  <p:tag name="ELAPSEDTIME" val="40.336"/>
  <p:tag name="TIMELINE" val="1.9/6.3/13.9/24.5"/>
</p:tagLst>
</file>

<file path=ppt/tags/tag5.xml><?xml version="1.0" encoding="utf-8"?>
<p:tagLst xmlns:a="http://schemas.openxmlformats.org/drawingml/2006/main" xmlns:r="http://schemas.openxmlformats.org/officeDocument/2006/relationships" xmlns:p="http://schemas.openxmlformats.org/presentationml/2006/main">
  <p:tag name="ELAPSEDTIME" val="16.864"/>
</p:tagLst>
</file>

<file path=ppt/tags/tag6.xml><?xml version="1.0" encoding="utf-8"?>
<p:tagLst xmlns:a="http://schemas.openxmlformats.org/drawingml/2006/main" xmlns:r="http://schemas.openxmlformats.org/officeDocument/2006/relationships" xmlns:p="http://schemas.openxmlformats.org/presentationml/2006/main">
  <p:tag name="ELAPSEDTIME" val="51.568"/>
  <p:tag name="TIMELINE" val="16.0/31.7/33.4/41.0/47.2"/>
</p:tagLst>
</file>

<file path=ppt/tags/tag7.xml><?xml version="1.0" encoding="utf-8"?>
<p:tagLst xmlns:a="http://schemas.openxmlformats.org/drawingml/2006/main" xmlns:r="http://schemas.openxmlformats.org/officeDocument/2006/relationships" xmlns:p="http://schemas.openxmlformats.org/presentationml/2006/main">
  <p:tag name="ELAPSEDTIME" val="38.288"/>
  <p:tag name="TIMELINE" val="3.4/12.7/21.1/28.3"/>
</p:tagLst>
</file>

<file path=ppt/theme/theme1.xml><?xml version="1.0" encoding="utf-8"?>
<a:theme xmlns:a="http://schemas.openxmlformats.org/drawingml/2006/main" name="Custom Design">
  <a:themeElements>
    <a:clrScheme name="Custom Design 1">
      <a:dk1>
        <a:srgbClr val="000000"/>
      </a:dk1>
      <a:lt1>
        <a:srgbClr val="B2B2B2"/>
      </a:lt1>
      <a:dk2>
        <a:srgbClr val="000000"/>
      </a:dk2>
      <a:lt2>
        <a:srgbClr val="808080"/>
      </a:lt2>
      <a:accent1>
        <a:srgbClr val="DB8C8F"/>
      </a:accent1>
      <a:accent2>
        <a:srgbClr val="D47876"/>
      </a:accent2>
      <a:accent3>
        <a:srgbClr val="D5D5D5"/>
      </a:accent3>
      <a:accent4>
        <a:srgbClr val="000000"/>
      </a:accent4>
      <a:accent5>
        <a:srgbClr val="EAC5C6"/>
      </a:accent5>
      <a:accent6>
        <a:srgbClr val="C06C6A"/>
      </a:accent6>
      <a:hlink>
        <a:srgbClr val="892B2A"/>
      </a:hlink>
      <a:folHlink>
        <a:srgbClr val="844D4A"/>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B2B2B2"/>
        </a:lt1>
        <a:dk2>
          <a:srgbClr val="000000"/>
        </a:dk2>
        <a:lt2>
          <a:srgbClr val="808080"/>
        </a:lt2>
        <a:accent1>
          <a:srgbClr val="DB8C8F"/>
        </a:accent1>
        <a:accent2>
          <a:srgbClr val="D47876"/>
        </a:accent2>
        <a:accent3>
          <a:srgbClr val="D5D5D5"/>
        </a:accent3>
        <a:accent4>
          <a:srgbClr val="000000"/>
        </a:accent4>
        <a:accent5>
          <a:srgbClr val="EAC5C6"/>
        </a:accent5>
        <a:accent6>
          <a:srgbClr val="C06C6A"/>
        </a:accent6>
        <a:hlink>
          <a:srgbClr val="892B2A"/>
        </a:hlink>
        <a:folHlink>
          <a:srgbClr val="844D4A"/>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B2B2B2"/>
        </a:lt1>
        <a:dk2>
          <a:srgbClr val="000000"/>
        </a:dk2>
        <a:lt2>
          <a:srgbClr val="808080"/>
        </a:lt2>
        <a:accent1>
          <a:srgbClr val="DE6B6F"/>
        </a:accent1>
        <a:accent2>
          <a:srgbClr val="CC5B9C"/>
        </a:accent2>
        <a:accent3>
          <a:srgbClr val="D5D5D5"/>
        </a:accent3>
        <a:accent4>
          <a:srgbClr val="000000"/>
        </a:accent4>
        <a:accent5>
          <a:srgbClr val="ECBABB"/>
        </a:accent5>
        <a:accent6>
          <a:srgbClr val="B9528D"/>
        </a:accent6>
        <a:hlink>
          <a:srgbClr val="864E27"/>
        </a:hlink>
        <a:folHlink>
          <a:srgbClr val="7C2E5B"/>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B2B2B2"/>
        </a:lt1>
        <a:dk2>
          <a:srgbClr val="000000"/>
        </a:dk2>
        <a:lt2>
          <a:srgbClr val="808080"/>
        </a:lt2>
        <a:accent1>
          <a:srgbClr val="D56064"/>
        </a:accent1>
        <a:accent2>
          <a:srgbClr val="A8CA28"/>
        </a:accent2>
        <a:accent3>
          <a:srgbClr val="D5D5D5"/>
        </a:accent3>
        <a:accent4>
          <a:srgbClr val="000000"/>
        </a:accent4>
        <a:accent5>
          <a:srgbClr val="E7B6B8"/>
        </a:accent5>
        <a:accent6>
          <a:srgbClr val="98B723"/>
        </a:accent6>
        <a:hlink>
          <a:srgbClr val="1F5A74"/>
        </a:hlink>
        <a:folHlink>
          <a:srgbClr val="506114"/>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B2B2B2"/>
        </a:lt1>
        <a:dk2>
          <a:srgbClr val="000000"/>
        </a:dk2>
        <a:lt2>
          <a:srgbClr val="808080"/>
        </a:lt2>
        <a:accent1>
          <a:srgbClr val="D04C50"/>
        </a:accent1>
        <a:accent2>
          <a:srgbClr val="D6BA4A"/>
        </a:accent2>
        <a:accent3>
          <a:srgbClr val="D5D5D5"/>
        </a:accent3>
        <a:accent4>
          <a:srgbClr val="000000"/>
        </a:accent4>
        <a:accent5>
          <a:srgbClr val="E4B2B3"/>
        </a:accent5>
        <a:accent6>
          <a:srgbClr val="C2A842"/>
        </a:accent6>
        <a:hlink>
          <a:srgbClr val="2F5722"/>
        </a:hlink>
        <a:folHlink>
          <a:srgbClr val="292559"/>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FF"/>
        </a:lt1>
        <a:dk2>
          <a:srgbClr val="000000"/>
        </a:dk2>
        <a:lt2>
          <a:srgbClr val="808080"/>
        </a:lt2>
        <a:accent1>
          <a:srgbClr val="DB8C8F"/>
        </a:accent1>
        <a:accent2>
          <a:srgbClr val="D47876"/>
        </a:accent2>
        <a:accent3>
          <a:srgbClr val="FFFFFF"/>
        </a:accent3>
        <a:accent4>
          <a:srgbClr val="000000"/>
        </a:accent4>
        <a:accent5>
          <a:srgbClr val="EAC5C6"/>
        </a:accent5>
        <a:accent6>
          <a:srgbClr val="C06C6A"/>
        </a:accent6>
        <a:hlink>
          <a:srgbClr val="892B2A"/>
        </a:hlink>
        <a:folHlink>
          <a:srgbClr val="844D4A"/>
        </a:folHlink>
      </a:clrScheme>
      <a:clrMap bg1="lt1" tx1="dk1" bg2="lt2" tx2="dk2" accent1="accent1" accent2="accent2" accent3="accent3" accent4="accent4" accent5="accent5" accent6="accent6" hlink="hlink" folHlink="folHlink"/>
    </a:extraClrScheme>
    <a:extraClrScheme>
      <a:clrScheme name="Custom Design 6">
        <a:dk1>
          <a:srgbClr val="000000"/>
        </a:dk1>
        <a:lt1>
          <a:srgbClr val="FFFFFF"/>
        </a:lt1>
        <a:dk2>
          <a:srgbClr val="000000"/>
        </a:dk2>
        <a:lt2>
          <a:srgbClr val="808080"/>
        </a:lt2>
        <a:accent1>
          <a:srgbClr val="DE6B6F"/>
        </a:accent1>
        <a:accent2>
          <a:srgbClr val="CC5B9C"/>
        </a:accent2>
        <a:accent3>
          <a:srgbClr val="FFFFFF"/>
        </a:accent3>
        <a:accent4>
          <a:srgbClr val="000000"/>
        </a:accent4>
        <a:accent5>
          <a:srgbClr val="ECBABB"/>
        </a:accent5>
        <a:accent6>
          <a:srgbClr val="B9528D"/>
        </a:accent6>
        <a:hlink>
          <a:srgbClr val="864E27"/>
        </a:hlink>
        <a:folHlink>
          <a:srgbClr val="7C2E5B"/>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D56064"/>
        </a:accent1>
        <a:accent2>
          <a:srgbClr val="A8CA28"/>
        </a:accent2>
        <a:accent3>
          <a:srgbClr val="FFFFFF"/>
        </a:accent3>
        <a:accent4>
          <a:srgbClr val="000000"/>
        </a:accent4>
        <a:accent5>
          <a:srgbClr val="E7B6B8"/>
        </a:accent5>
        <a:accent6>
          <a:srgbClr val="98B723"/>
        </a:accent6>
        <a:hlink>
          <a:srgbClr val="1F5A74"/>
        </a:hlink>
        <a:folHlink>
          <a:srgbClr val="506114"/>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FFFFFF"/>
        </a:lt1>
        <a:dk2>
          <a:srgbClr val="000000"/>
        </a:dk2>
        <a:lt2>
          <a:srgbClr val="808080"/>
        </a:lt2>
        <a:accent1>
          <a:srgbClr val="D04C50"/>
        </a:accent1>
        <a:accent2>
          <a:srgbClr val="D6BA4A"/>
        </a:accent2>
        <a:accent3>
          <a:srgbClr val="FFFFFF"/>
        </a:accent3>
        <a:accent4>
          <a:srgbClr val="000000"/>
        </a:accent4>
        <a:accent5>
          <a:srgbClr val="E4B2B3"/>
        </a:accent5>
        <a:accent6>
          <a:srgbClr val="C2A842"/>
        </a:accent6>
        <a:hlink>
          <a:srgbClr val="2F5722"/>
        </a:hlink>
        <a:folHlink>
          <a:srgbClr val="29255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d_1977_slide">
  <a:themeElements>
    <a:clrScheme name="ind_1977_slide 1">
      <a:dk1>
        <a:srgbClr val="000000"/>
      </a:dk1>
      <a:lt1>
        <a:srgbClr val="B9D3EE"/>
      </a:lt1>
      <a:dk2>
        <a:srgbClr val="000000"/>
      </a:dk2>
      <a:lt2>
        <a:srgbClr val="B2B2B2"/>
      </a:lt2>
      <a:accent1>
        <a:srgbClr val="D2E3F4"/>
      </a:accent1>
      <a:accent2>
        <a:srgbClr val="679FDA"/>
      </a:accent2>
      <a:accent3>
        <a:srgbClr val="D9E6F5"/>
      </a:accent3>
      <a:accent4>
        <a:srgbClr val="000000"/>
      </a:accent4>
      <a:accent5>
        <a:srgbClr val="E5EFF8"/>
      </a:accent5>
      <a:accent6>
        <a:srgbClr val="5D90C5"/>
      </a:accent6>
      <a:hlink>
        <a:srgbClr val="2865A4"/>
      </a:hlink>
      <a:folHlink>
        <a:srgbClr val="2E4C6B"/>
      </a:folHlink>
    </a:clrScheme>
    <a:fontScheme name="ind_1977_slide">
      <a:majorFont>
        <a:latin typeface="Georgia"/>
        <a:ea typeface=""/>
        <a:cs typeface="Arial"/>
      </a:majorFont>
      <a:minorFont>
        <a:latin typeface="Georgi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nd_1977_slide 1">
        <a:dk1>
          <a:srgbClr val="000000"/>
        </a:dk1>
        <a:lt1>
          <a:srgbClr val="B9D3EE"/>
        </a:lt1>
        <a:dk2>
          <a:srgbClr val="000000"/>
        </a:dk2>
        <a:lt2>
          <a:srgbClr val="B2B2B2"/>
        </a:lt2>
        <a:accent1>
          <a:srgbClr val="D2E3F4"/>
        </a:accent1>
        <a:accent2>
          <a:srgbClr val="679FDA"/>
        </a:accent2>
        <a:accent3>
          <a:srgbClr val="D9E6F5"/>
        </a:accent3>
        <a:accent4>
          <a:srgbClr val="000000"/>
        </a:accent4>
        <a:accent5>
          <a:srgbClr val="E5EFF8"/>
        </a:accent5>
        <a:accent6>
          <a:srgbClr val="5D90C5"/>
        </a:accent6>
        <a:hlink>
          <a:srgbClr val="2865A4"/>
        </a:hlink>
        <a:folHlink>
          <a:srgbClr val="2E4C6B"/>
        </a:folHlink>
      </a:clrScheme>
      <a:clrMap bg1="lt1" tx1="dk1" bg2="lt2" tx2="dk2" accent1="accent1" accent2="accent2" accent3="accent3" accent4="accent4" accent5="accent5" accent6="accent6" hlink="hlink" folHlink="folHlink"/>
    </a:extraClrScheme>
    <a:extraClrScheme>
      <a:clrScheme name="ind_1977_slide 2">
        <a:dk1>
          <a:srgbClr val="000000"/>
        </a:dk1>
        <a:lt1>
          <a:srgbClr val="B9D3EE"/>
        </a:lt1>
        <a:dk2>
          <a:srgbClr val="000000"/>
        </a:dk2>
        <a:lt2>
          <a:srgbClr val="B2B2B2"/>
        </a:lt2>
        <a:accent1>
          <a:srgbClr val="66B9CC"/>
        </a:accent1>
        <a:accent2>
          <a:srgbClr val="6666CC"/>
        </a:accent2>
        <a:accent3>
          <a:srgbClr val="D9E6F5"/>
        </a:accent3>
        <a:accent4>
          <a:srgbClr val="000000"/>
        </a:accent4>
        <a:accent5>
          <a:srgbClr val="B8D9E2"/>
        </a:accent5>
        <a:accent6>
          <a:srgbClr val="5C5CB9"/>
        </a:accent6>
        <a:hlink>
          <a:srgbClr val="2E4C6B"/>
        </a:hlink>
        <a:folHlink>
          <a:srgbClr val="2E2E6B"/>
        </a:folHlink>
      </a:clrScheme>
      <a:clrMap bg1="lt1" tx1="dk1" bg2="lt2" tx2="dk2" accent1="accent1" accent2="accent2" accent3="accent3" accent4="accent4" accent5="accent5" accent6="accent6" hlink="hlink" folHlink="folHlink"/>
    </a:extraClrScheme>
    <a:extraClrScheme>
      <a:clrScheme name="ind_1977_slide 3">
        <a:dk1>
          <a:srgbClr val="000000"/>
        </a:dk1>
        <a:lt1>
          <a:srgbClr val="B9D3EE"/>
        </a:lt1>
        <a:dk2>
          <a:srgbClr val="000000"/>
        </a:dk2>
        <a:lt2>
          <a:srgbClr val="B2B2B2"/>
        </a:lt2>
        <a:accent1>
          <a:srgbClr val="C56230"/>
        </a:accent1>
        <a:accent2>
          <a:srgbClr val="B69715"/>
        </a:accent2>
        <a:accent3>
          <a:srgbClr val="D9E6F5"/>
        </a:accent3>
        <a:accent4>
          <a:srgbClr val="000000"/>
        </a:accent4>
        <a:accent5>
          <a:srgbClr val="DFB7AD"/>
        </a:accent5>
        <a:accent6>
          <a:srgbClr val="A58812"/>
        </a:accent6>
        <a:hlink>
          <a:srgbClr val="2E4C6B"/>
        </a:hlink>
        <a:folHlink>
          <a:srgbClr val="6B512E"/>
        </a:folHlink>
      </a:clrScheme>
      <a:clrMap bg1="lt1" tx1="dk1" bg2="lt2" tx2="dk2" accent1="accent1" accent2="accent2" accent3="accent3" accent4="accent4" accent5="accent5" accent6="accent6" hlink="hlink" folHlink="folHlink"/>
    </a:extraClrScheme>
    <a:extraClrScheme>
      <a:clrScheme name="ind_1977_slide 4">
        <a:dk1>
          <a:srgbClr val="000000"/>
        </a:dk1>
        <a:lt1>
          <a:srgbClr val="B9D3EE"/>
        </a:lt1>
        <a:dk2>
          <a:srgbClr val="000000"/>
        </a:dk2>
        <a:lt2>
          <a:srgbClr val="B2B2B2"/>
        </a:lt2>
        <a:accent1>
          <a:srgbClr val="B46E17"/>
        </a:accent1>
        <a:accent2>
          <a:srgbClr val="A7BC2E"/>
        </a:accent2>
        <a:accent3>
          <a:srgbClr val="D9E6F5"/>
        </a:accent3>
        <a:accent4>
          <a:srgbClr val="000000"/>
        </a:accent4>
        <a:accent5>
          <a:srgbClr val="D6BAAB"/>
        </a:accent5>
        <a:accent6>
          <a:srgbClr val="97AA29"/>
        </a:accent6>
        <a:hlink>
          <a:srgbClr val="2E4C6B"/>
        </a:hlink>
        <a:folHlink>
          <a:srgbClr val="6B2E62"/>
        </a:folHlink>
      </a:clrScheme>
      <a:clrMap bg1="lt1" tx1="dk1" bg2="lt2" tx2="dk2" accent1="accent1" accent2="accent2" accent3="accent3" accent4="accent4" accent5="accent5" accent6="accent6" hlink="hlink" folHlink="folHlink"/>
    </a:extraClrScheme>
    <a:extraClrScheme>
      <a:clrScheme name="ind_1977_slide 5">
        <a:dk1>
          <a:srgbClr val="000000"/>
        </a:dk1>
        <a:lt1>
          <a:srgbClr val="FFFFFF"/>
        </a:lt1>
        <a:dk2>
          <a:srgbClr val="000000"/>
        </a:dk2>
        <a:lt2>
          <a:srgbClr val="B2B2B2"/>
        </a:lt2>
        <a:accent1>
          <a:srgbClr val="D2E3F4"/>
        </a:accent1>
        <a:accent2>
          <a:srgbClr val="679FDA"/>
        </a:accent2>
        <a:accent3>
          <a:srgbClr val="FFFFFF"/>
        </a:accent3>
        <a:accent4>
          <a:srgbClr val="000000"/>
        </a:accent4>
        <a:accent5>
          <a:srgbClr val="E5EFF8"/>
        </a:accent5>
        <a:accent6>
          <a:srgbClr val="5D90C5"/>
        </a:accent6>
        <a:hlink>
          <a:srgbClr val="2865A4"/>
        </a:hlink>
        <a:folHlink>
          <a:srgbClr val="2E4C6B"/>
        </a:folHlink>
      </a:clrScheme>
      <a:clrMap bg1="lt1" tx1="dk1" bg2="lt2" tx2="dk2" accent1="accent1" accent2="accent2" accent3="accent3" accent4="accent4" accent5="accent5" accent6="accent6" hlink="hlink" folHlink="folHlink"/>
    </a:extraClrScheme>
    <a:extraClrScheme>
      <a:clrScheme name="ind_1977_slide 6">
        <a:dk1>
          <a:srgbClr val="000000"/>
        </a:dk1>
        <a:lt1>
          <a:srgbClr val="FFFFFF"/>
        </a:lt1>
        <a:dk2>
          <a:srgbClr val="000000"/>
        </a:dk2>
        <a:lt2>
          <a:srgbClr val="B2B2B2"/>
        </a:lt2>
        <a:accent1>
          <a:srgbClr val="66B9CC"/>
        </a:accent1>
        <a:accent2>
          <a:srgbClr val="6666CC"/>
        </a:accent2>
        <a:accent3>
          <a:srgbClr val="FFFFFF"/>
        </a:accent3>
        <a:accent4>
          <a:srgbClr val="000000"/>
        </a:accent4>
        <a:accent5>
          <a:srgbClr val="B8D9E2"/>
        </a:accent5>
        <a:accent6>
          <a:srgbClr val="5C5CB9"/>
        </a:accent6>
        <a:hlink>
          <a:srgbClr val="2E4C6B"/>
        </a:hlink>
        <a:folHlink>
          <a:srgbClr val="2E2E6B"/>
        </a:folHlink>
      </a:clrScheme>
      <a:clrMap bg1="lt1" tx1="dk1" bg2="lt2" tx2="dk2" accent1="accent1" accent2="accent2" accent3="accent3" accent4="accent4" accent5="accent5" accent6="accent6" hlink="hlink" folHlink="folHlink"/>
    </a:extraClrScheme>
    <a:extraClrScheme>
      <a:clrScheme name="ind_1977_slide 7">
        <a:dk1>
          <a:srgbClr val="000000"/>
        </a:dk1>
        <a:lt1>
          <a:srgbClr val="FFFFFF"/>
        </a:lt1>
        <a:dk2>
          <a:srgbClr val="000000"/>
        </a:dk2>
        <a:lt2>
          <a:srgbClr val="B2B2B2"/>
        </a:lt2>
        <a:accent1>
          <a:srgbClr val="C56230"/>
        </a:accent1>
        <a:accent2>
          <a:srgbClr val="B69715"/>
        </a:accent2>
        <a:accent3>
          <a:srgbClr val="FFFFFF"/>
        </a:accent3>
        <a:accent4>
          <a:srgbClr val="000000"/>
        </a:accent4>
        <a:accent5>
          <a:srgbClr val="DFB7AD"/>
        </a:accent5>
        <a:accent6>
          <a:srgbClr val="A58812"/>
        </a:accent6>
        <a:hlink>
          <a:srgbClr val="2E4C6B"/>
        </a:hlink>
        <a:folHlink>
          <a:srgbClr val="6B512E"/>
        </a:folHlink>
      </a:clrScheme>
      <a:clrMap bg1="lt1" tx1="dk1" bg2="lt2" tx2="dk2" accent1="accent1" accent2="accent2" accent3="accent3" accent4="accent4" accent5="accent5" accent6="accent6" hlink="hlink" folHlink="folHlink"/>
    </a:extraClrScheme>
    <a:extraClrScheme>
      <a:clrScheme name="ind_1977_slide 8">
        <a:dk1>
          <a:srgbClr val="000000"/>
        </a:dk1>
        <a:lt1>
          <a:srgbClr val="FFFFFF"/>
        </a:lt1>
        <a:dk2>
          <a:srgbClr val="000000"/>
        </a:dk2>
        <a:lt2>
          <a:srgbClr val="B2B2B2"/>
        </a:lt2>
        <a:accent1>
          <a:srgbClr val="B46E17"/>
        </a:accent1>
        <a:accent2>
          <a:srgbClr val="A7BC2E"/>
        </a:accent2>
        <a:accent3>
          <a:srgbClr val="FFFFFF"/>
        </a:accent3>
        <a:accent4>
          <a:srgbClr val="000000"/>
        </a:accent4>
        <a:accent5>
          <a:srgbClr val="D6BAAB"/>
        </a:accent5>
        <a:accent6>
          <a:srgbClr val="97AA29"/>
        </a:accent6>
        <a:hlink>
          <a:srgbClr val="2E4C6B"/>
        </a:hlink>
        <a:folHlink>
          <a:srgbClr val="6B2E6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ind_1615_slide</Template>
  <TotalTime>5204</TotalTime>
  <Words>1169</Words>
  <Application>Microsoft Office PowerPoint</Application>
  <PresentationFormat>On-screen Show (4:3)</PresentationFormat>
  <Paragraphs>181</Paragraphs>
  <Slides>20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Courier New</vt:lpstr>
      <vt:lpstr>Georgia</vt:lpstr>
      <vt:lpstr>Surfer</vt:lpstr>
      <vt:lpstr>Tahoma</vt:lpstr>
      <vt:lpstr>Times New Roman</vt:lpstr>
      <vt:lpstr>Custom Design</vt:lpstr>
      <vt:lpstr>ind_1977_slide</vt:lpstr>
      <vt:lpstr>MODUL IV PBO I  Membuat Kelas II</vt:lpstr>
      <vt:lpstr>Kompetensi</vt:lpstr>
      <vt:lpstr>Belajar dari Minggu lalu</vt:lpstr>
      <vt:lpstr>Contoh</vt:lpstr>
      <vt:lpstr>Contoh objek</vt:lpstr>
      <vt:lpstr>Implementasi</vt:lpstr>
      <vt:lpstr>Contoh konkrit</vt:lpstr>
      <vt:lpstr>PowerPoint Presentation</vt:lpstr>
      <vt:lpstr>PowerPoint Presentation</vt:lpstr>
      <vt:lpstr>Penyembunyian Informasi dan Visibility Modifiers</vt:lpstr>
      <vt:lpstr>Contoh Aksesibilitas</vt:lpstr>
      <vt:lpstr>Data Member Harus Private</vt:lpstr>
      <vt:lpstr>Panduan untuk Menentukan  Visibility Modifiers</vt:lpstr>
      <vt:lpstr>Notasi Diagram untuk Visibility </vt:lpstr>
      <vt:lpstr>Contoh Penggunaan Konstanta dalam Kelas</vt:lpstr>
      <vt:lpstr>Variabel Lokal</vt:lpstr>
      <vt:lpstr>Variabel Lokal, Parameter &amp; Data Member</vt:lpstr>
      <vt:lpstr>Contoh Kesesuaian</vt:lpstr>
      <vt:lpstr>Contoh Ruang Lingkup</vt:lpstr>
      <vt:lpstr>Deklarasi Variabel Salah</vt:lpstr>
    </vt:vector>
  </TitlesOfParts>
  <Company>USD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 Hartati Wijono</dc:creator>
  <cp:lastModifiedBy>asus zenbook</cp:lastModifiedBy>
  <cp:revision>436</cp:revision>
  <dcterms:created xsi:type="dcterms:W3CDTF">2009-02-16T04:13:12Z</dcterms:created>
  <dcterms:modified xsi:type="dcterms:W3CDTF">2022-02-28T21:58:26Z</dcterms:modified>
</cp:coreProperties>
</file>