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7" r:id="rId2"/>
  </p:sldMasterIdLst>
  <p:notesMasterIdLst>
    <p:notesMasterId r:id="rId21"/>
  </p:notesMasterIdLst>
  <p:sldIdLst>
    <p:sldId id="463" r:id="rId3"/>
    <p:sldId id="291" r:id="rId4"/>
    <p:sldId id="471" r:id="rId5"/>
    <p:sldId id="285" r:id="rId6"/>
    <p:sldId id="292" r:id="rId7"/>
    <p:sldId id="293" r:id="rId8"/>
    <p:sldId id="353" r:id="rId9"/>
    <p:sldId id="491" r:id="rId10"/>
    <p:sldId id="458" r:id="rId11"/>
    <p:sldId id="459" r:id="rId12"/>
    <p:sldId id="460" r:id="rId13"/>
    <p:sldId id="298" r:id="rId14"/>
    <p:sldId id="300" r:id="rId15"/>
    <p:sldId id="302" r:id="rId16"/>
    <p:sldId id="469" r:id="rId17"/>
    <p:sldId id="470" r:id="rId18"/>
    <p:sldId id="474" r:id="rId19"/>
    <p:sldId id="4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99"/>
    <a:srgbClr val="FFFF00"/>
    <a:srgbClr val="C2D9F0"/>
    <a:srgbClr val="BFD7EF"/>
    <a:srgbClr val="000099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3DA4608-2AA0-450D-AF4B-64D5D1697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1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01DC5-E953-40B2-AAB8-DE8CC98DCB67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116FD25E-F8FD-4031-8EC0-911757B8DE55}" type="slidenum">
              <a:rPr lang="en-US" sz="1200">
                <a:cs typeface="Times New Roman" pitchFamily="18" charset="0"/>
              </a:rPr>
              <a:pPr algn="r"/>
              <a:t>2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03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F1881-2140-45DB-9D77-B8131250E71E}" type="slidenum">
              <a:rPr lang="en-US" smtClean="0">
                <a:cs typeface="Arial" pitchFamily="34" charset="0"/>
              </a:rPr>
              <a:pPr/>
              <a:t>14</a:t>
            </a:fld>
            <a:endParaRPr lang="en-US">
              <a:cs typeface="Arial" pitchFamily="34" charset="0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F87600ED-4EEA-4855-A1C9-8247C8FB8027}" type="slidenum">
              <a:rPr lang="en-US" sz="1200">
                <a:cs typeface="Times New Roman" pitchFamily="18" charset="0"/>
              </a:rPr>
              <a:pPr algn="r"/>
              <a:t>14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0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AAB83-AC78-4A3A-83E5-1D79BF6E736F}" type="slidenum">
              <a:rPr lang="en-US" smtClean="0">
                <a:cs typeface="Arial" pitchFamily="34" charset="0"/>
              </a:rPr>
              <a:pPr/>
              <a:t>4</a:t>
            </a:fld>
            <a:endParaRPr lang="en-US">
              <a:cs typeface="Arial" pitchFamily="34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04C7755-DAAD-4EE5-A51B-B4FAE33B6BA7}" type="slidenum">
              <a:rPr lang="en-US" sz="1200">
                <a:cs typeface="Times New Roman" pitchFamily="18" charset="0"/>
              </a:rPr>
              <a:pPr algn="r"/>
              <a:t>4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35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95B21-BAC4-413F-962F-6A8054105744}" type="slidenum">
              <a:rPr lang="en-US" smtClean="0">
                <a:cs typeface="Arial" pitchFamily="34" charset="0"/>
              </a:rPr>
              <a:pPr/>
              <a:t>5</a:t>
            </a:fld>
            <a:endParaRPr lang="en-US">
              <a:cs typeface="Arial" pitchFamily="34" charset="0"/>
            </a:endParaRPr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61B2EEA1-4616-4F75-AE30-35C519094B63}" type="slidenum">
              <a:rPr lang="en-US" sz="1200">
                <a:cs typeface="Times New Roman" pitchFamily="18" charset="0"/>
              </a:rPr>
              <a:pPr algn="r"/>
              <a:t>5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26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DAB96-15F0-44E6-9DDC-CE1E6EB9715B}" type="slidenum">
              <a:rPr lang="en-US" smtClean="0">
                <a:cs typeface="Arial" pitchFamily="34" charset="0"/>
              </a:rPr>
              <a:pPr/>
              <a:t>6</a:t>
            </a:fld>
            <a:endParaRPr lang="en-US">
              <a:cs typeface="Arial" pitchFamily="34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6B676DC5-34A5-48B6-ADCE-3A9684413906}" type="slidenum">
              <a:rPr lang="en-US" sz="1200">
                <a:cs typeface="Times New Roman" pitchFamily="18" charset="0"/>
              </a:rPr>
              <a:pPr algn="r"/>
              <a:t>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57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FD2C7-DE67-491A-A66B-D0590DC0739F}" type="slidenum">
              <a:rPr lang="en-US" smtClean="0">
                <a:cs typeface="Arial" pitchFamily="34" charset="0"/>
              </a:rPr>
              <a:pPr/>
              <a:t>9</a:t>
            </a:fld>
            <a:endParaRPr lang="en-US"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43755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F7979-CBAC-4C0F-87AE-4207D4738967}" type="slidenum">
              <a:rPr lang="en-US" smtClean="0">
                <a:cs typeface="Arial" pitchFamily="34" charset="0"/>
              </a:rPr>
              <a:pPr/>
              <a:t>10</a:t>
            </a:fld>
            <a:endParaRPr lang="en-US">
              <a:cs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86493" tIns="43247" rIns="86493" bIns="43247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095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080CD-60E7-4F1D-B903-6BD1BEAE20AC}" type="slidenum">
              <a:rPr lang="en-US" smtClean="0">
                <a:cs typeface="Arial" pitchFamily="34" charset="0"/>
              </a:rPr>
              <a:pPr/>
              <a:t>11</a:t>
            </a:fld>
            <a:endParaRPr lang="en-US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48834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AD1C4-A02B-4855-9237-2A87632F7971}" type="slidenum">
              <a:rPr lang="en-US" smtClean="0">
                <a:cs typeface="Arial" pitchFamily="34" charset="0"/>
              </a:rPr>
              <a:pPr/>
              <a:t>12</a:t>
            </a:fld>
            <a:endParaRPr lang="en-US">
              <a:cs typeface="Arial" pitchFamily="34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7D43BD5-AE80-42E4-A999-5F52EA7348D7}" type="slidenum">
              <a:rPr lang="en-US" sz="1200">
                <a:cs typeface="Times New Roman" pitchFamily="18" charset="0"/>
              </a:rPr>
              <a:pPr algn="r"/>
              <a:t>12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12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4B036-AA7A-4F5D-881D-CD61907F983F}" type="slidenum">
              <a:rPr lang="en-US" smtClean="0">
                <a:cs typeface="Arial" pitchFamily="34" charset="0"/>
              </a:rPr>
              <a:pPr/>
              <a:t>13</a:t>
            </a:fld>
            <a:endParaRPr lang="en-US">
              <a:cs typeface="Arial" pitchFamily="34" charset="0"/>
            </a:endParaRPr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E8F30FCF-4C90-4D9A-B6C0-9E16BACD1746}" type="slidenum">
              <a:rPr lang="en-US" sz="1200">
                <a:cs typeface="Times New Roman" pitchFamily="18" charset="0"/>
              </a:rPr>
              <a:pPr algn="r"/>
              <a:t>13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9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AC2BF-0694-4340-808C-C0820F2FA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23651-4356-4DE9-A52B-E0957FB3E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274638"/>
            <a:ext cx="1847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74638"/>
            <a:ext cx="5391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E2A7-D726-4E90-930A-C0159221E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517FF-F1FC-4A54-AF1A-DD7678468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9A7-3E31-4642-ADFB-34BAB5BA1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21B-72E9-4D97-B23F-859CF2024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62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600200"/>
            <a:ext cx="4162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1801C-7E97-40DC-9AC8-5338B2A81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4443-4E12-4331-9A6B-DA18CBDA3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C1765-6B3C-4355-B4A4-365730779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8C5B3-1BE1-4FE5-AAFE-E4DDBF7BD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716E6-1CAB-4821-B8BC-7BE402873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5AF00-43B3-422F-8EA3-90619D81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5B1B8-C5D8-4449-9C28-005ABD2ED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295CD-D9B3-4FCB-86C8-E91F779AB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11931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2055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27C06-C3CA-4473-8442-E47C3F90D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1BC1D-B5E5-4CBC-8499-FB8A84BF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A944-A6B4-49DC-9237-EFA8442CD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46CE9-DB19-49F0-951C-8D70576A2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DAEA-344B-4A63-93C0-14B8C51DA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87B8D-739C-4BEE-AFB7-54F5A532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1A27-52A2-4C75-8165-7072914C1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15B9-E45B-4C3D-8043-45BF76CBE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74638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02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15B6F6A-C150-4060-A34A-BE5AD2228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47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77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68928B6-3629-401C-9EBE-FA3A5DF7F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676400"/>
            <a:ext cx="7407275" cy="1471613"/>
          </a:xfrm>
        </p:spPr>
        <p:txBody>
          <a:bodyPr anchor="b">
            <a:noAutofit/>
          </a:bodyPr>
          <a:lstStyle/>
          <a:p>
            <a:pPr algn="r" eaLnBrk="1" hangingPunct="1">
              <a:defRPr/>
            </a:pPr>
            <a:br>
              <a:rPr 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5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Getter, Setter </a:t>
            </a:r>
            <a:r>
              <a:rPr lang="en-US" sz="45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dan</a:t>
            </a:r>
            <a:r>
              <a:rPr lang="en-US" sz="45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Constructor</a:t>
            </a:r>
            <a:endParaRPr lang="en-US" sz="33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63550" y="4043363"/>
            <a:ext cx="8372475" cy="1866900"/>
          </a:xfrm>
        </p:spPr>
        <p:txBody>
          <a:bodyPr tIns="0"/>
          <a:lstStyle/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Oleh: 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Tim Dosen  PBO I TI USD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>
              <a:solidFill>
                <a:schemeClr val="folHlink"/>
              </a:solidFill>
            </a:endParaRP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>
              <a:solidFill>
                <a:schemeClr val="folHlink"/>
              </a:solidFill>
            </a:endParaRP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Jurusan Teknik Informatika 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Universitas Sanata Dharma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>
              <a:solidFill>
                <a:schemeClr val="folHlink"/>
              </a:solidFill>
            </a:endParaRPr>
          </a:p>
          <a:p>
            <a:pPr marL="26988" indent="0" eaLnBrk="1" hangingPunct="1">
              <a:lnSpc>
                <a:spcPct val="80000"/>
              </a:lnSpc>
              <a:buFontTx/>
              <a:buNone/>
            </a:pPr>
            <a:endParaRPr lang="en-US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8900"/>
            <a:ext cx="8477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685800"/>
          </a:xfrm>
        </p:spPr>
        <p:txBody>
          <a:bodyPr/>
          <a:lstStyle/>
          <a:p>
            <a:pPr eaLnBrk="1" hangingPunct="1"/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A50021"/>
                </a:solidFill>
              </a:rPr>
              <a:t>constructor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id-ID" sz="2400" dirty="0"/>
              <a:t> dan tanpa nilai balikan</a:t>
            </a:r>
            <a:r>
              <a:rPr lang="en-US" sz="2400" dirty="0"/>
              <a:t>. </a:t>
            </a:r>
            <a:endParaRPr lang="id-ID" sz="2400" dirty="0"/>
          </a:p>
          <a:p>
            <a:pPr eaLnBrk="1" hangingPunct="1"/>
            <a:r>
              <a:rPr lang="en-US" sz="2400" dirty="0" err="1"/>
              <a:t>Deklarasi</a:t>
            </a:r>
            <a:r>
              <a:rPr lang="en-US" sz="2400" dirty="0"/>
              <a:t> constructor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  <a:endParaRPr lang="id-ID" sz="24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914400" y="2257425"/>
            <a:ext cx="7454900" cy="1335088"/>
            <a:chOff x="355" y="1219"/>
            <a:chExt cx="4696" cy="841"/>
          </a:xfrm>
        </p:grpSpPr>
        <p:sp>
          <p:nvSpPr>
            <p:cNvPr id="413701" name="Rectangle 5"/>
            <p:cNvSpPr>
              <a:spLocks noChangeArrowheads="1"/>
            </p:cNvSpPr>
            <p:nvPr/>
          </p:nvSpPr>
          <p:spPr bwMode="auto">
            <a:xfrm>
              <a:off x="355" y="1219"/>
              <a:ext cx="4696" cy="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12" name="Text Box 6"/>
            <p:cNvSpPr txBox="1">
              <a:spLocks noChangeArrowheads="1"/>
            </p:cNvSpPr>
            <p:nvPr/>
          </p:nvSpPr>
          <p:spPr bwMode="auto">
            <a:xfrm>
              <a:off x="470" y="1255"/>
              <a:ext cx="4371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urier New" pitchFamily="49" charset="0"/>
                </a:rPr>
                <a:t>public</a:t>
              </a:r>
              <a:r>
                <a:rPr lang="en-US" sz="2400">
                  <a:solidFill>
                    <a:schemeClr val="tx2"/>
                  </a:solidFill>
                  <a:latin typeface="Courier New" pitchFamily="49" charset="0"/>
                </a:rPr>
                <a:t> &lt;nama kelas&gt; </a:t>
              </a:r>
              <a:r>
                <a:rPr lang="en-US" sz="2400">
                  <a:solidFill>
                    <a:srgbClr val="A50021"/>
                  </a:solidFill>
                  <a:latin typeface="Courier New" pitchFamily="49" charset="0"/>
                </a:rPr>
                <a:t>( </a:t>
              </a:r>
              <a:r>
                <a:rPr lang="en-US" sz="2400">
                  <a:solidFill>
                    <a:schemeClr val="tx2"/>
                  </a:solidFill>
                  <a:latin typeface="Courier New" pitchFamily="49" charset="0"/>
                </a:rPr>
                <a:t>&lt;parameters&gt;</a:t>
              </a:r>
              <a:r>
                <a:rPr lang="en-US" sz="2400">
                  <a:solidFill>
                    <a:srgbClr val="A50021"/>
                  </a:solidFill>
                  <a:latin typeface="Courier New" pitchFamily="49" charset="0"/>
                </a:rPr>
                <a:t> ){</a:t>
              </a:r>
              <a:br>
                <a:rPr lang="en-US" sz="2400">
                  <a:solidFill>
                    <a:schemeClr val="tx2"/>
                  </a:solidFill>
                  <a:latin typeface="Courier New" pitchFamily="49" charset="0"/>
                </a:rPr>
              </a:br>
              <a:r>
                <a:rPr lang="en-US" sz="2400">
                  <a:solidFill>
                    <a:schemeClr val="tx2"/>
                  </a:solidFill>
                  <a:latin typeface="Courier New" pitchFamily="49" charset="0"/>
                </a:rPr>
                <a:t>    &lt;statement&gt; 	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rgbClr val="A5002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990600" y="4695825"/>
            <a:ext cx="79613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tx2"/>
              </a:buClr>
              <a:buSzPct val="80000"/>
              <a:tabLst>
                <a:tab pos="2289175" algn="l"/>
              </a:tabLst>
            </a:pPr>
            <a:r>
              <a:rPr lang="en-US" sz="2400" dirty="0">
                <a:solidFill>
                  <a:schemeClr val="folHlink"/>
                </a:solidFill>
                <a:latin typeface="Courier New" pitchFamily="49" charset="0"/>
                <a:ea typeface="ＭＳ Ｐゴシック" pitchFamily="34" charset="-128"/>
              </a:rPr>
              <a:t>public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Raport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(String </a:t>
            </a:r>
            <a:r>
              <a:rPr lang="en-US" sz="2400" dirty="0" err="1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nama</a:t>
            </a:r>
            <a:r>
              <a:rPr lang="en-US" sz="2400" dirty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) {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  <a:tabLst>
                <a:tab pos="2289175" algn="l"/>
              </a:tabLst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namaMataKuliah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en-US" sz="2400" dirty="0">
                <a:latin typeface="Tahoma" pitchFamily="34" charset="0"/>
                <a:ea typeface="ＭＳ Ｐゴシック" pitchFamily="34" charset="-128"/>
              </a:rPr>
              <a:t>“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nama</a:t>
            </a:r>
            <a:r>
              <a:rPr lang="en-US" sz="2400" dirty="0">
                <a:latin typeface="Tahoma" pitchFamily="34" charset="0"/>
                <a:ea typeface="ＭＳ Ｐゴシック" pitchFamily="34" charset="-128"/>
              </a:rPr>
              <a:t>”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;   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  <a:tabLst>
                <a:tab pos="2289175" algn="l"/>
              </a:tabLst>
            </a:pPr>
            <a:r>
              <a:rPr lang="en-US" sz="2400" dirty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 flipV="1">
            <a:off x="1993900" y="405765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05" name="AutoShape 9"/>
          <p:cNvSpPr>
            <a:spLocks noChangeArrowheads="1"/>
          </p:cNvSpPr>
          <p:nvPr/>
        </p:nvSpPr>
        <p:spPr bwMode="auto">
          <a:xfrm>
            <a:off x="6172200" y="5991225"/>
            <a:ext cx="1625600" cy="3540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1600" b="1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Statements</a:t>
            </a:r>
          </a:p>
        </p:txBody>
      </p:sp>
      <p:sp>
        <p:nvSpPr>
          <p:cNvPr id="29704" name="AutoShape 10"/>
          <p:cNvSpPr>
            <a:spLocks noChangeArrowheads="1"/>
          </p:cNvSpPr>
          <p:nvPr/>
        </p:nvSpPr>
        <p:spPr bwMode="auto">
          <a:xfrm>
            <a:off x="2209800" y="5229225"/>
            <a:ext cx="4572000" cy="571500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rgbClr val="A5002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V="1">
            <a:off x="5830888" y="4056063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 flipH="1" flipV="1">
            <a:off x="3906838" y="4084638"/>
            <a:ext cx="0" cy="6175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5334000" y="5838825"/>
            <a:ext cx="847725" cy="3571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10" name="AutoShape 14"/>
          <p:cNvSpPr>
            <a:spLocks noChangeArrowheads="1"/>
          </p:cNvSpPr>
          <p:nvPr/>
        </p:nvSpPr>
        <p:spPr bwMode="auto">
          <a:xfrm>
            <a:off x="1433513" y="3857625"/>
            <a:ext cx="1155700" cy="3540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1600" b="1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Modifier</a:t>
            </a:r>
          </a:p>
        </p:txBody>
      </p:sp>
      <p:sp>
        <p:nvSpPr>
          <p:cNvPr id="413711" name="AutoShape 15"/>
          <p:cNvSpPr>
            <a:spLocks noChangeArrowheads="1"/>
          </p:cNvSpPr>
          <p:nvPr/>
        </p:nvSpPr>
        <p:spPr bwMode="auto">
          <a:xfrm>
            <a:off x="3146425" y="3857625"/>
            <a:ext cx="1625600" cy="3540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1600" b="1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Nama Kelas</a:t>
            </a:r>
          </a:p>
        </p:txBody>
      </p:sp>
      <p:sp>
        <p:nvSpPr>
          <p:cNvPr id="413712" name="AutoShape 16"/>
          <p:cNvSpPr>
            <a:spLocks noChangeArrowheads="1"/>
          </p:cNvSpPr>
          <p:nvPr/>
        </p:nvSpPr>
        <p:spPr bwMode="auto">
          <a:xfrm>
            <a:off x="5334000" y="3857625"/>
            <a:ext cx="1524000" cy="3540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1600" b="1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Parameter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Default Constructor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61060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1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Setiap kelas yang tidak mendeklarasikan constructor secara eksplisit maka secara otomatis akan memiliki constructor default.</a:t>
            </a:r>
          </a:p>
          <a:p>
            <a:pPr marL="457200" indent="-457200" eaLnBrk="0" hangingPunct="0">
              <a:spcBef>
                <a:spcPct val="1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Constructor ini tidak memiliki argumen</a:t>
            </a:r>
          </a:p>
          <a:p>
            <a:pPr marL="457200" indent="-457200" eaLnBrk="0" hangingPunct="0">
              <a:spcBef>
                <a:spcPct val="1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Constructor ini akan mengalokasikan obyek dan menginisialisasi variabel instance dalam deklarasi</a:t>
            </a:r>
          </a:p>
          <a:p>
            <a:pPr marL="457200" indent="-457200" eaLnBrk="0" hangingPunct="0">
              <a:spcBef>
                <a:spcPct val="1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10000"/>
              </a:spcBef>
              <a:buFontTx/>
              <a:buChar char="•"/>
            </a:pPr>
            <a:endParaRPr lang="en-US" sz="2400" b="1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3444D87-9CEB-49E6-B432-74BC19D61C9B}" type="slidenum">
              <a:rPr lang="en-US" sz="1200">
                <a:cs typeface="Times New Roman" pitchFamily="18" charset="0"/>
              </a:rPr>
              <a:pPr algn="r"/>
              <a:t>12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graphicFrame>
        <p:nvGraphicFramePr>
          <p:cNvPr id="4106" name="Object 6"/>
          <p:cNvGraphicFramePr>
            <a:graphicFrameLocks noChangeAspect="1"/>
          </p:cNvGraphicFramePr>
          <p:nvPr/>
        </p:nvGraphicFramePr>
        <p:xfrm>
          <a:off x="0" y="295421"/>
          <a:ext cx="6977575" cy="775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4" imgW="8453678" imgH="7884940" progId="Word.Document.8">
                  <p:embed/>
                </p:oleObj>
              </mc:Choice>
              <mc:Fallback>
                <p:oleObj name="Document" r:id="rId4" imgW="8453678" imgH="78849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5421"/>
                        <a:ext cx="6977575" cy="775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2527495" y="1938998"/>
            <a:ext cx="5410200" cy="590550"/>
            <a:chOff x="1296" y="1200"/>
            <a:chExt cx="3408" cy="372"/>
          </a:xfrm>
        </p:grpSpPr>
        <p:sp>
          <p:nvSpPr>
            <p:cNvPr id="4103" name="Text Box 9"/>
            <p:cNvSpPr txBox="1">
              <a:spLocks noChangeArrowheads="1"/>
            </p:cNvSpPr>
            <p:nvPr/>
          </p:nvSpPr>
          <p:spPr bwMode="auto">
            <a:xfrm>
              <a:off x="2736" y="1200"/>
              <a:ext cx="1968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Constructor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untuk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mengawali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variabel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Lucida Console" pitchFamily="49" charset="0"/>
                  <a:cs typeface="Times New Roman" pitchFamily="18" charset="0"/>
                </a:rPr>
                <a:t>Nama</a:t>
              </a:r>
              <a:r>
                <a:rPr lang="en-US" sz="1600" dirty="0">
                  <a:latin typeface="Lucida Console" pitchFamily="49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Lucida Console" pitchFamily="49" charset="0"/>
                  <a:cs typeface="Times New Roman" pitchFamily="18" charset="0"/>
                </a:rPr>
                <a:t>matakuliah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4104" name="Line 10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4993C4-BDB5-4D38-937D-2EE36B02FB12}" type="slidenum">
              <a:rPr lang="en-US" sz="1200">
                <a:cs typeface="Times New Roman" pitchFamily="18" charset="0"/>
              </a:rPr>
              <a:pPr algn="r"/>
              <a:t>13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graphicFrame>
        <p:nvGraphicFramePr>
          <p:cNvPr id="614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813" y="6350"/>
          <a:ext cx="7037387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4" imgW="7079072" imgH="6518356" progId="Word.Document.8">
                  <p:embed/>
                </p:oleObj>
              </mc:Choice>
              <mc:Fallback>
                <p:oleObj name="Document" r:id="rId4" imgW="7079072" imgH="65183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6350"/>
                        <a:ext cx="7037387" cy="648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11"/>
          <p:cNvGrpSpPr>
            <a:grpSpLocks/>
          </p:cNvGrpSpPr>
          <p:nvPr/>
        </p:nvGrpSpPr>
        <p:grpSpPr bwMode="auto">
          <a:xfrm>
            <a:off x="3048000" y="1558925"/>
            <a:ext cx="4495800" cy="879475"/>
            <a:chOff x="1920" y="982"/>
            <a:chExt cx="2832" cy="554"/>
          </a:xfrm>
        </p:grpSpPr>
        <p:sp>
          <p:nvSpPr>
            <p:cNvPr id="6154" name="Text Box 9"/>
            <p:cNvSpPr txBox="1">
              <a:spLocks noChangeArrowheads="1"/>
            </p:cNvSpPr>
            <p:nvPr/>
          </p:nvSpPr>
          <p:spPr bwMode="auto">
            <a:xfrm>
              <a:off x="2784" y="982"/>
              <a:ext cx="1968" cy="36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Panggil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constructor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untuk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membentuk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obyek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pertama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H="1">
              <a:off x="1920" y="1162"/>
              <a:ext cx="864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1" name="Group 15"/>
          <p:cNvGrpSpPr>
            <a:grpSpLocks/>
          </p:cNvGrpSpPr>
          <p:nvPr/>
        </p:nvGrpSpPr>
        <p:grpSpPr bwMode="auto">
          <a:xfrm>
            <a:off x="3048000" y="3048000"/>
            <a:ext cx="4495800" cy="457200"/>
            <a:chOff x="1920" y="1872"/>
            <a:chExt cx="2832" cy="288"/>
          </a:xfrm>
        </p:grpSpPr>
        <p:sp>
          <p:nvSpPr>
            <p:cNvPr id="6152" name="Text Box 13"/>
            <p:cNvSpPr txBox="1">
              <a:spLocks noChangeArrowheads="1"/>
            </p:cNvSpPr>
            <p:nvPr/>
          </p:nvSpPr>
          <p:spPr bwMode="auto">
            <a:xfrm>
              <a:off x="2784" y="1942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Bentuk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obyek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kedua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6153" name="Line 14"/>
            <p:cNvSpPr>
              <a:spLocks noChangeShapeType="1"/>
            </p:cNvSpPr>
            <p:nvPr/>
          </p:nvSpPr>
          <p:spPr bwMode="auto">
            <a:xfrm flipH="1" flipV="1">
              <a:off x="1920" y="1872"/>
              <a:ext cx="864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36862" y="3751263"/>
            <a:ext cx="5463075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Raport</a:t>
            </a:r>
            <a:endParaRPr lang="id-ID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A4FBEDA-132A-4663-8F56-AC7D6A16F529}" type="slidenum">
              <a:rPr lang="en-US" sz="1200">
                <a:cs typeface="Times New Roman" pitchFamily="18" charset="0"/>
              </a:rPr>
              <a:pPr algn="r"/>
              <a:t>14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tIns="0"/>
          <a:lstStyle/>
          <a:p>
            <a:pPr eaLnBrk="1" hangingPunct="1">
              <a:defRPr/>
            </a:pPr>
            <a:r>
              <a:rPr lang="en-US" sz="4000"/>
              <a:t>Diagram Kelas UML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38263"/>
            <a:ext cx="8534400" cy="1752600"/>
          </a:xfrm>
        </p:spPr>
        <p:txBody>
          <a:bodyPr/>
          <a:lstStyle/>
          <a:p>
            <a:pPr marL="747713" lvl="1" indent="-290513" eaLnBrk="1" hangingPunct="1"/>
            <a:r>
              <a:rPr lang="en-US"/>
              <a:t>Constructor diletakkan pada bagian metode</a:t>
            </a:r>
          </a:p>
          <a:p>
            <a:pPr marL="747713" lvl="1" indent="-290513" eaLnBrk="1" hangingPunct="1"/>
            <a:r>
              <a:rPr lang="en-US"/>
              <a:t>Tuliskan  “&lt;&lt;constructor&gt;&gt;” sebelum nama constructor </a:t>
            </a:r>
          </a:p>
          <a:p>
            <a:pPr marL="747713" lvl="1" indent="-290513" eaLnBrk="1" hangingPunct="1"/>
            <a:r>
              <a:rPr lang="en-US"/>
              <a:t>Letakkan constructor pada baris pertama dari bagian metode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6105525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anchor="ctr"/>
          <a:lstStyle/>
          <a:p>
            <a:pPr>
              <a:defRPr/>
            </a:pPr>
            <a:r>
              <a:rPr lang="en-US" sz="1600" b="1" kern="0" dirty="0">
                <a:solidFill>
                  <a:srgbClr val="4D99FF"/>
                </a:solidFill>
                <a:latin typeface="+mj-lt"/>
                <a:ea typeface="+mj-ea"/>
                <a:cs typeface="+mj-cs"/>
              </a:rPr>
              <a:t>Fig. 3.12 </a:t>
            </a:r>
            <a:r>
              <a:rPr lang="en-US" sz="1600" b="1" kern="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| UML class diagram indicating that class </a:t>
            </a:r>
            <a:r>
              <a:rPr lang="en-US" sz="1600" b="1" kern="0" dirty="0" err="1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GradeBook</a:t>
            </a:r>
            <a:r>
              <a:rPr lang="en-US" sz="1600" b="1" kern="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 has a constructor that has a </a:t>
            </a:r>
            <a:r>
              <a:rPr lang="en-US" sz="1600" b="1" kern="0" dirty="0">
                <a:solidFill>
                  <a:srgbClr val="000000"/>
                </a:solidFill>
                <a:latin typeface="LucidaSansTypewriter" pitchFamily="49" charset="0"/>
                <a:ea typeface="+mj-ea"/>
                <a:cs typeface="Times New Roman" pitchFamily="18" charset="0"/>
              </a:rPr>
              <a:t>name</a:t>
            </a:r>
            <a:r>
              <a:rPr lang="en-US" sz="1600" b="1" kern="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 parameter of UML type </a:t>
            </a:r>
            <a:r>
              <a:rPr lang="en-US" sz="1600" b="1" kern="0" dirty="0">
                <a:solidFill>
                  <a:srgbClr val="000000"/>
                </a:solidFill>
                <a:latin typeface="Lucida Console" pitchFamily="49" charset="0"/>
                <a:ea typeface="+mj-ea"/>
                <a:cs typeface="Times New Roman" pitchFamily="18" charset="0"/>
              </a:rPr>
              <a:t>String</a:t>
            </a:r>
            <a:r>
              <a:rPr lang="en-US" sz="1600" b="1" kern="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.</a:t>
            </a:r>
            <a:endParaRPr lang="en-US" sz="1600" b="1" kern="0" dirty="0">
              <a:solidFill>
                <a:srgbClr val="F9A75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7974" y="4256088"/>
            <a:ext cx="5466031" cy="47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namaMatakuliah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 	: 	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7975" y="4748213"/>
            <a:ext cx="5437896" cy="148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&lt;&lt;constructor&gt;&gt;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Raport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(String)</a:t>
            </a:r>
          </a:p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+set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NamaMatakuliah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(String) : void</a:t>
            </a:r>
          </a:p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+get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NamaMatakuliah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() 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tampilPesan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()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:	void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LATIHAN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/>
              <a:t>Buat class DuaDadu dengan atribut sisiDaduSatu dan sisiDaduDua masing-masing bertipe integer dengan sebuah metode lempar() yang menghasilkan secara random dua sisi dadu masing-masing dari 1 sampai dengan 6.</a:t>
            </a:r>
          </a:p>
          <a:p>
            <a:r>
              <a:rPr lang="id-ID" sz="2000" dirty="0"/>
              <a:t>Untuk menghasilkan sisi dadu secara random, metode lempar()  dapat memakai fungsi berikut : (int) (Math.random() * 6) + 1;</a:t>
            </a:r>
          </a:p>
          <a:p>
            <a:r>
              <a:rPr lang="id-ID" sz="2000" dirty="0"/>
              <a:t>Buat class MainDadu yang </a:t>
            </a:r>
            <a:r>
              <a:rPr lang="id-ID" sz="2000"/>
              <a:t>membentuk  </a:t>
            </a:r>
            <a:r>
              <a:rPr lang="id-ID" sz="2000" dirty="0"/>
              <a:t>obyek duaDadu dengan nilai awal atributnya masing-masing 0 memakai constructor dari class Dadu.</a:t>
            </a:r>
          </a:p>
          <a:p>
            <a:r>
              <a:rPr lang="id-ID" sz="2000" dirty="0"/>
              <a:t>Selanjutnya buat </a:t>
            </a:r>
            <a:r>
              <a:rPr lang="id-ID" sz="2000"/>
              <a:t>program untuk menghitung jumlah lemparan dua dadu sampai diperoleh dua sisi dadu yang sama.</a:t>
            </a:r>
            <a:endParaRPr lang="id-ID" sz="2000" dirty="0"/>
          </a:p>
          <a:p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Implementasikan diagram kelas tersebut. </a:t>
            </a:r>
          </a:p>
          <a:p>
            <a:pPr>
              <a:defRPr/>
            </a:pPr>
            <a:r>
              <a:rPr lang="id-ID" dirty="0"/>
              <a:t>Gaji pokok memiliki ketentuan :</a:t>
            </a:r>
          </a:p>
          <a:p>
            <a:pPr lvl="1">
              <a:defRPr/>
            </a:pPr>
            <a:r>
              <a:rPr lang="id-ID" dirty="0">
                <a:ea typeface="+mn-ea"/>
              </a:rPr>
              <a:t>Golongan 1 : 500000</a:t>
            </a:r>
          </a:p>
          <a:p>
            <a:pPr lvl="1">
              <a:defRPr/>
            </a:pPr>
            <a:r>
              <a:rPr lang="id-ID" dirty="0">
                <a:ea typeface="+mn-ea"/>
              </a:rPr>
              <a:t>Golongan 2 : 750000</a:t>
            </a:r>
          </a:p>
          <a:p>
            <a:pPr lvl="1">
              <a:defRPr/>
            </a:pPr>
            <a:r>
              <a:rPr lang="id-ID" dirty="0">
                <a:ea typeface="+mn-ea"/>
              </a:rPr>
              <a:t>Golongan 3 : 100000</a:t>
            </a:r>
          </a:p>
          <a:p>
            <a:pPr>
              <a:defRPr/>
            </a:pPr>
            <a:r>
              <a:rPr lang="id-ID" dirty="0"/>
              <a:t>Gaji lembur merupakan hasil perkalian jumlah jam lembur dengan gaji lembur 20000 per jam.</a:t>
            </a:r>
          </a:p>
          <a:p>
            <a:pPr>
              <a:defRPr/>
            </a:pPr>
            <a:r>
              <a:rPr lang="id-ID" dirty="0"/>
              <a:t>Tunjangan untuk setiap anak : 100000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66196"/>
              </p:ext>
            </p:extLst>
          </p:nvPr>
        </p:nvGraphicFramePr>
        <p:xfrm>
          <a:off x="1365250" y="228605"/>
          <a:ext cx="7241721" cy="6568037"/>
        </p:xfrm>
        <a:graphic>
          <a:graphicData uri="http://schemas.openxmlformats.org/drawingml/2006/table">
            <a:tbl>
              <a:tblPr/>
              <a:tblGrid>
                <a:gridCol w="724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2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Mahasiswa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42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-"/>
                        <a:tabLst>
                          <a:tab pos="228600" algn="l"/>
                        </a:tabLst>
                      </a:pP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nim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      : String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-"/>
                        <a:tabLst>
                          <a:tab pos="228600" algn="l"/>
                        </a:tabLst>
                      </a:pP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namaMahasiswa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 : String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-"/>
                        <a:tabLst>
                          <a:tab pos="228600" algn="l"/>
                        </a:tabLs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Email :  String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-"/>
                        <a:tabLst>
                          <a:tab pos="228600" algn="l"/>
                        </a:tabLs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Nilai1 : float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-"/>
                        <a:tabLst>
                          <a:tab pos="228600" algn="l"/>
                        </a:tabLs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Nilai2 : float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-"/>
                        <a:tabLst>
                          <a:tab pos="228600" algn="l"/>
                        </a:tabLs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  <a:cs typeface="Times New Roman"/>
                        </a:rPr>
                        <a:t>Nilai3  : float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&lt;&lt;constructor&gt;&gt;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Mahasiswa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(String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nim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): void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getNim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()		      : String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getNamaMahasiswa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()	: String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getEmail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()		: String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getNilai1()           : float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getNilai2()           : float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getNilai3()           : float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setNamaMahasiswa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(String): void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</a:t>
                      </a: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setEmail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(String)	: void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setNilai1(float)      : void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setNilai2(float)      : void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setNilai3(float)      : void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+ hitung</a:t>
                      </a:r>
                      <a:r>
                        <a:rPr lang="id-ID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Nil</a:t>
                      </a:r>
                      <a:r>
                        <a:rPr lang="nb-NO" sz="2000" b="1" dirty="0"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Times New Roman"/>
                        </a:rPr>
                        <a:t>()           : float 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562100" y="1712913"/>
            <a:ext cx="2392363" cy="1136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400" b="1">
                <a:latin typeface="Courier New" pitchFamily="49" charset="0"/>
              </a:rPr>
              <a:t>MainModul6</a:t>
            </a:r>
            <a:endParaRPr lang="en-US" sz="2400"/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 flipV="1">
            <a:off x="3935413" y="2178050"/>
            <a:ext cx="2108200" cy="444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037263" y="1616075"/>
            <a:ext cx="2219325" cy="1139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400" b="1">
                <a:latin typeface="Courier New" pitchFamily="49" charset="0"/>
              </a:rPr>
              <a:t>Mahasiswa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9F3334A-696F-4A3D-9021-D0B937D404FA}" type="slidenum">
              <a:rPr lang="en-US" sz="1200">
                <a:cs typeface="Times New Roman" pitchFamily="18" charset="0"/>
              </a:rPr>
              <a:pPr algn="r"/>
              <a:t>2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tIns="0"/>
          <a:lstStyle/>
          <a:p>
            <a:pPr eaLnBrk="1" hangingPunct="1">
              <a:defRPr/>
            </a:pPr>
            <a:r>
              <a:rPr lang="en-US" i="1" dirty="0"/>
              <a:t>Getter (</a:t>
            </a:r>
            <a:r>
              <a:rPr lang="en-US" i="1" dirty="0" err="1"/>
              <a:t>Accessor</a:t>
            </a:r>
            <a:r>
              <a:rPr lang="en-US" i="1" dirty="0"/>
              <a:t>) </a:t>
            </a:r>
            <a:r>
              <a:rPr lang="en-US" dirty="0" err="1"/>
              <a:t>dan</a:t>
            </a:r>
            <a:r>
              <a:rPr lang="en-US" dirty="0"/>
              <a:t> Setter (</a:t>
            </a:r>
            <a:r>
              <a:rPr lang="en-US" i="1" dirty="0" err="1"/>
              <a:t>mutator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7617" y="1659231"/>
            <a:ext cx="7718767" cy="384175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dirty="0" err="1"/>
              <a:t>Sebaiknya</a:t>
            </a:r>
            <a:r>
              <a:rPr lang="en-US" dirty="0"/>
              <a:t> data member (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) </a:t>
            </a:r>
            <a:r>
              <a:rPr lang="en-US" dirty="0" err="1"/>
              <a:t>bersifat</a:t>
            </a:r>
            <a:r>
              <a:rPr lang="en-US" dirty="0"/>
              <a:t> private,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data member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enkapsulasi</a:t>
            </a:r>
            <a:r>
              <a:rPr lang="en-US" dirty="0"/>
              <a:t>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method,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member.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47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Notasi</a:t>
            </a:r>
            <a:r>
              <a:rPr lang="en-US" sz="4400" b="1" i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en-US" sz="4400" b="1" i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Penulisan</a:t>
            </a:r>
            <a:r>
              <a:rPr lang="en-US" sz="4400" b="1" i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 getter </a:t>
            </a:r>
            <a:r>
              <a:rPr lang="en-US" sz="4400" b="1" i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dan</a:t>
            </a:r>
            <a:r>
              <a:rPr lang="en-US" sz="4400" b="1" i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 setter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67617" y="1659231"/>
            <a:ext cx="7718767" cy="495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>
                <a:latin typeface="+mn-lt"/>
                <a:cs typeface="+mn-cs"/>
              </a:rPr>
              <a:t>Di </a:t>
            </a:r>
            <a:r>
              <a:rPr lang="en-US" sz="3200" kern="0" dirty="0" err="1">
                <a:latin typeface="+mn-lt"/>
                <a:cs typeface="+mn-cs"/>
              </a:rPr>
              <a:t>komunitas</a:t>
            </a:r>
            <a:r>
              <a:rPr lang="en-US" sz="3200" kern="0" dirty="0">
                <a:latin typeface="+mn-lt"/>
                <a:cs typeface="+mn-cs"/>
              </a:rPr>
              <a:t> Java, </a:t>
            </a:r>
            <a:r>
              <a:rPr lang="en-US" sz="3200" kern="0" dirty="0" err="1">
                <a:latin typeface="+mn-lt"/>
                <a:cs typeface="+mn-cs"/>
              </a:rPr>
              <a:t>disepakati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penulisan</a:t>
            </a:r>
            <a:r>
              <a:rPr lang="en-US" sz="3200" kern="0" dirty="0">
                <a:latin typeface="+mn-lt"/>
                <a:cs typeface="+mn-cs"/>
              </a:rPr>
              <a:t> getter </a:t>
            </a:r>
            <a:r>
              <a:rPr lang="en-US" sz="3200" kern="0" dirty="0" err="1">
                <a:latin typeface="+mn-lt"/>
                <a:cs typeface="+mn-cs"/>
              </a:rPr>
              <a:t>dan</a:t>
            </a:r>
            <a:r>
              <a:rPr lang="en-US" sz="3200" kern="0" dirty="0">
                <a:latin typeface="+mn-lt"/>
                <a:cs typeface="+mn-cs"/>
              </a:rPr>
              <a:t> setter </a:t>
            </a:r>
            <a:r>
              <a:rPr lang="en-US" sz="3200" kern="0" dirty="0" err="1">
                <a:latin typeface="+mn-lt"/>
                <a:cs typeface="+mn-cs"/>
              </a:rPr>
              <a:t>memakai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pola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berikut</a:t>
            </a:r>
            <a:r>
              <a:rPr lang="en-US" sz="3200" kern="0" dirty="0">
                <a:latin typeface="+mn-lt"/>
                <a:cs typeface="+mn-cs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getNamaAtribut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kern="0" dirty="0" err="1">
                <a:latin typeface="+mn-lt"/>
                <a:cs typeface="+mn-cs"/>
              </a:rPr>
              <a:t>setNamaAtribut</a:t>
            </a:r>
            <a:r>
              <a:rPr lang="en-US" sz="3200" kern="0" dirty="0">
                <a:latin typeface="+mn-lt"/>
                <a:cs typeface="+mn-cs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kern="0" dirty="0">
                <a:latin typeface="+mn-lt"/>
                <a:cs typeface="+mn-cs"/>
              </a:rPr>
              <a:t>Di </a:t>
            </a:r>
            <a:r>
              <a:rPr lang="en-US" sz="3200" kern="0" dirty="0" err="1">
                <a:latin typeface="+mn-lt"/>
                <a:cs typeface="+mn-cs"/>
              </a:rPr>
              <a:t>kelas</a:t>
            </a:r>
            <a:r>
              <a:rPr lang="en-US" sz="3200" kern="0" dirty="0">
                <a:latin typeface="+mn-lt"/>
                <a:cs typeface="+mn-cs"/>
              </a:rPr>
              <a:t> yang </a:t>
            </a:r>
            <a:r>
              <a:rPr lang="en-US" sz="3200" kern="0" dirty="0" err="1">
                <a:latin typeface="+mn-lt"/>
                <a:cs typeface="+mn-cs"/>
              </a:rPr>
              <a:t>mempunyai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atribut</a:t>
            </a:r>
            <a:r>
              <a:rPr lang="en-US" sz="3200" kern="0" dirty="0">
                <a:latin typeface="+mn-lt"/>
                <a:cs typeface="+mn-cs"/>
              </a:rPr>
              <a:t> Nama </a:t>
            </a:r>
            <a:r>
              <a:rPr lang="en-US" sz="3200" kern="0" dirty="0" err="1">
                <a:latin typeface="+mn-lt"/>
                <a:cs typeface="+mn-cs"/>
              </a:rPr>
              <a:t>maka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penulisan</a:t>
            </a:r>
            <a:r>
              <a:rPr lang="en-US" sz="3200" kern="0" dirty="0">
                <a:latin typeface="+mn-lt"/>
                <a:cs typeface="+mn-cs"/>
              </a:rPr>
              <a:t> method </a:t>
            </a:r>
            <a:r>
              <a:rPr lang="en-US" sz="3200" kern="0" dirty="0" err="1">
                <a:latin typeface="+mn-lt"/>
                <a:cs typeface="+mn-cs"/>
              </a:rPr>
              <a:t>ini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adalah</a:t>
            </a:r>
            <a:r>
              <a:rPr lang="en-US" sz="3200" kern="0" dirty="0">
                <a:latin typeface="+mn-lt"/>
                <a:cs typeface="+mn-cs"/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kern="0" dirty="0" err="1">
                <a:latin typeface="+mn-lt"/>
                <a:cs typeface="+mn-cs"/>
              </a:rPr>
              <a:t>getNama</a:t>
            </a:r>
            <a:r>
              <a:rPr lang="en-US" sz="3200" kern="0" dirty="0">
                <a:latin typeface="+mn-lt"/>
                <a:cs typeface="+mn-cs"/>
              </a:rPr>
              <a:t>() </a:t>
            </a:r>
            <a:r>
              <a:rPr lang="en-US" sz="3200" kern="0" dirty="0" err="1">
                <a:latin typeface="+mn-lt"/>
                <a:cs typeface="+mn-cs"/>
              </a:rPr>
              <a:t>dan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 err="1">
                <a:latin typeface="+mn-lt"/>
                <a:cs typeface="+mn-cs"/>
              </a:rPr>
              <a:t>setNama</a:t>
            </a:r>
            <a:r>
              <a:rPr lang="en-US" sz="3200" kern="0" dirty="0">
                <a:latin typeface="+mn-lt"/>
                <a:cs typeface="+mn-cs"/>
              </a:rPr>
              <a:t>()</a:t>
            </a: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kern="0" dirty="0">
              <a:latin typeface="+mn-lt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FB37F68-D548-4FB8-8BE8-D984DE2405C4}" type="slidenum">
              <a:rPr lang="en-US" sz="1200">
                <a:cs typeface="Times New Roman" pitchFamily="18" charset="0"/>
              </a:rPr>
              <a:pPr algn="r"/>
              <a:t>4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1166813"/>
            <a:ext cx="2057400" cy="584775"/>
          </a:xfrm>
        </p:spPr>
        <p:txBody>
          <a:bodyPr lIns="0" rIns="0">
            <a:spAutoFit/>
          </a:bodyPr>
          <a:lstStyle/>
          <a:p>
            <a:pPr marL="0" indent="0" eaLnBrk="1" hangingPunct="1"/>
            <a:endParaRPr lang="en-US" dirty="0"/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6563" y="0"/>
          <a:ext cx="8313737" cy="775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8453678" imgH="7886379" progId="Word.Document.8">
                  <p:embed/>
                </p:oleObj>
              </mc:Choice>
              <mc:Fallback>
                <p:oleObj name="Document" r:id="rId4" imgW="8453678" imgH="788637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0"/>
                        <a:ext cx="8313737" cy="775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11"/>
          <p:cNvGrpSpPr>
            <a:grpSpLocks/>
          </p:cNvGrpSpPr>
          <p:nvPr/>
        </p:nvGrpSpPr>
        <p:grpSpPr bwMode="auto">
          <a:xfrm>
            <a:off x="2209800" y="704850"/>
            <a:ext cx="6090138" cy="590550"/>
            <a:chOff x="1392" y="444"/>
            <a:chExt cx="3312" cy="372"/>
          </a:xfrm>
        </p:grpSpPr>
        <p:sp>
          <p:nvSpPr>
            <p:cNvPr id="1040" name="Text Box 9"/>
            <p:cNvSpPr txBox="1">
              <a:spLocks noChangeArrowheads="1"/>
            </p:cNvSpPr>
            <p:nvPr/>
          </p:nvSpPr>
          <p:spPr bwMode="auto">
            <a:xfrm>
              <a:off x="2736" y="444"/>
              <a:ext cx="1968" cy="36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Instance variable </a:t>
              </a:r>
              <a:r>
                <a:rPr lang="en-US" sz="1600" dirty="0" err="1">
                  <a:latin typeface="Lucida Console" pitchFamily="49" charset="0"/>
                  <a:cs typeface="Times New Roman" pitchFamily="18" charset="0"/>
                </a:rPr>
                <a:t>namaMatakuliah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041" name="Line 10"/>
            <p:cNvSpPr>
              <a:spLocks noChangeShapeType="1"/>
            </p:cNvSpPr>
            <p:nvPr/>
          </p:nvSpPr>
          <p:spPr bwMode="auto">
            <a:xfrm flipH="1">
              <a:off x="1392" y="624"/>
              <a:ext cx="13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1" name="Group 15"/>
          <p:cNvGrpSpPr>
            <a:grpSpLocks/>
          </p:cNvGrpSpPr>
          <p:nvPr/>
        </p:nvGrpSpPr>
        <p:grpSpPr bwMode="auto">
          <a:xfrm>
            <a:off x="2057400" y="1989137"/>
            <a:ext cx="6677025" cy="346075"/>
            <a:chOff x="1296" y="1253"/>
            <a:chExt cx="4206" cy="218"/>
          </a:xfrm>
        </p:grpSpPr>
        <p:sp>
          <p:nvSpPr>
            <p:cNvPr id="1038" name="Text Box 13"/>
            <p:cNvSpPr txBox="1">
              <a:spLocks noChangeArrowheads="1"/>
            </p:cNvSpPr>
            <p:nvPr/>
          </p:nvSpPr>
          <p:spPr bwMode="auto">
            <a:xfrm>
              <a:off x="3534" y="1253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Metode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set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untuk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namaMatakuliah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039" name="Line 14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224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2" name="Group 16"/>
          <p:cNvGrpSpPr>
            <a:grpSpLocks/>
          </p:cNvGrpSpPr>
          <p:nvPr/>
        </p:nvGrpSpPr>
        <p:grpSpPr bwMode="auto">
          <a:xfrm>
            <a:off x="2057400" y="3159125"/>
            <a:ext cx="5410200" cy="346075"/>
            <a:chOff x="1296" y="1200"/>
            <a:chExt cx="3408" cy="218"/>
          </a:xfrm>
        </p:grpSpPr>
        <p:sp>
          <p:nvSpPr>
            <p:cNvPr id="1036" name="Text Box 17"/>
            <p:cNvSpPr txBox="1">
              <a:spLocks noChangeArrowheads="1"/>
            </p:cNvSpPr>
            <p:nvPr/>
          </p:nvSpPr>
          <p:spPr bwMode="auto">
            <a:xfrm>
              <a:off x="2736" y="1200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Metode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get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untuk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namaMatakuliah</a:t>
              </a:r>
              <a:endParaRPr lang="en-US" sz="1600" i="1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037" name="Line 18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3" name="Group 19"/>
          <p:cNvGrpSpPr>
            <a:grpSpLocks/>
          </p:cNvGrpSpPr>
          <p:nvPr/>
        </p:nvGrpSpPr>
        <p:grpSpPr bwMode="auto">
          <a:xfrm>
            <a:off x="2057400" y="5486400"/>
            <a:ext cx="5410200" cy="346075"/>
            <a:chOff x="1296" y="1200"/>
            <a:chExt cx="3408" cy="218"/>
          </a:xfrm>
        </p:grpSpPr>
        <p:sp>
          <p:nvSpPr>
            <p:cNvPr id="1034" name="Text Box 20"/>
            <p:cNvSpPr txBox="1">
              <a:spLocks noChangeArrowheads="1"/>
            </p:cNvSpPr>
            <p:nvPr/>
          </p:nvSpPr>
          <p:spPr bwMode="auto">
            <a:xfrm>
              <a:off x="2736" y="1200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panggil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method get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035" name="Line 2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E382307-0F76-40FA-90C2-BAC0C0EACCB9}" type="slidenum">
              <a:rPr lang="en-US" sz="1200">
                <a:cs typeface="Times New Roman" pitchFamily="18" charset="0"/>
              </a:rPr>
              <a:pPr algn="r"/>
              <a:t>5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1166813"/>
            <a:ext cx="2057400" cy="646331"/>
          </a:xfrm>
        </p:spPr>
        <p:txBody>
          <a:bodyPr lIns="0" rIns="0">
            <a:spAutoFit/>
          </a:bodyPr>
          <a:lstStyle/>
          <a:p>
            <a:pPr marL="0" indent="0" eaLnBrk="1" hangingPunct="1"/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-170255" y="995533"/>
          <a:ext cx="9314255" cy="499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4" imgW="9748162" imgH="4361407" progId="Word.Document.8">
                  <p:embed/>
                </p:oleObj>
              </mc:Choice>
              <mc:Fallback>
                <p:oleObj name="Document" r:id="rId4" imgW="9748162" imgH="436140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0255" y="995533"/>
                        <a:ext cx="9314255" cy="4997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" name="Group 8"/>
          <p:cNvGrpSpPr>
            <a:grpSpLocks/>
          </p:cNvGrpSpPr>
          <p:nvPr/>
        </p:nvGrpSpPr>
        <p:grpSpPr bwMode="auto">
          <a:xfrm>
            <a:off x="2704025" y="5239658"/>
            <a:ext cx="5368925" cy="584201"/>
            <a:chOff x="1340" y="1865"/>
            <a:chExt cx="3382" cy="368"/>
          </a:xfrm>
        </p:grpSpPr>
        <p:sp>
          <p:nvSpPr>
            <p:cNvPr id="2055" name="Text Box 9"/>
            <p:cNvSpPr txBox="1">
              <a:spLocks noChangeArrowheads="1"/>
            </p:cNvSpPr>
            <p:nvPr/>
          </p:nvSpPr>
          <p:spPr bwMode="auto">
            <a:xfrm>
              <a:off x="2754" y="1865"/>
              <a:ext cx="1968" cy="36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Panggil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metode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get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menampilkan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matakuliah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2056" name="Line 10"/>
            <p:cNvSpPr>
              <a:spLocks noChangeShapeType="1"/>
            </p:cNvSpPr>
            <p:nvPr/>
          </p:nvSpPr>
          <p:spPr bwMode="auto">
            <a:xfrm flipH="1" flipV="1">
              <a:off x="1340" y="2023"/>
              <a:ext cx="144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E721418-2E4B-403E-95BC-AF76A9FF4F53}" type="slidenum">
              <a:rPr lang="en-US" sz="1200">
                <a:cs typeface="Times New Roman" pitchFamily="18" charset="0"/>
              </a:rPr>
              <a:pPr algn="r"/>
              <a:t>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938" y="1209675"/>
          <a:ext cx="8761412" cy="409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8877027" imgH="4148699" progId="Word.Document.8">
                  <p:embed/>
                </p:oleObj>
              </mc:Choice>
              <mc:Fallback>
                <p:oleObj name="Document" r:id="rId4" imgW="8877027" imgH="414869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209675"/>
                        <a:ext cx="8761412" cy="409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8" name="Group 5"/>
          <p:cNvGrpSpPr>
            <a:grpSpLocks/>
          </p:cNvGrpSpPr>
          <p:nvPr/>
        </p:nvGrpSpPr>
        <p:grpSpPr bwMode="auto">
          <a:xfrm>
            <a:off x="2437228" y="2145078"/>
            <a:ext cx="5551488" cy="425450"/>
            <a:chOff x="1296" y="1296"/>
            <a:chExt cx="3497" cy="268"/>
          </a:xfrm>
        </p:grpSpPr>
        <p:sp>
          <p:nvSpPr>
            <p:cNvPr id="3082" name="Text Box 6"/>
            <p:cNvSpPr txBox="1">
              <a:spLocks noChangeArrowheads="1"/>
            </p:cNvSpPr>
            <p:nvPr/>
          </p:nvSpPr>
          <p:spPr bwMode="auto">
            <a:xfrm>
              <a:off x="2825" y="1351"/>
              <a:ext cx="1968" cy="213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Panggil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method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set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mata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kuliah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3083" name="Line 7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079" name="Group 8"/>
          <p:cNvGrpSpPr>
            <a:grpSpLocks/>
          </p:cNvGrpSpPr>
          <p:nvPr/>
        </p:nvGrpSpPr>
        <p:grpSpPr bwMode="auto">
          <a:xfrm>
            <a:off x="2640037" y="3101682"/>
            <a:ext cx="5410200" cy="346075"/>
            <a:chOff x="1296" y="1200"/>
            <a:chExt cx="3408" cy="218"/>
          </a:xfrm>
        </p:grpSpPr>
        <p:sp>
          <p:nvSpPr>
            <p:cNvPr id="3080" name="Text Box 9"/>
            <p:cNvSpPr txBox="1">
              <a:spLocks noChangeArrowheads="1"/>
            </p:cNvSpPr>
            <p:nvPr/>
          </p:nvSpPr>
          <p:spPr bwMode="auto">
            <a:xfrm>
              <a:off x="2736" y="1200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Panggil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Lucida Console" pitchFamily="49" charset="0"/>
                  <a:cs typeface="Times New Roman" pitchFamily="18" charset="0"/>
                </a:rPr>
                <a:t>tampilPesan</a:t>
              </a:r>
              <a:endParaRPr lang="en-US" sz="1600" dirty="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477250" cy="32305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/>
              <a:t>Obyek dapat dibentuk dengan situasi awal tertentu untuk sebagian/semua instance variablenya seperti halnya ketika membentuk variabel seperti </a:t>
            </a:r>
          </a:p>
          <a:p>
            <a:pPr marL="457200" lvl="1" indent="0">
              <a:buNone/>
            </a:pPr>
            <a:r>
              <a:rPr lang="id-ID" sz="2000" dirty="0"/>
              <a:t>int nilai = </a:t>
            </a:r>
            <a:r>
              <a:rPr lang="en-US" sz="2000" dirty="0"/>
              <a:t>0</a:t>
            </a:r>
            <a:r>
              <a:rPr lang="id-ID" sz="2000" dirty="0"/>
              <a:t>; char nilai =‘ –’;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id-ID" sz="2000" dirty="0"/>
              <a:t>Oleh karena itu memang ada maksud mengapa obyek dibentuk dengan format </a:t>
            </a:r>
            <a:r>
              <a:rPr lang="id-ID" sz="2000" i="1" dirty="0"/>
              <a:t>namaObyek = new namaClass(); </a:t>
            </a:r>
          </a:p>
          <a:p>
            <a:pPr marL="457200" lvl="1" indent="0">
              <a:buNone/>
            </a:pPr>
            <a:r>
              <a:rPr lang="id-ID" sz="2000" dirty="0"/>
              <a:t>di nama namaClass() merupakan nama metode !</a:t>
            </a:r>
          </a:p>
          <a:p>
            <a:pPr marL="457200" lvl="1" indent="0">
              <a:buNone/>
            </a:pPr>
            <a:r>
              <a:rPr lang="id-ID" sz="2000" dirty="0"/>
              <a:t>Supaya namaClass() dipahami lebih sebagai metode !</a:t>
            </a:r>
          </a:p>
          <a:p>
            <a:pPr marL="400050"/>
            <a:r>
              <a:rPr lang="id-ID" sz="2000" dirty="0"/>
              <a:t>Metode yang namanya sama dengan nama class ini akan kita sebut dengan </a:t>
            </a:r>
            <a:r>
              <a:rPr lang="id-ID" sz="2000" i="1" dirty="0"/>
              <a:t>constructor</a:t>
            </a:r>
          </a:p>
          <a:p>
            <a:pPr marL="400050"/>
            <a:r>
              <a:rPr lang="id-ID" sz="2000" dirty="0"/>
              <a:t>Oleh karena itu di dalam class dapat dibentuk metode yang berfungsi sebagai constructor ni</a:t>
            </a:r>
          </a:p>
          <a:p>
            <a:pPr marL="400050"/>
            <a:r>
              <a:rPr lang="id-ID" sz="2000" dirty="0"/>
              <a:t>Jika class tidak memuat constructor maka otomatis ada constructor default yang tidak mempunyai parameter </a:t>
            </a:r>
          </a:p>
        </p:txBody>
      </p:sp>
    </p:spTree>
    <p:extLst>
      <p:ext uri="{BB962C8B-B14F-4D97-AF65-F5344CB8AC3E}">
        <p14:creationId xmlns:p14="http://schemas.microsoft.com/office/powerpoint/2010/main" val="363749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4625"/>
            <a:ext cx="8477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Constructor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1457325"/>
            <a:ext cx="8724900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10000"/>
              </a:spcBef>
              <a:buFontTx/>
              <a:buChar char="•"/>
            </a:pPr>
            <a:r>
              <a:rPr lang="en-US" sz="3200" dirty="0" err="1">
                <a:latin typeface="Georgia" pitchFamily="18" charset="0"/>
              </a:rPr>
              <a:t>Ketika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obyek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dibuat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dengan</a:t>
            </a:r>
            <a:r>
              <a:rPr lang="en-US" sz="3200" dirty="0">
                <a:latin typeface="Georgia" pitchFamily="18" charset="0"/>
              </a:rPr>
              <a:t> kata </a:t>
            </a:r>
            <a:r>
              <a:rPr lang="en-US" sz="3200" dirty="0" err="1">
                <a:latin typeface="Georgia" pitchFamily="18" charset="0"/>
              </a:rPr>
              <a:t>kunci</a:t>
            </a:r>
            <a:r>
              <a:rPr lang="en-US" sz="3200" dirty="0">
                <a:latin typeface="Georgia" pitchFamily="18" charset="0"/>
              </a:rPr>
              <a:t> new, </a:t>
            </a:r>
            <a:r>
              <a:rPr lang="en-US" sz="3200" dirty="0" err="1">
                <a:latin typeface="Georgia" pitchFamily="18" charset="0"/>
              </a:rPr>
              <a:t>maka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secara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otomatis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metode</a:t>
            </a:r>
            <a:r>
              <a:rPr lang="en-US" sz="3200" dirty="0">
                <a:latin typeface="Georgia" pitchFamily="18" charset="0"/>
              </a:rPr>
              <a:t> constructor </a:t>
            </a:r>
            <a:r>
              <a:rPr lang="id-ID" sz="3200" dirty="0">
                <a:latin typeface="Georgia" pitchFamily="18" charset="0"/>
              </a:rPr>
              <a:t>default </a:t>
            </a:r>
            <a:r>
              <a:rPr lang="en-US" sz="3200" dirty="0" err="1">
                <a:latin typeface="Georgia" pitchFamily="18" charset="0"/>
              </a:rPr>
              <a:t>akan</a:t>
            </a:r>
            <a:r>
              <a:rPr lang="en-US" sz="3200" dirty="0">
                <a:latin typeface="Georgia" pitchFamily="18" charset="0"/>
              </a:rPr>
              <a:t> </a:t>
            </a:r>
            <a:r>
              <a:rPr lang="en-US" sz="3200" dirty="0" err="1">
                <a:latin typeface="Georgia" pitchFamily="18" charset="0"/>
              </a:rPr>
              <a:t>dieksekusi</a:t>
            </a:r>
            <a:r>
              <a:rPr lang="en-US" sz="3200" dirty="0">
                <a:latin typeface="Georgia" pitchFamily="18" charset="0"/>
              </a:rPr>
              <a:t>.</a:t>
            </a:r>
          </a:p>
          <a:p>
            <a:pPr marL="342900" indent="-342900" eaLnBrk="0" hangingPunct="0">
              <a:spcBef>
                <a:spcPct val="10000"/>
              </a:spcBef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Raport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myRaport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>
                <a:solidFill>
                  <a:srgbClr val="CC3300"/>
                </a:solidFill>
                <a:latin typeface="Courier New" pitchFamily="49" charset="0"/>
              </a:rPr>
              <a:t>new </a:t>
            </a:r>
            <a:r>
              <a:rPr lang="en-US" sz="2400" dirty="0" err="1">
                <a:solidFill>
                  <a:srgbClr val="CC3300"/>
                </a:solidFill>
                <a:latin typeface="Courier New" pitchFamily="49" charset="0"/>
              </a:rPr>
              <a:t>Raport</a:t>
            </a:r>
            <a:r>
              <a:rPr lang="en-US" sz="2400" dirty="0">
                <a:solidFill>
                  <a:srgbClr val="CC3300"/>
                </a:solidFill>
                <a:latin typeface="Courier New" pitchFamily="49" charset="0"/>
              </a:rPr>
              <a:t>();</a:t>
            </a:r>
            <a:endParaRPr lang="en-US" sz="2400" dirty="0">
              <a:latin typeface="Courier New" pitchFamily="49" charset="0"/>
            </a:endParaRPr>
          </a:p>
          <a:p>
            <a:pPr marL="342900" indent="-342900" eaLnBrk="0" hangingPunct="0">
              <a:spcBef>
                <a:spcPct val="10000"/>
              </a:spcBef>
              <a:buFontTx/>
              <a:buChar char="•"/>
            </a:pPr>
            <a:endParaRPr lang="en-US" sz="2400" b="1" dirty="0">
              <a:latin typeface="Georgia" pitchFamily="18" charset="0"/>
            </a:endParaRPr>
          </a:p>
          <a:p>
            <a:pPr marL="342900" indent="-342900" eaLnBrk="0" hangingPunct="0">
              <a:spcBef>
                <a:spcPct val="10000"/>
              </a:spcBef>
              <a:buFontTx/>
              <a:buChar char="•"/>
            </a:pPr>
            <a:r>
              <a:rPr lang="en-US" sz="3200" dirty="0" err="1">
                <a:latin typeface="Georgia" pitchFamily="18" charset="0"/>
              </a:rPr>
              <a:t>Ketika</a:t>
            </a:r>
            <a:r>
              <a:rPr lang="en-US" sz="3200" dirty="0">
                <a:latin typeface="Georgia" pitchFamily="18" charset="0"/>
              </a:rPr>
              <a:t> constructor </a:t>
            </a:r>
            <a:r>
              <a:rPr lang="en-US" sz="3200" dirty="0" err="1">
                <a:latin typeface="Georgia" pitchFamily="18" charset="0"/>
              </a:rPr>
              <a:t>dijalankan</a:t>
            </a:r>
            <a:r>
              <a:rPr lang="en-US" sz="3200" dirty="0">
                <a:latin typeface="Georgia" pitchFamily="18" charset="0"/>
              </a:rPr>
              <a:t>, </a:t>
            </a:r>
            <a:r>
              <a:rPr lang="en-US" sz="3200" dirty="0" err="1">
                <a:latin typeface="Georgia" pitchFamily="18" charset="0"/>
              </a:rPr>
              <a:t>maka</a:t>
            </a:r>
            <a:r>
              <a:rPr lang="en-US" sz="3200" dirty="0">
                <a:latin typeface="Georgia" pitchFamily="18" charset="0"/>
              </a:rPr>
              <a:t>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800" dirty="0">
                <a:latin typeface="Georgia" pitchFamily="18" charset="0"/>
              </a:rPr>
              <a:t>Blok </a:t>
            </a:r>
            <a:r>
              <a:rPr lang="en-US" sz="2800" dirty="0" err="1">
                <a:latin typeface="Georgia" pitchFamily="18" charset="0"/>
              </a:rPr>
              <a:t>memori</a:t>
            </a:r>
            <a:r>
              <a:rPr lang="en-US" sz="2800" dirty="0">
                <a:latin typeface="Georgia" pitchFamily="18" charset="0"/>
              </a:rPr>
              <a:t> </a:t>
            </a:r>
            <a:r>
              <a:rPr lang="en-US" sz="2800" dirty="0" err="1">
                <a:latin typeface="Georgia" pitchFamily="18" charset="0"/>
              </a:rPr>
              <a:t>akan</a:t>
            </a:r>
            <a:r>
              <a:rPr lang="en-US" sz="2800" dirty="0">
                <a:latin typeface="Georgia" pitchFamily="18" charset="0"/>
              </a:rPr>
              <a:t> </a:t>
            </a:r>
            <a:r>
              <a:rPr lang="en-US" sz="2800" dirty="0" err="1">
                <a:latin typeface="Georgia" pitchFamily="18" charset="0"/>
              </a:rPr>
              <a:t>dialokasikan</a:t>
            </a:r>
            <a:r>
              <a:rPr lang="en-US" sz="2800" dirty="0">
                <a:latin typeface="Georgia" pitchFamily="18" charset="0"/>
              </a:rPr>
              <a:t> </a:t>
            </a:r>
            <a:r>
              <a:rPr lang="en-US" sz="2800" dirty="0" err="1">
                <a:latin typeface="Georgia" pitchFamily="18" charset="0"/>
              </a:rPr>
              <a:t>untuk</a:t>
            </a:r>
            <a:r>
              <a:rPr lang="en-US" sz="2800" dirty="0">
                <a:latin typeface="Georgia" pitchFamily="18" charset="0"/>
              </a:rPr>
              <a:t> </a:t>
            </a:r>
            <a:r>
              <a:rPr lang="en-US" sz="2800" dirty="0" err="1">
                <a:latin typeface="Georgia" pitchFamily="18" charset="0"/>
              </a:rPr>
              <a:t>kelas</a:t>
            </a:r>
            <a:endParaRPr lang="en-US" sz="2800" dirty="0">
              <a:latin typeface="Georgia" pitchFamily="18" charset="0"/>
            </a:endParaRP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800" dirty="0" err="1">
                <a:latin typeface="Georgia" pitchFamily="18" charset="0"/>
              </a:rPr>
              <a:t>Obyek</a:t>
            </a:r>
            <a:r>
              <a:rPr lang="en-US" sz="2800" dirty="0">
                <a:latin typeface="Georgia" pitchFamily="18" charset="0"/>
              </a:rPr>
              <a:t> </a:t>
            </a:r>
            <a:r>
              <a:rPr lang="en-US" sz="2800" dirty="0" err="1">
                <a:latin typeface="Georgia" pitchFamily="18" charset="0"/>
              </a:rPr>
              <a:t>diinisialisasi</a:t>
            </a:r>
            <a:endParaRPr lang="en-US" sz="2800" dirty="0">
              <a:latin typeface="Georgia" pitchFamily="18" charset="0"/>
            </a:endParaRPr>
          </a:p>
          <a:p>
            <a:pPr marL="342900" indent="-342900" eaLnBrk="0" hangingPunct="0">
              <a:spcBef>
                <a:spcPct val="10000"/>
              </a:spcBef>
            </a:pP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5.312"/>
  <p:tag name="TIMELINE" val="12.4/19.7/39.2/49.6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DB8C8F"/>
      </a:accent1>
      <a:accent2>
        <a:srgbClr val="D47876"/>
      </a:accent2>
      <a:accent3>
        <a:srgbClr val="D5D5D5"/>
      </a:accent3>
      <a:accent4>
        <a:srgbClr val="000000"/>
      </a:accent4>
      <a:accent5>
        <a:srgbClr val="EAC5C6"/>
      </a:accent5>
      <a:accent6>
        <a:srgbClr val="C06C6A"/>
      </a:accent6>
      <a:hlink>
        <a:srgbClr val="892B2A"/>
      </a:hlink>
      <a:folHlink>
        <a:srgbClr val="844D4A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B8C8F"/>
        </a:accent1>
        <a:accent2>
          <a:srgbClr val="D47876"/>
        </a:accent2>
        <a:accent3>
          <a:srgbClr val="D5D5D5"/>
        </a:accent3>
        <a:accent4>
          <a:srgbClr val="000000"/>
        </a:accent4>
        <a:accent5>
          <a:srgbClr val="EAC5C6"/>
        </a:accent5>
        <a:accent6>
          <a:srgbClr val="C06C6A"/>
        </a:accent6>
        <a:hlink>
          <a:srgbClr val="892B2A"/>
        </a:hlink>
        <a:folHlink>
          <a:srgbClr val="84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E6B6F"/>
        </a:accent1>
        <a:accent2>
          <a:srgbClr val="CC5B9C"/>
        </a:accent2>
        <a:accent3>
          <a:srgbClr val="D5D5D5"/>
        </a:accent3>
        <a:accent4>
          <a:srgbClr val="000000"/>
        </a:accent4>
        <a:accent5>
          <a:srgbClr val="ECBABB"/>
        </a:accent5>
        <a:accent6>
          <a:srgbClr val="B9528D"/>
        </a:accent6>
        <a:hlink>
          <a:srgbClr val="864E27"/>
        </a:hlink>
        <a:folHlink>
          <a:srgbClr val="7C2E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56064"/>
        </a:accent1>
        <a:accent2>
          <a:srgbClr val="A8CA28"/>
        </a:accent2>
        <a:accent3>
          <a:srgbClr val="D5D5D5"/>
        </a:accent3>
        <a:accent4>
          <a:srgbClr val="000000"/>
        </a:accent4>
        <a:accent5>
          <a:srgbClr val="E7B6B8"/>
        </a:accent5>
        <a:accent6>
          <a:srgbClr val="98B723"/>
        </a:accent6>
        <a:hlink>
          <a:srgbClr val="1F5A74"/>
        </a:hlink>
        <a:folHlink>
          <a:srgbClr val="5061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04C50"/>
        </a:accent1>
        <a:accent2>
          <a:srgbClr val="D6BA4A"/>
        </a:accent2>
        <a:accent3>
          <a:srgbClr val="D5D5D5"/>
        </a:accent3>
        <a:accent4>
          <a:srgbClr val="000000"/>
        </a:accent4>
        <a:accent5>
          <a:srgbClr val="E4B2B3"/>
        </a:accent5>
        <a:accent6>
          <a:srgbClr val="C2A842"/>
        </a:accent6>
        <a:hlink>
          <a:srgbClr val="2F5722"/>
        </a:hlink>
        <a:folHlink>
          <a:srgbClr val="292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B8C8F"/>
        </a:accent1>
        <a:accent2>
          <a:srgbClr val="D47876"/>
        </a:accent2>
        <a:accent3>
          <a:srgbClr val="FFFFFF"/>
        </a:accent3>
        <a:accent4>
          <a:srgbClr val="000000"/>
        </a:accent4>
        <a:accent5>
          <a:srgbClr val="EAC5C6"/>
        </a:accent5>
        <a:accent6>
          <a:srgbClr val="C06C6A"/>
        </a:accent6>
        <a:hlink>
          <a:srgbClr val="892B2A"/>
        </a:hlink>
        <a:folHlink>
          <a:srgbClr val="84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E6B6F"/>
        </a:accent1>
        <a:accent2>
          <a:srgbClr val="CC5B9C"/>
        </a:accent2>
        <a:accent3>
          <a:srgbClr val="FFFFFF"/>
        </a:accent3>
        <a:accent4>
          <a:srgbClr val="000000"/>
        </a:accent4>
        <a:accent5>
          <a:srgbClr val="ECBABB"/>
        </a:accent5>
        <a:accent6>
          <a:srgbClr val="B9528D"/>
        </a:accent6>
        <a:hlink>
          <a:srgbClr val="864E27"/>
        </a:hlink>
        <a:folHlink>
          <a:srgbClr val="7C2E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6064"/>
        </a:accent1>
        <a:accent2>
          <a:srgbClr val="A8CA28"/>
        </a:accent2>
        <a:accent3>
          <a:srgbClr val="FFFFFF"/>
        </a:accent3>
        <a:accent4>
          <a:srgbClr val="000000"/>
        </a:accent4>
        <a:accent5>
          <a:srgbClr val="E7B6B8"/>
        </a:accent5>
        <a:accent6>
          <a:srgbClr val="98B723"/>
        </a:accent6>
        <a:hlink>
          <a:srgbClr val="1F5A74"/>
        </a:hlink>
        <a:folHlink>
          <a:srgbClr val="5061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04C50"/>
        </a:accent1>
        <a:accent2>
          <a:srgbClr val="D6BA4A"/>
        </a:accent2>
        <a:accent3>
          <a:srgbClr val="FFFFFF"/>
        </a:accent3>
        <a:accent4>
          <a:srgbClr val="000000"/>
        </a:accent4>
        <a:accent5>
          <a:srgbClr val="E4B2B3"/>
        </a:accent5>
        <a:accent6>
          <a:srgbClr val="C2A842"/>
        </a:accent6>
        <a:hlink>
          <a:srgbClr val="2F5722"/>
        </a:hlink>
        <a:folHlink>
          <a:srgbClr val="2925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ind_1615_slide</Template>
  <TotalTime>5685</TotalTime>
  <Words>749</Words>
  <Application>Microsoft Office PowerPoint</Application>
  <PresentationFormat>On-screen Show (4:3)</PresentationFormat>
  <Paragraphs>135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Book Antiqua</vt:lpstr>
      <vt:lpstr>Courier New</vt:lpstr>
      <vt:lpstr>Georgia</vt:lpstr>
      <vt:lpstr>Lucida Console</vt:lpstr>
      <vt:lpstr>LucidaSansTypewriter</vt:lpstr>
      <vt:lpstr>Tahoma</vt:lpstr>
      <vt:lpstr>Times New Roman</vt:lpstr>
      <vt:lpstr>Custom Design</vt:lpstr>
      <vt:lpstr>ind_1977_slide</vt:lpstr>
      <vt:lpstr>Document</vt:lpstr>
      <vt:lpstr> Getter, Setter dan Constructor</vt:lpstr>
      <vt:lpstr>Getter (Accessor) dan Setter (mutator)</vt:lpstr>
      <vt:lpstr>PowerPoint Presentation</vt:lpstr>
      <vt:lpstr>Outline</vt:lpstr>
      <vt:lpstr>Outline</vt:lpstr>
      <vt:lpstr>Outline</vt:lpstr>
      <vt:lpstr>PowerPoint Presentation</vt:lpstr>
      <vt:lpstr>Konsep</vt:lpstr>
      <vt:lpstr>Constructor</vt:lpstr>
      <vt:lpstr>Constructor</vt:lpstr>
      <vt:lpstr>Default Constructor</vt:lpstr>
      <vt:lpstr>Outline</vt:lpstr>
      <vt:lpstr>Outline</vt:lpstr>
      <vt:lpstr>Diagram Kelas UML</vt:lpstr>
      <vt:lpstr>LATIHAN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 Hartati Wijono</dc:creator>
  <cp:lastModifiedBy>asus zenbook</cp:lastModifiedBy>
  <cp:revision>452</cp:revision>
  <dcterms:created xsi:type="dcterms:W3CDTF">2009-02-16T04:13:12Z</dcterms:created>
  <dcterms:modified xsi:type="dcterms:W3CDTF">2022-02-28T22:05:19Z</dcterms:modified>
</cp:coreProperties>
</file>