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7" r:id="rId2"/>
  </p:sldMasterIdLst>
  <p:notesMasterIdLst>
    <p:notesMasterId r:id="rId26"/>
  </p:notesMasterIdLst>
  <p:sldIdLst>
    <p:sldId id="463" r:id="rId3"/>
    <p:sldId id="477" r:id="rId4"/>
    <p:sldId id="493" r:id="rId5"/>
    <p:sldId id="494" r:id="rId6"/>
    <p:sldId id="495" r:id="rId7"/>
    <p:sldId id="496" r:id="rId8"/>
    <p:sldId id="497" r:id="rId9"/>
    <p:sldId id="500" r:id="rId10"/>
    <p:sldId id="501" r:id="rId11"/>
    <p:sldId id="498" r:id="rId12"/>
    <p:sldId id="499" r:id="rId13"/>
    <p:sldId id="478" r:id="rId14"/>
    <p:sldId id="479" r:id="rId15"/>
    <p:sldId id="480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6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3399"/>
    <a:srgbClr val="FFFF00"/>
    <a:srgbClr val="C2D9F0"/>
    <a:srgbClr val="BFD7EF"/>
    <a:srgbClr val="000099"/>
    <a:srgbClr val="5F5F5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22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3DA4608-2AA0-450D-AF4B-64D5D1697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1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4EB29-D9AE-4415-A150-49819AB6F7AD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11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4EB29-D9AE-4415-A150-49819AB6F7AD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4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FE369C-D27B-4A37-A367-36205185454F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33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FC569-3AE2-4B25-A428-6691EC536D7A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0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7AC61-CDBB-4E60-A87F-B8C11AD2BBF8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3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876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AC2BF-0694-4340-808C-C0820F2FA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23651-4356-4DE9-A52B-E0957FB3E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274638"/>
            <a:ext cx="1847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274638"/>
            <a:ext cx="5391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7E2A7-D726-4E90-930A-C0159221E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517FF-F1FC-4A54-AF1A-DD7678468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F99A7-3E31-4642-ADFB-34BAB5BA1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8221B-72E9-4D97-B23F-859CF2024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62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5825" y="1600200"/>
            <a:ext cx="4162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1801C-7E97-40DC-9AC8-5338B2A81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54443-4E12-4331-9A6B-DA18CBDA3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C1765-6B3C-4355-B4A4-365730779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8C5B3-1BE1-4FE5-AAFE-E4DDBF7BDE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716E6-1CAB-4821-B8BC-7BE402873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5AF00-43B3-422F-8EA3-90619D81C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5B1B8-C5D8-4449-9C28-005ABD2ED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295CD-D9B3-4FCB-86C8-E91F779AB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274638"/>
            <a:ext cx="211931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20553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27C06-C3CA-4473-8442-E47C3F90D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1BC1D-B5E5-4CBC-8499-FB8A84BF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EA944-A6B4-49DC-9237-EFA8442CD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46CE9-DB19-49F0-951C-8D70576A2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DAEA-344B-4A63-93C0-14B8C51DA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87B8D-739C-4BEE-AFB7-54F5A532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61A27-52A2-4C75-8165-7072914C1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B15B9-E45B-4C3D-8043-45BF76CBE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274638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600200"/>
            <a:ext cx="7391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15B6F6A-C150-4060-A34A-BE5AD2228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477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772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568928B6-3629-401C-9EBE-FA3A5DF7F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Georgia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1676400"/>
            <a:ext cx="7407275" cy="1471613"/>
          </a:xfrm>
        </p:spPr>
        <p:txBody>
          <a:bodyPr anchor="b">
            <a:noAutofit/>
          </a:bodyPr>
          <a:lstStyle/>
          <a:p>
            <a:pPr algn="r" eaLnBrk="1" hangingPunct="1">
              <a:defRPr/>
            </a:pPr>
            <a:br>
              <a:rPr lang="en-US" sz="4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33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63550" y="4043363"/>
            <a:ext cx="8372475" cy="1866900"/>
          </a:xfrm>
        </p:spPr>
        <p:txBody>
          <a:bodyPr tIns="0"/>
          <a:lstStyle/>
          <a:p>
            <a:pPr marL="26988" indent="0" algn="r" eaLnBrk="1" hangingPunct="1">
              <a:lnSpc>
                <a:spcPct val="60000"/>
              </a:lnSpc>
              <a:buFontTx/>
              <a:buNone/>
            </a:pPr>
            <a:r>
              <a:rPr lang="en-US" sz="2200">
                <a:solidFill>
                  <a:schemeClr val="folHlink"/>
                </a:solidFill>
              </a:rPr>
              <a:t>Oleh: </a:t>
            </a: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r>
              <a:rPr lang="en-US" sz="2200">
                <a:solidFill>
                  <a:schemeClr val="folHlink"/>
                </a:solidFill>
              </a:rPr>
              <a:t>Tim Dosen  PBO I TI USD</a:t>
            </a: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endParaRPr lang="en-US" sz="2200">
              <a:solidFill>
                <a:schemeClr val="folHlink"/>
              </a:solidFill>
            </a:endParaRP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endParaRPr lang="en-US" sz="2200">
              <a:solidFill>
                <a:schemeClr val="folHlink"/>
              </a:solidFill>
            </a:endParaRP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r>
              <a:rPr lang="en-US" sz="2200">
                <a:solidFill>
                  <a:schemeClr val="folHlink"/>
                </a:solidFill>
              </a:rPr>
              <a:t>Jurusan Teknik Informatika </a:t>
            </a: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r>
              <a:rPr lang="en-US" sz="2200">
                <a:solidFill>
                  <a:schemeClr val="folHlink"/>
                </a:solidFill>
              </a:rPr>
              <a:t>Universitas Sanata Dharma</a:t>
            </a:r>
          </a:p>
          <a:p>
            <a:pPr marL="26988" indent="0" algn="r" eaLnBrk="1" hangingPunct="1">
              <a:lnSpc>
                <a:spcPct val="60000"/>
              </a:lnSpc>
              <a:buFontTx/>
              <a:buNone/>
            </a:pPr>
            <a:endParaRPr lang="en-US" sz="2200">
              <a:solidFill>
                <a:schemeClr val="folHlink"/>
              </a:solidFill>
            </a:endParaRPr>
          </a:p>
          <a:p>
            <a:pPr marL="26988" indent="0" eaLnBrk="1" hangingPunct="1">
              <a:lnSpc>
                <a:spcPct val="80000"/>
              </a:lnSpc>
              <a:buFontTx/>
              <a:buNone/>
            </a:pPr>
            <a:endParaRPr lang="en-US" sz="2000">
              <a:solidFill>
                <a:schemeClr val="folHlin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1511" y="1422400"/>
            <a:ext cx="79022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en-US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OBYEK SEBAGAI ATRIBUT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Diagram Kelas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2374" name="AutoShape 6"/>
          <p:cNvSpPr>
            <a:spLocks noChangeArrowheads="1"/>
          </p:cNvSpPr>
          <p:nvPr/>
        </p:nvSpPr>
        <p:spPr bwMode="auto">
          <a:xfrm>
            <a:off x="1444625" y="2092325"/>
            <a:ext cx="1979613" cy="2239963"/>
          </a:xfrm>
          <a:prstGeom prst="roundRect">
            <a:avLst>
              <a:gd name="adj" fmla="val 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1320" dir="3080412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5365" name="AutoShape 7"/>
          <p:cNvSpPr>
            <a:spLocks noChangeArrowheads="1"/>
          </p:cNvSpPr>
          <p:nvPr/>
        </p:nvSpPr>
        <p:spPr bwMode="auto">
          <a:xfrm>
            <a:off x="1447800" y="2063750"/>
            <a:ext cx="1976438" cy="449263"/>
          </a:xfrm>
          <a:prstGeom prst="roundRect">
            <a:avLst>
              <a:gd name="adj" fmla="val 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1708150" y="2132013"/>
            <a:ext cx="1379538" cy="3048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400">
                <a:solidFill>
                  <a:srgbClr val="000000"/>
                </a:solidFill>
                <a:ea typeface="ＭＳ Ｐゴシック" pitchFamily="34" charset="-128"/>
              </a:rPr>
              <a:t>Mahasiswa</a:t>
            </a: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1485900" y="2557463"/>
            <a:ext cx="19367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nim : String</a:t>
            </a:r>
          </a:p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nama </a:t>
            </a:r>
            <a:r>
              <a:rPr lang="en-US" sz="1400" b="1">
                <a:solidFill>
                  <a:schemeClr val="tx2"/>
                </a:solidFill>
              </a:rPr>
              <a:t>: String</a:t>
            </a:r>
            <a:endParaRPr lang="en-US" sz="1400" b="1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email </a:t>
            </a:r>
            <a:r>
              <a:rPr lang="en-US" sz="1400" b="1">
                <a:solidFill>
                  <a:schemeClr val="tx2"/>
                </a:solidFill>
              </a:rPr>
              <a:t>: String</a:t>
            </a:r>
            <a:endParaRPr lang="en-US" sz="1400" b="1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pembimbing : Dosen</a:t>
            </a:r>
          </a:p>
        </p:txBody>
      </p:sp>
      <p:sp>
        <p:nvSpPr>
          <p:cNvPr id="15368" name="Line 14"/>
          <p:cNvSpPr>
            <a:spLocks noChangeShapeType="1"/>
          </p:cNvSpPr>
          <p:nvPr/>
        </p:nvSpPr>
        <p:spPr bwMode="auto">
          <a:xfrm>
            <a:off x="1443038" y="3543300"/>
            <a:ext cx="175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5"/>
          <p:cNvSpPr txBox="1">
            <a:spLocks noChangeArrowheads="1"/>
          </p:cNvSpPr>
          <p:nvPr/>
        </p:nvSpPr>
        <p:spPr bwMode="auto">
          <a:xfrm>
            <a:off x="1495425" y="3624263"/>
            <a:ext cx="1622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getNim()  : String</a:t>
            </a:r>
          </a:p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……………..</a:t>
            </a:r>
          </a:p>
        </p:txBody>
      </p:sp>
      <p:sp>
        <p:nvSpPr>
          <p:cNvPr id="442384" name="AutoShape 16"/>
          <p:cNvSpPr>
            <a:spLocks noChangeArrowheads="1"/>
          </p:cNvSpPr>
          <p:nvPr/>
        </p:nvSpPr>
        <p:spPr bwMode="auto">
          <a:xfrm>
            <a:off x="5011738" y="2087563"/>
            <a:ext cx="1979612" cy="2239962"/>
          </a:xfrm>
          <a:prstGeom prst="roundRect">
            <a:avLst>
              <a:gd name="adj" fmla="val 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1320" dir="3080412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5371" name="AutoShape 17"/>
          <p:cNvSpPr>
            <a:spLocks noChangeArrowheads="1"/>
          </p:cNvSpPr>
          <p:nvPr/>
        </p:nvSpPr>
        <p:spPr bwMode="auto">
          <a:xfrm>
            <a:off x="5014913" y="2058988"/>
            <a:ext cx="1976437" cy="449262"/>
          </a:xfrm>
          <a:prstGeom prst="roundRect">
            <a:avLst>
              <a:gd name="adj" fmla="val 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Text Box 18"/>
          <p:cNvSpPr txBox="1">
            <a:spLocks noChangeArrowheads="1"/>
          </p:cNvSpPr>
          <p:nvPr/>
        </p:nvSpPr>
        <p:spPr bwMode="auto">
          <a:xfrm>
            <a:off x="5275263" y="2127250"/>
            <a:ext cx="1379537" cy="3048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400">
                <a:solidFill>
                  <a:srgbClr val="000000"/>
                </a:solidFill>
                <a:ea typeface="ＭＳ Ｐゴシック" pitchFamily="34" charset="-128"/>
              </a:rPr>
              <a:t>Dosen</a:t>
            </a:r>
          </a:p>
        </p:txBody>
      </p:sp>
      <p:sp>
        <p:nvSpPr>
          <p:cNvPr id="15373" name="Text Box 19"/>
          <p:cNvSpPr txBox="1">
            <a:spLocks noChangeArrowheads="1"/>
          </p:cNvSpPr>
          <p:nvPr/>
        </p:nvSpPr>
        <p:spPr bwMode="auto">
          <a:xfrm>
            <a:off x="5053013" y="2552700"/>
            <a:ext cx="13176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nip : String</a:t>
            </a:r>
          </a:p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nama </a:t>
            </a:r>
            <a:r>
              <a:rPr lang="en-US" sz="1400" b="1">
                <a:solidFill>
                  <a:schemeClr val="tx2"/>
                </a:solidFill>
              </a:rPr>
              <a:t>: String</a:t>
            </a:r>
            <a:endParaRPr lang="en-US" sz="1400" b="1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email </a:t>
            </a:r>
            <a:r>
              <a:rPr lang="en-US" sz="1400" b="1">
                <a:solidFill>
                  <a:schemeClr val="tx2"/>
                </a:solidFill>
              </a:rPr>
              <a:t>: String</a:t>
            </a:r>
            <a:endParaRPr lang="en-US" sz="1400" b="1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gelar : String</a:t>
            </a:r>
          </a:p>
        </p:txBody>
      </p:sp>
      <p:sp>
        <p:nvSpPr>
          <p:cNvPr id="15374" name="Line 20"/>
          <p:cNvSpPr>
            <a:spLocks noChangeShapeType="1"/>
          </p:cNvSpPr>
          <p:nvPr/>
        </p:nvSpPr>
        <p:spPr bwMode="auto">
          <a:xfrm>
            <a:off x="5010150" y="3538538"/>
            <a:ext cx="1757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Text Box 21"/>
          <p:cNvSpPr txBox="1">
            <a:spLocks noChangeArrowheads="1"/>
          </p:cNvSpPr>
          <p:nvPr/>
        </p:nvSpPr>
        <p:spPr bwMode="auto">
          <a:xfrm>
            <a:off x="5062538" y="3619500"/>
            <a:ext cx="15827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getNIP()  : String</a:t>
            </a:r>
          </a:p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……………..</a:t>
            </a:r>
          </a:p>
        </p:txBody>
      </p:sp>
      <p:sp>
        <p:nvSpPr>
          <p:cNvPr id="15376" name="Line 22"/>
          <p:cNvSpPr>
            <a:spLocks noChangeShapeType="1"/>
          </p:cNvSpPr>
          <p:nvPr/>
        </p:nvSpPr>
        <p:spPr bwMode="auto">
          <a:xfrm>
            <a:off x="3529013" y="3143250"/>
            <a:ext cx="138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Text Box 23"/>
          <p:cNvSpPr txBox="1">
            <a:spLocks noChangeArrowheads="1"/>
          </p:cNvSpPr>
          <p:nvPr/>
        </p:nvSpPr>
        <p:spPr bwMode="auto">
          <a:xfrm>
            <a:off x="7037388" y="6146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4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234950" y="1204913"/>
            <a:ext cx="41433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public class </a:t>
            </a:r>
            <a:r>
              <a:rPr lang="en-US" b="1" dirty="0" err="1">
                <a:latin typeface="Courier New" pitchFamily="49" charset="0"/>
              </a:rPr>
              <a:t>Mahasiswa</a:t>
            </a:r>
            <a:r>
              <a:rPr lang="en-US" b="1" dirty="0">
                <a:latin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</a:rPr>
              <a:t>    private String </a:t>
            </a:r>
            <a:r>
              <a:rPr lang="en-US" b="1" dirty="0" err="1">
                <a:latin typeface="Courier New" pitchFamily="49" charset="0"/>
              </a:rPr>
              <a:t>nim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</a:rPr>
              <a:t>    private String </a:t>
            </a:r>
            <a:r>
              <a:rPr lang="en-US" b="1" dirty="0" err="1">
                <a:latin typeface="Courier New" pitchFamily="49" charset="0"/>
              </a:rPr>
              <a:t>nama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</a:rPr>
              <a:t>    private String email;</a:t>
            </a:r>
          </a:p>
          <a:p>
            <a:r>
              <a:rPr lang="en-US" b="1" dirty="0">
                <a:latin typeface="Courier New" pitchFamily="49" charset="0"/>
              </a:rPr>
              <a:t>    private </a:t>
            </a:r>
            <a:r>
              <a:rPr lang="en-US" b="1" dirty="0" err="1">
                <a:latin typeface="Courier New" pitchFamily="49" charset="0"/>
              </a:rPr>
              <a:t>Dosen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pembimbing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</a:rPr>
              <a:t>…………………..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55588" y="3657600"/>
            <a:ext cx="3700462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public class </a:t>
            </a:r>
            <a:r>
              <a:rPr lang="en-US" b="1" dirty="0" err="1">
                <a:latin typeface="Courier New" pitchFamily="49" charset="0"/>
              </a:rPr>
              <a:t>Dosen</a:t>
            </a:r>
            <a:r>
              <a:rPr lang="en-US" b="1" dirty="0">
                <a:latin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</a:rPr>
              <a:t>    private String nip;</a:t>
            </a:r>
          </a:p>
          <a:p>
            <a:r>
              <a:rPr lang="en-US" b="1" dirty="0">
                <a:latin typeface="Courier New" pitchFamily="49" charset="0"/>
              </a:rPr>
              <a:t>    private String </a:t>
            </a:r>
            <a:r>
              <a:rPr lang="en-US" b="1" dirty="0" err="1">
                <a:latin typeface="Courier New" pitchFamily="49" charset="0"/>
              </a:rPr>
              <a:t>nama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</a:rPr>
              <a:t>    private String email;</a:t>
            </a:r>
          </a:p>
          <a:p>
            <a:r>
              <a:rPr lang="en-US" b="1" dirty="0">
                <a:latin typeface="Courier New" pitchFamily="49" charset="0"/>
              </a:rPr>
              <a:t>    private String </a:t>
            </a:r>
            <a:r>
              <a:rPr lang="en-US" b="1" dirty="0" err="1">
                <a:latin typeface="Courier New" pitchFamily="49" charset="0"/>
              </a:rPr>
              <a:t>gelar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</a:rPr>
              <a:t>………………</a:t>
            </a:r>
          </a:p>
          <a:p>
            <a:r>
              <a:rPr lang="en-US" b="1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4953000" y="11430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accent1"/>
                </a:solidFill>
                <a:latin typeface="Times New Roman" pitchFamily="18" charset="0"/>
              </a:rPr>
              <a:t>S1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4341" name="Rectangle 13"/>
          <p:cNvSpPr>
            <a:spLocks noChangeArrowheads="1"/>
          </p:cNvSpPr>
          <p:nvPr/>
        </p:nvSpPr>
        <p:spPr bwMode="auto">
          <a:xfrm>
            <a:off x="5362575" y="5681663"/>
            <a:ext cx="2097088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Kedua obyek ada 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di dalam memori</a:t>
            </a:r>
          </a:p>
        </p:txBody>
      </p:sp>
      <p:sp>
        <p:nvSpPr>
          <p:cNvPr id="14342" name="AutoShape 14"/>
          <p:cNvSpPr>
            <a:spLocks noChangeArrowheads="1"/>
          </p:cNvSpPr>
          <p:nvPr/>
        </p:nvSpPr>
        <p:spPr bwMode="auto">
          <a:xfrm>
            <a:off x="7315200" y="3733800"/>
            <a:ext cx="1219200" cy="609600"/>
          </a:xfrm>
          <a:prstGeom prst="wedgeRoundRectCallout">
            <a:avLst>
              <a:gd name="adj1" fmla="val -101565"/>
              <a:gd name="adj2" fmla="val -5807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Referensi</a:t>
            </a:r>
          </a:p>
        </p:txBody>
      </p:sp>
      <p:sp>
        <p:nvSpPr>
          <p:cNvPr id="14343" name="Text Box 15"/>
          <p:cNvSpPr txBox="1">
            <a:spLocks noChangeArrowheads="1"/>
          </p:cNvSpPr>
          <p:nvPr/>
        </p:nvSpPr>
        <p:spPr bwMode="auto">
          <a:xfrm>
            <a:off x="6915150" y="990600"/>
            <a:ext cx="23288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Setiap atribut </a:t>
            </a:r>
          </a:p>
          <a:p>
            <a:pPr eaLnBrk="0" hangingPunct="0"/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merupakan sebuah </a:t>
            </a:r>
          </a:p>
          <a:p>
            <a:pPr eaLnBrk="0" hangingPunct="0"/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referensi ke </a:t>
            </a:r>
          </a:p>
          <a:p>
            <a:pPr eaLnBrk="0" hangingPunct="0"/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sebuah obyek</a:t>
            </a:r>
          </a:p>
        </p:txBody>
      </p:sp>
      <p:sp>
        <p:nvSpPr>
          <p:cNvPr id="429072" name="Rectangle 16"/>
          <p:cNvSpPr>
            <a:spLocks noChangeArrowheads="1"/>
          </p:cNvSpPr>
          <p:nvPr/>
        </p:nvSpPr>
        <p:spPr bwMode="auto">
          <a:xfrm>
            <a:off x="333375" y="36513"/>
            <a:ext cx="847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eorgia" pitchFamily="18" charset="0"/>
                <a:cs typeface="Arial" charset="0"/>
              </a:rPr>
              <a:t>Obyek Sebagai Atribut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916488" y="1492250"/>
            <a:ext cx="1765300" cy="1897063"/>
            <a:chOff x="4443" y="2592"/>
            <a:chExt cx="1016" cy="1195"/>
          </a:xfrm>
        </p:grpSpPr>
        <p:sp>
          <p:nvSpPr>
            <p:cNvPr id="429074" name="AutoShape 18"/>
            <p:cNvSpPr>
              <a:spLocks noChangeArrowheads="1"/>
            </p:cNvSpPr>
            <p:nvPr/>
          </p:nvSpPr>
          <p:spPr bwMode="auto">
            <a:xfrm>
              <a:off x="4443" y="2610"/>
              <a:ext cx="1016" cy="1177"/>
            </a:xfrm>
            <a:prstGeom prst="roundRect">
              <a:avLst>
                <a:gd name="adj" fmla="val 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4359" name="AutoShape 19"/>
            <p:cNvSpPr>
              <a:spLocks noChangeArrowheads="1"/>
            </p:cNvSpPr>
            <p:nvPr/>
          </p:nvSpPr>
          <p:spPr bwMode="auto">
            <a:xfrm>
              <a:off x="4445" y="2592"/>
              <a:ext cx="1014" cy="283"/>
            </a:xfrm>
            <a:prstGeom prst="roundRect">
              <a:avLst>
                <a:gd name="adj" fmla="val 0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Text Box 20"/>
            <p:cNvSpPr txBox="1">
              <a:spLocks noChangeArrowheads="1"/>
            </p:cNvSpPr>
            <p:nvPr/>
          </p:nvSpPr>
          <p:spPr bwMode="auto">
            <a:xfrm>
              <a:off x="4595" y="2635"/>
              <a:ext cx="794" cy="1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400" u="sng">
                  <a:solidFill>
                    <a:srgbClr val="000000"/>
                  </a:solidFill>
                  <a:ea typeface="ＭＳ Ｐゴシック" pitchFamily="34" charset="-128"/>
                </a:rPr>
                <a:t>: Mahasiswa</a:t>
              </a:r>
            </a:p>
          </p:txBody>
        </p:sp>
        <p:sp>
          <p:nvSpPr>
            <p:cNvPr id="14361" name="Text Box 21"/>
            <p:cNvSpPr txBox="1">
              <a:spLocks noChangeArrowheads="1"/>
            </p:cNvSpPr>
            <p:nvPr/>
          </p:nvSpPr>
          <p:spPr bwMode="auto">
            <a:xfrm>
              <a:off x="4467" y="2903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chemeClr val="tx2"/>
                  </a:solidFill>
                  <a:ea typeface="ＭＳ Ｐゴシック" pitchFamily="34" charset="-128"/>
                </a:rPr>
                <a:t>nim</a:t>
              </a:r>
            </a:p>
          </p:txBody>
        </p:sp>
        <p:sp>
          <p:nvSpPr>
            <p:cNvPr id="14362" name="AutoShape 22"/>
            <p:cNvSpPr>
              <a:spLocks noChangeArrowheads="1"/>
            </p:cNvSpPr>
            <p:nvPr/>
          </p:nvSpPr>
          <p:spPr bwMode="auto">
            <a:xfrm>
              <a:off x="4600" y="3074"/>
              <a:ext cx="732" cy="160"/>
            </a:xfrm>
            <a:prstGeom prst="roundRect">
              <a:avLst>
                <a:gd name="adj" fmla="val 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chemeClr val="tx2"/>
                </a:solidFill>
                <a:ea typeface="ＭＳ Ｐゴシック" pitchFamily="34" charset="-128"/>
              </a:endParaRPr>
            </a:p>
          </p:txBody>
        </p:sp>
        <p:sp>
          <p:nvSpPr>
            <p:cNvPr id="14363" name="Text Box 23"/>
            <p:cNvSpPr txBox="1">
              <a:spLocks noChangeArrowheads="1"/>
            </p:cNvSpPr>
            <p:nvPr/>
          </p:nvSpPr>
          <p:spPr bwMode="auto">
            <a:xfrm>
              <a:off x="4475" y="3316"/>
              <a:ext cx="7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chemeClr val="tx2"/>
                  </a:solidFill>
                  <a:ea typeface="ＭＳ Ｐゴシック" pitchFamily="34" charset="-128"/>
                </a:rPr>
                <a:t>pembimbing</a:t>
              </a:r>
            </a:p>
          </p:txBody>
        </p:sp>
        <p:sp>
          <p:nvSpPr>
            <p:cNvPr id="14364" name="AutoShape 24"/>
            <p:cNvSpPr>
              <a:spLocks noChangeArrowheads="1"/>
            </p:cNvSpPr>
            <p:nvPr/>
          </p:nvSpPr>
          <p:spPr bwMode="auto">
            <a:xfrm>
              <a:off x="4624" y="3511"/>
              <a:ext cx="732" cy="160"/>
            </a:xfrm>
            <a:prstGeom prst="roundRect">
              <a:avLst>
                <a:gd name="adj" fmla="val 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chemeClr val="tx2"/>
                </a:solidFill>
                <a:ea typeface="ＭＳ Ｐゴシック" pitchFamily="34" charset="-128"/>
              </a:endParaRPr>
            </a:p>
          </p:txBody>
        </p:sp>
        <p:sp>
          <p:nvSpPr>
            <p:cNvPr id="14365" name="Text Box 25"/>
            <p:cNvSpPr txBox="1">
              <a:spLocks noChangeArrowheads="1"/>
            </p:cNvSpPr>
            <p:nvPr/>
          </p:nvSpPr>
          <p:spPr bwMode="auto">
            <a:xfrm>
              <a:off x="4843" y="3491"/>
              <a:ext cx="2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400">
                <a:solidFill>
                  <a:schemeClr val="tx2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4346" name="Text Box 26"/>
          <p:cNvSpPr txBox="1">
            <a:spLocks noChangeArrowheads="1"/>
          </p:cNvSpPr>
          <p:nvPr/>
        </p:nvSpPr>
        <p:spPr bwMode="auto">
          <a:xfrm>
            <a:off x="4943475" y="2365375"/>
            <a:ext cx="155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………………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575175" y="3697288"/>
            <a:ext cx="1765300" cy="1897062"/>
            <a:chOff x="4443" y="2592"/>
            <a:chExt cx="1016" cy="1195"/>
          </a:xfrm>
        </p:grpSpPr>
        <p:sp>
          <p:nvSpPr>
            <p:cNvPr id="429084" name="AutoShape 28"/>
            <p:cNvSpPr>
              <a:spLocks noChangeArrowheads="1"/>
            </p:cNvSpPr>
            <p:nvPr/>
          </p:nvSpPr>
          <p:spPr bwMode="auto">
            <a:xfrm>
              <a:off x="4443" y="2610"/>
              <a:ext cx="1016" cy="1177"/>
            </a:xfrm>
            <a:prstGeom prst="roundRect">
              <a:avLst>
                <a:gd name="adj" fmla="val 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4351" name="AutoShape 29"/>
            <p:cNvSpPr>
              <a:spLocks noChangeArrowheads="1"/>
            </p:cNvSpPr>
            <p:nvPr/>
          </p:nvSpPr>
          <p:spPr bwMode="auto">
            <a:xfrm>
              <a:off x="4445" y="2592"/>
              <a:ext cx="1014" cy="283"/>
            </a:xfrm>
            <a:prstGeom prst="roundRect">
              <a:avLst>
                <a:gd name="adj" fmla="val 0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Text Box 30"/>
            <p:cNvSpPr txBox="1">
              <a:spLocks noChangeArrowheads="1"/>
            </p:cNvSpPr>
            <p:nvPr/>
          </p:nvSpPr>
          <p:spPr bwMode="auto">
            <a:xfrm>
              <a:off x="4595" y="2635"/>
              <a:ext cx="794" cy="1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400" u="sng">
                  <a:solidFill>
                    <a:srgbClr val="000000"/>
                  </a:solidFill>
                  <a:ea typeface="ＭＳ Ｐゴシック" pitchFamily="34" charset="-128"/>
                </a:rPr>
                <a:t>: Dosen</a:t>
              </a:r>
            </a:p>
          </p:txBody>
        </p:sp>
        <p:sp>
          <p:nvSpPr>
            <p:cNvPr id="14353" name="Text Box 31"/>
            <p:cNvSpPr txBox="1">
              <a:spLocks noChangeArrowheads="1"/>
            </p:cNvSpPr>
            <p:nvPr/>
          </p:nvSpPr>
          <p:spPr bwMode="auto">
            <a:xfrm>
              <a:off x="4467" y="2903"/>
              <a:ext cx="2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chemeClr val="tx2"/>
                  </a:solidFill>
                  <a:ea typeface="ＭＳ Ｐゴシック" pitchFamily="34" charset="-128"/>
                </a:rPr>
                <a:t>nip</a:t>
              </a:r>
            </a:p>
          </p:txBody>
        </p:sp>
        <p:sp>
          <p:nvSpPr>
            <p:cNvPr id="14354" name="AutoShape 32"/>
            <p:cNvSpPr>
              <a:spLocks noChangeArrowheads="1"/>
            </p:cNvSpPr>
            <p:nvPr/>
          </p:nvSpPr>
          <p:spPr bwMode="auto">
            <a:xfrm>
              <a:off x="4600" y="3074"/>
              <a:ext cx="732" cy="160"/>
            </a:xfrm>
            <a:prstGeom prst="roundRect">
              <a:avLst>
                <a:gd name="adj" fmla="val 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chemeClr val="tx2"/>
                </a:solidFill>
                <a:ea typeface="ＭＳ Ｐゴシック" pitchFamily="34" charset="-128"/>
              </a:endParaRPr>
            </a:p>
          </p:txBody>
        </p:sp>
        <p:sp>
          <p:nvSpPr>
            <p:cNvPr id="14355" name="Text Box 33"/>
            <p:cNvSpPr txBox="1">
              <a:spLocks noChangeArrowheads="1"/>
            </p:cNvSpPr>
            <p:nvPr/>
          </p:nvSpPr>
          <p:spPr bwMode="auto">
            <a:xfrm>
              <a:off x="4475" y="3316"/>
              <a:ext cx="3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chemeClr val="tx2"/>
                  </a:solidFill>
                  <a:ea typeface="ＭＳ Ｐゴシック" pitchFamily="34" charset="-128"/>
                </a:rPr>
                <a:t>gelar</a:t>
              </a:r>
            </a:p>
          </p:txBody>
        </p:sp>
        <p:sp>
          <p:nvSpPr>
            <p:cNvPr id="14356" name="AutoShape 34"/>
            <p:cNvSpPr>
              <a:spLocks noChangeArrowheads="1"/>
            </p:cNvSpPr>
            <p:nvPr/>
          </p:nvSpPr>
          <p:spPr bwMode="auto">
            <a:xfrm>
              <a:off x="4624" y="3511"/>
              <a:ext cx="732" cy="160"/>
            </a:xfrm>
            <a:prstGeom prst="roundRect">
              <a:avLst>
                <a:gd name="adj" fmla="val 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chemeClr val="tx2"/>
                </a:solidFill>
                <a:ea typeface="ＭＳ Ｐゴシック" pitchFamily="34" charset="-128"/>
              </a:endParaRPr>
            </a:p>
          </p:txBody>
        </p:sp>
        <p:sp>
          <p:nvSpPr>
            <p:cNvPr id="14357" name="Text Box 35"/>
            <p:cNvSpPr txBox="1">
              <a:spLocks noChangeArrowheads="1"/>
            </p:cNvSpPr>
            <p:nvPr/>
          </p:nvSpPr>
          <p:spPr bwMode="auto">
            <a:xfrm>
              <a:off x="4843" y="3491"/>
              <a:ext cx="2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400">
                <a:solidFill>
                  <a:schemeClr val="tx2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4348" name="Text Box 36"/>
          <p:cNvSpPr txBox="1">
            <a:spLocks noChangeArrowheads="1"/>
          </p:cNvSpPr>
          <p:nvPr/>
        </p:nvSpPr>
        <p:spPr bwMode="auto">
          <a:xfrm>
            <a:off x="4649788" y="4567238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……………….</a:t>
            </a:r>
          </a:p>
        </p:txBody>
      </p:sp>
      <p:cxnSp>
        <p:nvCxnSpPr>
          <p:cNvPr id="14349" name="AutoShape 12"/>
          <p:cNvCxnSpPr>
            <a:cxnSpLocks noChangeShapeType="1"/>
            <a:stCxn id="14352" idx="3"/>
            <a:endCxn id="14365" idx="3"/>
          </p:cNvCxnSpPr>
          <p:nvPr/>
        </p:nvCxnSpPr>
        <p:spPr bwMode="auto">
          <a:xfrm flipH="1" flipV="1">
            <a:off x="6092825" y="3071813"/>
            <a:ext cx="125413" cy="846137"/>
          </a:xfrm>
          <a:prstGeom prst="curvedConnector3">
            <a:avLst>
              <a:gd name="adj1" fmla="val -181014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50484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5740"/>
            <a:ext cx="9144000" cy="646611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public class </a:t>
            </a:r>
            <a:r>
              <a:rPr lang="en-US" sz="2000" b="1" dirty="0" err="1">
                <a:latin typeface="Courier New" pitchFamily="49" charset="0"/>
              </a:rPr>
              <a:t>Mahasiswa</a:t>
            </a:r>
            <a:r>
              <a:rPr lang="en-US" sz="2000" b="1" dirty="0">
                <a:latin typeface="Courier New" pitchFamily="49" charset="0"/>
              </a:rPr>
              <a:t> {</a:t>
            </a:r>
          </a:p>
          <a:p>
            <a:pPr marL="401638" indent="-288925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private String </a:t>
            </a:r>
            <a:r>
              <a:rPr lang="en-US" sz="2000" b="1" dirty="0" err="1">
                <a:latin typeface="Courier New" pitchFamily="49" charset="0"/>
              </a:rPr>
              <a:t>nim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401638" indent="-288925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private String </a:t>
            </a:r>
            <a:r>
              <a:rPr lang="en-US" sz="2000" b="1" dirty="0" err="1">
                <a:latin typeface="Courier New" pitchFamily="49" charset="0"/>
              </a:rPr>
              <a:t>nama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401638" indent="-288925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private String email;</a:t>
            </a:r>
          </a:p>
          <a:p>
            <a:pPr marL="401638" indent="-288925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private </a:t>
            </a:r>
            <a:r>
              <a:rPr lang="en-US" sz="2000" b="1" dirty="0" err="1">
                <a:latin typeface="Courier New" pitchFamily="49" charset="0"/>
              </a:rPr>
              <a:t>Dosen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pembimbing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401638" indent="-288925" eaLnBrk="1" hangingPunct="1"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 marL="401638" indent="-288925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    public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</a:rPr>
              <a:t>Mahasiswa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(String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</a:rPr>
              <a:t>nim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, String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</a:rPr>
              <a:t>nama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)  {</a:t>
            </a:r>
          </a:p>
          <a:p>
            <a:pPr marL="401638" indent="-288925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</a:rPr>
              <a:t>this.nim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=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</a:rPr>
              <a:t>nim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;</a:t>
            </a:r>
          </a:p>
          <a:p>
            <a:pPr marL="401638" indent="-288925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</a:rPr>
              <a:t>this.nama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=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</a:rPr>
              <a:t>nama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;</a:t>
            </a:r>
          </a:p>
          <a:p>
            <a:pPr marL="401638" indent="-288925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    }</a:t>
            </a:r>
          </a:p>
          <a:p>
            <a:pPr marL="401638" indent="-288925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public String </a:t>
            </a:r>
            <a:r>
              <a:rPr lang="en-US" sz="2000" b="1" dirty="0" err="1">
                <a:latin typeface="Courier New" pitchFamily="49" charset="0"/>
              </a:rPr>
              <a:t>getNim</a:t>
            </a:r>
            <a:r>
              <a:rPr lang="en-US" sz="2000" b="1" dirty="0">
                <a:latin typeface="Courier New" pitchFamily="49" charset="0"/>
              </a:rPr>
              <a:t>() {return </a:t>
            </a:r>
            <a:r>
              <a:rPr lang="en-US" sz="2000" b="1" dirty="0" err="1">
                <a:latin typeface="Courier New" pitchFamily="49" charset="0"/>
              </a:rPr>
              <a:t>nim</a:t>
            </a:r>
            <a:r>
              <a:rPr lang="en-US" sz="2000" b="1" dirty="0">
                <a:latin typeface="Courier New" pitchFamily="49" charset="0"/>
              </a:rPr>
              <a:t>;}</a:t>
            </a:r>
          </a:p>
          <a:p>
            <a:pPr marL="401638" indent="-288925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public String </a:t>
            </a:r>
            <a:r>
              <a:rPr lang="en-US" sz="2000" b="1" dirty="0" err="1">
                <a:latin typeface="Courier New" pitchFamily="49" charset="0"/>
              </a:rPr>
              <a:t>getNama</a:t>
            </a:r>
            <a:r>
              <a:rPr lang="en-US" sz="2000" b="1" dirty="0">
                <a:latin typeface="Courier New" pitchFamily="49" charset="0"/>
              </a:rPr>
              <a:t>() { return </a:t>
            </a:r>
            <a:r>
              <a:rPr lang="en-US" sz="2000" b="1" dirty="0" err="1">
                <a:latin typeface="Courier New" pitchFamily="49" charset="0"/>
              </a:rPr>
              <a:t>nama</a:t>
            </a:r>
            <a:r>
              <a:rPr lang="en-US" sz="2000" b="1" dirty="0">
                <a:latin typeface="Courier New" pitchFamily="49" charset="0"/>
              </a:rPr>
              <a:t>;}</a:t>
            </a:r>
          </a:p>
          <a:p>
            <a:pPr marL="401638" indent="-288925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public String </a:t>
            </a:r>
            <a:r>
              <a:rPr lang="en-US" sz="2000" b="1" dirty="0" err="1">
                <a:latin typeface="Courier New" pitchFamily="49" charset="0"/>
              </a:rPr>
              <a:t>getEmail</a:t>
            </a:r>
            <a:r>
              <a:rPr lang="en-US" sz="2000" b="1" dirty="0">
                <a:latin typeface="Courier New" pitchFamily="49" charset="0"/>
              </a:rPr>
              <a:t>() {return email;}</a:t>
            </a:r>
          </a:p>
          <a:p>
            <a:pPr marL="401638" indent="-288925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public void </a:t>
            </a:r>
            <a:r>
              <a:rPr lang="en-US" sz="2000" b="1" dirty="0" err="1">
                <a:latin typeface="Courier New" pitchFamily="49" charset="0"/>
              </a:rPr>
              <a:t>setEmail</a:t>
            </a:r>
            <a:r>
              <a:rPr lang="en-US" sz="2000" b="1" dirty="0">
                <a:latin typeface="Courier New" pitchFamily="49" charset="0"/>
              </a:rPr>
              <a:t>(String </a:t>
            </a:r>
            <a:r>
              <a:rPr lang="en-US" sz="2000" b="1" dirty="0" err="1">
                <a:latin typeface="Courier New" pitchFamily="49" charset="0"/>
              </a:rPr>
              <a:t>mymail</a:t>
            </a:r>
            <a:r>
              <a:rPr lang="en-US" sz="2000" b="1" dirty="0">
                <a:latin typeface="Courier New" pitchFamily="49" charset="0"/>
              </a:rPr>
              <a:t>) {email = </a:t>
            </a:r>
            <a:r>
              <a:rPr lang="en-US" sz="2000" b="1" dirty="0" err="1">
                <a:latin typeface="Courier New" pitchFamily="49" charset="0"/>
              </a:rPr>
              <a:t>mymail</a:t>
            </a:r>
            <a:r>
              <a:rPr lang="en-US" sz="2000" b="1" dirty="0">
                <a:latin typeface="Courier New" pitchFamily="49" charset="0"/>
              </a:rPr>
              <a:t>;}</a:t>
            </a:r>
          </a:p>
          <a:p>
            <a:pPr marL="401638" indent="-288925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public </a:t>
            </a:r>
            <a:r>
              <a:rPr lang="en-US" sz="2000" b="1" dirty="0" err="1">
                <a:latin typeface="Courier New" pitchFamily="49" charset="0"/>
              </a:rPr>
              <a:t>Dosen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getPembimbing</a:t>
            </a:r>
            <a:r>
              <a:rPr lang="en-US" sz="2000" b="1" dirty="0">
                <a:latin typeface="Courier New" pitchFamily="49" charset="0"/>
              </a:rPr>
              <a:t>() { return </a:t>
            </a:r>
            <a:r>
              <a:rPr lang="en-US" sz="2000" b="1" dirty="0" err="1">
                <a:latin typeface="Courier New" pitchFamily="49" charset="0"/>
              </a:rPr>
              <a:t>pembimbing</a:t>
            </a: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 marL="401638" indent="-288925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public void </a:t>
            </a:r>
            <a:r>
              <a:rPr lang="en-US" sz="2000" b="1" dirty="0" err="1">
                <a:latin typeface="Courier New" pitchFamily="49" charset="0"/>
              </a:rPr>
              <a:t>setPembimbing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Dosen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pbb</a:t>
            </a:r>
            <a:r>
              <a:rPr lang="en-US" sz="2000" b="1" dirty="0">
                <a:latin typeface="Courier New" pitchFamily="49" charset="0"/>
              </a:rPr>
              <a:t>) {</a:t>
            </a:r>
            <a:r>
              <a:rPr lang="en-US" sz="2000" b="1" dirty="0" err="1">
                <a:latin typeface="Courier New" pitchFamily="49" charset="0"/>
              </a:rPr>
              <a:t>pembimbing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pbb</a:t>
            </a:r>
            <a:r>
              <a:rPr lang="en-US" sz="2000" b="1" dirty="0">
                <a:latin typeface="Courier New" pitchFamily="49" charset="0"/>
              </a:rPr>
              <a:t>;}</a:t>
            </a:r>
          </a:p>
          <a:p>
            <a:pPr marL="344488" indent="-288925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0198" y="3584247"/>
            <a:ext cx="1603717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Constructor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3561907" y="3051544"/>
            <a:ext cx="3509549" cy="5327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3" y="0"/>
            <a:ext cx="10033907" cy="733386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public class </a:t>
            </a:r>
            <a:r>
              <a:rPr lang="en-US" sz="2000" b="1" dirty="0" err="1">
                <a:latin typeface="Courier New" pitchFamily="49" charset="0"/>
              </a:rPr>
              <a:t>Dosen</a:t>
            </a:r>
            <a:r>
              <a:rPr lang="en-US" sz="2000" b="1" dirty="0"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private String nip;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private String </a:t>
            </a:r>
            <a:r>
              <a:rPr lang="en-US" sz="2000" b="1" dirty="0" err="1">
                <a:latin typeface="Courier New" pitchFamily="49" charset="0"/>
              </a:rPr>
              <a:t>nama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private String email;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private String </a:t>
            </a:r>
            <a:r>
              <a:rPr lang="en-US" sz="2000" b="1" dirty="0" err="1">
                <a:latin typeface="Courier New" pitchFamily="49" charset="0"/>
              </a:rPr>
              <a:t>gelar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public </a:t>
            </a:r>
            <a:r>
              <a:rPr lang="en-US" sz="2000" b="1" dirty="0" err="1">
                <a:latin typeface="Courier New" pitchFamily="49" charset="0"/>
              </a:rPr>
              <a:t>Dosen</a:t>
            </a:r>
            <a:r>
              <a:rPr lang="en-US" sz="2000" b="1" dirty="0">
                <a:latin typeface="Courier New" pitchFamily="49" charset="0"/>
              </a:rPr>
              <a:t>(String </a:t>
            </a:r>
            <a:r>
              <a:rPr lang="en-US" sz="2000" b="1" dirty="0" err="1">
                <a:latin typeface="Courier New" pitchFamily="49" charset="0"/>
              </a:rPr>
              <a:t>nip,String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nama</a:t>
            </a:r>
            <a:r>
              <a:rPr lang="en-US" sz="2000" b="1" dirty="0">
                <a:latin typeface="Courier New" pitchFamily="49" charset="0"/>
              </a:rPr>
              <a:t>)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</a:rPr>
              <a:t>this.nip</a:t>
            </a:r>
            <a:r>
              <a:rPr lang="en-US" sz="2000" b="1" dirty="0">
                <a:latin typeface="Courier New" pitchFamily="49" charset="0"/>
              </a:rPr>
              <a:t>=nip;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</a:rPr>
              <a:t>this.nama</a:t>
            </a:r>
            <a:r>
              <a:rPr lang="en-US" sz="2000" b="1" dirty="0">
                <a:latin typeface="Courier New" pitchFamily="49" charset="0"/>
              </a:rPr>
              <a:t>=</a:t>
            </a:r>
            <a:r>
              <a:rPr lang="en-US" sz="2000" b="1" dirty="0" err="1">
                <a:latin typeface="Courier New" pitchFamily="49" charset="0"/>
              </a:rPr>
              <a:t>nama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public String </a:t>
            </a:r>
            <a:r>
              <a:rPr lang="en-US" sz="2000" b="1" dirty="0" err="1">
                <a:latin typeface="Courier New" pitchFamily="49" charset="0"/>
              </a:rPr>
              <a:t>getNIP</a:t>
            </a:r>
            <a:r>
              <a:rPr lang="en-US" sz="2000" b="1" dirty="0">
                <a:latin typeface="Courier New" pitchFamily="49" charset="0"/>
              </a:rPr>
              <a:t>() { return nip;}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public String </a:t>
            </a:r>
            <a:r>
              <a:rPr lang="en-US" sz="2000" b="1" dirty="0" err="1">
                <a:latin typeface="Courier New" pitchFamily="49" charset="0"/>
              </a:rPr>
              <a:t>getNama</a:t>
            </a:r>
            <a:r>
              <a:rPr lang="en-US" sz="2000" b="1" dirty="0">
                <a:latin typeface="Courier New" pitchFamily="49" charset="0"/>
              </a:rPr>
              <a:t>() { return </a:t>
            </a:r>
            <a:r>
              <a:rPr lang="en-US" sz="2000" b="1" dirty="0" err="1">
                <a:latin typeface="Courier New" pitchFamily="49" charset="0"/>
              </a:rPr>
              <a:t>nama</a:t>
            </a:r>
            <a:r>
              <a:rPr lang="en-US" sz="2000" b="1" dirty="0">
                <a:latin typeface="Courier New" pitchFamily="49" charset="0"/>
              </a:rPr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public String </a:t>
            </a:r>
            <a:r>
              <a:rPr lang="en-US" sz="2000" b="1" dirty="0" err="1">
                <a:latin typeface="Courier New" pitchFamily="49" charset="0"/>
              </a:rPr>
              <a:t>getEmail</a:t>
            </a:r>
            <a:r>
              <a:rPr lang="en-US" sz="2000" b="1" dirty="0">
                <a:latin typeface="Courier New" pitchFamily="49" charset="0"/>
              </a:rPr>
              <a:t>() { return email;}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public void </a:t>
            </a:r>
            <a:r>
              <a:rPr lang="en-US" sz="2000" b="1" dirty="0" err="1">
                <a:latin typeface="Courier New" pitchFamily="49" charset="0"/>
              </a:rPr>
              <a:t>setEmail</a:t>
            </a:r>
            <a:r>
              <a:rPr lang="en-US" sz="2000" b="1" dirty="0">
                <a:latin typeface="Courier New" pitchFamily="49" charset="0"/>
              </a:rPr>
              <a:t>(String </a:t>
            </a:r>
            <a:r>
              <a:rPr lang="en-US" sz="2000" b="1" dirty="0" err="1">
                <a:latin typeface="Courier New" pitchFamily="49" charset="0"/>
              </a:rPr>
              <a:t>mymail</a:t>
            </a:r>
            <a:r>
              <a:rPr lang="en-US" sz="2000" b="1" dirty="0">
                <a:latin typeface="Courier New" pitchFamily="49" charset="0"/>
              </a:rPr>
              <a:t>)(email = </a:t>
            </a:r>
            <a:r>
              <a:rPr lang="en-US" sz="2000" b="1" dirty="0" err="1">
                <a:latin typeface="Courier New" pitchFamily="49" charset="0"/>
              </a:rPr>
              <a:t>mymail</a:t>
            </a:r>
            <a:r>
              <a:rPr lang="en-US" sz="2000" b="1" dirty="0">
                <a:latin typeface="Courier New" pitchFamily="49" charset="0"/>
              </a:rPr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public String </a:t>
            </a:r>
            <a:r>
              <a:rPr lang="en-US" sz="2000" b="1" dirty="0" err="1">
                <a:latin typeface="Courier New" pitchFamily="49" charset="0"/>
              </a:rPr>
              <a:t>getGelar</a:t>
            </a:r>
            <a:r>
              <a:rPr lang="en-US" sz="2000" b="1" dirty="0">
                <a:latin typeface="Courier New" pitchFamily="49" charset="0"/>
              </a:rPr>
              <a:t>() { return </a:t>
            </a:r>
            <a:r>
              <a:rPr lang="en-US" sz="2000" b="1" dirty="0" err="1">
                <a:latin typeface="Courier New" pitchFamily="49" charset="0"/>
              </a:rPr>
              <a:t>gelar</a:t>
            </a:r>
            <a:r>
              <a:rPr lang="en-US" sz="2000" b="1" dirty="0">
                <a:latin typeface="Courier New" pitchFamily="49" charset="0"/>
              </a:rPr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public void </a:t>
            </a:r>
            <a:r>
              <a:rPr lang="en-US" sz="2000" b="1" dirty="0" err="1">
                <a:latin typeface="Courier New" pitchFamily="49" charset="0"/>
              </a:rPr>
              <a:t>setGelar</a:t>
            </a:r>
            <a:r>
              <a:rPr lang="en-US" sz="2000" b="1" dirty="0">
                <a:latin typeface="Courier New" pitchFamily="49" charset="0"/>
              </a:rPr>
              <a:t>(String </a:t>
            </a:r>
            <a:r>
              <a:rPr lang="en-US" sz="2000" b="1" dirty="0" err="1">
                <a:latin typeface="Courier New" pitchFamily="49" charset="0"/>
              </a:rPr>
              <a:t>gelar</a:t>
            </a:r>
            <a:r>
              <a:rPr lang="en-US" sz="2000" b="1" dirty="0">
                <a:latin typeface="Courier New" pitchFamily="49" charset="0"/>
              </a:rPr>
              <a:t>){</a:t>
            </a:r>
            <a:r>
              <a:rPr lang="en-US" sz="2000" b="1" dirty="0" err="1">
                <a:latin typeface="Courier New" pitchFamily="49" charset="0"/>
              </a:rPr>
              <a:t>gelar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gelar</a:t>
            </a:r>
            <a:r>
              <a:rPr lang="en-US" sz="2000" b="1" dirty="0">
                <a:latin typeface="Courier New" pitchFamily="49" charset="0"/>
              </a:rPr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518" y="793588"/>
            <a:ext cx="1652159" cy="4999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63" y="870842"/>
            <a:ext cx="2511755" cy="10187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9144000" cy="662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public class MainMhs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    public static void main(String[] args)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        Dosen dsn1=new Dosen("P1678","Adi Bangun");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        dsn1.setGelar("M.Sc");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        dsn1.setEmail("adi@yahoo.com");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        </a:t>
            </a:r>
            <a:r>
              <a:rPr lang="en-US" sz="2400"/>
              <a:t>Mahasiswa mhs1=new Mahasiswa("085314200","Ria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        mhs1.setPembimbing(dsn1);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        mhs1.setEmail("ria@gmail.com");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        Dosen dsnSem=mhs1.getPembimbing();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        String nm=dsnSem.getN</a:t>
            </a:r>
            <a:r>
              <a:rPr lang="id-ID" sz="2800"/>
              <a:t>ama</a:t>
            </a:r>
            <a:r>
              <a:rPr lang="en-US" sz="280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        JOptionPane.showMessageDialog(null, "Pembimbing "+mhs1.getNim()+" adalah "+nm,"Pembimbing",JOptionPane.INFORMATION_MESSAGE);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    }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557463"/>
            <a:ext cx="8477250" cy="3230562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5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OBYEK SEBAGAI PARAMETER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Mengirimkan Obyek ke Metode 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Selain dapat mengirimkan nilai-nilai primitif seperti int dan double, kita dapat juga mengirimkan obyek ke suatu metode .</a:t>
            </a:r>
          </a:p>
          <a:p>
            <a:pPr eaLnBrk="1" hangingPunct="1"/>
            <a:r>
              <a:rPr lang="en-US"/>
              <a:t>Ketika kita mengirimkan suatu obyek, kita sesungguhnya mengirimkan rujukan/referensi/nama (</a:t>
            </a:r>
            <a:r>
              <a:rPr lang="en-US" i="1"/>
              <a:t>reference</a:t>
            </a:r>
            <a:r>
              <a:rPr lang="en-US"/>
              <a:t>) dari suatu obyek</a:t>
            </a:r>
          </a:p>
          <a:p>
            <a:pPr lvl="1" eaLnBrk="1" hangingPunct="1"/>
            <a:r>
              <a:rPr lang="en-US"/>
              <a:t>artinya dalam metode yang dipanggil, </a:t>
            </a:r>
            <a:r>
              <a:rPr lang="en-US" u="sng"/>
              <a:t>TIDAK DIBUAT DUPLIKAT</a:t>
            </a:r>
            <a:r>
              <a:rPr lang="en-US"/>
              <a:t> dari obyek tersebut.</a:t>
            </a:r>
          </a:p>
        </p:txBody>
      </p:sp>
    </p:spTree>
  </p:cSld>
  <p:clrMapOvr>
    <a:masterClrMapping/>
  </p:clrMapOvr>
  <p:transition spd="med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Mengirimkan Obyek Dosen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312738" y="2995613"/>
            <a:ext cx="3978275" cy="1962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369888" y="3025775"/>
            <a:ext cx="4119562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</a:rPr>
              <a:t>public class Mahasiswa {</a:t>
            </a:r>
          </a:p>
          <a:p>
            <a:r>
              <a:rPr lang="en-US" sz="1400">
                <a:latin typeface="Courier New" pitchFamily="49" charset="0"/>
              </a:rPr>
              <a:t>    private String nim;</a:t>
            </a:r>
          </a:p>
          <a:p>
            <a:r>
              <a:rPr lang="en-US" sz="1400">
                <a:latin typeface="Courier New" pitchFamily="49" charset="0"/>
              </a:rPr>
              <a:t>    ……….</a:t>
            </a:r>
          </a:p>
          <a:p>
            <a:r>
              <a:rPr lang="en-US" sz="1400">
                <a:latin typeface="Courier New" pitchFamily="49" charset="0"/>
              </a:rPr>
              <a:t>    private Dosen pembimbing;</a:t>
            </a:r>
          </a:p>
          <a:p>
            <a:r>
              <a:rPr lang="en-US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……………………..</a:t>
            </a:r>
          </a:p>
          <a:p>
            <a:r>
              <a:rPr lang="en-US" sz="1400">
                <a:latin typeface="Courier New" pitchFamily="49" charset="0"/>
              </a:rPr>
              <a:t>public void setPembimbing(Dosen pbb) </a:t>
            </a:r>
          </a:p>
          <a:p>
            <a:r>
              <a:rPr lang="en-US" sz="1400">
                <a:latin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</a:rPr>
              <a:t>   pembimbing = pbb;   }</a:t>
            </a:r>
          </a:p>
          <a:p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433159" name="Rectangle 7"/>
          <p:cNvSpPr>
            <a:spLocks noChangeArrowheads="1"/>
          </p:cNvSpPr>
          <p:nvPr/>
        </p:nvSpPr>
        <p:spPr bwMode="auto">
          <a:xfrm>
            <a:off x="328613" y="1344613"/>
            <a:ext cx="3651250" cy="1120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304800" y="1335088"/>
            <a:ext cx="3957638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Mahasiswa mhs1=new </a:t>
            </a:r>
          </a:p>
          <a:p>
            <a:r>
              <a:rPr lang="en-US" sz="1600" b="1">
                <a:latin typeface="Courier New" pitchFamily="49" charset="0"/>
              </a:rPr>
              <a:t>Mahasiswa("085314200","Ria");</a:t>
            </a:r>
          </a:p>
          <a:p>
            <a:r>
              <a:rPr lang="en-US" sz="1600" b="1">
                <a:latin typeface="Courier New" pitchFamily="49" charset="0"/>
              </a:rPr>
              <a:t>mhs1.setPembimbing(dsn1);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000" b="1">
              <a:solidFill>
                <a:schemeClr val="tx2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344488" y="2492375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Sisi Pengirim</a:t>
            </a: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382588" y="4916488"/>
            <a:ext cx="159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Sisi Penerima</a:t>
            </a:r>
          </a:p>
        </p:txBody>
      </p:sp>
      <p:sp>
        <p:nvSpPr>
          <p:cNvPr id="433164" name="AutoShape 12"/>
          <p:cNvSpPr>
            <a:spLocks noChangeArrowheads="1"/>
          </p:cNvSpPr>
          <p:nvPr/>
        </p:nvSpPr>
        <p:spPr bwMode="auto">
          <a:xfrm>
            <a:off x="4575175" y="3598863"/>
            <a:ext cx="1765300" cy="1868487"/>
          </a:xfrm>
          <a:prstGeom prst="roundRect">
            <a:avLst>
              <a:gd name="adj" fmla="val 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1320" dir="3080412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8442" name="AutoShape 13"/>
          <p:cNvSpPr>
            <a:spLocks noChangeArrowheads="1"/>
          </p:cNvSpPr>
          <p:nvPr/>
        </p:nvSpPr>
        <p:spPr bwMode="auto">
          <a:xfrm>
            <a:off x="4578350" y="3570288"/>
            <a:ext cx="1762125" cy="449262"/>
          </a:xfrm>
          <a:prstGeom prst="roundRect">
            <a:avLst>
              <a:gd name="adj" fmla="val 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 Box 14"/>
          <p:cNvSpPr txBox="1">
            <a:spLocks noChangeArrowheads="1"/>
          </p:cNvSpPr>
          <p:nvPr/>
        </p:nvSpPr>
        <p:spPr bwMode="auto">
          <a:xfrm>
            <a:off x="4838700" y="3638550"/>
            <a:ext cx="1379538" cy="3048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400" u="sng">
                <a:solidFill>
                  <a:srgbClr val="000000"/>
                </a:solidFill>
                <a:ea typeface="ＭＳ Ｐゴシック" pitchFamily="34" charset="-128"/>
              </a:rPr>
              <a:t>: Mahasiswa</a:t>
            </a:r>
          </a:p>
        </p:txBody>
      </p:sp>
      <p:sp>
        <p:nvSpPr>
          <p:cNvPr id="18444" name="Text Box 15"/>
          <p:cNvSpPr txBox="1">
            <a:spLocks noChangeArrowheads="1"/>
          </p:cNvSpPr>
          <p:nvPr/>
        </p:nvSpPr>
        <p:spPr bwMode="auto">
          <a:xfrm>
            <a:off x="4616450" y="4064000"/>
            <a:ext cx="500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nim</a:t>
            </a:r>
          </a:p>
        </p:txBody>
      </p:sp>
      <p:sp>
        <p:nvSpPr>
          <p:cNvPr id="18445" name="AutoShape 16"/>
          <p:cNvSpPr>
            <a:spLocks noChangeArrowheads="1"/>
          </p:cNvSpPr>
          <p:nvPr/>
        </p:nvSpPr>
        <p:spPr bwMode="auto">
          <a:xfrm>
            <a:off x="4848225" y="4335463"/>
            <a:ext cx="1271588" cy="2540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2"/>
                </a:solidFill>
                <a:ea typeface="ＭＳ Ｐゴシック" pitchFamily="34" charset="-128"/>
              </a:rPr>
              <a:t>“085314200”</a:t>
            </a:r>
          </a:p>
        </p:txBody>
      </p:sp>
      <p:sp>
        <p:nvSpPr>
          <p:cNvPr id="18446" name="Text Box 17"/>
          <p:cNvSpPr txBox="1">
            <a:spLocks noChangeArrowheads="1"/>
          </p:cNvSpPr>
          <p:nvPr/>
        </p:nvSpPr>
        <p:spPr bwMode="auto">
          <a:xfrm>
            <a:off x="4630738" y="4719638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pembimbing</a:t>
            </a:r>
          </a:p>
        </p:txBody>
      </p:sp>
      <p:sp>
        <p:nvSpPr>
          <p:cNvPr id="18447" name="AutoShape 18"/>
          <p:cNvSpPr>
            <a:spLocks noChangeArrowheads="1"/>
          </p:cNvSpPr>
          <p:nvPr/>
        </p:nvSpPr>
        <p:spPr bwMode="auto">
          <a:xfrm>
            <a:off x="4889500" y="5029200"/>
            <a:ext cx="1271588" cy="2540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8448" name="Text Box 19"/>
          <p:cNvSpPr txBox="1">
            <a:spLocks noChangeArrowheads="1"/>
          </p:cNvSpPr>
          <p:nvPr/>
        </p:nvSpPr>
        <p:spPr bwMode="auto">
          <a:xfrm>
            <a:off x="4841875" y="4997450"/>
            <a:ext cx="1309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20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433173" name="AutoShape 21"/>
          <p:cNvSpPr>
            <a:spLocks noChangeArrowheads="1"/>
          </p:cNvSpPr>
          <p:nvPr/>
        </p:nvSpPr>
        <p:spPr bwMode="auto">
          <a:xfrm>
            <a:off x="6780213" y="3559175"/>
            <a:ext cx="1754187" cy="1868488"/>
          </a:xfrm>
          <a:prstGeom prst="roundRect">
            <a:avLst>
              <a:gd name="adj" fmla="val 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1320" dir="3080412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cs typeface="+mn-cs"/>
              </a:rPr>
              <a:t>………………..</a:t>
            </a:r>
          </a:p>
        </p:txBody>
      </p:sp>
      <p:sp>
        <p:nvSpPr>
          <p:cNvPr id="18450" name="AutoShape 22"/>
          <p:cNvSpPr>
            <a:spLocks noChangeArrowheads="1"/>
          </p:cNvSpPr>
          <p:nvPr/>
        </p:nvSpPr>
        <p:spPr bwMode="auto">
          <a:xfrm>
            <a:off x="6783388" y="3530600"/>
            <a:ext cx="1751012" cy="449263"/>
          </a:xfrm>
          <a:prstGeom prst="roundRect">
            <a:avLst>
              <a:gd name="adj" fmla="val 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Text Box 23"/>
          <p:cNvSpPr txBox="1">
            <a:spLocks noChangeArrowheads="1"/>
          </p:cNvSpPr>
          <p:nvPr/>
        </p:nvSpPr>
        <p:spPr bwMode="auto">
          <a:xfrm>
            <a:off x="7042150" y="3598863"/>
            <a:ext cx="1279525" cy="3048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400" u="sng">
                <a:solidFill>
                  <a:srgbClr val="000000"/>
                </a:solidFill>
                <a:ea typeface="ＭＳ Ｐゴシック" pitchFamily="34" charset="-128"/>
              </a:rPr>
              <a:t>: Dosen</a:t>
            </a:r>
          </a:p>
        </p:txBody>
      </p:sp>
      <p:sp>
        <p:nvSpPr>
          <p:cNvPr id="18452" name="Text Box 24"/>
          <p:cNvSpPr txBox="1">
            <a:spLocks noChangeArrowheads="1"/>
          </p:cNvSpPr>
          <p:nvPr/>
        </p:nvSpPr>
        <p:spPr bwMode="auto">
          <a:xfrm>
            <a:off x="6802438" y="4038600"/>
            <a:ext cx="449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nip</a:t>
            </a:r>
          </a:p>
        </p:txBody>
      </p:sp>
      <p:sp>
        <p:nvSpPr>
          <p:cNvPr id="18453" name="AutoShape 25"/>
          <p:cNvSpPr>
            <a:spLocks noChangeArrowheads="1"/>
          </p:cNvSpPr>
          <p:nvPr/>
        </p:nvSpPr>
        <p:spPr bwMode="auto">
          <a:xfrm>
            <a:off x="6886575" y="4343400"/>
            <a:ext cx="1573213" cy="2540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8454" name="Text Box 26"/>
          <p:cNvSpPr txBox="1">
            <a:spLocks noChangeArrowheads="1"/>
          </p:cNvSpPr>
          <p:nvPr/>
        </p:nvSpPr>
        <p:spPr bwMode="auto">
          <a:xfrm>
            <a:off x="6929438" y="4319588"/>
            <a:ext cx="1490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2"/>
                </a:solidFill>
                <a:ea typeface="ＭＳ Ｐゴシック" pitchFamily="34" charset="-128"/>
              </a:rPr>
              <a:t>“P1678”</a:t>
            </a:r>
          </a:p>
        </p:txBody>
      </p:sp>
      <p:sp>
        <p:nvSpPr>
          <p:cNvPr id="18455" name="Text Box 27"/>
          <p:cNvSpPr txBox="1">
            <a:spLocks noChangeArrowheads="1"/>
          </p:cNvSpPr>
          <p:nvPr/>
        </p:nvSpPr>
        <p:spPr bwMode="auto">
          <a:xfrm>
            <a:off x="6832600" y="4710113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email</a:t>
            </a:r>
          </a:p>
        </p:txBody>
      </p:sp>
      <p:sp>
        <p:nvSpPr>
          <p:cNvPr id="18456" name="AutoShape 28"/>
          <p:cNvSpPr>
            <a:spLocks noChangeArrowheads="1"/>
          </p:cNvSpPr>
          <p:nvPr/>
        </p:nvSpPr>
        <p:spPr bwMode="auto">
          <a:xfrm>
            <a:off x="6889750" y="5014913"/>
            <a:ext cx="1600200" cy="2540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8457" name="Text Box 29"/>
          <p:cNvSpPr txBox="1">
            <a:spLocks noChangeArrowheads="1"/>
          </p:cNvSpPr>
          <p:nvPr/>
        </p:nvSpPr>
        <p:spPr bwMode="auto">
          <a:xfrm>
            <a:off x="6791325" y="5006975"/>
            <a:ext cx="1763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2"/>
                </a:solidFill>
                <a:ea typeface="ＭＳ Ｐゴシック" pitchFamily="34" charset="-128"/>
              </a:rPr>
              <a:t>“adi@yahoo.com”</a:t>
            </a:r>
          </a:p>
        </p:txBody>
      </p:sp>
      <p:sp>
        <p:nvSpPr>
          <p:cNvPr id="433182" name="Rectangle 30"/>
          <p:cNvSpPr>
            <a:spLocks noChangeArrowheads="1"/>
          </p:cNvSpPr>
          <p:nvPr/>
        </p:nvSpPr>
        <p:spPr bwMode="auto">
          <a:xfrm>
            <a:off x="4430713" y="1265238"/>
            <a:ext cx="1604962" cy="179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433183" name="AutoShape 31"/>
          <p:cNvSpPr>
            <a:spLocks noChangeArrowheads="1"/>
          </p:cNvSpPr>
          <p:nvPr/>
        </p:nvSpPr>
        <p:spPr bwMode="auto">
          <a:xfrm>
            <a:off x="4881563" y="1670050"/>
            <a:ext cx="609600" cy="2540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200">
              <a:solidFill>
                <a:schemeClr val="tx2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8460" name="Rectangle 32"/>
          <p:cNvSpPr>
            <a:spLocks noChangeArrowheads="1"/>
          </p:cNvSpPr>
          <p:nvPr/>
        </p:nvSpPr>
        <p:spPr bwMode="auto">
          <a:xfrm>
            <a:off x="4770438" y="13652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ea typeface="ＭＳ Ｐゴシック" pitchFamily="34" charset="-128"/>
              </a:rPr>
              <a:t>dsn1</a:t>
            </a:r>
            <a:endParaRPr lang="en-US" altLang="ja-JP" sz="2400" b="1"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875213" y="2063750"/>
            <a:ext cx="733425" cy="606425"/>
            <a:chOff x="3936" y="1170"/>
            <a:chExt cx="462" cy="382"/>
          </a:xfrm>
        </p:grpSpPr>
        <p:sp>
          <p:nvSpPr>
            <p:cNvPr id="433186" name="AutoShape 34"/>
            <p:cNvSpPr>
              <a:spLocks noChangeArrowheads="1"/>
            </p:cNvSpPr>
            <p:nvPr/>
          </p:nvSpPr>
          <p:spPr bwMode="auto">
            <a:xfrm>
              <a:off x="3936" y="1392"/>
              <a:ext cx="384" cy="160"/>
            </a:xfrm>
            <a:prstGeom prst="roundRect">
              <a:avLst>
                <a:gd name="adj" fmla="val 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1200">
                <a:solidFill>
                  <a:schemeClr val="tx2"/>
                </a:solidFill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8508" name="Rectangle 35"/>
            <p:cNvSpPr>
              <a:spLocks noChangeArrowheads="1"/>
            </p:cNvSpPr>
            <p:nvPr/>
          </p:nvSpPr>
          <p:spPr bwMode="auto">
            <a:xfrm>
              <a:off x="3936" y="1170"/>
              <a:ext cx="4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Times New Roman" pitchFamily="18" charset="0"/>
                  <a:ea typeface="ＭＳ Ｐゴシック" pitchFamily="34" charset="-128"/>
                </a:rPr>
                <a:t>mhs1</a:t>
              </a:r>
            </a:p>
          </p:txBody>
        </p:sp>
      </p:grpSp>
      <p:sp>
        <p:nvSpPr>
          <p:cNvPr id="433188" name="Rectangle 36"/>
          <p:cNvSpPr>
            <a:spLocks noChangeArrowheads="1"/>
          </p:cNvSpPr>
          <p:nvPr/>
        </p:nvSpPr>
        <p:spPr bwMode="auto">
          <a:xfrm>
            <a:off x="7373938" y="1284288"/>
            <a:ext cx="1430337" cy="179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675563" y="1400175"/>
            <a:ext cx="665162" cy="558800"/>
            <a:chOff x="4307" y="1342"/>
            <a:chExt cx="419" cy="352"/>
          </a:xfrm>
        </p:grpSpPr>
        <p:sp>
          <p:nvSpPr>
            <p:cNvPr id="433190" name="AutoShape 38"/>
            <p:cNvSpPr>
              <a:spLocks noChangeArrowheads="1"/>
            </p:cNvSpPr>
            <p:nvPr/>
          </p:nvSpPr>
          <p:spPr bwMode="auto">
            <a:xfrm>
              <a:off x="4307" y="1534"/>
              <a:ext cx="384" cy="160"/>
            </a:xfrm>
            <a:prstGeom prst="roundRect">
              <a:avLst>
                <a:gd name="adj" fmla="val 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1200">
                <a:solidFill>
                  <a:schemeClr val="tx2"/>
                </a:solidFill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8506" name="Rectangle 39"/>
            <p:cNvSpPr>
              <a:spLocks noChangeArrowheads="1"/>
            </p:cNvSpPr>
            <p:nvPr/>
          </p:nvSpPr>
          <p:spPr bwMode="auto">
            <a:xfrm>
              <a:off x="4397" y="1342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ea typeface="ＭＳ Ｐゴシック" pitchFamily="34" charset="-128"/>
                </a:rPr>
                <a:t>pbb</a:t>
              </a:r>
              <a:endParaRPr lang="en-US" altLang="ja-JP" sz="2400">
                <a:latin typeface="Times New Roman" pitchFamily="18" charset="0"/>
                <a:ea typeface="ＭＳ Ｐゴシック" pitchFamily="34" charset="-128"/>
              </a:endParaRPr>
            </a:p>
          </p:txBody>
        </p:sp>
      </p:grpSp>
      <p:sp>
        <p:nvSpPr>
          <p:cNvPr id="18464" name="Freeform 40"/>
          <p:cNvSpPr>
            <a:spLocks/>
          </p:cNvSpPr>
          <p:nvPr/>
        </p:nvSpPr>
        <p:spPr bwMode="auto">
          <a:xfrm>
            <a:off x="5207000" y="2543175"/>
            <a:ext cx="665163" cy="1003300"/>
          </a:xfrm>
          <a:custGeom>
            <a:avLst/>
            <a:gdLst>
              <a:gd name="T0" fmla="*/ 0 w 516"/>
              <a:gd name="T1" fmla="*/ 0 h 392"/>
              <a:gd name="T2" fmla="*/ 2147483647 w 516"/>
              <a:gd name="T3" fmla="*/ 2147483647 h 392"/>
              <a:gd name="T4" fmla="*/ 2147483647 w 516"/>
              <a:gd name="T5" fmla="*/ 2147483647 h 392"/>
              <a:gd name="T6" fmla="*/ 2147483647 w 516"/>
              <a:gd name="T7" fmla="*/ 2147483647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516"/>
              <a:gd name="T13" fmla="*/ 0 h 392"/>
              <a:gd name="T14" fmla="*/ 516 w 516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6" h="392">
                <a:moveTo>
                  <a:pt x="0" y="0"/>
                </a:moveTo>
                <a:cubicBezTo>
                  <a:pt x="139" y="8"/>
                  <a:pt x="279" y="17"/>
                  <a:pt x="361" y="62"/>
                </a:cubicBezTo>
                <a:cubicBezTo>
                  <a:pt x="443" y="107"/>
                  <a:pt x="466" y="214"/>
                  <a:pt x="491" y="269"/>
                </a:cubicBezTo>
                <a:cubicBezTo>
                  <a:pt x="516" y="324"/>
                  <a:pt x="515" y="358"/>
                  <a:pt x="514" y="392"/>
                </a:cubicBezTo>
              </a:path>
            </a:pathLst>
          </a:custGeom>
          <a:noFill/>
          <a:ln w="9525">
            <a:solidFill>
              <a:srgbClr val="CC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65" name="Oval 41"/>
          <p:cNvSpPr>
            <a:spLocks noChangeArrowheads="1"/>
          </p:cNvSpPr>
          <p:nvPr/>
        </p:nvSpPr>
        <p:spPr bwMode="auto">
          <a:xfrm>
            <a:off x="5167313" y="25066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Freeform 42"/>
          <p:cNvSpPr>
            <a:spLocks/>
          </p:cNvSpPr>
          <p:nvPr/>
        </p:nvSpPr>
        <p:spPr bwMode="auto">
          <a:xfrm>
            <a:off x="5208588" y="1781175"/>
            <a:ext cx="1863725" cy="1758950"/>
          </a:xfrm>
          <a:custGeom>
            <a:avLst/>
            <a:gdLst>
              <a:gd name="T0" fmla="*/ 0 w 516"/>
              <a:gd name="T1" fmla="*/ 0 h 392"/>
              <a:gd name="T2" fmla="*/ 2147483647 w 516"/>
              <a:gd name="T3" fmla="*/ 2147483647 h 392"/>
              <a:gd name="T4" fmla="*/ 2147483647 w 516"/>
              <a:gd name="T5" fmla="*/ 2147483647 h 392"/>
              <a:gd name="T6" fmla="*/ 2147483647 w 516"/>
              <a:gd name="T7" fmla="*/ 2147483647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516"/>
              <a:gd name="T13" fmla="*/ 0 h 392"/>
              <a:gd name="T14" fmla="*/ 516 w 516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6" h="392">
                <a:moveTo>
                  <a:pt x="0" y="0"/>
                </a:moveTo>
                <a:cubicBezTo>
                  <a:pt x="139" y="8"/>
                  <a:pt x="279" y="17"/>
                  <a:pt x="361" y="62"/>
                </a:cubicBezTo>
                <a:cubicBezTo>
                  <a:pt x="443" y="107"/>
                  <a:pt x="466" y="214"/>
                  <a:pt x="491" y="269"/>
                </a:cubicBezTo>
                <a:cubicBezTo>
                  <a:pt x="516" y="324"/>
                  <a:pt x="515" y="358"/>
                  <a:pt x="514" y="392"/>
                </a:cubicBezTo>
              </a:path>
            </a:pathLst>
          </a:custGeom>
          <a:noFill/>
          <a:ln w="9525">
            <a:solidFill>
              <a:srgbClr val="CC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67" name="Oval 43"/>
          <p:cNvSpPr>
            <a:spLocks noChangeArrowheads="1"/>
          </p:cNvSpPr>
          <p:nvPr/>
        </p:nvSpPr>
        <p:spPr bwMode="auto">
          <a:xfrm>
            <a:off x="5184775" y="174625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268913" y="1076325"/>
            <a:ext cx="2778125" cy="2465388"/>
            <a:chOff x="3319" y="678"/>
            <a:chExt cx="1750" cy="1553"/>
          </a:xfrm>
        </p:grpSpPr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4551" y="1144"/>
              <a:ext cx="518" cy="1087"/>
              <a:chOff x="4551" y="1144"/>
              <a:chExt cx="518" cy="1087"/>
            </a:xfrm>
          </p:grpSpPr>
          <p:sp>
            <p:nvSpPr>
              <p:cNvPr id="18503" name="Oval 46"/>
              <p:cNvSpPr>
                <a:spLocks noChangeArrowheads="1"/>
              </p:cNvSpPr>
              <p:nvPr/>
            </p:nvSpPr>
            <p:spPr bwMode="auto">
              <a:xfrm>
                <a:off x="5021" y="114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4" name="Freeform 47"/>
              <p:cNvSpPr>
                <a:spLocks/>
              </p:cNvSpPr>
              <p:nvPr/>
            </p:nvSpPr>
            <p:spPr bwMode="auto">
              <a:xfrm flipH="1">
                <a:off x="4551" y="1171"/>
                <a:ext cx="485" cy="1060"/>
              </a:xfrm>
              <a:custGeom>
                <a:avLst/>
                <a:gdLst>
                  <a:gd name="T0" fmla="*/ 0 w 516"/>
                  <a:gd name="T1" fmla="*/ 0 h 392"/>
                  <a:gd name="T2" fmla="*/ 265 w 516"/>
                  <a:gd name="T3" fmla="*/ 8980 h 392"/>
                  <a:gd name="T4" fmla="*/ 360 w 516"/>
                  <a:gd name="T5" fmla="*/ 38871 h 392"/>
                  <a:gd name="T6" fmla="*/ 377 w 516"/>
                  <a:gd name="T7" fmla="*/ 56669 h 3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6"/>
                  <a:gd name="T13" fmla="*/ 0 h 392"/>
                  <a:gd name="T14" fmla="*/ 516 w 516"/>
                  <a:gd name="T15" fmla="*/ 392 h 3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6" h="392">
                    <a:moveTo>
                      <a:pt x="0" y="0"/>
                    </a:moveTo>
                    <a:cubicBezTo>
                      <a:pt x="139" y="8"/>
                      <a:pt x="279" y="17"/>
                      <a:pt x="361" y="62"/>
                    </a:cubicBezTo>
                    <a:cubicBezTo>
                      <a:pt x="443" y="107"/>
                      <a:pt x="466" y="214"/>
                      <a:pt x="491" y="269"/>
                    </a:cubicBezTo>
                    <a:cubicBezTo>
                      <a:pt x="516" y="324"/>
                      <a:pt x="515" y="358"/>
                      <a:pt x="514" y="392"/>
                    </a:cubicBezTo>
                  </a:path>
                </a:pathLst>
              </a:custGeom>
              <a:noFill/>
              <a:ln w="9525">
                <a:solidFill>
                  <a:srgbClr val="CC0000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3319" y="678"/>
              <a:ext cx="1658" cy="468"/>
              <a:chOff x="3319" y="678"/>
              <a:chExt cx="1658" cy="468"/>
            </a:xfrm>
          </p:grpSpPr>
          <p:sp>
            <p:nvSpPr>
              <p:cNvPr id="18499" name="Freeform 49"/>
              <p:cNvSpPr>
                <a:spLocks/>
              </p:cNvSpPr>
              <p:nvPr/>
            </p:nvSpPr>
            <p:spPr bwMode="auto">
              <a:xfrm>
                <a:off x="3319" y="961"/>
                <a:ext cx="1658" cy="185"/>
              </a:xfrm>
              <a:custGeom>
                <a:avLst/>
                <a:gdLst>
                  <a:gd name="T0" fmla="*/ 0 w 1627"/>
                  <a:gd name="T1" fmla="*/ 84 h 206"/>
                  <a:gd name="T2" fmla="*/ 79 w 1627"/>
                  <a:gd name="T3" fmla="*/ 61 h 206"/>
                  <a:gd name="T4" fmla="*/ 139 w 1627"/>
                  <a:gd name="T5" fmla="*/ 49 h 206"/>
                  <a:gd name="T6" fmla="*/ 366 w 1627"/>
                  <a:gd name="T7" fmla="*/ 16 h 206"/>
                  <a:gd name="T8" fmla="*/ 447 w 1627"/>
                  <a:gd name="T9" fmla="*/ 6 h 206"/>
                  <a:gd name="T10" fmla="*/ 522 w 1627"/>
                  <a:gd name="T11" fmla="*/ 0 h 206"/>
                  <a:gd name="T12" fmla="*/ 1121 w 1627"/>
                  <a:gd name="T13" fmla="*/ 12 h 206"/>
                  <a:gd name="T14" fmla="*/ 1382 w 1627"/>
                  <a:gd name="T15" fmla="*/ 34 h 206"/>
                  <a:gd name="T16" fmla="*/ 1457 w 1627"/>
                  <a:gd name="T17" fmla="*/ 43 h 206"/>
                  <a:gd name="T18" fmla="*/ 1550 w 1627"/>
                  <a:gd name="T19" fmla="*/ 59 h 206"/>
                  <a:gd name="T20" fmla="*/ 1620 w 1627"/>
                  <a:gd name="T21" fmla="*/ 77 h 206"/>
                  <a:gd name="T22" fmla="*/ 1713 w 1627"/>
                  <a:gd name="T23" fmla="*/ 102 h 206"/>
                  <a:gd name="T24" fmla="*/ 1788 w 1627"/>
                  <a:gd name="T25" fmla="*/ 120 h 20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27"/>
                  <a:gd name="T40" fmla="*/ 0 h 206"/>
                  <a:gd name="T41" fmla="*/ 1627 w 1627"/>
                  <a:gd name="T42" fmla="*/ 206 h 20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27" h="206">
                    <a:moveTo>
                      <a:pt x="0" y="143"/>
                    </a:moveTo>
                    <a:cubicBezTo>
                      <a:pt x="28" y="134"/>
                      <a:pt x="47" y="114"/>
                      <a:pt x="74" y="106"/>
                    </a:cubicBezTo>
                    <a:cubicBezTo>
                      <a:pt x="92" y="94"/>
                      <a:pt x="106" y="90"/>
                      <a:pt x="127" y="85"/>
                    </a:cubicBezTo>
                    <a:cubicBezTo>
                      <a:pt x="174" y="52"/>
                      <a:pt x="277" y="32"/>
                      <a:pt x="333" y="27"/>
                    </a:cubicBezTo>
                    <a:cubicBezTo>
                      <a:pt x="357" y="18"/>
                      <a:pt x="382" y="16"/>
                      <a:pt x="407" y="11"/>
                    </a:cubicBezTo>
                    <a:cubicBezTo>
                      <a:pt x="430" y="7"/>
                      <a:pt x="475" y="0"/>
                      <a:pt x="475" y="0"/>
                    </a:cubicBezTo>
                    <a:cubicBezTo>
                      <a:pt x="660" y="3"/>
                      <a:pt x="837" y="11"/>
                      <a:pt x="1020" y="21"/>
                    </a:cubicBezTo>
                    <a:cubicBezTo>
                      <a:pt x="1099" y="33"/>
                      <a:pt x="1178" y="47"/>
                      <a:pt x="1258" y="58"/>
                    </a:cubicBezTo>
                    <a:cubicBezTo>
                      <a:pt x="1280" y="67"/>
                      <a:pt x="1302" y="70"/>
                      <a:pt x="1326" y="74"/>
                    </a:cubicBezTo>
                    <a:cubicBezTo>
                      <a:pt x="1353" y="84"/>
                      <a:pt x="1385" y="88"/>
                      <a:pt x="1411" y="101"/>
                    </a:cubicBezTo>
                    <a:cubicBezTo>
                      <a:pt x="1432" y="112"/>
                      <a:pt x="1451" y="125"/>
                      <a:pt x="1474" y="132"/>
                    </a:cubicBezTo>
                    <a:cubicBezTo>
                      <a:pt x="1499" y="149"/>
                      <a:pt x="1530" y="165"/>
                      <a:pt x="1559" y="175"/>
                    </a:cubicBezTo>
                    <a:cubicBezTo>
                      <a:pt x="1583" y="183"/>
                      <a:pt x="1609" y="188"/>
                      <a:pt x="1627" y="206"/>
                    </a:cubicBezTo>
                  </a:path>
                </a:pathLst>
              </a:custGeom>
              <a:noFill/>
              <a:ln w="19050" cap="rnd">
                <a:solidFill>
                  <a:schemeClr val="hlink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" name="Group 50"/>
              <p:cNvGrpSpPr>
                <a:grpSpLocks/>
              </p:cNvGrpSpPr>
              <p:nvPr/>
            </p:nvGrpSpPr>
            <p:grpSpPr bwMode="auto">
              <a:xfrm>
                <a:off x="4069" y="678"/>
                <a:ext cx="265" cy="288"/>
                <a:chOff x="2478" y="3278"/>
                <a:chExt cx="265" cy="288"/>
              </a:xfrm>
            </p:grpSpPr>
            <p:sp>
              <p:nvSpPr>
                <p:cNvPr id="1850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500" y="3278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hlink"/>
                      </a:solidFill>
                    </a:rPr>
                    <a:t>1</a:t>
                  </a:r>
                </a:p>
              </p:txBody>
            </p:sp>
            <p:sp>
              <p:nvSpPr>
                <p:cNvPr id="18502" name="Oval 52"/>
                <p:cNvSpPr>
                  <a:spLocks noChangeArrowheads="1"/>
                </p:cNvSpPr>
                <p:nvPr/>
              </p:nvSpPr>
              <p:spPr bwMode="auto">
                <a:xfrm>
                  <a:off x="2478" y="3303"/>
                  <a:ext cx="265" cy="238"/>
                </a:xfrm>
                <a:prstGeom prst="ellips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33207" name="Freeform 55"/>
          <p:cNvSpPr>
            <a:spLocks/>
          </p:cNvSpPr>
          <p:nvPr/>
        </p:nvSpPr>
        <p:spPr bwMode="auto">
          <a:xfrm>
            <a:off x="2868613" y="2092325"/>
            <a:ext cx="1014412" cy="2066925"/>
          </a:xfrm>
          <a:custGeom>
            <a:avLst/>
            <a:gdLst>
              <a:gd name="T0" fmla="*/ 0 w 761"/>
              <a:gd name="T1" fmla="*/ 0 h 1015"/>
              <a:gd name="T2" fmla="*/ 2147483647 w 761"/>
              <a:gd name="T3" fmla="*/ 2147483647 h 1015"/>
              <a:gd name="T4" fmla="*/ 2147483647 w 761"/>
              <a:gd name="T5" fmla="*/ 2147483647 h 1015"/>
              <a:gd name="T6" fmla="*/ 2147483647 w 761"/>
              <a:gd name="T7" fmla="*/ 2147483647 h 1015"/>
              <a:gd name="T8" fmla="*/ 2147483647 w 761"/>
              <a:gd name="T9" fmla="*/ 2147483647 h 1015"/>
              <a:gd name="T10" fmla="*/ 2147483647 w 761"/>
              <a:gd name="T11" fmla="*/ 2147483647 h 1015"/>
              <a:gd name="T12" fmla="*/ 2147483647 w 761"/>
              <a:gd name="T13" fmla="*/ 2147483647 h 1015"/>
              <a:gd name="T14" fmla="*/ 2147483647 w 761"/>
              <a:gd name="T15" fmla="*/ 2147483647 h 1015"/>
              <a:gd name="T16" fmla="*/ 2147483647 w 761"/>
              <a:gd name="T17" fmla="*/ 2147483647 h 1015"/>
              <a:gd name="T18" fmla="*/ 2147483647 w 761"/>
              <a:gd name="T19" fmla="*/ 2147483647 h 1015"/>
              <a:gd name="T20" fmla="*/ 2147483647 w 761"/>
              <a:gd name="T21" fmla="*/ 2147483647 h 1015"/>
              <a:gd name="T22" fmla="*/ 2147483647 w 761"/>
              <a:gd name="T23" fmla="*/ 2147483647 h 1015"/>
              <a:gd name="T24" fmla="*/ 2147483647 w 761"/>
              <a:gd name="T25" fmla="*/ 2147483647 h 1015"/>
              <a:gd name="T26" fmla="*/ 2147483647 w 761"/>
              <a:gd name="T27" fmla="*/ 2147483647 h 1015"/>
              <a:gd name="T28" fmla="*/ 2147483647 w 761"/>
              <a:gd name="T29" fmla="*/ 2147483647 h 1015"/>
              <a:gd name="T30" fmla="*/ 2147483647 w 761"/>
              <a:gd name="T31" fmla="*/ 2147483647 h 10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1"/>
              <a:gd name="T49" fmla="*/ 0 h 1015"/>
              <a:gd name="T50" fmla="*/ 761 w 761"/>
              <a:gd name="T51" fmla="*/ 1015 h 101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1" h="1015">
                <a:moveTo>
                  <a:pt x="0" y="0"/>
                </a:moveTo>
                <a:cubicBezTo>
                  <a:pt x="5" y="64"/>
                  <a:pt x="12" y="143"/>
                  <a:pt x="63" y="191"/>
                </a:cubicBezTo>
                <a:cubicBezTo>
                  <a:pt x="75" y="202"/>
                  <a:pt x="89" y="211"/>
                  <a:pt x="100" y="222"/>
                </a:cubicBezTo>
                <a:cubicBezTo>
                  <a:pt x="124" y="246"/>
                  <a:pt x="97" y="233"/>
                  <a:pt x="126" y="243"/>
                </a:cubicBezTo>
                <a:cubicBezTo>
                  <a:pt x="144" y="261"/>
                  <a:pt x="165" y="283"/>
                  <a:pt x="190" y="291"/>
                </a:cubicBezTo>
                <a:cubicBezTo>
                  <a:pt x="241" y="325"/>
                  <a:pt x="302" y="350"/>
                  <a:pt x="359" y="370"/>
                </a:cubicBezTo>
                <a:cubicBezTo>
                  <a:pt x="383" y="378"/>
                  <a:pt x="399" y="394"/>
                  <a:pt x="422" y="402"/>
                </a:cubicBezTo>
                <a:cubicBezTo>
                  <a:pt x="456" y="426"/>
                  <a:pt x="490" y="444"/>
                  <a:pt x="523" y="471"/>
                </a:cubicBezTo>
                <a:cubicBezTo>
                  <a:pt x="540" y="485"/>
                  <a:pt x="576" y="508"/>
                  <a:pt x="576" y="508"/>
                </a:cubicBezTo>
                <a:cubicBezTo>
                  <a:pt x="579" y="513"/>
                  <a:pt x="582" y="520"/>
                  <a:pt x="586" y="524"/>
                </a:cubicBezTo>
                <a:cubicBezTo>
                  <a:pt x="590" y="528"/>
                  <a:pt x="598" y="529"/>
                  <a:pt x="602" y="534"/>
                </a:cubicBezTo>
                <a:cubicBezTo>
                  <a:pt x="606" y="538"/>
                  <a:pt x="604" y="545"/>
                  <a:pt x="607" y="550"/>
                </a:cubicBezTo>
                <a:cubicBezTo>
                  <a:pt x="615" y="563"/>
                  <a:pt x="625" y="574"/>
                  <a:pt x="634" y="587"/>
                </a:cubicBezTo>
                <a:cubicBezTo>
                  <a:pt x="644" y="620"/>
                  <a:pt x="665" y="651"/>
                  <a:pt x="681" y="682"/>
                </a:cubicBezTo>
                <a:cubicBezTo>
                  <a:pt x="704" y="728"/>
                  <a:pt x="715" y="786"/>
                  <a:pt x="729" y="835"/>
                </a:cubicBezTo>
                <a:cubicBezTo>
                  <a:pt x="746" y="894"/>
                  <a:pt x="761" y="953"/>
                  <a:pt x="761" y="1015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3416300" y="2479675"/>
            <a:ext cx="420688" cy="457200"/>
            <a:chOff x="2478" y="3278"/>
            <a:chExt cx="265" cy="288"/>
          </a:xfrm>
        </p:grpSpPr>
        <p:sp>
          <p:nvSpPr>
            <p:cNvPr id="18495" name="Text Box 57"/>
            <p:cNvSpPr txBox="1">
              <a:spLocks noChangeArrowheads="1"/>
            </p:cNvSpPr>
            <p:nvPr/>
          </p:nvSpPr>
          <p:spPr bwMode="auto">
            <a:xfrm>
              <a:off x="2500" y="327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96" name="Oval 58"/>
            <p:cNvSpPr>
              <a:spLocks noChangeArrowheads="1"/>
            </p:cNvSpPr>
            <p:nvPr/>
          </p:nvSpPr>
          <p:spPr bwMode="auto">
            <a:xfrm>
              <a:off x="2478" y="3303"/>
              <a:ext cx="265" cy="238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265238" y="5303838"/>
            <a:ext cx="2425700" cy="457200"/>
            <a:chOff x="621" y="3062"/>
            <a:chExt cx="1528" cy="288"/>
          </a:xfrm>
        </p:grpSpPr>
        <p:sp>
          <p:nvSpPr>
            <p:cNvPr id="18491" name="Text Box 60"/>
            <p:cNvSpPr txBox="1">
              <a:spLocks noChangeArrowheads="1"/>
            </p:cNvSpPr>
            <p:nvPr/>
          </p:nvSpPr>
          <p:spPr bwMode="auto">
            <a:xfrm>
              <a:off x="903" y="3104"/>
              <a:ext cx="12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Argumen dikirimkan</a:t>
              </a:r>
            </a:p>
          </p:txBody>
        </p:sp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621" y="3062"/>
              <a:ext cx="265" cy="288"/>
              <a:chOff x="2478" y="3278"/>
              <a:chExt cx="265" cy="288"/>
            </a:xfrm>
          </p:grpSpPr>
          <p:sp>
            <p:nvSpPr>
              <p:cNvPr id="18493" name="Text Box 62"/>
              <p:cNvSpPr txBox="1">
                <a:spLocks noChangeArrowheads="1"/>
              </p:cNvSpPr>
              <p:nvPr/>
            </p:nvSpPr>
            <p:spPr bwMode="auto">
              <a:xfrm>
                <a:off x="2500" y="3278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18494" name="Oval 63"/>
              <p:cNvSpPr>
                <a:spLocks noChangeArrowheads="1"/>
              </p:cNvSpPr>
              <p:nvPr/>
            </p:nvSpPr>
            <p:spPr bwMode="auto">
              <a:xfrm>
                <a:off x="2478" y="3303"/>
                <a:ext cx="265" cy="238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2984500" y="4348163"/>
            <a:ext cx="420688" cy="457200"/>
            <a:chOff x="2478" y="3278"/>
            <a:chExt cx="265" cy="288"/>
          </a:xfrm>
        </p:grpSpPr>
        <p:sp>
          <p:nvSpPr>
            <p:cNvPr id="18489" name="Text Box 66"/>
            <p:cNvSpPr txBox="1">
              <a:spLocks noChangeArrowheads="1"/>
            </p:cNvSpPr>
            <p:nvPr/>
          </p:nvSpPr>
          <p:spPr bwMode="auto">
            <a:xfrm>
              <a:off x="2500" y="327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8490" name="Oval 67"/>
            <p:cNvSpPr>
              <a:spLocks noChangeArrowheads="1"/>
            </p:cNvSpPr>
            <p:nvPr/>
          </p:nvSpPr>
          <p:spPr bwMode="auto">
            <a:xfrm>
              <a:off x="2478" y="3303"/>
              <a:ext cx="265" cy="238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68"/>
          <p:cNvGrpSpPr>
            <a:grpSpLocks/>
          </p:cNvGrpSpPr>
          <p:nvPr/>
        </p:nvGrpSpPr>
        <p:grpSpPr bwMode="auto">
          <a:xfrm>
            <a:off x="1309688" y="5861050"/>
            <a:ext cx="3294062" cy="457200"/>
            <a:chOff x="609" y="3413"/>
            <a:chExt cx="2075" cy="288"/>
          </a:xfrm>
        </p:grpSpPr>
        <p:grpSp>
          <p:nvGrpSpPr>
            <p:cNvPr id="13" name="Group 69"/>
            <p:cNvGrpSpPr>
              <a:grpSpLocks/>
            </p:cNvGrpSpPr>
            <p:nvPr/>
          </p:nvGrpSpPr>
          <p:grpSpPr bwMode="auto">
            <a:xfrm>
              <a:off x="609" y="3413"/>
              <a:ext cx="265" cy="288"/>
              <a:chOff x="2478" y="3278"/>
              <a:chExt cx="265" cy="288"/>
            </a:xfrm>
          </p:grpSpPr>
          <p:sp>
            <p:nvSpPr>
              <p:cNvPr id="18487" name="Text Box 70"/>
              <p:cNvSpPr txBox="1">
                <a:spLocks noChangeArrowheads="1"/>
              </p:cNvSpPr>
              <p:nvPr/>
            </p:nvSpPr>
            <p:spPr bwMode="auto">
              <a:xfrm>
                <a:off x="2500" y="3278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hlink"/>
                    </a:solidFill>
                  </a:rPr>
                  <a:t>2</a:t>
                </a:r>
              </a:p>
            </p:txBody>
          </p:sp>
          <p:sp>
            <p:nvSpPr>
              <p:cNvPr id="18488" name="Oval 71"/>
              <p:cNvSpPr>
                <a:spLocks noChangeArrowheads="1"/>
              </p:cNvSpPr>
              <p:nvPr/>
            </p:nvSpPr>
            <p:spPr bwMode="auto">
              <a:xfrm>
                <a:off x="2478" y="3303"/>
                <a:ext cx="265" cy="238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86" name="Text Box 72"/>
            <p:cNvSpPr txBox="1">
              <a:spLocks noChangeArrowheads="1"/>
            </p:cNvSpPr>
            <p:nvPr/>
          </p:nvSpPr>
          <p:spPr bwMode="auto">
            <a:xfrm>
              <a:off x="898" y="3459"/>
              <a:ext cx="17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Nilai diisikan ke data member</a:t>
              </a:r>
            </a:p>
          </p:txBody>
        </p:sp>
      </p:grpSp>
      <p:grpSp>
        <p:nvGrpSpPr>
          <p:cNvPr id="14" name="Group 74"/>
          <p:cNvGrpSpPr>
            <a:grpSpLocks/>
          </p:cNvGrpSpPr>
          <p:nvPr/>
        </p:nvGrpSpPr>
        <p:grpSpPr bwMode="auto">
          <a:xfrm>
            <a:off x="5967413" y="1833563"/>
            <a:ext cx="1792287" cy="3062287"/>
            <a:chOff x="3778" y="1173"/>
            <a:chExt cx="1110" cy="1537"/>
          </a:xfrm>
        </p:grpSpPr>
        <p:sp>
          <p:nvSpPr>
            <p:cNvPr id="18481" name="Freeform 75"/>
            <p:cNvSpPr>
              <a:spLocks/>
            </p:cNvSpPr>
            <p:nvPr/>
          </p:nvSpPr>
          <p:spPr bwMode="auto">
            <a:xfrm>
              <a:off x="3778" y="1173"/>
              <a:ext cx="1110" cy="1537"/>
            </a:xfrm>
            <a:custGeom>
              <a:avLst/>
              <a:gdLst>
                <a:gd name="T0" fmla="*/ 1198 w 1089"/>
                <a:gd name="T1" fmla="*/ 0 h 1596"/>
                <a:gd name="T2" fmla="*/ 1111 w 1089"/>
                <a:gd name="T3" fmla="*/ 13 h 1596"/>
                <a:gd name="T4" fmla="*/ 954 w 1089"/>
                <a:gd name="T5" fmla="*/ 61 h 1596"/>
                <a:gd name="T6" fmla="*/ 797 w 1089"/>
                <a:gd name="T7" fmla="*/ 136 h 1596"/>
                <a:gd name="T8" fmla="*/ 658 w 1089"/>
                <a:gd name="T9" fmla="*/ 228 h 1596"/>
                <a:gd name="T10" fmla="*/ 582 w 1089"/>
                <a:gd name="T11" fmla="*/ 289 h 1596"/>
                <a:gd name="T12" fmla="*/ 500 w 1089"/>
                <a:gd name="T13" fmla="*/ 368 h 1596"/>
                <a:gd name="T14" fmla="*/ 460 w 1089"/>
                <a:gd name="T15" fmla="*/ 407 h 1596"/>
                <a:gd name="T16" fmla="*/ 437 w 1089"/>
                <a:gd name="T17" fmla="*/ 430 h 1596"/>
                <a:gd name="T18" fmla="*/ 379 w 1089"/>
                <a:gd name="T19" fmla="*/ 495 h 1596"/>
                <a:gd name="T20" fmla="*/ 355 w 1089"/>
                <a:gd name="T21" fmla="*/ 521 h 1596"/>
                <a:gd name="T22" fmla="*/ 342 w 1089"/>
                <a:gd name="T23" fmla="*/ 534 h 1596"/>
                <a:gd name="T24" fmla="*/ 316 w 1089"/>
                <a:gd name="T25" fmla="*/ 572 h 1596"/>
                <a:gd name="T26" fmla="*/ 284 w 1089"/>
                <a:gd name="T27" fmla="*/ 615 h 1596"/>
                <a:gd name="T28" fmla="*/ 263 w 1089"/>
                <a:gd name="T29" fmla="*/ 663 h 1596"/>
                <a:gd name="T30" fmla="*/ 216 w 1089"/>
                <a:gd name="T31" fmla="*/ 740 h 1596"/>
                <a:gd name="T32" fmla="*/ 205 w 1089"/>
                <a:gd name="T33" fmla="*/ 757 h 1596"/>
                <a:gd name="T34" fmla="*/ 179 w 1089"/>
                <a:gd name="T35" fmla="*/ 801 h 1596"/>
                <a:gd name="T36" fmla="*/ 116 w 1089"/>
                <a:gd name="T37" fmla="*/ 967 h 1596"/>
                <a:gd name="T38" fmla="*/ 64 w 1089"/>
                <a:gd name="T39" fmla="*/ 1130 h 1596"/>
                <a:gd name="T40" fmla="*/ 32 w 1089"/>
                <a:gd name="T41" fmla="*/ 1225 h 1596"/>
                <a:gd name="T42" fmla="*/ 0 w 1089"/>
                <a:gd name="T43" fmla="*/ 1321 h 15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89"/>
                <a:gd name="T67" fmla="*/ 0 h 1596"/>
                <a:gd name="T68" fmla="*/ 1089 w 1089"/>
                <a:gd name="T69" fmla="*/ 1596 h 15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89" h="1596">
                  <a:moveTo>
                    <a:pt x="1089" y="0"/>
                  </a:moveTo>
                  <a:cubicBezTo>
                    <a:pt x="1059" y="4"/>
                    <a:pt x="1038" y="9"/>
                    <a:pt x="1010" y="16"/>
                  </a:cubicBezTo>
                  <a:cubicBezTo>
                    <a:pt x="968" y="45"/>
                    <a:pt x="912" y="50"/>
                    <a:pt x="867" y="74"/>
                  </a:cubicBezTo>
                  <a:cubicBezTo>
                    <a:pt x="817" y="100"/>
                    <a:pt x="772" y="135"/>
                    <a:pt x="724" y="164"/>
                  </a:cubicBezTo>
                  <a:cubicBezTo>
                    <a:pt x="677" y="192"/>
                    <a:pt x="635" y="236"/>
                    <a:pt x="598" y="275"/>
                  </a:cubicBezTo>
                  <a:cubicBezTo>
                    <a:pt x="574" y="300"/>
                    <a:pt x="558" y="329"/>
                    <a:pt x="529" y="349"/>
                  </a:cubicBezTo>
                  <a:cubicBezTo>
                    <a:pt x="511" y="384"/>
                    <a:pt x="481" y="414"/>
                    <a:pt x="455" y="444"/>
                  </a:cubicBezTo>
                  <a:cubicBezTo>
                    <a:pt x="442" y="459"/>
                    <a:pt x="418" y="492"/>
                    <a:pt x="418" y="492"/>
                  </a:cubicBezTo>
                  <a:cubicBezTo>
                    <a:pt x="407" y="526"/>
                    <a:pt x="423" y="488"/>
                    <a:pt x="397" y="518"/>
                  </a:cubicBezTo>
                  <a:cubicBezTo>
                    <a:pt x="377" y="541"/>
                    <a:pt x="361" y="572"/>
                    <a:pt x="344" y="597"/>
                  </a:cubicBezTo>
                  <a:cubicBezTo>
                    <a:pt x="314" y="640"/>
                    <a:pt x="351" y="586"/>
                    <a:pt x="323" y="629"/>
                  </a:cubicBezTo>
                  <a:cubicBezTo>
                    <a:pt x="319" y="634"/>
                    <a:pt x="312" y="645"/>
                    <a:pt x="312" y="645"/>
                  </a:cubicBezTo>
                  <a:cubicBezTo>
                    <a:pt x="307" y="662"/>
                    <a:pt x="286" y="692"/>
                    <a:pt x="286" y="692"/>
                  </a:cubicBezTo>
                  <a:cubicBezTo>
                    <a:pt x="280" y="712"/>
                    <a:pt x="271" y="728"/>
                    <a:pt x="259" y="745"/>
                  </a:cubicBezTo>
                  <a:cubicBezTo>
                    <a:pt x="254" y="766"/>
                    <a:pt x="250" y="780"/>
                    <a:pt x="238" y="798"/>
                  </a:cubicBezTo>
                  <a:cubicBezTo>
                    <a:pt x="228" y="830"/>
                    <a:pt x="211" y="863"/>
                    <a:pt x="196" y="893"/>
                  </a:cubicBezTo>
                  <a:cubicBezTo>
                    <a:pt x="192" y="900"/>
                    <a:pt x="185" y="914"/>
                    <a:pt x="185" y="914"/>
                  </a:cubicBezTo>
                  <a:cubicBezTo>
                    <a:pt x="180" y="935"/>
                    <a:pt x="176" y="949"/>
                    <a:pt x="164" y="967"/>
                  </a:cubicBezTo>
                  <a:cubicBezTo>
                    <a:pt x="152" y="1034"/>
                    <a:pt x="126" y="1103"/>
                    <a:pt x="106" y="1168"/>
                  </a:cubicBezTo>
                  <a:cubicBezTo>
                    <a:pt x="86" y="1232"/>
                    <a:pt x="81" y="1301"/>
                    <a:pt x="59" y="1364"/>
                  </a:cubicBezTo>
                  <a:cubicBezTo>
                    <a:pt x="46" y="1402"/>
                    <a:pt x="38" y="1441"/>
                    <a:pt x="27" y="1480"/>
                  </a:cubicBezTo>
                  <a:cubicBezTo>
                    <a:pt x="16" y="1516"/>
                    <a:pt x="0" y="1559"/>
                    <a:pt x="0" y="1596"/>
                  </a:cubicBezTo>
                </a:path>
              </a:pathLst>
            </a:custGeom>
            <a:noFill/>
            <a:ln w="19050" cap="rnd">
              <a:solidFill>
                <a:schemeClr val="hlink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76"/>
            <p:cNvGrpSpPr>
              <a:grpSpLocks/>
            </p:cNvGrpSpPr>
            <p:nvPr/>
          </p:nvGrpSpPr>
          <p:grpSpPr bwMode="auto">
            <a:xfrm>
              <a:off x="4032" y="1821"/>
              <a:ext cx="265" cy="263"/>
              <a:chOff x="2478" y="3278"/>
              <a:chExt cx="265" cy="263"/>
            </a:xfrm>
          </p:grpSpPr>
          <p:sp>
            <p:nvSpPr>
              <p:cNvPr id="18483" name="Text Box 77"/>
              <p:cNvSpPr txBox="1">
                <a:spLocks noChangeArrowheads="1"/>
              </p:cNvSpPr>
              <p:nvPr/>
            </p:nvSpPr>
            <p:spPr bwMode="auto">
              <a:xfrm>
                <a:off x="2500" y="3278"/>
                <a:ext cx="218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hlink"/>
                    </a:solidFill>
                  </a:rPr>
                  <a:t>2</a:t>
                </a:r>
              </a:p>
            </p:txBody>
          </p:sp>
          <p:sp>
            <p:nvSpPr>
              <p:cNvPr id="18484" name="Oval 78"/>
              <p:cNvSpPr>
                <a:spLocks noChangeArrowheads="1"/>
              </p:cNvSpPr>
              <p:nvPr/>
            </p:nvSpPr>
            <p:spPr bwMode="auto">
              <a:xfrm>
                <a:off x="2478" y="3303"/>
                <a:ext cx="265" cy="238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79"/>
          <p:cNvGrpSpPr>
            <a:grpSpLocks/>
          </p:cNvGrpSpPr>
          <p:nvPr/>
        </p:nvGrpSpPr>
        <p:grpSpPr bwMode="auto">
          <a:xfrm>
            <a:off x="5805488" y="3727450"/>
            <a:ext cx="981075" cy="1449388"/>
            <a:chOff x="3567" y="2372"/>
            <a:chExt cx="708" cy="475"/>
          </a:xfrm>
        </p:grpSpPr>
        <p:sp>
          <p:nvSpPr>
            <p:cNvPr id="18479" name="Oval 80"/>
            <p:cNvSpPr>
              <a:spLocks noChangeArrowheads="1"/>
            </p:cNvSpPr>
            <p:nvPr/>
          </p:nvSpPr>
          <p:spPr bwMode="auto">
            <a:xfrm>
              <a:off x="3567" y="2799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Freeform 81"/>
            <p:cNvSpPr>
              <a:spLocks/>
            </p:cNvSpPr>
            <p:nvPr/>
          </p:nvSpPr>
          <p:spPr bwMode="auto">
            <a:xfrm>
              <a:off x="3599" y="2372"/>
              <a:ext cx="676" cy="450"/>
            </a:xfrm>
            <a:custGeom>
              <a:avLst/>
              <a:gdLst>
                <a:gd name="T0" fmla="*/ 0 w 782"/>
                <a:gd name="T1" fmla="*/ 375 h 471"/>
                <a:gd name="T2" fmla="*/ 226 w 782"/>
                <a:gd name="T3" fmla="*/ 332 h 471"/>
                <a:gd name="T4" fmla="*/ 242 w 782"/>
                <a:gd name="T5" fmla="*/ 312 h 471"/>
                <a:gd name="T6" fmla="*/ 252 w 782"/>
                <a:gd name="T7" fmla="*/ 287 h 471"/>
                <a:gd name="T8" fmla="*/ 260 w 782"/>
                <a:gd name="T9" fmla="*/ 274 h 471"/>
                <a:gd name="T10" fmla="*/ 270 w 782"/>
                <a:gd name="T11" fmla="*/ 236 h 471"/>
                <a:gd name="T12" fmla="*/ 284 w 782"/>
                <a:gd name="T13" fmla="*/ 173 h 471"/>
                <a:gd name="T14" fmla="*/ 314 w 782"/>
                <a:gd name="T15" fmla="*/ 30 h 471"/>
                <a:gd name="T16" fmla="*/ 322 w 782"/>
                <a:gd name="T17" fmla="*/ 27 h 471"/>
                <a:gd name="T18" fmla="*/ 378 w 782"/>
                <a:gd name="T19" fmla="*/ 6 h 4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82"/>
                <a:gd name="T31" fmla="*/ 0 h 471"/>
                <a:gd name="T32" fmla="*/ 782 w 782"/>
                <a:gd name="T33" fmla="*/ 471 h 47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82" h="471">
                  <a:moveTo>
                    <a:pt x="0" y="471"/>
                  </a:moveTo>
                  <a:cubicBezTo>
                    <a:pt x="159" y="467"/>
                    <a:pt x="317" y="466"/>
                    <a:pt x="470" y="418"/>
                  </a:cubicBezTo>
                  <a:cubicBezTo>
                    <a:pt x="480" y="408"/>
                    <a:pt x="493" y="402"/>
                    <a:pt x="502" y="392"/>
                  </a:cubicBezTo>
                  <a:cubicBezTo>
                    <a:pt x="510" y="382"/>
                    <a:pt x="514" y="369"/>
                    <a:pt x="523" y="360"/>
                  </a:cubicBezTo>
                  <a:cubicBezTo>
                    <a:pt x="528" y="355"/>
                    <a:pt x="534" y="349"/>
                    <a:pt x="539" y="344"/>
                  </a:cubicBezTo>
                  <a:cubicBezTo>
                    <a:pt x="545" y="326"/>
                    <a:pt x="550" y="313"/>
                    <a:pt x="560" y="297"/>
                  </a:cubicBezTo>
                  <a:cubicBezTo>
                    <a:pt x="568" y="270"/>
                    <a:pt x="579" y="244"/>
                    <a:pt x="587" y="217"/>
                  </a:cubicBezTo>
                  <a:cubicBezTo>
                    <a:pt x="605" y="155"/>
                    <a:pt x="613" y="92"/>
                    <a:pt x="650" y="38"/>
                  </a:cubicBezTo>
                  <a:cubicBezTo>
                    <a:pt x="653" y="33"/>
                    <a:pt x="661" y="35"/>
                    <a:pt x="666" y="32"/>
                  </a:cubicBezTo>
                  <a:cubicBezTo>
                    <a:pt x="722" y="0"/>
                    <a:pt x="698" y="6"/>
                    <a:pt x="782" y="6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76" name="Text Box 82"/>
          <p:cNvSpPr txBox="1">
            <a:spLocks noChangeArrowheads="1"/>
          </p:cNvSpPr>
          <p:nvPr/>
        </p:nvSpPr>
        <p:spPr bwMode="auto">
          <a:xfrm>
            <a:off x="5745163" y="5632450"/>
            <a:ext cx="259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Keadaan Memori </a:t>
            </a:r>
          </a:p>
        </p:txBody>
      </p:sp>
      <p:sp>
        <p:nvSpPr>
          <p:cNvPr id="18477" name="Text Box 84"/>
          <p:cNvSpPr txBox="1">
            <a:spLocks noChangeArrowheads="1"/>
          </p:cNvSpPr>
          <p:nvPr/>
        </p:nvSpPr>
        <p:spPr bwMode="auto">
          <a:xfrm>
            <a:off x="6808788" y="4446588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………………</a:t>
            </a:r>
          </a:p>
        </p:txBody>
      </p:sp>
      <p:sp>
        <p:nvSpPr>
          <p:cNvPr id="18478" name="Text Box 86"/>
          <p:cNvSpPr txBox="1">
            <a:spLocks noChangeArrowheads="1"/>
          </p:cNvSpPr>
          <p:nvPr/>
        </p:nvSpPr>
        <p:spPr bwMode="auto">
          <a:xfrm>
            <a:off x="4775200" y="4456113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………………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/>
              <a:t>Mengembalikan nilai dari  Obyek Dosen</a:t>
            </a:r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250825" y="2344738"/>
            <a:ext cx="3978275" cy="1962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7975" y="2374900"/>
            <a:ext cx="3375025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public class Mahasiswa {</a:t>
            </a:r>
          </a:p>
          <a:p>
            <a:r>
              <a:rPr lang="en-US" sz="1400" b="1">
                <a:latin typeface="Courier New" pitchFamily="49" charset="0"/>
              </a:rPr>
              <a:t>    private String nim;</a:t>
            </a:r>
          </a:p>
          <a:p>
            <a:r>
              <a:rPr lang="en-US" sz="1400" b="1">
                <a:latin typeface="Courier New" pitchFamily="49" charset="0"/>
              </a:rPr>
              <a:t>    ……….</a:t>
            </a:r>
          </a:p>
          <a:p>
            <a:r>
              <a:rPr lang="en-US" sz="1400" b="1">
                <a:latin typeface="Courier New" pitchFamily="49" charset="0"/>
              </a:rPr>
              <a:t>    private Dosen pembimbing;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……………………..</a:t>
            </a:r>
          </a:p>
          <a:p>
            <a:r>
              <a:rPr lang="en-US" sz="1400" b="1">
                <a:latin typeface="Courier New" pitchFamily="49" charset="0"/>
              </a:rPr>
              <a:t>public Dosen getPembimbing() {</a:t>
            </a:r>
          </a:p>
          <a:p>
            <a:r>
              <a:rPr lang="en-US" sz="1400" b="1">
                <a:latin typeface="Courier New" pitchFamily="49" charset="0"/>
              </a:rPr>
              <a:t>        return pembimbing;</a:t>
            </a:r>
          </a:p>
          <a:p>
            <a:r>
              <a:rPr lang="en-US" sz="1400" b="1">
                <a:latin typeface="Courier New" pitchFamily="49" charset="0"/>
              </a:rPr>
              <a:t>    }</a:t>
            </a:r>
          </a:p>
          <a:p>
            <a:r>
              <a:rPr lang="en-US" sz="1400" b="1">
                <a:latin typeface="Courier New" pitchFamily="49" charset="0"/>
              </a:rPr>
              <a:t>}</a:t>
            </a:r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250825" y="1127125"/>
            <a:ext cx="3898900" cy="781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31775" y="1071563"/>
            <a:ext cx="418941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err="1">
                <a:latin typeface="Courier New" pitchFamily="49" charset="0"/>
              </a:rPr>
              <a:t>Dosen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dsnSem</a:t>
            </a:r>
            <a:r>
              <a:rPr lang="en-US" sz="1600" b="1" dirty="0">
                <a:latin typeface="Courier New" pitchFamily="49" charset="0"/>
              </a:rPr>
              <a:t> =        </a:t>
            </a:r>
          </a:p>
          <a:p>
            <a:r>
              <a:rPr lang="en-US" sz="1600" b="1" dirty="0">
                <a:latin typeface="Courier New" pitchFamily="49" charset="0"/>
              </a:rPr>
              <a:t>   mhs1.getPembimbing();</a:t>
            </a:r>
          </a:p>
          <a:p>
            <a:r>
              <a:rPr lang="en-US" sz="1600" b="1" dirty="0">
                <a:latin typeface="Courier New" pitchFamily="49" charset="0"/>
              </a:rPr>
              <a:t>String nm = </a:t>
            </a:r>
            <a:r>
              <a:rPr lang="en-US" sz="1600" b="1" dirty="0" err="1">
                <a:latin typeface="Courier New" pitchFamily="49" charset="0"/>
              </a:rPr>
              <a:t>dsnSem.getNIP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440329" name="AutoShape 9"/>
          <p:cNvSpPr>
            <a:spLocks noChangeArrowheads="1"/>
          </p:cNvSpPr>
          <p:nvPr/>
        </p:nvSpPr>
        <p:spPr bwMode="auto">
          <a:xfrm>
            <a:off x="4575175" y="3598863"/>
            <a:ext cx="1765300" cy="1868487"/>
          </a:xfrm>
          <a:prstGeom prst="roundRect">
            <a:avLst>
              <a:gd name="adj" fmla="val 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1320" dir="3080412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9464" name="AutoShape 10"/>
          <p:cNvSpPr>
            <a:spLocks noChangeArrowheads="1"/>
          </p:cNvSpPr>
          <p:nvPr/>
        </p:nvSpPr>
        <p:spPr bwMode="auto">
          <a:xfrm>
            <a:off x="4578350" y="3570288"/>
            <a:ext cx="1762125" cy="449262"/>
          </a:xfrm>
          <a:prstGeom prst="roundRect">
            <a:avLst>
              <a:gd name="adj" fmla="val 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4838700" y="3638550"/>
            <a:ext cx="1379538" cy="3048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400" u="sng">
                <a:solidFill>
                  <a:srgbClr val="000000"/>
                </a:solidFill>
                <a:ea typeface="ＭＳ Ｐゴシック" pitchFamily="34" charset="-128"/>
              </a:rPr>
              <a:t>: Mahasiswa</a:t>
            </a:r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4616450" y="4064000"/>
            <a:ext cx="500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nim</a:t>
            </a:r>
          </a:p>
        </p:txBody>
      </p:sp>
      <p:sp>
        <p:nvSpPr>
          <p:cNvPr id="19467" name="AutoShape 13"/>
          <p:cNvSpPr>
            <a:spLocks noChangeArrowheads="1"/>
          </p:cNvSpPr>
          <p:nvPr/>
        </p:nvSpPr>
        <p:spPr bwMode="auto">
          <a:xfrm>
            <a:off x="4848225" y="4335463"/>
            <a:ext cx="1271588" cy="2540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2"/>
                </a:solidFill>
                <a:ea typeface="ＭＳ Ｐゴシック" pitchFamily="34" charset="-128"/>
              </a:rPr>
              <a:t>“085314200”</a:t>
            </a:r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4630738" y="4719638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pembimbing</a:t>
            </a:r>
          </a:p>
        </p:txBody>
      </p:sp>
      <p:sp>
        <p:nvSpPr>
          <p:cNvPr id="19469" name="AutoShape 15"/>
          <p:cNvSpPr>
            <a:spLocks noChangeArrowheads="1"/>
          </p:cNvSpPr>
          <p:nvPr/>
        </p:nvSpPr>
        <p:spPr bwMode="auto">
          <a:xfrm>
            <a:off x="4889500" y="5029200"/>
            <a:ext cx="1271588" cy="2540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9470" name="Text Box 16"/>
          <p:cNvSpPr txBox="1">
            <a:spLocks noChangeArrowheads="1"/>
          </p:cNvSpPr>
          <p:nvPr/>
        </p:nvSpPr>
        <p:spPr bwMode="auto">
          <a:xfrm>
            <a:off x="4841875" y="4997450"/>
            <a:ext cx="1309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20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440337" name="AutoShape 17"/>
          <p:cNvSpPr>
            <a:spLocks noChangeArrowheads="1"/>
          </p:cNvSpPr>
          <p:nvPr/>
        </p:nvSpPr>
        <p:spPr bwMode="auto">
          <a:xfrm>
            <a:off x="6780213" y="3559175"/>
            <a:ext cx="1754187" cy="1868488"/>
          </a:xfrm>
          <a:prstGeom prst="roundRect">
            <a:avLst>
              <a:gd name="adj" fmla="val 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1320" dir="3080412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cs typeface="+mn-cs"/>
              </a:rPr>
              <a:t>………………..</a:t>
            </a:r>
          </a:p>
        </p:txBody>
      </p:sp>
      <p:sp>
        <p:nvSpPr>
          <p:cNvPr id="19472" name="AutoShape 18"/>
          <p:cNvSpPr>
            <a:spLocks noChangeArrowheads="1"/>
          </p:cNvSpPr>
          <p:nvPr/>
        </p:nvSpPr>
        <p:spPr bwMode="auto">
          <a:xfrm>
            <a:off x="6783388" y="3530600"/>
            <a:ext cx="1751012" cy="449263"/>
          </a:xfrm>
          <a:prstGeom prst="roundRect">
            <a:avLst>
              <a:gd name="adj" fmla="val 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19"/>
          <p:cNvSpPr txBox="1">
            <a:spLocks noChangeArrowheads="1"/>
          </p:cNvSpPr>
          <p:nvPr/>
        </p:nvSpPr>
        <p:spPr bwMode="auto">
          <a:xfrm>
            <a:off x="7042150" y="3598863"/>
            <a:ext cx="1279525" cy="3048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400" u="sng">
                <a:solidFill>
                  <a:srgbClr val="000000"/>
                </a:solidFill>
                <a:ea typeface="ＭＳ Ｐゴシック" pitchFamily="34" charset="-128"/>
              </a:rPr>
              <a:t>: Dosen</a:t>
            </a:r>
          </a:p>
        </p:txBody>
      </p:sp>
      <p:sp>
        <p:nvSpPr>
          <p:cNvPr id="19474" name="Text Box 20"/>
          <p:cNvSpPr txBox="1">
            <a:spLocks noChangeArrowheads="1"/>
          </p:cNvSpPr>
          <p:nvPr/>
        </p:nvSpPr>
        <p:spPr bwMode="auto">
          <a:xfrm>
            <a:off x="6802438" y="4038600"/>
            <a:ext cx="449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nip</a:t>
            </a:r>
          </a:p>
        </p:txBody>
      </p:sp>
      <p:sp>
        <p:nvSpPr>
          <p:cNvPr id="19475" name="AutoShape 21"/>
          <p:cNvSpPr>
            <a:spLocks noChangeArrowheads="1"/>
          </p:cNvSpPr>
          <p:nvPr/>
        </p:nvSpPr>
        <p:spPr bwMode="auto">
          <a:xfrm>
            <a:off x="6886575" y="4343400"/>
            <a:ext cx="1573213" cy="2540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9476" name="Text Box 22"/>
          <p:cNvSpPr txBox="1">
            <a:spLocks noChangeArrowheads="1"/>
          </p:cNvSpPr>
          <p:nvPr/>
        </p:nvSpPr>
        <p:spPr bwMode="auto">
          <a:xfrm>
            <a:off x="6929438" y="4319588"/>
            <a:ext cx="1490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2"/>
                </a:solidFill>
                <a:ea typeface="ＭＳ Ｐゴシック" pitchFamily="34" charset="-128"/>
              </a:rPr>
              <a:t>“P1678”</a:t>
            </a:r>
          </a:p>
        </p:txBody>
      </p:sp>
      <p:sp>
        <p:nvSpPr>
          <p:cNvPr id="19477" name="Text Box 23"/>
          <p:cNvSpPr txBox="1">
            <a:spLocks noChangeArrowheads="1"/>
          </p:cNvSpPr>
          <p:nvPr/>
        </p:nvSpPr>
        <p:spPr bwMode="auto">
          <a:xfrm>
            <a:off x="6832600" y="4710113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ea typeface="ＭＳ Ｐゴシック" pitchFamily="34" charset="-128"/>
              </a:rPr>
              <a:t>email</a:t>
            </a:r>
          </a:p>
        </p:txBody>
      </p:sp>
      <p:sp>
        <p:nvSpPr>
          <p:cNvPr id="19478" name="AutoShape 24"/>
          <p:cNvSpPr>
            <a:spLocks noChangeArrowheads="1"/>
          </p:cNvSpPr>
          <p:nvPr/>
        </p:nvSpPr>
        <p:spPr bwMode="auto">
          <a:xfrm>
            <a:off x="6889750" y="5014913"/>
            <a:ext cx="1600200" cy="2540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9479" name="Text Box 25"/>
          <p:cNvSpPr txBox="1">
            <a:spLocks noChangeArrowheads="1"/>
          </p:cNvSpPr>
          <p:nvPr/>
        </p:nvSpPr>
        <p:spPr bwMode="auto">
          <a:xfrm>
            <a:off x="6791325" y="5006975"/>
            <a:ext cx="1763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2"/>
                </a:solidFill>
                <a:ea typeface="ＭＳ Ｐゴシック" pitchFamily="34" charset="-128"/>
              </a:rPr>
              <a:t>“adi@yahoo.com”</a:t>
            </a:r>
          </a:p>
        </p:txBody>
      </p:sp>
      <p:sp>
        <p:nvSpPr>
          <p:cNvPr id="440346" name="Rectangle 26"/>
          <p:cNvSpPr>
            <a:spLocks noChangeArrowheads="1"/>
          </p:cNvSpPr>
          <p:nvPr/>
        </p:nvSpPr>
        <p:spPr bwMode="auto">
          <a:xfrm>
            <a:off x="4430713" y="1265238"/>
            <a:ext cx="1604962" cy="179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440347" name="AutoShape 27"/>
          <p:cNvSpPr>
            <a:spLocks noChangeArrowheads="1"/>
          </p:cNvSpPr>
          <p:nvPr/>
        </p:nvSpPr>
        <p:spPr bwMode="auto">
          <a:xfrm>
            <a:off x="4881563" y="1670050"/>
            <a:ext cx="609600" cy="2540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200">
              <a:solidFill>
                <a:schemeClr val="tx2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9482" name="Rectangle 28"/>
          <p:cNvSpPr>
            <a:spLocks noChangeArrowheads="1"/>
          </p:cNvSpPr>
          <p:nvPr/>
        </p:nvSpPr>
        <p:spPr bwMode="auto">
          <a:xfrm>
            <a:off x="4770438" y="13652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ea typeface="ＭＳ Ｐゴシック" pitchFamily="34" charset="-128"/>
              </a:rPr>
              <a:t>dsn1</a:t>
            </a:r>
            <a:endParaRPr lang="en-US" altLang="ja-JP" sz="2400" b="1"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875213" y="2063750"/>
            <a:ext cx="733425" cy="606425"/>
            <a:chOff x="3936" y="1170"/>
            <a:chExt cx="462" cy="382"/>
          </a:xfrm>
        </p:grpSpPr>
        <p:sp>
          <p:nvSpPr>
            <p:cNvPr id="440350" name="AutoShape 30"/>
            <p:cNvSpPr>
              <a:spLocks noChangeArrowheads="1"/>
            </p:cNvSpPr>
            <p:nvPr/>
          </p:nvSpPr>
          <p:spPr bwMode="auto">
            <a:xfrm>
              <a:off x="3936" y="1392"/>
              <a:ext cx="384" cy="160"/>
            </a:xfrm>
            <a:prstGeom prst="roundRect">
              <a:avLst>
                <a:gd name="adj" fmla="val 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1200">
                <a:solidFill>
                  <a:schemeClr val="tx2"/>
                </a:solidFill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9518" name="Rectangle 31"/>
            <p:cNvSpPr>
              <a:spLocks noChangeArrowheads="1"/>
            </p:cNvSpPr>
            <p:nvPr/>
          </p:nvSpPr>
          <p:spPr bwMode="auto">
            <a:xfrm>
              <a:off x="3936" y="1170"/>
              <a:ext cx="4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Times New Roman" pitchFamily="18" charset="0"/>
                  <a:ea typeface="ＭＳ Ｐゴシック" pitchFamily="34" charset="-128"/>
                </a:rPr>
                <a:t>mhs1</a:t>
              </a:r>
            </a:p>
          </p:txBody>
        </p:sp>
      </p:grpSp>
      <p:sp>
        <p:nvSpPr>
          <p:cNvPr id="440352" name="Rectangle 32"/>
          <p:cNvSpPr>
            <a:spLocks noChangeArrowheads="1"/>
          </p:cNvSpPr>
          <p:nvPr/>
        </p:nvSpPr>
        <p:spPr bwMode="auto">
          <a:xfrm>
            <a:off x="7373938" y="1284288"/>
            <a:ext cx="1430337" cy="179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675563" y="1400175"/>
            <a:ext cx="1071562" cy="558800"/>
            <a:chOff x="4307" y="1342"/>
            <a:chExt cx="675" cy="352"/>
          </a:xfrm>
        </p:grpSpPr>
        <p:sp>
          <p:nvSpPr>
            <p:cNvPr id="440354" name="AutoShape 34"/>
            <p:cNvSpPr>
              <a:spLocks noChangeArrowheads="1"/>
            </p:cNvSpPr>
            <p:nvPr/>
          </p:nvSpPr>
          <p:spPr bwMode="auto">
            <a:xfrm>
              <a:off x="4307" y="1534"/>
              <a:ext cx="384" cy="160"/>
            </a:xfrm>
            <a:prstGeom prst="roundRect">
              <a:avLst>
                <a:gd name="adj" fmla="val 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1200">
                <a:solidFill>
                  <a:schemeClr val="tx2"/>
                </a:solidFill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9516" name="Rectangle 35"/>
            <p:cNvSpPr>
              <a:spLocks noChangeArrowheads="1"/>
            </p:cNvSpPr>
            <p:nvPr/>
          </p:nvSpPr>
          <p:spPr bwMode="auto">
            <a:xfrm>
              <a:off x="4397" y="1342"/>
              <a:ext cx="5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ea typeface="ＭＳ Ｐゴシック" pitchFamily="34" charset="-128"/>
                </a:rPr>
                <a:t>dsnSem</a:t>
              </a:r>
              <a:endParaRPr lang="en-US" altLang="ja-JP" sz="2400">
                <a:latin typeface="Times New Roman" pitchFamily="18" charset="0"/>
                <a:ea typeface="ＭＳ Ｐゴシック" pitchFamily="34" charset="-128"/>
              </a:endParaRPr>
            </a:p>
          </p:txBody>
        </p:sp>
      </p:grpSp>
      <p:sp>
        <p:nvSpPr>
          <p:cNvPr id="19486" name="Freeform 36"/>
          <p:cNvSpPr>
            <a:spLocks/>
          </p:cNvSpPr>
          <p:nvPr/>
        </p:nvSpPr>
        <p:spPr bwMode="auto">
          <a:xfrm>
            <a:off x="5207000" y="2543175"/>
            <a:ext cx="665163" cy="1003300"/>
          </a:xfrm>
          <a:custGeom>
            <a:avLst/>
            <a:gdLst>
              <a:gd name="T0" fmla="*/ 0 w 516"/>
              <a:gd name="T1" fmla="*/ 0 h 392"/>
              <a:gd name="T2" fmla="*/ 2147483647 w 516"/>
              <a:gd name="T3" fmla="*/ 2147483647 h 392"/>
              <a:gd name="T4" fmla="*/ 2147483647 w 516"/>
              <a:gd name="T5" fmla="*/ 2147483647 h 392"/>
              <a:gd name="T6" fmla="*/ 2147483647 w 516"/>
              <a:gd name="T7" fmla="*/ 2147483647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516"/>
              <a:gd name="T13" fmla="*/ 0 h 392"/>
              <a:gd name="T14" fmla="*/ 516 w 516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6" h="392">
                <a:moveTo>
                  <a:pt x="0" y="0"/>
                </a:moveTo>
                <a:cubicBezTo>
                  <a:pt x="139" y="8"/>
                  <a:pt x="279" y="17"/>
                  <a:pt x="361" y="62"/>
                </a:cubicBezTo>
                <a:cubicBezTo>
                  <a:pt x="443" y="107"/>
                  <a:pt x="466" y="214"/>
                  <a:pt x="491" y="269"/>
                </a:cubicBezTo>
                <a:cubicBezTo>
                  <a:pt x="516" y="324"/>
                  <a:pt x="515" y="358"/>
                  <a:pt x="514" y="392"/>
                </a:cubicBezTo>
              </a:path>
            </a:pathLst>
          </a:custGeom>
          <a:noFill/>
          <a:ln w="9525">
            <a:solidFill>
              <a:srgbClr val="CC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87" name="Oval 37"/>
          <p:cNvSpPr>
            <a:spLocks noChangeArrowheads="1"/>
          </p:cNvSpPr>
          <p:nvPr/>
        </p:nvSpPr>
        <p:spPr bwMode="auto">
          <a:xfrm>
            <a:off x="5167313" y="25066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Freeform 38"/>
          <p:cNvSpPr>
            <a:spLocks/>
          </p:cNvSpPr>
          <p:nvPr/>
        </p:nvSpPr>
        <p:spPr bwMode="auto">
          <a:xfrm>
            <a:off x="5208588" y="1781175"/>
            <a:ext cx="1863725" cy="1758950"/>
          </a:xfrm>
          <a:custGeom>
            <a:avLst/>
            <a:gdLst>
              <a:gd name="T0" fmla="*/ 0 w 516"/>
              <a:gd name="T1" fmla="*/ 0 h 392"/>
              <a:gd name="T2" fmla="*/ 2147483647 w 516"/>
              <a:gd name="T3" fmla="*/ 2147483647 h 392"/>
              <a:gd name="T4" fmla="*/ 2147483647 w 516"/>
              <a:gd name="T5" fmla="*/ 2147483647 h 392"/>
              <a:gd name="T6" fmla="*/ 2147483647 w 516"/>
              <a:gd name="T7" fmla="*/ 2147483647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516"/>
              <a:gd name="T13" fmla="*/ 0 h 392"/>
              <a:gd name="T14" fmla="*/ 516 w 516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6" h="392">
                <a:moveTo>
                  <a:pt x="0" y="0"/>
                </a:moveTo>
                <a:cubicBezTo>
                  <a:pt x="139" y="8"/>
                  <a:pt x="279" y="17"/>
                  <a:pt x="361" y="62"/>
                </a:cubicBezTo>
                <a:cubicBezTo>
                  <a:pt x="443" y="107"/>
                  <a:pt x="466" y="214"/>
                  <a:pt x="491" y="269"/>
                </a:cubicBezTo>
                <a:cubicBezTo>
                  <a:pt x="516" y="324"/>
                  <a:pt x="515" y="358"/>
                  <a:pt x="514" y="392"/>
                </a:cubicBezTo>
              </a:path>
            </a:pathLst>
          </a:custGeom>
          <a:noFill/>
          <a:ln w="9525">
            <a:solidFill>
              <a:srgbClr val="CC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89" name="Oval 39"/>
          <p:cNvSpPr>
            <a:spLocks noChangeArrowheads="1"/>
          </p:cNvSpPr>
          <p:nvPr/>
        </p:nvSpPr>
        <p:spPr bwMode="auto">
          <a:xfrm>
            <a:off x="5184775" y="174625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7224713" y="1816100"/>
            <a:ext cx="822325" cy="1725613"/>
            <a:chOff x="4551" y="1144"/>
            <a:chExt cx="518" cy="1087"/>
          </a:xfrm>
        </p:grpSpPr>
        <p:sp>
          <p:nvSpPr>
            <p:cNvPr id="19513" name="Oval 42"/>
            <p:cNvSpPr>
              <a:spLocks noChangeArrowheads="1"/>
            </p:cNvSpPr>
            <p:nvPr/>
          </p:nvSpPr>
          <p:spPr bwMode="auto">
            <a:xfrm>
              <a:off x="5021" y="114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Freeform 43"/>
            <p:cNvSpPr>
              <a:spLocks/>
            </p:cNvSpPr>
            <p:nvPr/>
          </p:nvSpPr>
          <p:spPr bwMode="auto">
            <a:xfrm flipH="1">
              <a:off x="4551" y="1171"/>
              <a:ext cx="485" cy="1060"/>
            </a:xfrm>
            <a:custGeom>
              <a:avLst/>
              <a:gdLst>
                <a:gd name="T0" fmla="*/ 0 w 516"/>
                <a:gd name="T1" fmla="*/ 0 h 392"/>
                <a:gd name="T2" fmla="*/ 265 w 516"/>
                <a:gd name="T3" fmla="*/ 8980 h 392"/>
                <a:gd name="T4" fmla="*/ 360 w 516"/>
                <a:gd name="T5" fmla="*/ 38871 h 392"/>
                <a:gd name="T6" fmla="*/ 377 w 516"/>
                <a:gd name="T7" fmla="*/ 56669 h 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92"/>
                <a:gd name="T14" fmla="*/ 516 w 516"/>
                <a:gd name="T15" fmla="*/ 392 h 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92">
                  <a:moveTo>
                    <a:pt x="0" y="0"/>
                  </a:moveTo>
                  <a:cubicBezTo>
                    <a:pt x="139" y="8"/>
                    <a:pt x="279" y="17"/>
                    <a:pt x="361" y="62"/>
                  </a:cubicBezTo>
                  <a:cubicBezTo>
                    <a:pt x="443" y="107"/>
                    <a:pt x="466" y="214"/>
                    <a:pt x="491" y="269"/>
                  </a:cubicBezTo>
                  <a:cubicBezTo>
                    <a:pt x="516" y="324"/>
                    <a:pt x="515" y="358"/>
                    <a:pt x="514" y="392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0369" name="Freeform 49"/>
          <p:cNvSpPr>
            <a:spLocks/>
          </p:cNvSpPr>
          <p:nvPr/>
        </p:nvSpPr>
        <p:spPr bwMode="auto">
          <a:xfrm>
            <a:off x="2341563" y="1597025"/>
            <a:ext cx="425450" cy="1849438"/>
          </a:xfrm>
          <a:custGeom>
            <a:avLst/>
            <a:gdLst>
              <a:gd name="T0" fmla="*/ 0 w 761"/>
              <a:gd name="T1" fmla="*/ 0 h 1015"/>
              <a:gd name="T2" fmla="*/ 2147483647 w 761"/>
              <a:gd name="T3" fmla="*/ 2147483647 h 1015"/>
              <a:gd name="T4" fmla="*/ 2147483647 w 761"/>
              <a:gd name="T5" fmla="*/ 2147483647 h 1015"/>
              <a:gd name="T6" fmla="*/ 2147483647 w 761"/>
              <a:gd name="T7" fmla="*/ 2147483647 h 1015"/>
              <a:gd name="T8" fmla="*/ 2147483647 w 761"/>
              <a:gd name="T9" fmla="*/ 2147483647 h 1015"/>
              <a:gd name="T10" fmla="*/ 2147483647 w 761"/>
              <a:gd name="T11" fmla="*/ 2147483647 h 1015"/>
              <a:gd name="T12" fmla="*/ 2147483647 w 761"/>
              <a:gd name="T13" fmla="*/ 2147483647 h 1015"/>
              <a:gd name="T14" fmla="*/ 2147483647 w 761"/>
              <a:gd name="T15" fmla="*/ 2147483647 h 1015"/>
              <a:gd name="T16" fmla="*/ 2147483647 w 761"/>
              <a:gd name="T17" fmla="*/ 2147483647 h 1015"/>
              <a:gd name="T18" fmla="*/ 2147483647 w 761"/>
              <a:gd name="T19" fmla="*/ 2147483647 h 1015"/>
              <a:gd name="T20" fmla="*/ 2147483647 w 761"/>
              <a:gd name="T21" fmla="*/ 2147483647 h 1015"/>
              <a:gd name="T22" fmla="*/ 2147483647 w 761"/>
              <a:gd name="T23" fmla="*/ 2147483647 h 1015"/>
              <a:gd name="T24" fmla="*/ 2147483647 w 761"/>
              <a:gd name="T25" fmla="*/ 2147483647 h 1015"/>
              <a:gd name="T26" fmla="*/ 2147483647 w 761"/>
              <a:gd name="T27" fmla="*/ 2147483647 h 1015"/>
              <a:gd name="T28" fmla="*/ 2147483647 w 761"/>
              <a:gd name="T29" fmla="*/ 2147483647 h 1015"/>
              <a:gd name="T30" fmla="*/ 2147483647 w 761"/>
              <a:gd name="T31" fmla="*/ 2147483647 h 10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1"/>
              <a:gd name="T49" fmla="*/ 0 h 1015"/>
              <a:gd name="T50" fmla="*/ 761 w 761"/>
              <a:gd name="T51" fmla="*/ 1015 h 101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1" h="1015">
                <a:moveTo>
                  <a:pt x="0" y="0"/>
                </a:moveTo>
                <a:cubicBezTo>
                  <a:pt x="5" y="64"/>
                  <a:pt x="12" y="143"/>
                  <a:pt x="63" y="191"/>
                </a:cubicBezTo>
                <a:cubicBezTo>
                  <a:pt x="75" y="202"/>
                  <a:pt x="89" y="211"/>
                  <a:pt x="100" y="222"/>
                </a:cubicBezTo>
                <a:cubicBezTo>
                  <a:pt x="124" y="246"/>
                  <a:pt x="97" y="233"/>
                  <a:pt x="126" y="243"/>
                </a:cubicBezTo>
                <a:cubicBezTo>
                  <a:pt x="144" y="261"/>
                  <a:pt x="165" y="283"/>
                  <a:pt x="190" y="291"/>
                </a:cubicBezTo>
                <a:cubicBezTo>
                  <a:pt x="241" y="325"/>
                  <a:pt x="302" y="350"/>
                  <a:pt x="359" y="370"/>
                </a:cubicBezTo>
                <a:cubicBezTo>
                  <a:pt x="383" y="378"/>
                  <a:pt x="399" y="394"/>
                  <a:pt x="422" y="402"/>
                </a:cubicBezTo>
                <a:cubicBezTo>
                  <a:pt x="456" y="426"/>
                  <a:pt x="490" y="444"/>
                  <a:pt x="523" y="471"/>
                </a:cubicBezTo>
                <a:cubicBezTo>
                  <a:pt x="540" y="485"/>
                  <a:pt x="576" y="508"/>
                  <a:pt x="576" y="508"/>
                </a:cubicBezTo>
                <a:cubicBezTo>
                  <a:pt x="579" y="513"/>
                  <a:pt x="582" y="520"/>
                  <a:pt x="586" y="524"/>
                </a:cubicBezTo>
                <a:cubicBezTo>
                  <a:pt x="590" y="528"/>
                  <a:pt x="598" y="529"/>
                  <a:pt x="602" y="534"/>
                </a:cubicBezTo>
                <a:cubicBezTo>
                  <a:pt x="606" y="538"/>
                  <a:pt x="604" y="545"/>
                  <a:pt x="607" y="550"/>
                </a:cubicBezTo>
                <a:cubicBezTo>
                  <a:pt x="615" y="563"/>
                  <a:pt x="625" y="574"/>
                  <a:pt x="634" y="587"/>
                </a:cubicBezTo>
                <a:cubicBezTo>
                  <a:pt x="644" y="620"/>
                  <a:pt x="665" y="651"/>
                  <a:pt x="681" y="682"/>
                </a:cubicBezTo>
                <a:cubicBezTo>
                  <a:pt x="704" y="728"/>
                  <a:pt x="715" y="786"/>
                  <a:pt x="729" y="835"/>
                </a:cubicBezTo>
                <a:cubicBezTo>
                  <a:pt x="746" y="894"/>
                  <a:pt x="761" y="953"/>
                  <a:pt x="761" y="1015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230688" y="5891213"/>
            <a:ext cx="4943475" cy="457200"/>
            <a:chOff x="621" y="3062"/>
            <a:chExt cx="3114" cy="288"/>
          </a:xfrm>
        </p:grpSpPr>
        <p:sp>
          <p:nvSpPr>
            <p:cNvPr id="19509" name="Text Box 54"/>
            <p:cNvSpPr txBox="1">
              <a:spLocks noChangeArrowheads="1"/>
            </p:cNvSpPr>
            <p:nvPr/>
          </p:nvSpPr>
          <p:spPr bwMode="auto">
            <a:xfrm>
              <a:off x="903" y="3104"/>
              <a:ext cx="28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Mengembalikan referensi ke obyek pembimbing</a:t>
              </a:r>
            </a:p>
          </p:txBody>
        </p:sp>
        <p:grpSp>
          <p:nvGrpSpPr>
            <p:cNvPr id="6" name="Group 55"/>
            <p:cNvGrpSpPr>
              <a:grpSpLocks/>
            </p:cNvGrpSpPr>
            <p:nvPr/>
          </p:nvGrpSpPr>
          <p:grpSpPr bwMode="auto">
            <a:xfrm>
              <a:off x="621" y="3062"/>
              <a:ext cx="265" cy="288"/>
              <a:chOff x="2478" y="3278"/>
              <a:chExt cx="265" cy="288"/>
            </a:xfrm>
          </p:grpSpPr>
          <p:sp>
            <p:nvSpPr>
              <p:cNvPr id="19511" name="Text Box 56"/>
              <p:cNvSpPr txBox="1">
                <a:spLocks noChangeArrowheads="1"/>
              </p:cNvSpPr>
              <p:nvPr/>
            </p:nvSpPr>
            <p:spPr bwMode="auto">
              <a:xfrm>
                <a:off x="2500" y="3278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19512" name="Oval 57"/>
              <p:cNvSpPr>
                <a:spLocks noChangeArrowheads="1"/>
              </p:cNvSpPr>
              <p:nvPr/>
            </p:nvSpPr>
            <p:spPr bwMode="auto">
              <a:xfrm>
                <a:off x="2478" y="3303"/>
                <a:ext cx="265" cy="238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4275138" y="6448425"/>
            <a:ext cx="4646612" cy="457200"/>
            <a:chOff x="609" y="3413"/>
            <a:chExt cx="2927" cy="288"/>
          </a:xfrm>
        </p:grpSpPr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609" y="3413"/>
              <a:ext cx="265" cy="288"/>
              <a:chOff x="2478" y="3278"/>
              <a:chExt cx="265" cy="288"/>
            </a:xfrm>
          </p:grpSpPr>
          <p:sp>
            <p:nvSpPr>
              <p:cNvPr id="19507" name="Text Box 63"/>
              <p:cNvSpPr txBox="1">
                <a:spLocks noChangeArrowheads="1"/>
              </p:cNvSpPr>
              <p:nvPr/>
            </p:nvSpPr>
            <p:spPr bwMode="auto">
              <a:xfrm>
                <a:off x="2500" y="3278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hlink"/>
                    </a:solidFill>
                  </a:rPr>
                  <a:t>2</a:t>
                </a:r>
              </a:p>
            </p:txBody>
          </p:sp>
          <p:sp>
            <p:nvSpPr>
              <p:cNvPr id="19508" name="Oval 64"/>
              <p:cNvSpPr>
                <a:spLocks noChangeArrowheads="1"/>
              </p:cNvSpPr>
              <p:nvPr/>
            </p:nvSpPr>
            <p:spPr bwMode="auto">
              <a:xfrm>
                <a:off x="2478" y="3303"/>
                <a:ext cx="265" cy="238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06" name="Text Box 65"/>
            <p:cNvSpPr txBox="1">
              <a:spLocks noChangeArrowheads="1"/>
            </p:cNvSpPr>
            <p:nvPr/>
          </p:nvSpPr>
          <p:spPr bwMode="auto">
            <a:xfrm>
              <a:off x="898" y="3459"/>
              <a:ext cx="26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Mengembalikan nilai dari obyek pembimbing</a:t>
              </a:r>
            </a:p>
          </p:txBody>
        </p:sp>
      </p:grpSp>
      <p:sp>
        <p:nvSpPr>
          <p:cNvPr id="440387" name="Freeform 67"/>
          <p:cNvSpPr>
            <a:spLocks/>
          </p:cNvSpPr>
          <p:nvPr/>
        </p:nvSpPr>
        <p:spPr bwMode="auto">
          <a:xfrm>
            <a:off x="5967413" y="1833563"/>
            <a:ext cx="1792287" cy="3062287"/>
          </a:xfrm>
          <a:custGeom>
            <a:avLst/>
            <a:gdLst>
              <a:gd name="T0" fmla="*/ 2147483647 w 1089"/>
              <a:gd name="T1" fmla="*/ 0 h 1596"/>
              <a:gd name="T2" fmla="*/ 2147483647 w 1089"/>
              <a:gd name="T3" fmla="*/ 2147483647 h 1596"/>
              <a:gd name="T4" fmla="*/ 2147483647 w 1089"/>
              <a:gd name="T5" fmla="*/ 2147483647 h 1596"/>
              <a:gd name="T6" fmla="*/ 2147483647 w 1089"/>
              <a:gd name="T7" fmla="*/ 2147483647 h 1596"/>
              <a:gd name="T8" fmla="*/ 2147483647 w 1089"/>
              <a:gd name="T9" fmla="*/ 2147483647 h 1596"/>
              <a:gd name="T10" fmla="*/ 2147483647 w 1089"/>
              <a:gd name="T11" fmla="*/ 2147483647 h 1596"/>
              <a:gd name="T12" fmla="*/ 2147483647 w 1089"/>
              <a:gd name="T13" fmla="*/ 2147483647 h 1596"/>
              <a:gd name="T14" fmla="*/ 2147483647 w 1089"/>
              <a:gd name="T15" fmla="*/ 2147483647 h 1596"/>
              <a:gd name="T16" fmla="*/ 2147483647 w 1089"/>
              <a:gd name="T17" fmla="*/ 2147483647 h 1596"/>
              <a:gd name="T18" fmla="*/ 2147483647 w 1089"/>
              <a:gd name="T19" fmla="*/ 2147483647 h 1596"/>
              <a:gd name="T20" fmla="*/ 2147483647 w 1089"/>
              <a:gd name="T21" fmla="*/ 2147483647 h 1596"/>
              <a:gd name="T22" fmla="*/ 2147483647 w 1089"/>
              <a:gd name="T23" fmla="*/ 2147483647 h 1596"/>
              <a:gd name="T24" fmla="*/ 2147483647 w 1089"/>
              <a:gd name="T25" fmla="*/ 2147483647 h 1596"/>
              <a:gd name="T26" fmla="*/ 2147483647 w 1089"/>
              <a:gd name="T27" fmla="*/ 2147483647 h 1596"/>
              <a:gd name="T28" fmla="*/ 2147483647 w 1089"/>
              <a:gd name="T29" fmla="*/ 2147483647 h 1596"/>
              <a:gd name="T30" fmla="*/ 2147483647 w 1089"/>
              <a:gd name="T31" fmla="*/ 2147483647 h 1596"/>
              <a:gd name="T32" fmla="*/ 2147483647 w 1089"/>
              <a:gd name="T33" fmla="*/ 2147483647 h 1596"/>
              <a:gd name="T34" fmla="*/ 2147483647 w 1089"/>
              <a:gd name="T35" fmla="*/ 2147483647 h 1596"/>
              <a:gd name="T36" fmla="*/ 2147483647 w 1089"/>
              <a:gd name="T37" fmla="*/ 2147483647 h 1596"/>
              <a:gd name="T38" fmla="*/ 2147483647 w 1089"/>
              <a:gd name="T39" fmla="*/ 2147483647 h 1596"/>
              <a:gd name="T40" fmla="*/ 2147483647 w 1089"/>
              <a:gd name="T41" fmla="*/ 2147483647 h 1596"/>
              <a:gd name="T42" fmla="*/ 0 w 1089"/>
              <a:gd name="T43" fmla="*/ 2147483647 h 159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89"/>
              <a:gd name="T67" fmla="*/ 0 h 1596"/>
              <a:gd name="T68" fmla="*/ 1089 w 1089"/>
              <a:gd name="T69" fmla="*/ 1596 h 159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89" h="1596">
                <a:moveTo>
                  <a:pt x="1089" y="0"/>
                </a:moveTo>
                <a:cubicBezTo>
                  <a:pt x="1059" y="4"/>
                  <a:pt x="1038" y="9"/>
                  <a:pt x="1010" y="16"/>
                </a:cubicBezTo>
                <a:cubicBezTo>
                  <a:pt x="968" y="45"/>
                  <a:pt x="912" y="50"/>
                  <a:pt x="867" y="74"/>
                </a:cubicBezTo>
                <a:cubicBezTo>
                  <a:pt x="817" y="100"/>
                  <a:pt x="772" y="135"/>
                  <a:pt x="724" y="164"/>
                </a:cubicBezTo>
                <a:cubicBezTo>
                  <a:pt x="677" y="192"/>
                  <a:pt x="635" y="236"/>
                  <a:pt x="598" y="275"/>
                </a:cubicBezTo>
                <a:cubicBezTo>
                  <a:pt x="574" y="300"/>
                  <a:pt x="558" y="329"/>
                  <a:pt x="529" y="349"/>
                </a:cubicBezTo>
                <a:cubicBezTo>
                  <a:pt x="511" y="384"/>
                  <a:pt x="481" y="414"/>
                  <a:pt x="455" y="444"/>
                </a:cubicBezTo>
                <a:cubicBezTo>
                  <a:pt x="442" y="459"/>
                  <a:pt x="418" y="492"/>
                  <a:pt x="418" y="492"/>
                </a:cubicBezTo>
                <a:cubicBezTo>
                  <a:pt x="407" y="526"/>
                  <a:pt x="423" y="488"/>
                  <a:pt x="397" y="518"/>
                </a:cubicBezTo>
                <a:cubicBezTo>
                  <a:pt x="377" y="541"/>
                  <a:pt x="361" y="572"/>
                  <a:pt x="344" y="597"/>
                </a:cubicBezTo>
                <a:cubicBezTo>
                  <a:pt x="314" y="640"/>
                  <a:pt x="351" y="586"/>
                  <a:pt x="323" y="629"/>
                </a:cubicBezTo>
                <a:cubicBezTo>
                  <a:pt x="319" y="634"/>
                  <a:pt x="312" y="645"/>
                  <a:pt x="312" y="645"/>
                </a:cubicBezTo>
                <a:cubicBezTo>
                  <a:pt x="307" y="662"/>
                  <a:pt x="286" y="692"/>
                  <a:pt x="286" y="692"/>
                </a:cubicBezTo>
                <a:cubicBezTo>
                  <a:pt x="280" y="712"/>
                  <a:pt x="271" y="728"/>
                  <a:pt x="259" y="745"/>
                </a:cubicBezTo>
                <a:cubicBezTo>
                  <a:pt x="254" y="766"/>
                  <a:pt x="250" y="780"/>
                  <a:pt x="238" y="798"/>
                </a:cubicBezTo>
                <a:cubicBezTo>
                  <a:pt x="228" y="830"/>
                  <a:pt x="211" y="863"/>
                  <a:pt x="196" y="893"/>
                </a:cubicBezTo>
                <a:cubicBezTo>
                  <a:pt x="192" y="900"/>
                  <a:pt x="185" y="914"/>
                  <a:pt x="185" y="914"/>
                </a:cubicBezTo>
                <a:cubicBezTo>
                  <a:pt x="180" y="935"/>
                  <a:pt x="176" y="949"/>
                  <a:pt x="164" y="967"/>
                </a:cubicBezTo>
                <a:cubicBezTo>
                  <a:pt x="152" y="1034"/>
                  <a:pt x="126" y="1103"/>
                  <a:pt x="106" y="1168"/>
                </a:cubicBezTo>
                <a:cubicBezTo>
                  <a:pt x="86" y="1232"/>
                  <a:pt x="81" y="1301"/>
                  <a:pt x="59" y="1364"/>
                </a:cubicBezTo>
                <a:cubicBezTo>
                  <a:pt x="46" y="1402"/>
                  <a:pt x="38" y="1441"/>
                  <a:pt x="27" y="1480"/>
                </a:cubicBezTo>
                <a:cubicBezTo>
                  <a:pt x="16" y="1516"/>
                  <a:pt x="0" y="1559"/>
                  <a:pt x="0" y="1596"/>
                </a:cubicBezTo>
              </a:path>
            </a:pathLst>
          </a:custGeom>
          <a:noFill/>
          <a:ln w="190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5805488" y="3727450"/>
            <a:ext cx="981075" cy="1449388"/>
            <a:chOff x="3567" y="2372"/>
            <a:chExt cx="708" cy="475"/>
          </a:xfrm>
        </p:grpSpPr>
        <p:sp>
          <p:nvSpPr>
            <p:cNvPr id="19503" name="Oval 72"/>
            <p:cNvSpPr>
              <a:spLocks noChangeArrowheads="1"/>
            </p:cNvSpPr>
            <p:nvPr/>
          </p:nvSpPr>
          <p:spPr bwMode="auto">
            <a:xfrm>
              <a:off x="3567" y="2799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Freeform 73"/>
            <p:cNvSpPr>
              <a:spLocks/>
            </p:cNvSpPr>
            <p:nvPr/>
          </p:nvSpPr>
          <p:spPr bwMode="auto">
            <a:xfrm>
              <a:off x="3599" y="2372"/>
              <a:ext cx="676" cy="450"/>
            </a:xfrm>
            <a:custGeom>
              <a:avLst/>
              <a:gdLst>
                <a:gd name="T0" fmla="*/ 0 w 782"/>
                <a:gd name="T1" fmla="*/ 375 h 471"/>
                <a:gd name="T2" fmla="*/ 226 w 782"/>
                <a:gd name="T3" fmla="*/ 332 h 471"/>
                <a:gd name="T4" fmla="*/ 242 w 782"/>
                <a:gd name="T5" fmla="*/ 312 h 471"/>
                <a:gd name="T6" fmla="*/ 252 w 782"/>
                <a:gd name="T7" fmla="*/ 287 h 471"/>
                <a:gd name="T8" fmla="*/ 260 w 782"/>
                <a:gd name="T9" fmla="*/ 274 h 471"/>
                <a:gd name="T10" fmla="*/ 270 w 782"/>
                <a:gd name="T11" fmla="*/ 236 h 471"/>
                <a:gd name="T12" fmla="*/ 284 w 782"/>
                <a:gd name="T13" fmla="*/ 173 h 471"/>
                <a:gd name="T14" fmla="*/ 314 w 782"/>
                <a:gd name="T15" fmla="*/ 30 h 471"/>
                <a:gd name="T16" fmla="*/ 322 w 782"/>
                <a:gd name="T17" fmla="*/ 27 h 471"/>
                <a:gd name="T18" fmla="*/ 378 w 782"/>
                <a:gd name="T19" fmla="*/ 6 h 4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82"/>
                <a:gd name="T31" fmla="*/ 0 h 471"/>
                <a:gd name="T32" fmla="*/ 782 w 782"/>
                <a:gd name="T33" fmla="*/ 471 h 47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82" h="471">
                  <a:moveTo>
                    <a:pt x="0" y="471"/>
                  </a:moveTo>
                  <a:cubicBezTo>
                    <a:pt x="159" y="467"/>
                    <a:pt x="317" y="466"/>
                    <a:pt x="470" y="418"/>
                  </a:cubicBezTo>
                  <a:cubicBezTo>
                    <a:pt x="480" y="408"/>
                    <a:pt x="493" y="402"/>
                    <a:pt x="502" y="392"/>
                  </a:cubicBezTo>
                  <a:cubicBezTo>
                    <a:pt x="510" y="382"/>
                    <a:pt x="514" y="369"/>
                    <a:pt x="523" y="360"/>
                  </a:cubicBezTo>
                  <a:cubicBezTo>
                    <a:pt x="528" y="355"/>
                    <a:pt x="534" y="349"/>
                    <a:pt x="539" y="344"/>
                  </a:cubicBezTo>
                  <a:cubicBezTo>
                    <a:pt x="545" y="326"/>
                    <a:pt x="550" y="313"/>
                    <a:pt x="560" y="297"/>
                  </a:cubicBezTo>
                  <a:cubicBezTo>
                    <a:pt x="568" y="270"/>
                    <a:pt x="579" y="244"/>
                    <a:pt x="587" y="217"/>
                  </a:cubicBezTo>
                  <a:cubicBezTo>
                    <a:pt x="605" y="155"/>
                    <a:pt x="613" y="92"/>
                    <a:pt x="650" y="38"/>
                  </a:cubicBezTo>
                  <a:cubicBezTo>
                    <a:pt x="653" y="33"/>
                    <a:pt x="661" y="35"/>
                    <a:pt x="666" y="32"/>
                  </a:cubicBezTo>
                  <a:cubicBezTo>
                    <a:pt x="722" y="0"/>
                    <a:pt x="698" y="6"/>
                    <a:pt x="782" y="6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96" name="Text Box 74"/>
          <p:cNvSpPr txBox="1">
            <a:spLocks noChangeArrowheads="1"/>
          </p:cNvSpPr>
          <p:nvPr/>
        </p:nvSpPr>
        <p:spPr bwMode="auto">
          <a:xfrm>
            <a:off x="5745163" y="5632450"/>
            <a:ext cx="259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Keadaan Memori </a:t>
            </a:r>
          </a:p>
        </p:txBody>
      </p:sp>
      <p:sp>
        <p:nvSpPr>
          <p:cNvPr id="19497" name="Text Box 75"/>
          <p:cNvSpPr txBox="1">
            <a:spLocks noChangeArrowheads="1"/>
          </p:cNvSpPr>
          <p:nvPr/>
        </p:nvSpPr>
        <p:spPr bwMode="auto">
          <a:xfrm>
            <a:off x="6808788" y="4446588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………………</a:t>
            </a:r>
          </a:p>
        </p:txBody>
      </p:sp>
      <p:sp>
        <p:nvSpPr>
          <p:cNvPr id="19498" name="Text Box 76"/>
          <p:cNvSpPr txBox="1">
            <a:spLocks noChangeArrowheads="1"/>
          </p:cNvSpPr>
          <p:nvPr/>
        </p:nvSpPr>
        <p:spPr bwMode="auto">
          <a:xfrm>
            <a:off x="4775200" y="4456113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………………</a:t>
            </a:r>
          </a:p>
        </p:txBody>
      </p:sp>
      <p:sp>
        <p:nvSpPr>
          <p:cNvPr id="440397" name="Rectangle 77"/>
          <p:cNvSpPr>
            <a:spLocks noChangeArrowheads="1"/>
          </p:cNvSpPr>
          <p:nvPr/>
        </p:nvSpPr>
        <p:spPr bwMode="auto">
          <a:xfrm>
            <a:off x="249238" y="4529138"/>
            <a:ext cx="3978275" cy="1962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9500" name="Text Box 78"/>
          <p:cNvSpPr txBox="1">
            <a:spLocks noChangeArrowheads="1"/>
          </p:cNvSpPr>
          <p:nvPr/>
        </p:nvSpPr>
        <p:spPr bwMode="auto">
          <a:xfrm>
            <a:off x="306388" y="4559300"/>
            <a:ext cx="31623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public class Dosen {</a:t>
            </a:r>
          </a:p>
          <a:p>
            <a:r>
              <a:rPr lang="en-US" sz="1400" b="1">
                <a:latin typeface="Courier New" pitchFamily="49" charset="0"/>
              </a:rPr>
              <a:t>    private String nip;</a:t>
            </a:r>
          </a:p>
          <a:p>
            <a:r>
              <a:rPr lang="en-US" sz="1400" b="1">
                <a:latin typeface="Courier New" pitchFamily="49" charset="0"/>
              </a:rPr>
              <a:t>    ……….</a:t>
            </a:r>
          </a:p>
          <a:p>
            <a:r>
              <a:rPr lang="en-US" sz="1400" b="1">
                <a:latin typeface="Courier New" pitchFamily="49" charset="0"/>
              </a:rPr>
              <a:t>    private String jabatan;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……………………..</a:t>
            </a:r>
          </a:p>
          <a:p>
            <a:r>
              <a:rPr lang="en-US" sz="1400" b="1">
                <a:latin typeface="Courier New" pitchFamily="49" charset="0"/>
              </a:rPr>
              <a:t>    public String getNIP() {</a:t>
            </a:r>
          </a:p>
          <a:p>
            <a:r>
              <a:rPr lang="en-US" sz="1400" b="1">
                <a:latin typeface="Courier New" pitchFamily="49" charset="0"/>
              </a:rPr>
              <a:t>        return nip;</a:t>
            </a:r>
          </a:p>
          <a:p>
            <a:r>
              <a:rPr lang="en-US" sz="1400" b="1">
                <a:latin typeface="Courier New" pitchFamily="49" charset="0"/>
              </a:rPr>
              <a:t>    }</a:t>
            </a:r>
          </a:p>
          <a:p>
            <a:r>
              <a:rPr lang="en-US" sz="1400" b="1">
                <a:latin typeface="Courier New" pitchFamily="49" charset="0"/>
              </a:rPr>
              <a:t>}</a:t>
            </a:r>
          </a:p>
        </p:txBody>
      </p:sp>
      <p:sp>
        <p:nvSpPr>
          <p:cNvPr id="440399" name="Freeform 79"/>
          <p:cNvSpPr>
            <a:spLocks/>
          </p:cNvSpPr>
          <p:nvPr/>
        </p:nvSpPr>
        <p:spPr bwMode="auto">
          <a:xfrm flipH="1">
            <a:off x="2879725" y="1749425"/>
            <a:ext cx="42863" cy="3879850"/>
          </a:xfrm>
          <a:custGeom>
            <a:avLst/>
            <a:gdLst>
              <a:gd name="T0" fmla="*/ 0 w 761"/>
              <a:gd name="T1" fmla="*/ 0 h 1015"/>
              <a:gd name="T2" fmla="*/ 2147483647 w 761"/>
              <a:gd name="T3" fmla="*/ 2147483647 h 1015"/>
              <a:gd name="T4" fmla="*/ 2147483647 w 761"/>
              <a:gd name="T5" fmla="*/ 2147483647 h 1015"/>
              <a:gd name="T6" fmla="*/ 2147483647 w 761"/>
              <a:gd name="T7" fmla="*/ 2147483647 h 1015"/>
              <a:gd name="T8" fmla="*/ 2147483647 w 761"/>
              <a:gd name="T9" fmla="*/ 2147483647 h 1015"/>
              <a:gd name="T10" fmla="*/ 2147483647 w 761"/>
              <a:gd name="T11" fmla="*/ 2147483647 h 1015"/>
              <a:gd name="T12" fmla="*/ 2147483647 w 761"/>
              <a:gd name="T13" fmla="*/ 2147483647 h 1015"/>
              <a:gd name="T14" fmla="*/ 2147483647 w 761"/>
              <a:gd name="T15" fmla="*/ 2147483647 h 1015"/>
              <a:gd name="T16" fmla="*/ 2147483647 w 761"/>
              <a:gd name="T17" fmla="*/ 2147483647 h 1015"/>
              <a:gd name="T18" fmla="*/ 2147483647 w 761"/>
              <a:gd name="T19" fmla="*/ 2147483647 h 1015"/>
              <a:gd name="T20" fmla="*/ 2147483647 w 761"/>
              <a:gd name="T21" fmla="*/ 2147483647 h 1015"/>
              <a:gd name="T22" fmla="*/ 2147483647 w 761"/>
              <a:gd name="T23" fmla="*/ 2147483647 h 1015"/>
              <a:gd name="T24" fmla="*/ 2147483647 w 761"/>
              <a:gd name="T25" fmla="*/ 2147483647 h 1015"/>
              <a:gd name="T26" fmla="*/ 2147483647 w 761"/>
              <a:gd name="T27" fmla="*/ 2147483647 h 1015"/>
              <a:gd name="T28" fmla="*/ 2147483647 w 761"/>
              <a:gd name="T29" fmla="*/ 2147483647 h 1015"/>
              <a:gd name="T30" fmla="*/ 2147483647 w 761"/>
              <a:gd name="T31" fmla="*/ 2147483647 h 10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1"/>
              <a:gd name="T49" fmla="*/ 0 h 1015"/>
              <a:gd name="T50" fmla="*/ 761 w 761"/>
              <a:gd name="T51" fmla="*/ 1015 h 101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1" h="1015">
                <a:moveTo>
                  <a:pt x="0" y="0"/>
                </a:moveTo>
                <a:cubicBezTo>
                  <a:pt x="5" y="64"/>
                  <a:pt x="12" y="143"/>
                  <a:pt x="63" y="191"/>
                </a:cubicBezTo>
                <a:cubicBezTo>
                  <a:pt x="75" y="202"/>
                  <a:pt x="89" y="211"/>
                  <a:pt x="100" y="222"/>
                </a:cubicBezTo>
                <a:cubicBezTo>
                  <a:pt x="124" y="246"/>
                  <a:pt x="97" y="233"/>
                  <a:pt x="126" y="243"/>
                </a:cubicBezTo>
                <a:cubicBezTo>
                  <a:pt x="144" y="261"/>
                  <a:pt x="165" y="283"/>
                  <a:pt x="190" y="291"/>
                </a:cubicBezTo>
                <a:cubicBezTo>
                  <a:pt x="241" y="325"/>
                  <a:pt x="302" y="350"/>
                  <a:pt x="359" y="370"/>
                </a:cubicBezTo>
                <a:cubicBezTo>
                  <a:pt x="383" y="378"/>
                  <a:pt x="399" y="394"/>
                  <a:pt x="422" y="402"/>
                </a:cubicBezTo>
                <a:cubicBezTo>
                  <a:pt x="456" y="426"/>
                  <a:pt x="490" y="444"/>
                  <a:pt x="523" y="471"/>
                </a:cubicBezTo>
                <a:cubicBezTo>
                  <a:pt x="540" y="485"/>
                  <a:pt x="576" y="508"/>
                  <a:pt x="576" y="508"/>
                </a:cubicBezTo>
                <a:cubicBezTo>
                  <a:pt x="579" y="513"/>
                  <a:pt x="582" y="520"/>
                  <a:pt x="586" y="524"/>
                </a:cubicBezTo>
                <a:cubicBezTo>
                  <a:pt x="590" y="528"/>
                  <a:pt x="598" y="529"/>
                  <a:pt x="602" y="534"/>
                </a:cubicBezTo>
                <a:cubicBezTo>
                  <a:pt x="606" y="538"/>
                  <a:pt x="604" y="545"/>
                  <a:pt x="607" y="550"/>
                </a:cubicBezTo>
                <a:cubicBezTo>
                  <a:pt x="615" y="563"/>
                  <a:pt x="625" y="574"/>
                  <a:pt x="634" y="587"/>
                </a:cubicBezTo>
                <a:cubicBezTo>
                  <a:pt x="644" y="620"/>
                  <a:pt x="665" y="651"/>
                  <a:pt x="681" y="682"/>
                </a:cubicBezTo>
                <a:cubicBezTo>
                  <a:pt x="704" y="728"/>
                  <a:pt x="715" y="786"/>
                  <a:pt x="729" y="835"/>
                </a:cubicBezTo>
                <a:cubicBezTo>
                  <a:pt x="746" y="894"/>
                  <a:pt x="761" y="953"/>
                  <a:pt x="761" y="1015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00" name="Oval 80"/>
          <p:cNvSpPr>
            <a:spLocks noChangeArrowheads="1"/>
          </p:cNvSpPr>
          <p:nvPr/>
        </p:nvSpPr>
        <p:spPr bwMode="auto">
          <a:xfrm>
            <a:off x="6813550" y="4076700"/>
            <a:ext cx="1503363" cy="52705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9" grpId="0" animBg="1"/>
      <p:bldP spid="440387" grpId="0" animBg="1"/>
      <p:bldP spid="440399" grpId="0" animBg="1"/>
      <p:bldP spid="440399" grpId="1" animBg="1"/>
      <p:bldP spid="4404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Prodi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Buat kelas Program Studi dari sebuah Fakultas.  Atribut yang dimiliki adalah : kode_prodi, nama_prodi,  ketua_prodi.  Atribut ketua prodi merupakan referensi ke obyek dari kelas pegawai yang sudah pernah kita kerjakan.</a:t>
            </a:r>
          </a:p>
          <a:p>
            <a:pPr eaLnBrk="1" hangingPunct="1"/>
            <a:r>
              <a:rPr lang="en-US" sz="2800"/>
              <a:t>Ingat :</a:t>
            </a:r>
          </a:p>
          <a:p>
            <a:pPr lvl="1" eaLnBrk="1" hangingPunct="1"/>
            <a:r>
              <a:rPr lang="en-US" sz="2400"/>
              <a:t>Buat kelas</a:t>
            </a:r>
          </a:p>
          <a:p>
            <a:pPr lvl="1" eaLnBrk="1" hangingPunct="1"/>
            <a:r>
              <a:rPr lang="en-US" sz="2400"/>
              <a:t>Buat metode</a:t>
            </a:r>
          </a:p>
          <a:p>
            <a:pPr lvl="1" eaLnBrk="1" hangingPunct="1"/>
            <a:r>
              <a:rPr lang="en-US" sz="2400"/>
              <a:t>Rangkum dalam diagram kelas UML</a:t>
            </a:r>
          </a:p>
          <a:p>
            <a:pPr lvl="1" eaLnBrk="1" hangingPunct="1"/>
            <a:r>
              <a:rPr lang="en-US" sz="2400"/>
              <a:t>Buat algoritma untuk setiap metode</a:t>
            </a:r>
          </a:p>
          <a:p>
            <a:pPr lvl="1" eaLnBrk="1" hangingPunct="1"/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Review </a:t>
            </a:r>
            <a:r>
              <a:rPr lang="en-US" sz="4000" dirty="0" err="1"/>
              <a:t>Minggu</a:t>
            </a:r>
            <a:r>
              <a:rPr lang="en-US" sz="4000" dirty="0"/>
              <a:t> </a:t>
            </a:r>
            <a:r>
              <a:rPr lang="en-US" sz="4000" dirty="0" err="1"/>
              <a:t>Lalu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en-US" sz="4000" dirty="0"/>
              <a:t>Getter, Setter, </a:t>
            </a:r>
            <a:r>
              <a:rPr lang="en-US" sz="4000" dirty="0" err="1"/>
              <a:t>dan</a:t>
            </a:r>
            <a:r>
              <a:rPr lang="en-US" sz="4000" dirty="0"/>
              <a:t> Constructor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01050" cy="3898900"/>
          </a:xfrm>
        </p:spPr>
        <p:txBody>
          <a:bodyPr/>
          <a:lstStyle/>
          <a:p>
            <a:pPr eaLnBrk="1" hangingPunct="1"/>
            <a:r>
              <a:rPr lang="en-US" sz="2800" dirty="0"/>
              <a:t>Data member/</a:t>
            </a:r>
            <a:r>
              <a:rPr lang="en-US" sz="2800" dirty="0" err="1"/>
              <a:t>atribut</a:t>
            </a:r>
            <a:r>
              <a:rPr lang="en-US" sz="2800" dirty="0"/>
              <a:t> class </a:t>
            </a:r>
            <a:r>
              <a:rPr lang="en-US" sz="2800" dirty="0" err="1"/>
              <a:t>sebaiknya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scope/</a:t>
            </a:r>
            <a:r>
              <a:rPr lang="en-US" sz="2800" dirty="0" err="1"/>
              <a:t>lingkup</a:t>
            </a:r>
            <a:r>
              <a:rPr lang="en-US" sz="2800" dirty="0"/>
              <a:t> private (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diakses</a:t>
            </a:r>
            <a:r>
              <a:rPr lang="en-US" sz="2800" dirty="0"/>
              <a:t> di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)</a:t>
            </a:r>
          </a:p>
          <a:p>
            <a:pPr eaLnBrk="1" hangingPunct="1"/>
            <a:r>
              <a:rPr lang="en-US" sz="2800" dirty="0" err="1"/>
              <a:t>Akibatnya</a:t>
            </a:r>
            <a:r>
              <a:rPr lang="en-US" sz="2800" dirty="0"/>
              <a:t> </a:t>
            </a:r>
            <a:r>
              <a:rPr lang="en-US" sz="2800" dirty="0" err="1"/>
              <a:t>akses</a:t>
            </a:r>
            <a:r>
              <a:rPr lang="en-US" sz="2800" dirty="0"/>
              <a:t> data member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getter </a:t>
            </a:r>
            <a:r>
              <a:rPr lang="en-US" sz="2800" dirty="0" err="1"/>
              <a:t>dan</a:t>
            </a:r>
            <a:r>
              <a:rPr lang="en-US" sz="2800" dirty="0"/>
              <a:t> setter</a:t>
            </a:r>
          </a:p>
          <a:p>
            <a:pPr eaLnBrk="1" hangingPunct="1"/>
            <a:r>
              <a:rPr lang="en-US" sz="2800" dirty="0"/>
              <a:t>Getter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membaca</a:t>
            </a:r>
            <a:r>
              <a:rPr lang="en-US" sz="2800" dirty="0"/>
              <a:t> data </a:t>
            </a:r>
            <a:r>
              <a:rPr lang="en-US" sz="2800" dirty="0" err="1"/>
              <a:t>dan</a:t>
            </a:r>
            <a:r>
              <a:rPr lang="en-US" sz="2800" dirty="0"/>
              <a:t> setter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mengupdate</a:t>
            </a:r>
            <a:r>
              <a:rPr lang="en-US" sz="2800" dirty="0"/>
              <a:t>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MainProdi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Buatlah obyek dari kelas Pegawai.  Isilah nilai dari setiap atribut.</a:t>
            </a:r>
          </a:p>
          <a:p>
            <a:r>
              <a:rPr lang="en-US"/>
              <a:t>Buatlah obyek dari kelas ProgramStudi.  Isilah nilai dari setiap atribut. Ketua program studi adalah obyek dari kelas pegawai diatas.</a:t>
            </a:r>
          </a:p>
          <a:p>
            <a:r>
              <a:rPr lang="en-US"/>
              <a:t>Tampilkan   Nama Program Studi dan diketuai oleh siapa</a:t>
            </a:r>
            <a:r>
              <a:rPr lang="id-ID"/>
              <a:t> (nama, nip)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Resep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Akan dibuat program untuk menyimpan data resep.</a:t>
            </a:r>
          </a:p>
          <a:p>
            <a:r>
              <a:rPr lang="en-US"/>
              <a:t>Dalam resep tercantum id resep, nama pasien, alamat pasien dan 1  obat.</a:t>
            </a:r>
          </a:p>
          <a:p>
            <a:r>
              <a:rPr lang="en-US"/>
              <a:t>Obat yang dimiliki oleh apotek memiliki atribut  kode obat, nama obat, jenis obat, harga obat.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30450"/>
            <a:ext cx="8477250" cy="21383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Tidak akan ada keberhasilan tanpa tindakan. Tidak akan tindakan tanpa keberanian. Jadi tidak akan keberhasilan tanpa keberanian. Sukses sejalan dengan keberanian.</a:t>
            </a:r>
            <a:r>
              <a:rPr lang="en-US" sz="280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30450"/>
            <a:ext cx="8477250" cy="21383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best tip to be a good programmer:</a:t>
            </a:r>
          </a:p>
          <a:p>
            <a:pPr algn="ctr" eaLnBrk="1" hangingPunct="1">
              <a:buFontTx/>
              <a:buNone/>
              <a:defRPr/>
            </a:pPr>
            <a:r>
              <a:rPr lang="en-US" sz="36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practice, practice and practice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337" y="1417638"/>
            <a:ext cx="8477250" cy="4525963"/>
          </a:xfrm>
        </p:spPr>
        <p:txBody>
          <a:bodyPr/>
          <a:lstStyle/>
          <a:p>
            <a:pPr lvl="1"/>
            <a:r>
              <a:rPr lang="en-US" sz="2400" dirty="0" err="1"/>
              <a:t>Diimplementasikan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balikan</a:t>
            </a:r>
            <a:r>
              <a:rPr lang="en-US" sz="2400" dirty="0"/>
              <a:t> (return) </a:t>
            </a:r>
            <a:r>
              <a:rPr lang="en-US" sz="2400" dirty="0" err="1"/>
              <a:t>sesuai</a:t>
            </a:r>
            <a:r>
              <a:rPr lang="en-US" sz="2400" dirty="0"/>
              <a:t> data yang </a:t>
            </a:r>
            <a:r>
              <a:rPr lang="en-US" sz="2400" dirty="0" err="1"/>
              <a:t>dibaca</a:t>
            </a:r>
            <a:endParaRPr lang="en-US" sz="2400" dirty="0"/>
          </a:p>
          <a:p>
            <a:pPr lvl="1"/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format </a:t>
            </a:r>
            <a:r>
              <a:rPr lang="en-US" sz="2400" dirty="0" err="1"/>
              <a:t>getNamaAtribut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endParaRPr lang="en-US" sz="2400" dirty="0"/>
          </a:p>
          <a:p>
            <a:pPr marL="914400" lvl="2" indent="0">
              <a:buNone/>
            </a:pPr>
            <a:r>
              <a:rPr lang="en-US" sz="2000" dirty="0"/>
              <a:t>public </a:t>
            </a:r>
            <a:r>
              <a:rPr lang="en-US" sz="2000" dirty="0" err="1"/>
              <a:t>tipedata</a:t>
            </a:r>
            <a:r>
              <a:rPr lang="en-US" sz="2000" dirty="0"/>
              <a:t> </a:t>
            </a:r>
            <a:r>
              <a:rPr lang="en-US" sz="2000" dirty="0" err="1"/>
              <a:t>getNamaAtribut</a:t>
            </a:r>
            <a:r>
              <a:rPr lang="en-US" sz="2000" dirty="0"/>
              <a:t>() {</a:t>
            </a:r>
          </a:p>
          <a:p>
            <a:pPr marL="914400" lvl="2" indent="0">
              <a:buNone/>
            </a:pPr>
            <a:r>
              <a:rPr lang="en-US" sz="2000" dirty="0"/>
              <a:t>		return </a:t>
            </a:r>
            <a:r>
              <a:rPr lang="en-US" sz="2000" dirty="0" err="1"/>
              <a:t>namaAtribut</a:t>
            </a:r>
            <a:r>
              <a:rPr lang="en-US" sz="2000" dirty="0"/>
              <a:t>;</a:t>
            </a:r>
          </a:p>
          <a:p>
            <a:pPr marL="914400" lvl="2" indent="0">
              <a:buNone/>
            </a:pPr>
            <a:r>
              <a:rPr lang="en-US" sz="2000" dirty="0"/>
              <a:t>}</a:t>
            </a:r>
          </a:p>
          <a:p>
            <a:pPr marL="514350" lvl="1" indent="0">
              <a:buNone/>
            </a:pPr>
            <a:r>
              <a:rPr lang="en-US" sz="2000" dirty="0" err="1"/>
              <a:t>Contoh</a:t>
            </a:r>
            <a:endParaRPr lang="en-US" sz="2000" dirty="0"/>
          </a:p>
          <a:p>
            <a:pPr marL="514350" lvl="1" indent="0">
              <a:buNone/>
            </a:pPr>
            <a:r>
              <a:rPr lang="en-US" sz="2000" dirty="0"/>
              <a:t>	public String </a:t>
            </a:r>
            <a:r>
              <a:rPr lang="en-US" sz="2000" dirty="0" err="1"/>
              <a:t>getNama</a:t>
            </a:r>
            <a:r>
              <a:rPr lang="en-US" sz="2000" dirty="0"/>
              <a:t> () {</a:t>
            </a:r>
          </a:p>
          <a:p>
            <a:pPr marL="514350" lvl="1" indent="0">
              <a:buNone/>
            </a:pPr>
            <a:r>
              <a:rPr lang="en-US" sz="2000" dirty="0"/>
              <a:t>		return </a:t>
            </a:r>
            <a:r>
              <a:rPr lang="en-US" sz="2000" dirty="0" err="1"/>
              <a:t>nama</a:t>
            </a:r>
            <a:r>
              <a:rPr lang="en-US" sz="2000" dirty="0"/>
              <a:t>;</a:t>
            </a:r>
          </a:p>
          <a:p>
            <a:pPr marL="514350" lvl="1" indent="0">
              <a:buNone/>
            </a:pPr>
            <a:r>
              <a:rPr lang="en-US" sz="2000" dirty="0"/>
              <a:t>		}</a:t>
            </a:r>
            <a:endParaRPr lang="en-US" dirty="0"/>
          </a:p>
          <a:p>
            <a:pPr marL="914400" lvl="2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109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err="1"/>
              <a:t>Diimplementasikan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balikan</a:t>
            </a:r>
            <a:r>
              <a:rPr lang="en-US" sz="2400" dirty="0"/>
              <a:t> (void) </a:t>
            </a:r>
          </a:p>
          <a:p>
            <a:pPr lvl="1"/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format </a:t>
            </a:r>
            <a:r>
              <a:rPr lang="en-US" sz="2400" dirty="0" err="1"/>
              <a:t>setNamaAtribut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endParaRPr lang="en-US" sz="2400" dirty="0"/>
          </a:p>
          <a:p>
            <a:pPr marL="914400" lvl="2" indent="0">
              <a:buNone/>
            </a:pPr>
            <a:r>
              <a:rPr lang="en-US" sz="2000" dirty="0"/>
              <a:t>public void </a:t>
            </a:r>
            <a:r>
              <a:rPr lang="en-US" sz="2000" dirty="0" err="1"/>
              <a:t>setNamaAtribut</a:t>
            </a:r>
            <a:r>
              <a:rPr lang="en-US" sz="2000" dirty="0"/>
              <a:t>(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namaVariabel</a:t>
            </a:r>
            <a:r>
              <a:rPr lang="en-US" sz="2000" dirty="0"/>
              <a:t> ) {</a:t>
            </a:r>
          </a:p>
          <a:p>
            <a:pPr marL="914400" lvl="2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namaAtribut</a:t>
            </a:r>
            <a:r>
              <a:rPr lang="en-US" sz="2000" dirty="0"/>
              <a:t> = </a:t>
            </a:r>
            <a:r>
              <a:rPr lang="en-US" sz="2000" dirty="0" err="1"/>
              <a:t>namaVariabel</a:t>
            </a:r>
            <a:r>
              <a:rPr lang="en-US" sz="2000" dirty="0"/>
              <a:t>;</a:t>
            </a:r>
          </a:p>
          <a:p>
            <a:pPr marL="914400" lvl="2" indent="0">
              <a:buNone/>
            </a:pPr>
            <a:r>
              <a:rPr lang="en-US" sz="2000" dirty="0"/>
              <a:t>}</a:t>
            </a:r>
          </a:p>
          <a:p>
            <a:pPr marL="514350" lvl="1" indent="0">
              <a:buNone/>
            </a:pPr>
            <a:r>
              <a:rPr lang="en-US" sz="2000" dirty="0" err="1"/>
              <a:t>Contoh</a:t>
            </a:r>
            <a:endParaRPr lang="en-US" sz="2000" dirty="0"/>
          </a:p>
          <a:p>
            <a:pPr marL="514350" lvl="1" indent="0">
              <a:buNone/>
            </a:pPr>
            <a:r>
              <a:rPr lang="en-US" sz="2000" dirty="0"/>
              <a:t>	public void </a:t>
            </a:r>
            <a:r>
              <a:rPr lang="en-US" sz="2000" dirty="0" err="1"/>
              <a:t>setNama</a:t>
            </a:r>
            <a:r>
              <a:rPr lang="en-US" sz="2000" dirty="0"/>
              <a:t> (String </a:t>
            </a:r>
            <a:r>
              <a:rPr lang="en-US" sz="2000" dirty="0" err="1"/>
              <a:t>myName</a:t>
            </a:r>
            <a:r>
              <a:rPr lang="en-US" sz="2000" dirty="0"/>
              <a:t>) {</a:t>
            </a:r>
          </a:p>
          <a:p>
            <a:pPr marL="514350" lvl="1" indent="0">
              <a:buNone/>
            </a:pPr>
            <a:r>
              <a:rPr lang="en-US" sz="2000" dirty="0"/>
              <a:t>		 </a:t>
            </a:r>
            <a:r>
              <a:rPr lang="en-US" sz="2000" dirty="0" err="1"/>
              <a:t>nama</a:t>
            </a:r>
            <a:r>
              <a:rPr lang="en-US" sz="2000" dirty="0"/>
              <a:t> = </a:t>
            </a:r>
            <a:r>
              <a:rPr lang="en-US" sz="2000" dirty="0" err="1"/>
              <a:t>myName</a:t>
            </a:r>
            <a:r>
              <a:rPr lang="en-US" sz="2000" dirty="0"/>
              <a:t>;</a:t>
            </a:r>
          </a:p>
          <a:p>
            <a:pPr marL="514350" lvl="1" indent="0">
              <a:buNone/>
            </a:pPr>
            <a:r>
              <a:rPr lang="en-US" sz="2000" dirty="0"/>
              <a:t>		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641296"/>
            <a:ext cx="8477250" cy="4525963"/>
          </a:xfrm>
        </p:spPr>
        <p:txBody>
          <a:bodyPr/>
          <a:lstStyle/>
          <a:p>
            <a:r>
              <a:rPr lang="en-US" sz="2400" dirty="0" err="1"/>
              <a:t>Pembentukan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fleksibel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constructor</a:t>
            </a:r>
          </a:p>
          <a:p>
            <a:r>
              <a:rPr lang="en-US" sz="2400" dirty="0"/>
              <a:t>Constructor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dasarnya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setter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sekaligus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metodenya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class</a:t>
            </a:r>
          </a:p>
          <a:p>
            <a:r>
              <a:rPr lang="en-US" sz="2400" dirty="0"/>
              <a:t>Constructor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kepentingan</a:t>
            </a:r>
            <a:r>
              <a:rPr lang="en-US" sz="2400" dirty="0"/>
              <a:t> </a:t>
            </a:r>
            <a:r>
              <a:rPr lang="en-US" sz="2400" dirty="0" err="1"/>
              <a:t>uji</a:t>
            </a:r>
            <a:r>
              <a:rPr lang="en-US" sz="2400" dirty="0"/>
              <a:t> </a:t>
            </a:r>
            <a:r>
              <a:rPr lang="en-US" sz="2400" dirty="0" err="1"/>
              <a:t>coba</a:t>
            </a:r>
            <a:r>
              <a:rPr lang="en-US" sz="2400" dirty="0"/>
              <a:t> program</a:t>
            </a:r>
          </a:p>
          <a:p>
            <a:r>
              <a:rPr lang="en-US" sz="2400" dirty="0" err="1"/>
              <a:t>Bentuk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public void </a:t>
            </a:r>
            <a:r>
              <a:rPr lang="en-US" sz="2000" dirty="0" err="1"/>
              <a:t>namaClass</a:t>
            </a:r>
            <a:r>
              <a:rPr lang="en-US" sz="2000" dirty="0"/>
              <a:t>( tipedata1 namaVar1, tipedata2 namaVar2,) {</a:t>
            </a:r>
          </a:p>
          <a:p>
            <a:pPr marL="457200" lvl="1" indent="0">
              <a:buNone/>
            </a:pPr>
            <a:r>
              <a:rPr lang="en-US" sz="2000" dirty="0"/>
              <a:t>		namaAtribut1 = namaVar1;</a:t>
            </a:r>
          </a:p>
          <a:p>
            <a:pPr marL="457200" lvl="1" indent="0">
              <a:buNone/>
            </a:pPr>
            <a:r>
              <a:rPr lang="en-US" sz="2000" dirty="0"/>
              <a:t>		namaAtribut2 = namaVar2;</a:t>
            </a:r>
          </a:p>
          <a:p>
            <a:pPr marL="45720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dst</a:t>
            </a:r>
            <a:r>
              <a:rPr lang="en-US" sz="2000" dirty="0"/>
              <a:t>…</a:t>
            </a:r>
          </a:p>
          <a:p>
            <a:pPr marL="457200" lvl="1" indent="0">
              <a:buNone/>
            </a:pPr>
            <a:r>
              <a:rPr lang="en-US" sz="20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61191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98" y="1600200"/>
            <a:ext cx="9022702" cy="4525963"/>
          </a:xfrm>
        </p:spPr>
        <p:txBody>
          <a:bodyPr/>
          <a:lstStyle/>
          <a:p>
            <a:r>
              <a:rPr lang="en-US" sz="2400" dirty="0" err="1"/>
              <a:t>Contoh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Mahasiswa</a:t>
            </a:r>
            <a:r>
              <a:rPr lang="en-US" sz="2400" dirty="0"/>
              <a:t> () {</a:t>
            </a:r>
          </a:p>
          <a:p>
            <a:pPr marL="457200" lvl="1" indent="0">
              <a:buNone/>
            </a:pPr>
            <a:r>
              <a:rPr lang="en-US" sz="2400" dirty="0"/>
              <a:t>	String </a:t>
            </a:r>
            <a:r>
              <a:rPr lang="en-US" sz="2400" dirty="0" err="1"/>
              <a:t>nim</a:t>
            </a:r>
            <a:r>
              <a:rPr lang="en-US" sz="2400" dirty="0"/>
              <a:t>;</a:t>
            </a:r>
          </a:p>
          <a:p>
            <a:pPr marL="457200" lvl="1" indent="0">
              <a:buNone/>
            </a:pPr>
            <a:r>
              <a:rPr lang="en-US" sz="2400" dirty="0"/>
              <a:t>	String </a:t>
            </a:r>
            <a:r>
              <a:rPr lang="en-US" sz="2400" dirty="0" err="1"/>
              <a:t>nama</a:t>
            </a:r>
            <a:r>
              <a:rPr lang="en-US" sz="2400" dirty="0"/>
              <a:t>;</a:t>
            </a:r>
          </a:p>
          <a:p>
            <a:pPr marL="457200" lvl="1" indent="0">
              <a:buNone/>
            </a:pPr>
            <a:r>
              <a:rPr lang="en-US" sz="2400" dirty="0"/>
              <a:t>public void </a:t>
            </a:r>
            <a:r>
              <a:rPr lang="en-US" sz="2400" dirty="0" err="1"/>
              <a:t>Mahasiswa</a:t>
            </a:r>
            <a:r>
              <a:rPr lang="en-US" sz="2400" dirty="0"/>
              <a:t>(String </a:t>
            </a:r>
            <a:r>
              <a:rPr lang="en-US" sz="2400" dirty="0" err="1"/>
              <a:t>myNim</a:t>
            </a:r>
            <a:r>
              <a:rPr lang="en-US" sz="2400" dirty="0"/>
              <a:t>, String </a:t>
            </a:r>
            <a:r>
              <a:rPr lang="en-US" sz="2400" dirty="0" err="1"/>
              <a:t>myName</a:t>
            </a:r>
            <a:r>
              <a:rPr lang="en-US" sz="2400" dirty="0"/>
              <a:t>) {</a:t>
            </a:r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nim</a:t>
            </a:r>
            <a:r>
              <a:rPr lang="en-US" sz="2400" dirty="0"/>
              <a:t> = </a:t>
            </a:r>
            <a:r>
              <a:rPr lang="en-US" sz="2400" dirty="0" err="1"/>
              <a:t>myNim</a:t>
            </a:r>
            <a:r>
              <a:rPr lang="en-US" sz="2400" dirty="0"/>
              <a:t>;</a:t>
            </a:r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nama</a:t>
            </a:r>
            <a:r>
              <a:rPr lang="en-US" sz="2400" dirty="0"/>
              <a:t> = </a:t>
            </a:r>
            <a:r>
              <a:rPr lang="en-US" sz="2400" dirty="0" err="1"/>
              <a:t>myName</a:t>
            </a:r>
            <a:r>
              <a:rPr lang="en-US" sz="2400" dirty="0"/>
              <a:t>;</a:t>
            </a:r>
          </a:p>
          <a:p>
            <a:pPr marL="457200" lvl="1" indent="0">
              <a:buNone/>
            </a:pPr>
            <a:r>
              <a:rPr lang="en-US" sz="2400" dirty="0"/>
              <a:t>		}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895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“this”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menyederhanakan</a:t>
            </a:r>
            <a:r>
              <a:rPr lang="en-US" sz="2800" dirty="0"/>
              <a:t> </a:t>
            </a:r>
            <a:r>
              <a:rPr lang="en-US" sz="2800" dirty="0" err="1"/>
              <a:t>perumusan</a:t>
            </a:r>
            <a:r>
              <a:rPr lang="en-US" sz="2800" dirty="0"/>
              <a:t> constructor,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keyword this.</a:t>
            </a:r>
          </a:p>
          <a:p>
            <a:r>
              <a:rPr lang="en-US" sz="2800" dirty="0" err="1"/>
              <a:t>Memakai</a:t>
            </a:r>
            <a:r>
              <a:rPr lang="en-US" sz="2800" dirty="0"/>
              <a:t> this, </a:t>
            </a:r>
            <a:r>
              <a:rPr lang="en-US" sz="2800" dirty="0" err="1"/>
              <a:t>nama</a:t>
            </a:r>
            <a:r>
              <a:rPr lang="en-US" sz="2800" dirty="0"/>
              <a:t> parameter </a:t>
            </a:r>
            <a:r>
              <a:rPr lang="en-US" sz="2800" dirty="0" err="1"/>
              <a:t>dalam</a:t>
            </a:r>
            <a:r>
              <a:rPr lang="en-US" sz="2800" dirty="0"/>
              <a:t> constructor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endParaRPr lang="en-US" sz="2800" dirty="0"/>
          </a:p>
          <a:p>
            <a:r>
              <a:rPr lang="en-US" sz="2800" dirty="0" err="1"/>
              <a:t>Contoh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000" dirty="0"/>
              <a:t>public class </a:t>
            </a:r>
            <a:r>
              <a:rPr lang="en-US" sz="2000" dirty="0" err="1"/>
              <a:t>Mahasiswa</a:t>
            </a:r>
            <a:r>
              <a:rPr lang="en-US" sz="2000" dirty="0"/>
              <a:t> () {</a:t>
            </a:r>
          </a:p>
          <a:p>
            <a:pPr marL="457200" lvl="1" indent="0">
              <a:buNone/>
            </a:pPr>
            <a:r>
              <a:rPr lang="en-US" sz="2000" dirty="0"/>
              <a:t>		String </a:t>
            </a:r>
            <a:r>
              <a:rPr lang="en-US" sz="2000" dirty="0" err="1"/>
              <a:t>nim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		String </a:t>
            </a:r>
            <a:r>
              <a:rPr lang="en-US" sz="2000" dirty="0" err="1"/>
              <a:t>nama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		public void </a:t>
            </a:r>
            <a:r>
              <a:rPr lang="en-US" sz="2000" dirty="0" err="1"/>
              <a:t>Mahasiswa</a:t>
            </a:r>
            <a:r>
              <a:rPr lang="en-US" sz="2000" dirty="0"/>
              <a:t>(String </a:t>
            </a:r>
            <a:r>
              <a:rPr lang="en-US" sz="2000" dirty="0" err="1"/>
              <a:t>nim</a:t>
            </a:r>
            <a:r>
              <a:rPr lang="en-US" sz="2000" dirty="0"/>
              <a:t>, String </a:t>
            </a:r>
            <a:r>
              <a:rPr lang="en-US" sz="2000" dirty="0" err="1"/>
              <a:t>nama</a:t>
            </a:r>
            <a:r>
              <a:rPr lang="en-US" sz="2000" dirty="0"/>
              <a:t>) {</a:t>
            </a:r>
          </a:p>
          <a:p>
            <a:pPr marL="45720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this.nim</a:t>
            </a:r>
            <a:r>
              <a:rPr lang="en-US" sz="2000" dirty="0"/>
              <a:t> = </a:t>
            </a:r>
            <a:r>
              <a:rPr lang="en-US" sz="2000" dirty="0" err="1"/>
              <a:t>nim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this.nama</a:t>
            </a:r>
            <a:r>
              <a:rPr lang="en-US" sz="2000" dirty="0"/>
              <a:t> = </a:t>
            </a:r>
            <a:r>
              <a:rPr lang="en-US" sz="2000" dirty="0" err="1"/>
              <a:t>nama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		}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883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764" y="2980516"/>
            <a:ext cx="7363407" cy="1143000"/>
          </a:xfrm>
        </p:spPr>
        <p:txBody>
          <a:bodyPr/>
          <a:lstStyle/>
          <a:p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1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01050" cy="3898900"/>
          </a:xfrm>
        </p:spPr>
        <p:txBody>
          <a:bodyPr/>
          <a:lstStyle/>
          <a:p>
            <a:pPr eaLnBrk="1" hangingPunct="1"/>
            <a:r>
              <a:rPr lang="en-US"/>
              <a:t>Sebuah kelas dapat menggunakan obyek kelas yang lain untuk didefinisikan sebagai atribut.</a:t>
            </a:r>
          </a:p>
          <a:p>
            <a:pPr eaLnBrk="1" hangingPunct="1"/>
            <a:r>
              <a:rPr lang="en-US"/>
              <a:t>Contoh :  atribut pembimbing dari kelas mahasiswa dapat bertipe kelas Dosen. Jadi, atribut pembimbing tidak lagi bertipe String.</a:t>
            </a:r>
          </a:p>
        </p:txBody>
      </p:sp>
    </p:spTree>
    <p:extLst>
      <p:ext uri="{BB962C8B-B14F-4D97-AF65-F5344CB8AC3E}">
        <p14:creationId xmlns:p14="http://schemas.microsoft.com/office/powerpoint/2010/main" val="30175068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B2B2B2"/>
      </a:lt1>
      <a:dk2>
        <a:srgbClr val="000000"/>
      </a:dk2>
      <a:lt2>
        <a:srgbClr val="808080"/>
      </a:lt2>
      <a:accent1>
        <a:srgbClr val="DB8C8F"/>
      </a:accent1>
      <a:accent2>
        <a:srgbClr val="D47876"/>
      </a:accent2>
      <a:accent3>
        <a:srgbClr val="D5D5D5"/>
      </a:accent3>
      <a:accent4>
        <a:srgbClr val="000000"/>
      </a:accent4>
      <a:accent5>
        <a:srgbClr val="EAC5C6"/>
      </a:accent5>
      <a:accent6>
        <a:srgbClr val="C06C6A"/>
      </a:accent6>
      <a:hlink>
        <a:srgbClr val="892B2A"/>
      </a:hlink>
      <a:folHlink>
        <a:srgbClr val="844D4A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B2B2B2"/>
        </a:lt1>
        <a:dk2>
          <a:srgbClr val="000000"/>
        </a:dk2>
        <a:lt2>
          <a:srgbClr val="808080"/>
        </a:lt2>
        <a:accent1>
          <a:srgbClr val="DB8C8F"/>
        </a:accent1>
        <a:accent2>
          <a:srgbClr val="D47876"/>
        </a:accent2>
        <a:accent3>
          <a:srgbClr val="D5D5D5"/>
        </a:accent3>
        <a:accent4>
          <a:srgbClr val="000000"/>
        </a:accent4>
        <a:accent5>
          <a:srgbClr val="EAC5C6"/>
        </a:accent5>
        <a:accent6>
          <a:srgbClr val="C06C6A"/>
        </a:accent6>
        <a:hlink>
          <a:srgbClr val="892B2A"/>
        </a:hlink>
        <a:folHlink>
          <a:srgbClr val="844D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B2B2B2"/>
        </a:lt1>
        <a:dk2>
          <a:srgbClr val="000000"/>
        </a:dk2>
        <a:lt2>
          <a:srgbClr val="808080"/>
        </a:lt2>
        <a:accent1>
          <a:srgbClr val="DE6B6F"/>
        </a:accent1>
        <a:accent2>
          <a:srgbClr val="CC5B9C"/>
        </a:accent2>
        <a:accent3>
          <a:srgbClr val="D5D5D5"/>
        </a:accent3>
        <a:accent4>
          <a:srgbClr val="000000"/>
        </a:accent4>
        <a:accent5>
          <a:srgbClr val="ECBABB"/>
        </a:accent5>
        <a:accent6>
          <a:srgbClr val="B9528D"/>
        </a:accent6>
        <a:hlink>
          <a:srgbClr val="864E27"/>
        </a:hlink>
        <a:folHlink>
          <a:srgbClr val="7C2E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B2B2B2"/>
        </a:lt1>
        <a:dk2>
          <a:srgbClr val="000000"/>
        </a:dk2>
        <a:lt2>
          <a:srgbClr val="808080"/>
        </a:lt2>
        <a:accent1>
          <a:srgbClr val="D56064"/>
        </a:accent1>
        <a:accent2>
          <a:srgbClr val="A8CA28"/>
        </a:accent2>
        <a:accent3>
          <a:srgbClr val="D5D5D5"/>
        </a:accent3>
        <a:accent4>
          <a:srgbClr val="000000"/>
        </a:accent4>
        <a:accent5>
          <a:srgbClr val="E7B6B8"/>
        </a:accent5>
        <a:accent6>
          <a:srgbClr val="98B723"/>
        </a:accent6>
        <a:hlink>
          <a:srgbClr val="1F5A74"/>
        </a:hlink>
        <a:folHlink>
          <a:srgbClr val="5061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B2B2B2"/>
        </a:lt1>
        <a:dk2>
          <a:srgbClr val="000000"/>
        </a:dk2>
        <a:lt2>
          <a:srgbClr val="808080"/>
        </a:lt2>
        <a:accent1>
          <a:srgbClr val="D04C50"/>
        </a:accent1>
        <a:accent2>
          <a:srgbClr val="D6BA4A"/>
        </a:accent2>
        <a:accent3>
          <a:srgbClr val="D5D5D5"/>
        </a:accent3>
        <a:accent4>
          <a:srgbClr val="000000"/>
        </a:accent4>
        <a:accent5>
          <a:srgbClr val="E4B2B3"/>
        </a:accent5>
        <a:accent6>
          <a:srgbClr val="C2A842"/>
        </a:accent6>
        <a:hlink>
          <a:srgbClr val="2F5722"/>
        </a:hlink>
        <a:folHlink>
          <a:srgbClr val="2925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B8C8F"/>
        </a:accent1>
        <a:accent2>
          <a:srgbClr val="D47876"/>
        </a:accent2>
        <a:accent3>
          <a:srgbClr val="FFFFFF"/>
        </a:accent3>
        <a:accent4>
          <a:srgbClr val="000000"/>
        </a:accent4>
        <a:accent5>
          <a:srgbClr val="EAC5C6"/>
        </a:accent5>
        <a:accent6>
          <a:srgbClr val="C06C6A"/>
        </a:accent6>
        <a:hlink>
          <a:srgbClr val="892B2A"/>
        </a:hlink>
        <a:folHlink>
          <a:srgbClr val="844D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E6B6F"/>
        </a:accent1>
        <a:accent2>
          <a:srgbClr val="CC5B9C"/>
        </a:accent2>
        <a:accent3>
          <a:srgbClr val="FFFFFF"/>
        </a:accent3>
        <a:accent4>
          <a:srgbClr val="000000"/>
        </a:accent4>
        <a:accent5>
          <a:srgbClr val="ECBABB"/>
        </a:accent5>
        <a:accent6>
          <a:srgbClr val="B9528D"/>
        </a:accent6>
        <a:hlink>
          <a:srgbClr val="864E27"/>
        </a:hlink>
        <a:folHlink>
          <a:srgbClr val="7C2E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6064"/>
        </a:accent1>
        <a:accent2>
          <a:srgbClr val="A8CA28"/>
        </a:accent2>
        <a:accent3>
          <a:srgbClr val="FFFFFF"/>
        </a:accent3>
        <a:accent4>
          <a:srgbClr val="000000"/>
        </a:accent4>
        <a:accent5>
          <a:srgbClr val="E7B6B8"/>
        </a:accent5>
        <a:accent6>
          <a:srgbClr val="98B723"/>
        </a:accent6>
        <a:hlink>
          <a:srgbClr val="1F5A74"/>
        </a:hlink>
        <a:folHlink>
          <a:srgbClr val="5061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04C50"/>
        </a:accent1>
        <a:accent2>
          <a:srgbClr val="D6BA4A"/>
        </a:accent2>
        <a:accent3>
          <a:srgbClr val="FFFFFF"/>
        </a:accent3>
        <a:accent4>
          <a:srgbClr val="000000"/>
        </a:accent4>
        <a:accent5>
          <a:srgbClr val="E4B2B3"/>
        </a:accent5>
        <a:accent6>
          <a:srgbClr val="C2A842"/>
        </a:accent6>
        <a:hlink>
          <a:srgbClr val="2F5722"/>
        </a:hlink>
        <a:folHlink>
          <a:srgbClr val="2925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d_1977_slide">
  <a:themeElements>
    <a:clrScheme name="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ind_1977_slide">
      <a:majorFont>
        <a:latin typeface="Georgia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ind_1615_slide</Template>
  <TotalTime>5814</TotalTime>
  <Words>1350</Words>
  <Application>Microsoft Office PowerPoint</Application>
  <PresentationFormat>On-screen Show (4:3)</PresentationFormat>
  <Paragraphs>272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Courier New</vt:lpstr>
      <vt:lpstr>Georgia</vt:lpstr>
      <vt:lpstr>Times New Roman</vt:lpstr>
      <vt:lpstr>Custom Design</vt:lpstr>
      <vt:lpstr>ind_1977_slide</vt:lpstr>
      <vt:lpstr> </vt:lpstr>
      <vt:lpstr>Review Minggu Lalu: Getter, Setter, dan Constructor</vt:lpstr>
      <vt:lpstr>Getter</vt:lpstr>
      <vt:lpstr>Setter</vt:lpstr>
      <vt:lpstr>Constructor (1)</vt:lpstr>
      <vt:lpstr>Constructor (2)</vt:lpstr>
      <vt:lpstr>Keyword “this”</vt:lpstr>
      <vt:lpstr>Obyek Sebagai Atribut</vt:lpstr>
      <vt:lpstr>Obyek Sebagai Atribut</vt:lpstr>
      <vt:lpstr>Diagram Kelas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Mengirimkan Obyek ke Metode </vt:lpstr>
      <vt:lpstr>Mengirimkan Obyek Dosen</vt:lpstr>
      <vt:lpstr>Mengembalikan nilai dari  Obyek Dosen</vt:lpstr>
      <vt:lpstr>Prodi </vt:lpstr>
      <vt:lpstr>Algoritma Kelas MainProdi</vt:lpstr>
      <vt:lpstr>Resep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 Hartati Wijono</dc:creator>
  <cp:lastModifiedBy>asus zenbook</cp:lastModifiedBy>
  <cp:revision>466</cp:revision>
  <dcterms:created xsi:type="dcterms:W3CDTF">2009-02-16T04:13:12Z</dcterms:created>
  <dcterms:modified xsi:type="dcterms:W3CDTF">2022-03-15T03:06:05Z</dcterms:modified>
</cp:coreProperties>
</file>