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336" r:id="rId2"/>
    <p:sldId id="350" r:id="rId3"/>
    <p:sldId id="355" r:id="rId4"/>
    <p:sldId id="356" r:id="rId5"/>
    <p:sldId id="357" r:id="rId6"/>
    <p:sldId id="358" r:id="rId7"/>
    <p:sldId id="359" r:id="rId8"/>
    <p:sldId id="327" r:id="rId9"/>
    <p:sldId id="328" r:id="rId10"/>
    <p:sldId id="329" r:id="rId11"/>
    <p:sldId id="330" r:id="rId12"/>
    <p:sldId id="331" r:id="rId13"/>
    <p:sldId id="332" r:id="rId14"/>
    <p:sldId id="333" r:id="rId15"/>
    <p:sldId id="334" r:id="rId16"/>
    <p:sldId id="335" r:id="rId17"/>
    <p:sldId id="340" r:id="rId18"/>
    <p:sldId id="304" r:id="rId19"/>
    <p:sldId id="315" r:id="rId20"/>
    <p:sldId id="316" r:id="rId21"/>
    <p:sldId id="317" r:id="rId22"/>
    <p:sldId id="318" r:id="rId23"/>
    <p:sldId id="319" r:id="rId24"/>
    <p:sldId id="346" r:id="rId25"/>
    <p:sldId id="347" r:id="rId26"/>
    <p:sldId id="348" r:id="rId27"/>
    <p:sldId id="349" r:id="rId28"/>
    <p:sldId id="320" r:id="rId29"/>
    <p:sldId id="321" r:id="rId30"/>
    <p:sldId id="322" r:id="rId31"/>
    <p:sldId id="323" r:id="rId32"/>
    <p:sldId id="324" r:id="rId33"/>
    <p:sldId id="325" r:id="rId34"/>
    <p:sldId id="326" r:id="rId35"/>
    <p:sldId id="351" r:id="rId36"/>
    <p:sldId id="352" r:id="rId37"/>
    <p:sldId id="337" r:id="rId38"/>
    <p:sldId id="354" r:id="rId39"/>
  </p:sldIdLst>
  <p:sldSz cx="9144000" cy="6858000" type="screen4x3"/>
  <p:notesSz cx="9383713" cy="7077075"/>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FFCC"/>
    <a:srgbClr val="C0C0C0"/>
    <a:srgbClr val="DDDDDD"/>
    <a:srgbClr val="990033"/>
    <a:srgbClr val="CCECFF"/>
    <a:srgbClr val="9966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snapToGrid="0">
      <p:cViewPr>
        <p:scale>
          <a:sx n="86" d="100"/>
          <a:sy n="86" d="100"/>
        </p:scale>
        <p:origin x="108" y="-7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65588" cy="354013"/>
          </a:xfrm>
          <a:prstGeom prst="rect">
            <a:avLst/>
          </a:prstGeom>
          <a:noFill/>
          <a:ln w="9525">
            <a:noFill/>
            <a:miter lim="800000"/>
            <a:headEnd/>
            <a:tailEnd/>
          </a:ln>
        </p:spPr>
        <p:txBody>
          <a:bodyPr vert="horz" wrap="square" lIns="94055" tIns="47028" rIns="94055" bIns="47028" numCol="1" anchor="t" anchorCtr="0" compatLnSpc="1">
            <a:prstTxWarp prst="textNoShape">
              <a:avLst/>
            </a:prstTxWarp>
          </a:bodyPr>
          <a:lstStyle>
            <a:lvl1pPr defTabSz="939800">
              <a:defRPr sz="1000"/>
            </a:lvl1pPr>
          </a:lstStyle>
          <a:p>
            <a:pPr>
              <a:defRPr/>
            </a:pPr>
            <a:r>
              <a:rPr lang="en-US"/>
              <a:t>Intro to OOP with Java, C. Thomas Wu</a:t>
            </a:r>
          </a:p>
        </p:txBody>
      </p:sp>
      <p:sp>
        <p:nvSpPr>
          <p:cNvPr id="6147" name="Rectangle 3"/>
          <p:cNvSpPr>
            <a:spLocks noGrp="1" noChangeArrowheads="1"/>
          </p:cNvSpPr>
          <p:nvPr>
            <p:ph type="dt" sz="quarter" idx="1"/>
          </p:nvPr>
        </p:nvSpPr>
        <p:spPr bwMode="auto">
          <a:xfrm>
            <a:off x="5318125" y="0"/>
            <a:ext cx="4065588" cy="354013"/>
          </a:xfrm>
          <a:prstGeom prst="rect">
            <a:avLst/>
          </a:prstGeom>
          <a:noFill/>
          <a:ln w="9525">
            <a:noFill/>
            <a:miter lim="800000"/>
            <a:headEnd/>
            <a:tailEnd/>
          </a:ln>
        </p:spPr>
        <p:txBody>
          <a:bodyPr vert="horz" wrap="square" lIns="94055" tIns="47028" rIns="94055" bIns="47028" numCol="1" anchor="t" anchorCtr="0" compatLnSpc="1">
            <a:prstTxWarp prst="textNoShape">
              <a:avLst/>
            </a:prstTxWarp>
          </a:bodyPr>
          <a:lstStyle>
            <a:lvl1pPr algn="r" defTabSz="939800">
              <a:defRPr sz="1200"/>
            </a:lvl1pPr>
          </a:lstStyle>
          <a:p>
            <a:pPr>
              <a:defRPr/>
            </a:pPr>
            <a:endParaRPr lang="en-US"/>
          </a:p>
        </p:txBody>
      </p:sp>
      <p:sp>
        <p:nvSpPr>
          <p:cNvPr id="6148" name="Rectangle 4"/>
          <p:cNvSpPr>
            <a:spLocks noGrp="1" noChangeArrowheads="1"/>
          </p:cNvSpPr>
          <p:nvPr>
            <p:ph type="ftr" sz="quarter" idx="2"/>
          </p:nvPr>
        </p:nvSpPr>
        <p:spPr bwMode="auto">
          <a:xfrm>
            <a:off x="0" y="6723063"/>
            <a:ext cx="4065588" cy="354012"/>
          </a:xfrm>
          <a:prstGeom prst="rect">
            <a:avLst/>
          </a:prstGeom>
          <a:noFill/>
          <a:ln w="9525">
            <a:noFill/>
            <a:miter lim="800000"/>
            <a:headEnd/>
            <a:tailEnd/>
          </a:ln>
        </p:spPr>
        <p:txBody>
          <a:bodyPr vert="horz" wrap="square" lIns="94055" tIns="47028" rIns="94055" bIns="47028" numCol="1" anchor="b" anchorCtr="0" compatLnSpc="1">
            <a:prstTxWarp prst="textNoShape">
              <a:avLst/>
            </a:prstTxWarp>
          </a:bodyPr>
          <a:lstStyle>
            <a:lvl1pPr defTabSz="939800">
              <a:defRPr sz="1000"/>
            </a:lvl1pPr>
          </a:lstStyle>
          <a:p>
            <a:pPr>
              <a:defRPr/>
            </a:pPr>
            <a:r>
              <a:rPr lang="en-US"/>
              <a:t>©The McGraw-Hill Companies, Inc.</a:t>
            </a:r>
          </a:p>
        </p:txBody>
      </p:sp>
      <p:sp>
        <p:nvSpPr>
          <p:cNvPr id="6149" name="Rectangle 5"/>
          <p:cNvSpPr>
            <a:spLocks noGrp="1" noChangeArrowheads="1"/>
          </p:cNvSpPr>
          <p:nvPr>
            <p:ph type="sldNum" sz="quarter" idx="3"/>
          </p:nvPr>
        </p:nvSpPr>
        <p:spPr bwMode="auto">
          <a:xfrm>
            <a:off x="5318125" y="6723063"/>
            <a:ext cx="4065588" cy="354012"/>
          </a:xfrm>
          <a:prstGeom prst="rect">
            <a:avLst/>
          </a:prstGeom>
          <a:noFill/>
          <a:ln w="9525">
            <a:noFill/>
            <a:miter lim="800000"/>
            <a:headEnd/>
            <a:tailEnd/>
          </a:ln>
        </p:spPr>
        <p:txBody>
          <a:bodyPr vert="horz" wrap="square" lIns="94055" tIns="47028" rIns="94055" bIns="47028" numCol="1" anchor="b" anchorCtr="0" compatLnSpc="1">
            <a:prstTxWarp prst="textNoShape">
              <a:avLst/>
            </a:prstTxWarp>
          </a:bodyPr>
          <a:lstStyle>
            <a:lvl1pPr algn="r" defTabSz="939800">
              <a:defRPr sz="1200"/>
            </a:lvl1pPr>
          </a:lstStyle>
          <a:p>
            <a:pPr>
              <a:defRPr/>
            </a:pPr>
            <a:fld id="{9623656D-DB6F-450A-AC8F-12507DF05BEF}" type="slidenum">
              <a:rPr lang="en-US"/>
              <a:pPr>
                <a:defRPr/>
              </a:pPr>
              <a:t>‹#›</a:t>
            </a:fld>
            <a:endParaRPr lang="en-US"/>
          </a:p>
        </p:txBody>
      </p:sp>
    </p:spTree>
    <p:extLst>
      <p:ext uri="{BB962C8B-B14F-4D97-AF65-F5344CB8AC3E}">
        <p14:creationId xmlns:p14="http://schemas.microsoft.com/office/powerpoint/2010/main" val="3307024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65588" cy="354013"/>
          </a:xfrm>
          <a:prstGeom prst="rect">
            <a:avLst/>
          </a:prstGeom>
          <a:noFill/>
          <a:ln w="9525">
            <a:noFill/>
            <a:miter lim="800000"/>
            <a:headEnd/>
            <a:tailEnd/>
          </a:ln>
        </p:spPr>
        <p:txBody>
          <a:bodyPr vert="horz" wrap="square" lIns="94055" tIns="47028" rIns="94055" bIns="47028" numCol="1" anchor="t" anchorCtr="0" compatLnSpc="1">
            <a:prstTxWarp prst="textNoShape">
              <a:avLst/>
            </a:prstTxWarp>
          </a:bodyPr>
          <a:lstStyle>
            <a:lvl1pPr defTabSz="939800">
              <a:defRPr sz="1200"/>
            </a:lvl1pPr>
          </a:lstStyle>
          <a:p>
            <a:pPr>
              <a:defRPr/>
            </a:pPr>
            <a:r>
              <a:rPr lang="en-US"/>
              <a:t>Intro to OOP with Java, C. Thomas Wu</a:t>
            </a:r>
          </a:p>
        </p:txBody>
      </p:sp>
      <p:sp>
        <p:nvSpPr>
          <p:cNvPr id="3075" name="Rectangle 3"/>
          <p:cNvSpPr>
            <a:spLocks noGrp="1" noChangeArrowheads="1"/>
          </p:cNvSpPr>
          <p:nvPr>
            <p:ph type="dt" idx="1"/>
          </p:nvPr>
        </p:nvSpPr>
        <p:spPr bwMode="auto">
          <a:xfrm>
            <a:off x="5318125" y="0"/>
            <a:ext cx="4065588" cy="354013"/>
          </a:xfrm>
          <a:prstGeom prst="rect">
            <a:avLst/>
          </a:prstGeom>
          <a:noFill/>
          <a:ln w="9525">
            <a:noFill/>
            <a:miter lim="800000"/>
            <a:headEnd/>
            <a:tailEnd/>
          </a:ln>
        </p:spPr>
        <p:txBody>
          <a:bodyPr vert="horz" wrap="square" lIns="94055" tIns="47028" rIns="94055" bIns="47028" numCol="1" anchor="t" anchorCtr="0" compatLnSpc="1">
            <a:prstTxWarp prst="textNoShape">
              <a:avLst/>
            </a:prstTxWarp>
          </a:bodyPr>
          <a:lstStyle>
            <a:lvl1pPr algn="r" defTabSz="939800">
              <a:defRPr sz="1200"/>
            </a:lvl1pPr>
          </a:lstStyle>
          <a:p>
            <a:pPr>
              <a:defRPr/>
            </a:pPr>
            <a:endParaRPr lang="en-US"/>
          </a:p>
        </p:txBody>
      </p:sp>
      <p:sp>
        <p:nvSpPr>
          <p:cNvPr id="53252" name="Rectangle 4"/>
          <p:cNvSpPr>
            <a:spLocks noGrp="1" noRot="1" noChangeAspect="1" noChangeArrowheads="1" noTextEdit="1"/>
          </p:cNvSpPr>
          <p:nvPr>
            <p:ph type="sldImg" idx="2"/>
          </p:nvPr>
        </p:nvSpPr>
        <p:spPr bwMode="auto">
          <a:xfrm>
            <a:off x="2922588" y="530225"/>
            <a:ext cx="3538537" cy="26543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1250950" y="3362325"/>
            <a:ext cx="6881813" cy="3184525"/>
          </a:xfrm>
          <a:prstGeom prst="rect">
            <a:avLst/>
          </a:prstGeom>
          <a:noFill/>
          <a:ln w="9525">
            <a:noFill/>
            <a:miter lim="800000"/>
            <a:headEnd/>
            <a:tailEnd/>
          </a:ln>
        </p:spPr>
        <p:txBody>
          <a:bodyPr vert="horz" wrap="square" lIns="94055" tIns="47028" rIns="94055" bIns="470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723063"/>
            <a:ext cx="4065588" cy="354012"/>
          </a:xfrm>
          <a:prstGeom prst="rect">
            <a:avLst/>
          </a:prstGeom>
          <a:noFill/>
          <a:ln w="9525">
            <a:noFill/>
            <a:miter lim="800000"/>
            <a:headEnd/>
            <a:tailEnd/>
          </a:ln>
        </p:spPr>
        <p:txBody>
          <a:bodyPr vert="horz" wrap="square" lIns="94055" tIns="47028" rIns="94055" bIns="47028" numCol="1" anchor="b" anchorCtr="0" compatLnSpc="1">
            <a:prstTxWarp prst="textNoShape">
              <a:avLst/>
            </a:prstTxWarp>
          </a:bodyPr>
          <a:lstStyle>
            <a:lvl1pPr defTabSz="939800">
              <a:defRPr sz="1200"/>
            </a:lvl1pPr>
          </a:lstStyle>
          <a:p>
            <a:pPr>
              <a:defRPr/>
            </a:pPr>
            <a:r>
              <a:rPr lang="en-US"/>
              <a:t>©The McGraw-Hill Companies, Inc.</a:t>
            </a:r>
          </a:p>
        </p:txBody>
      </p:sp>
      <p:sp>
        <p:nvSpPr>
          <p:cNvPr id="3079" name="Rectangle 7"/>
          <p:cNvSpPr>
            <a:spLocks noGrp="1" noChangeArrowheads="1"/>
          </p:cNvSpPr>
          <p:nvPr>
            <p:ph type="sldNum" sz="quarter" idx="5"/>
          </p:nvPr>
        </p:nvSpPr>
        <p:spPr bwMode="auto">
          <a:xfrm>
            <a:off x="5318125" y="6723063"/>
            <a:ext cx="4065588" cy="354012"/>
          </a:xfrm>
          <a:prstGeom prst="rect">
            <a:avLst/>
          </a:prstGeom>
          <a:noFill/>
          <a:ln w="9525">
            <a:noFill/>
            <a:miter lim="800000"/>
            <a:headEnd/>
            <a:tailEnd/>
          </a:ln>
        </p:spPr>
        <p:txBody>
          <a:bodyPr vert="horz" wrap="square" lIns="94055" tIns="47028" rIns="94055" bIns="47028" numCol="1" anchor="b" anchorCtr="0" compatLnSpc="1">
            <a:prstTxWarp prst="textNoShape">
              <a:avLst/>
            </a:prstTxWarp>
          </a:bodyPr>
          <a:lstStyle>
            <a:lvl1pPr algn="r" defTabSz="939800">
              <a:defRPr sz="1200"/>
            </a:lvl1pPr>
          </a:lstStyle>
          <a:p>
            <a:pPr>
              <a:defRPr/>
            </a:pPr>
            <a:fld id="{239B3C28-E5B6-4D5A-8E8C-56C5F1F2A494}" type="slidenum">
              <a:rPr lang="en-US"/>
              <a:pPr>
                <a:defRPr/>
              </a:pPr>
              <a:t>‹#›</a:t>
            </a:fld>
            <a:endParaRPr lang="en-US"/>
          </a:p>
        </p:txBody>
      </p:sp>
    </p:spTree>
    <p:extLst>
      <p:ext uri="{BB962C8B-B14F-4D97-AF65-F5344CB8AC3E}">
        <p14:creationId xmlns:p14="http://schemas.microsoft.com/office/powerpoint/2010/main" val="53030538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ln/>
        </p:spPr>
      </p:sp>
      <p:sp>
        <p:nvSpPr>
          <p:cNvPr id="54275" name="Rectangle 2"/>
          <p:cNvSpPr>
            <a:spLocks noGrp="1" noChangeArrowheads="1"/>
          </p:cNvSpPr>
          <p:nvPr>
            <p:ph type="body" idx="1"/>
          </p:nvPr>
        </p:nvSpPr>
        <p:spPr>
          <a:xfrm>
            <a:off x="1452563" y="3367088"/>
            <a:ext cx="6486525" cy="2720975"/>
          </a:xfrm>
          <a:noFill/>
          <a:ln/>
        </p:spPr>
        <p:txBody>
          <a:bodyPr wrap="none" anchor="ctr"/>
          <a:lstStyle/>
          <a:p>
            <a:pPr eaLnBrk="1" hangingPunct="1"/>
            <a:endParaRPr lang="id-ID"/>
          </a:p>
        </p:txBody>
      </p:sp>
    </p:spTree>
    <p:extLst>
      <p:ext uri="{BB962C8B-B14F-4D97-AF65-F5344CB8AC3E}">
        <p14:creationId xmlns:p14="http://schemas.microsoft.com/office/powerpoint/2010/main" val="114388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a:t>Intro to OOP with Java, C. Thomas Wu</a:t>
            </a:r>
          </a:p>
        </p:txBody>
      </p:sp>
      <p:sp>
        <p:nvSpPr>
          <p:cNvPr id="63491" name="Rectangle 6"/>
          <p:cNvSpPr>
            <a:spLocks noGrp="1" noChangeArrowheads="1"/>
          </p:cNvSpPr>
          <p:nvPr>
            <p:ph type="ftr" sz="quarter" idx="4"/>
          </p:nvPr>
        </p:nvSpPr>
        <p:spPr>
          <a:noFill/>
        </p:spPr>
        <p:txBody>
          <a:bodyPr/>
          <a:lstStyle/>
          <a:p>
            <a:r>
              <a:rPr lang="en-US"/>
              <a:t>©The McGraw-Hill Companies, Inc.</a:t>
            </a:r>
          </a:p>
        </p:txBody>
      </p:sp>
      <p:sp>
        <p:nvSpPr>
          <p:cNvPr id="63492" name="Rectangle 7"/>
          <p:cNvSpPr>
            <a:spLocks noGrp="1" noChangeArrowheads="1"/>
          </p:cNvSpPr>
          <p:nvPr>
            <p:ph type="sldNum" sz="quarter" idx="5"/>
          </p:nvPr>
        </p:nvSpPr>
        <p:spPr>
          <a:noFill/>
        </p:spPr>
        <p:txBody>
          <a:bodyPr/>
          <a:lstStyle/>
          <a:p>
            <a:fld id="{56B8BFE4-653B-4A0F-9870-C23831579605}" type="slidenum">
              <a:rPr lang="en-US" smtClean="0"/>
              <a:pPr/>
              <a:t>18</a:t>
            </a:fld>
            <a:endParaRPr lang="en-US"/>
          </a:p>
        </p:txBody>
      </p:sp>
      <p:sp>
        <p:nvSpPr>
          <p:cNvPr id="63493" name="Rectangle 2"/>
          <p:cNvSpPr>
            <a:spLocks noGrp="1" noRot="1" noChangeAspect="1" noChangeArrowheads="1" noTextEdit="1"/>
          </p:cNvSpPr>
          <p:nvPr>
            <p:ph type="sldImg"/>
          </p:nvPr>
        </p:nvSpPr>
        <p:spPr>
          <a:xfrm>
            <a:off x="2924175" y="530225"/>
            <a:ext cx="3538538" cy="2654300"/>
          </a:xfrm>
          <a:solidFill>
            <a:srgbClr val="FFFFFF"/>
          </a:solidFill>
          <a:ln/>
        </p:spPr>
      </p:sp>
      <p:sp>
        <p:nvSpPr>
          <p:cNvPr id="63494" name="Rectangle 3"/>
          <p:cNvSpPr>
            <a:spLocks noGrp="1" noChangeArrowheads="1"/>
          </p:cNvSpPr>
          <p:nvPr>
            <p:ph type="body" idx="1"/>
          </p:nvPr>
        </p:nvSpPr>
        <p:spPr>
          <a:solidFill>
            <a:srgbClr val="FFFFFF"/>
          </a:solidFill>
          <a:ln/>
        </p:spPr>
        <p:txBody>
          <a:bodyPr lIns="88967" tIns="44484" rIns="88967" bIns="44484"/>
          <a:lstStyle/>
          <a:p>
            <a:pPr eaLnBrk="1" hangingPunct="1"/>
            <a:endParaRPr lang="id-ID"/>
          </a:p>
        </p:txBody>
      </p:sp>
    </p:spTree>
    <p:extLst>
      <p:ext uri="{BB962C8B-B14F-4D97-AF65-F5344CB8AC3E}">
        <p14:creationId xmlns:p14="http://schemas.microsoft.com/office/powerpoint/2010/main" val="2682734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a:t>Intro to OOP with Java, C. Thomas Wu</a:t>
            </a:r>
          </a:p>
        </p:txBody>
      </p:sp>
      <p:sp>
        <p:nvSpPr>
          <p:cNvPr id="64515" name="Rectangle 6"/>
          <p:cNvSpPr>
            <a:spLocks noGrp="1" noChangeArrowheads="1"/>
          </p:cNvSpPr>
          <p:nvPr>
            <p:ph type="ftr" sz="quarter" idx="4"/>
          </p:nvPr>
        </p:nvSpPr>
        <p:spPr>
          <a:noFill/>
        </p:spPr>
        <p:txBody>
          <a:bodyPr/>
          <a:lstStyle/>
          <a:p>
            <a:r>
              <a:rPr lang="en-US"/>
              <a:t>©The McGraw-Hill Companies, Inc.</a:t>
            </a:r>
          </a:p>
        </p:txBody>
      </p:sp>
      <p:sp>
        <p:nvSpPr>
          <p:cNvPr id="64516" name="Rectangle 7"/>
          <p:cNvSpPr>
            <a:spLocks noGrp="1" noChangeArrowheads="1"/>
          </p:cNvSpPr>
          <p:nvPr>
            <p:ph type="sldNum" sz="quarter" idx="5"/>
          </p:nvPr>
        </p:nvSpPr>
        <p:spPr>
          <a:noFill/>
        </p:spPr>
        <p:txBody>
          <a:bodyPr/>
          <a:lstStyle/>
          <a:p>
            <a:fld id="{273B23B9-9BB5-477C-B8C7-BD13F08B4412}" type="slidenum">
              <a:rPr lang="en-US" smtClean="0"/>
              <a:pPr/>
              <a:t>19</a:t>
            </a:fld>
            <a:endParaRPr lang="en-US"/>
          </a:p>
        </p:txBody>
      </p:sp>
      <p:sp>
        <p:nvSpPr>
          <p:cNvPr id="64517" name="Rectangle 2"/>
          <p:cNvSpPr>
            <a:spLocks noGrp="1" noChangeArrowheads="1"/>
          </p:cNvSpPr>
          <p:nvPr>
            <p:ph type="body" idx="1"/>
          </p:nvPr>
        </p:nvSpPr>
        <p:spPr>
          <a:solidFill>
            <a:srgbClr val="FFFFFF"/>
          </a:solidFill>
          <a:ln>
            <a:solidFill>
              <a:srgbClr val="000000"/>
            </a:solidFill>
          </a:ln>
        </p:spPr>
        <p:txBody>
          <a:bodyPr lIns="94047" tIns="47023" rIns="94047" bIns="47023"/>
          <a:lstStyle/>
          <a:p>
            <a:pPr eaLnBrk="1" hangingPunct="1"/>
            <a:endParaRPr lang="id-ID"/>
          </a:p>
        </p:txBody>
      </p:sp>
      <p:sp>
        <p:nvSpPr>
          <p:cNvPr id="64518" name="Rectangle 3"/>
          <p:cNvSpPr>
            <a:spLocks noGrp="1" noRot="1" noChangeAspect="1" noChangeArrowheads="1" noTextEdit="1"/>
          </p:cNvSpPr>
          <p:nvPr>
            <p:ph type="sldImg"/>
          </p:nvPr>
        </p:nvSpPr>
        <p:spPr>
          <a:xfrm>
            <a:off x="2924175" y="530225"/>
            <a:ext cx="3538538" cy="2654300"/>
          </a:xfrm>
          <a:solidFill>
            <a:srgbClr val="FFFFFF"/>
          </a:solidFill>
          <a:ln/>
        </p:spPr>
      </p:sp>
    </p:spTree>
    <p:extLst>
      <p:ext uri="{BB962C8B-B14F-4D97-AF65-F5344CB8AC3E}">
        <p14:creationId xmlns:p14="http://schemas.microsoft.com/office/powerpoint/2010/main" val="3047742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a:t>Intro to OOP with Java, C. Thomas Wu</a:t>
            </a:r>
          </a:p>
        </p:txBody>
      </p:sp>
      <p:sp>
        <p:nvSpPr>
          <p:cNvPr id="65539" name="Rectangle 6"/>
          <p:cNvSpPr>
            <a:spLocks noGrp="1" noChangeArrowheads="1"/>
          </p:cNvSpPr>
          <p:nvPr>
            <p:ph type="ftr" sz="quarter" idx="4"/>
          </p:nvPr>
        </p:nvSpPr>
        <p:spPr>
          <a:noFill/>
        </p:spPr>
        <p:txBody>
          <a:bodyPr/>
          <a:lstStyle/>
          <a:p>
            <a:r>
              <a:rPr lang="en-US"/>
              <a:t>©The McGraw-Hill Companies, Inc.</a:t>
            </a:r>
          </a:p>
        </p:txBody>
      </p:sp>
      <p:sp>
        <p:nvSpPr>
          <p:cNvPr id="65540" name="Rectangle 7"/>
          <p:cNvSpPr>
            <a:spLocks noGrp="1" noChangeArrowheads="1"/>
          </p:cNvSpPr>
          <p:nvPr>
            <p:ph type="sldNum" sz="quarter" idx="5"/>
          </p:nvPr>
        </p:nvSpPr>
        <p:spPr>
          <a:noFill/>
        </p:spPr>
        <p:txBody>
          <a:bodyPr/>
          <a:lstStyle/>
          <a:p>
            <a:fld id="{D2A6A196-67CE-48EB-B064-FD0B62EC5241}" type="slidenum">
              <a:rPr lang="en-US" smtClean="0"/>
              <a:pPr/>
              <a:t>20</a:t>
            </a:fld>
            <a:endParaRPr lang="en-US"/>
          </a:p>
        </p:txBody>
      </p:sp>
      <p:sp>
        <p:nvSpPr>
          <p:cNvPr id="65541" name="Rectangle 2"/>
          <p:cNvSpPr>
            <a:spLocks noGrp="1" noChangeArrowheads="1"/>
          </p:cNvSpPr>
          <p:nvPr>
            <p:ph type="body" idx="1"/>
          </p:nvPr>
        </p:nvSpPr>
        <p:spPr>
          <a:solidFill>
            <a:srgbClr val="FFFFFF"/>
          </a:solidFill>
          <a:ln>
            <a:solidFill>
              <a:srgbClr val="000000"/>
            </a:solidFill>
          </a:ln>
        </p:spPr>
        <p:txBody>
          <a:bodyPr lIns="94047" tIns="47023" rIns="94047" bIns="47023"/>
          <a:lstStyle/>
          <a:p>
            <a:pPr eaLnBrk="1" hangingPunct="1"/>
            <a:endParaRPr lang="id-ID"/>
          </a:p>
        </p:txBody>
      </p:sp>
      <p:sp>
        <p:nvSpPr>
          <p:cNvPr id="65542" name="Rectangle 3"/>
          <p:cNvSpPr>
            <a:spLocks noGrp="1" noRot="1" noChangeAspect="1" noChangeArrowheads="1" noTextEdit="1"/>
          </p:cNvSpPr>
          <p:nvPr>
            <p:ph type="sldImg"/>
          </p:nvPr>
        </p:nvSpPr>
        <p:spPr>
          <a:xfrm>
            <a:off x="2924175" y="530225"/>
            <a:ext cx="3538538" cy="2654300"/>
          </a:xfrm>
          <a:solidFill>
            <a:srgbClr val="FFFFFF"/>
          </a:solidFill>
          <a:ln/>
        </p:spPr>
      </p:sp>
    </p:spTree>
    <p:extLst>
      <p:ext uri="{BB962C8B-B14F-4D97-AF65-F5344CB8AC3E}">
        <p14:creationId xmlns:p14="http://schemas.microsoft.com/office/powerpoint/2010/main" val="663274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a:t>Intro to OOP with Java, C. Thomas Wu</a:t>
            </a:r>
          </a:p>
        </p:txBody>
      </p:sp>
      <p:sp>
        <p:nvSpPr>
          <p:cNvPr id="66563" name="Rectangle 6"/>
          <p:cNvSpPr>
            <a:spLocks noGrp="1" noChangeArrowheads="1"/>
          </p:cNvSpPr>
          <p:nvPr>
            <p:ph type="ftr" sz="quarter" idx="4"/>
          </p:nvPr>
        </p:nvSpPr>
        <p:spPr>
          <a:noFill/>
        </p:spPr>
        <p:txBody>
          <a:bodyPr/>
          <a:lstStyle/>
          <a:p>
            <a:r>
              <a:rPr lang="en-US"/>
              <a:t>©The McGraw-Hill Companies, Inc.</a:t>
            </a:r>
          </a:p>
        </p:txBody>
      </p:sp>
      <p:sp>
        <p:nvSpPr>
          <p:cNvPr id="66564" name="Rectangle 7"/>
          <p:cNvSpPr>
            <a:spLocks noGrp="1" noChangeArrowheads="1"/>
          </p:cNvSpPr>
          <p:nvPr>
            <p:ph type="sldNum" sz="quarter" idx="5"/>
          </p:nvPr>
        </p:nvSpPr>
        <p:spPr>
          <a:noFill/>
        </p:spPr>
        <p:txBody>
          <a:bodyPr/>
          <a:lstStyle/>
          <a:p>
            <a:fld id="{C7C50733-3FCC-4A17-BD2E-24A2A9945603}" type="slidenum">
              <a:rPr lang="en-US" smtClean="0"/>
              <a:pPr/>
              <a:t>21</a:t>
            </a:fld>
            <a:endParaRPr lang="en-US"/>
          </a:p>
        </p:txBody>
      </p:sp>
      <p:sp>
        <p:nvSpPr>
          <p:cNvPr id="66565" name="Rectangle 2"/>
          <p:cNvSpPr>
            <a:spLocks noGrp="1" noChangeArrowheads="1"/>
          </p:cNvSpPr>
          <p:nvPr>
            <p:ph type="body" idx="1"/>
          </p:nvPr>
        </p:nvSpPr>
        <p:spPr>
          <a:solidFill>
            <a:srgbClr val="FFFFFF"/>
          </a:solidFill>
          <a:ln>
            <a:solidFill>
              <a:srgbClr val="000000"/>
            </a:solidFill>
          </a:ln>
        </p:spPr>
        <p:txBody>
          <a:bodyPr lIns="94047" tIns="47023" rIns="94047" bIns="47023"/>
          <a:lstStyle/>
          <a:p>
            <a:pPr eaLnBrk="1" hangingPunct="1"/>
            <a:endParaRPr lang="id-ID"/>
          </a:p>
        </p:txBody>
      </p:sp>
      <p:sp>
        <p:nvSpPr>
          <p:cNvPr id="66566" name="Rectangle 3"/>
          <p:cNvSpPr>
            <a:spLocks noGrp="1" noRot="1" noChangeAspect="1" noChangeArrowheads="1" noTextEdit="1"/>
          </p:cNvSpPr>
          <p:nvPr>
            <p:ph type="sldImg"/>
          </p:nvPr>
        </p:nvSpPr>
        <p:spPr>
          <a:xfrm>
            <a:off x="2924175" y="530225"/>
            <a:ext cx="3538538" cy="2654300"/>
          </a:xfrm>
          <a:solidFill>
            <a:srgbClr val="FFFFFF"/>
          </a:solidFill>
          <a:ln/>
        </p:spPr>
      </p:sp>
    </p:spTree>
    <p:extLst>
      <p:ext uri="{BB962C8B-B14F-4D97-AF65-F5344CB8AC3E}">
        <p14:creationId xmlns:p14="http://schemas.microsoft.com/office/powerpoint/2010/main" val="3848662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a:t>Intro to OOP with Java, C. Thomas Wu</a:t>
            </a:r>
          </a:p>
        </p:txBody>
      </p:sp>
      <p:sp>
        <p:nvSpPr>
          <p:cNvPr id="67587" name="Rectangle 6"/>
          <p:cNvSpPr>
            <a:spLocks noGrp="1" noChangeArrowheads="1"/>
          </p:cNvSpPr>
          <p:nvPr>
            <p:ph type="ftr" sz="quarter" idx="4"/>
          </p:nvPr>
        </p:nvSpPr>
        <p:spPr>
          <a:noFill/>
        </p:spPr>
        <p:txBody>
          <a:bodyPr/>
          <a:lstStyle/>
          <a:p>
            <a:r>
              <a:rPr lang="en-US"/>
              <a:t>©The McGraw-Hill Companies, Inc.</a:t>
            </a:r>
          </a:p>
        </p:txBody>
      </p:sp>
      <p:sp>
        <p:nvSpPr>
          <p:cNvPr id="67588" name="Rectangle 7"/>
          <p:cNvSpPr>
            <a:spLocks noGrp="1" noChangeArrowheads="1"/>
          </p:cNvSpPr>
          <p:nvPr>
            <p:ph type="sldNum" sz="quarter" idx="5"/>
          </p:nvPr>
        </p:nvSpPr>
        <p:spPr>
          <a:noFill/>
        </p:spPr>
        <p:txBody>
          <a:bodyPr/>
          <a:lstStyle/>
          <a:p>
            <a:fld id="{CB7A3E34-B63B-4BAA-B72B-7A2CC3B39FC6}" type="slidenum">
              <a:rPr lang="en-US" smtClean="0"/>
              <a:pPr/>
              <a:t>22</a:t>
            </a:fld>
            <a:endParaRPr lang="en-US"/>
          </a:p>
        </p:txBody>
      </p:sp>
      <p:sp>
        <p:nvSpPr>
          <p:cNvPr id="67589" name="Rectangle 2"/>
          <p:cNvSpPr>
            <a:spLocks noGrp="1" noRot="1" noChangeAspect="1" noChangeArrowheads="1" noTextEdit="1"/>
          </p:cNvSpPr>
          <p:nvPr>
            <p:ph type="sldImg"/>
          </p:nvPr>
        </p:nvSpPr>
        <p:spPr>
          <a:xfrm>
            <a:off x="2924175" y="530225"/>
            <a:ext cx="3538538" cy="2654300"/>
          </a:xfrm>
          <a:solidFill>
            <a:srgbClr val="FFFFFF"/>
          </a:solidFill>
          <a:ln/>
        </p:spPr>
      </p:sp>
      <p:sp>
        <p:nvSpPr>
          <p:cNvPr id="67590" name="Rectangle 3"/>
          <p:cNvSpPr>
            <a:spLocks noGrp="1" noChangeArrowheads="1"/>
          </p:cNvSpPr>
          <p:nvPr>
            <p:ph type="body" idx="1"/>
          </p:nvPr>
        </p:nvSpPr>
        <p:spPr>
          <a:solidFill>
            <a:srgbClr val="FFFFFF"/>
          </a:solidFill>
          <a:ln/>
        </p:spPr>
        <p:txBody>
          <a:bodyPr lIns="94047" tIns="47023" rIns="94047" bIns="47023"/>
          <a:lstStyle/>
          <a:p>
            <a:pPr eaLnBrk="1" hangingPunct="1"/>
            <a:r>
              <a:rPr lang="en-US" sz="1000"/>
              <a:t>The indexed expression</a:t>
            </a:r>
          </a:p>
          <a:p>
            <a:pPr eaLnBrk="1" hangingPunct="1"/>
            <a:r>
              <a:rPr lang="en-US" sz="1000"/>
              <a:t> </a:t>
            </a:r>
          </a:p>
          <a:p>
            <a:pPr eaLnBrk="1" hangingPunct="1"/>
            <a:r>
              <a:rPr lang="en-US" sz="1000"/>
              <a:t>	person[i]</a:t>
            </a:r>
          </a:p>
          <a:p>
            <a:pPr eaLnBrk="1" hangingPunct="1"/>
            <a:endParaRPr lang="en-US" sz="1000"/>
          </a:p>
          <a:p>
            <a:pPr eaLnBrk="1" hangingPunct="1"/>
            <a:r>
              <a:rPr lang="en-US" sz="1000"/>
              <a:t>is used to refer to the (i+1)st object in the person array. Since this expression refers to an object, we write</a:t>
            </a:r>
          </a:p>
          <a:p>
            <a:pPr eaLnBrk="1" hangingPunct="1"/>
            <a:endParaRPr lang="en-US" sz="1000"/>
          </a:p>
          <a:p>
            <a:pPr eaLnBrk="1" hangingPunct="1"/>
            <a:r>
              <a:rPr lang="en-US" sz="1000"/>
              <a:t>	person[i].setAge( 20 );</a:t>
            </a:r>
          </a:p>
          <a:p>
            <a:pPr eaLnBrk="1" hangingPunct="1"/>
            <a:endParaRPr lang="en-US" sz="1000"/>
          </a:p>
          <a:p>
            <a:pPr eaLnBrk="1" hangingPunct="1"/>
            <a:r>
              <a:rPr lang="en-US" sz="1000"/>
              <a:t>to call this Person object’s setAge method, for example. This is the syntax we use to call an object’s method. We are just using an indexed expression to refer to an object instead of a simple variable.</a:t>
            </a:r>
          </a:p>
        </p:txBody>
      </p:sp>
    </p:spTree>
    <p:extLst>
      <p:ext uri="{BB962C8B-B14F-4D97-AF65-F5344CB8AC3E}">
        <p14:creationId xmlns:p14="http://schemas.microsoft.com/office/powerpoint/2010/main" val="3098743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a:t>Intro to OOP with Java, C. Thomas Wu</a:t>
            </a:r>
          </a:p>
        </p:txBody>
      </p:sp>
      <p:sp>
        <p:nvSpPr>
          <p:cNvPr id="68611" name="Rectangle 6"/>
          <p:cNvSpPr>
            <a:spLocks noGrp="1" noChangeArrowheads="1"/>
          </p:cNvSpPr>
          <p:nvPr>
            <p:ph type="ftr" sz="quarter" idx="4"/>
          </p:nvPr>
        </p:nvSpPr>
        <p:spPr>
          <a:noFill/>
        </p:spPr>
        <p:txBody>
          <a:bodyPr/>
          <a:lstStyle/>
          <a:p>
            <a:r>
              <a:rPr lang="en-US"/>
              <a:t>©The McGraw-Hill Companies, Inc.</a:t>
            </a:r>
          </a:p>
        </p:txBody>
      </p:sp>
      <p:sp>
        <p:nvSpPr>
          <p:cNvPr id="68612" name="Rectangle 7"/>
          <p:cNvSpPr>
            <a:spLocks noGrp="1" noChangeArrowheads="1"/>
          </p:cNvSpPr>
          <p:nvPr>
            <p:ph type="sldNum" sz="quarter" idx="5"/>
          </p:nvPr>
        </p:nvSpPr>
        <p:spPr>
          <a:noFill/>
        </p:spPr>
        <p:txBody>
          <a:bodyPr/>
          <a:lstStyle/>
          <a:p>
            <a:fld id="{880E3318-459F-4243-A320-BE3660D5CD37}" type="slidenum">
              <a:rPr lang="en-US" smtClean="0"/>
              <a:pPr/>
              <a:t>23</a:t>
            </a:fld>
            <a:endParaRPr lang="en-US"/>
          </a:p>
        </p:txBody>
      </p:sp>
      <p:sp>
        <p:nvSpPr>
          <p:cNvPr id="68613" name="Rectangle 2"/>
          <p:cNvSpPr>
            <a:spLocks noGrp="1" noRot="1" noChangeAspect="1" noChangeArrowheads="1" noTextEdit="1"/>
          </p:cNvSpPr>
          <p:nvPr>
            <p:ph type="sldImg"/>
          </p:nvPr>
        </p:nvSpPr>
        <p:spPr>
          <a:xfrm>
            <a:off x="2924175" y="530225"/>
            <a:ext cx="3538538" cy="2654300"/>
          </a:xfrm>
          <a:solidFill>
            <a:srgbClr val="FFFFFF"/>
          </a:solidFill>
          <a:ln/>
        </p:spPr>
      </p:sp>
      <p:sp>
        <p:nvSpPr>
          <p:cNvPr id="68614" name="Rectangle 3"/>
          <p:cNvSpPr>
            <a:spLocks noGrp="1" noChangeArrowheads="1"/>
          </p:cNvSpPr>
          <p:nvPr>
            <p:ph type="body" idx="1"/>
          </p:nvPr>
        </p:nvSpPr>
        <p:spPr>
          <a:solidFill>
            <a:srgbClr val="FFFFFF"/>
          </a:solidFill>
          <a:ln/>
        </p:spPr>
        <p:txBody>
          <a:bodyPr lIns="94047" tIns="47023" rIns="94047" bIns="47023"/>
          <a:lstStyle/>
          <a:p>
            <a:pPr eaLnBrk="1" hangingPunct="1">
              <a:tabLst>
                <a:tab pos="457200" algn="l"/>
                <a:tab pos="914400" algn="l"/>
                <a:tab pos="1371600" algn="l"/>
              </a:tabLst>
            </a:pPr>
            <a:r>
              <a:rPr lang="en-US" sz="1000"/>
              <a:t>Here’s another approach with two Person variables:</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Person 	youngest, //points to the youngest person</a:t>
            </a:r>
          </a:p>
          <a:p>
            <a:pPr eaLnBrk="1" hangingPunct="1">
              <a:tabLst>
                <a:tab pos="457200" algn="l"/>
                <a:tab pos="914400" algn="l"/>
                <a:tab pos="1371600" algn="l"/>
              </a:tabLst>
            </a:pPr>
            <a:r>
              <a:rPr lang="en-US" sz="1000"/>
              <a:t>	oldest;   //points to the oldest person</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youngest = oldest = person[0];</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for (int i = 1; i &lt; person.length; i++) {</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	if ( person[i].getAge() &lt; youngest.getAge() ) { </a:t>
            </a:r>
          </a:p>
          <a:p>
            <a:pPr eaLnBrk="1" hangingPunct="1">
              <a:tabLst>
                <a:tab pos="457200" algn="l"/>
                <a:tab pos="914400" algn="l"/>
                <a:tab pos="1371600" algn="l"/>
              </a:tabLst>
            </a:pPr>
            <a:r>
              <a:rPr lang="en-US" sz="1000"/>
              <a:t>		youngest = person[i]; //found a younger person</a:t>
            </a:r>
          </a:p>
          <a:p>
            <a:pPr eaLnBrk="1" hangingPunct="1">
              <a:tabLst>
                <a:tab pos="457200" algn="l"/>
                <a:tab pos="914400" algn="l"/>
                <a:tab pos="1371600" algn="l"/>
              </a:tabLst>
            </a:pPr>
            <a:r>
              <a:rPr lang="en-US" sz="1000"/>
              <a:t>	}</a:t>
            </a:r>
          </a:p>
          <a:p>
            <a:pPr eaLnBrk="1" hangingPunct="1">
              <a:tabLst>
                <a:tab pos="457200" algn="l"/>
                <a:tab pos="914400" algn="l"/>
                <a:tab pos="1371600" algn="l"/>
              </a:tabLst>
            </a:pPr>
            <a:r>
              <a:rPr lang="en-US" sz="1000"/>
              <a:t>	else if ( person[i].getAge() &gt; oldest.getAge() ) {		</a:t>
            </a:r>
          </a:p>
          <a:p>
            <a:pPr eaLnBrk="1" hangingPunct="1">
              <a:tabLst>
                <a:tab pos="457200" algn="l"/>
                <a:tab pos="914400" algn="l"/>
                <a:tab pos="1371600" algn="l"/>
              </a:tabLst>
            </a:pPr>
            <a:r>
              <a:rPr lang="en-US" sz="1000"/>
              <a:t>		oldest	= person[i]; //found an older person</a:t>
            </a:r>
          </a:p>
          <a:p>
            <a:pPr eaLnBrk="1" hangingPunct="1">
              <a:tabLst>
                <a:tab pos="457200" algn="l"/>
                <a:tab pos="914400" algn="l"/>
                <a:tab pos="1371600" algn="l"/>
              </a:tabLst>
            </a:pPr>
            <a:r>
              <a:rPr lang="en-US" sz="1000"/>
              <a:t>	}</a:t>
            </a:r>
          </a:p>
          <a:p>
            <a:pPr eaLnBrk="1" hangingPunct="1">
              <a:tabLst>
                <a:tab pos="457200" algn="l"/>
                <a:tab pos="914400" algn="l"/>
                <a:tab pos="1371600" algn="l"/>
              </a:tabLst>
            </a:pPr>
            <a:r>
              <a:rPr lang="en-US" sz="1000"/>
              <a:t>}</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outputBox.printLine("Oldest  : " + oldest.getName() </a:t>
            </a:r>
          </a:p>
          <a:p>
            <a:pPr eaLnBrk="1" hangingPunct="1">
              <a:tabLst>
                <a:tab pos="457200" algn="l"/>
                <a:tab pos="914400" algn="l"/>
                <a:tab pos="1371600" algn="l"/>
              </a:tabLst>
            </a:pPr>
            <a:r>
              <a:rPr lang="en-US" sz="1000"/>
              <a:t>			+ " is " +   oldest.getAge() + " years old.");</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outputBox.printLine("Youngest: " + youngest.getName() </a:t>
            </a:r>
          </a:p>
          <a:p>
            <a:pPr eaLnBrk="1" hangingPunct="1">
              <a:tabLst>
                <a:tab pos="457200" algn="l"/>
                <a:tab pos="914400" algn="l"/>
                <a:tab pos="1371600" algn="l"/>
              </a:tabLst>
            </a:pPr>
            <a:r>
              <a:rPr lang="en-US" sz="1000"/>
              <a:t>			+ " is " + youngest.getAge() + " years old.");</a:t>
            </a:r>
            <a:endParaRPr lang="en-US" sz="800">
              <a:latin typeface="Courier New" pitchFamily="49" charset="0"/>
            </a:endParaRPr>
          </a:p>
        </p:txBody>
      </p:sp>
    </p:spTree>
    <p:extLst>
      <p:ext uri="{BB962C8B-B14F-4D97-AF65-F5344CB8AC3E}">
        <p14:creationId xmlns:p14="http://schemas.microsoft.com/office/powerpoint/2010/main" val="579892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a:t>Intro to OOP with Java, C. Thomas Wu</a:t>
            </a:r>
          </a:p>
        </p:txBody>
      </p:sp>
      <p:sp>
        <p:nvSpPr>
          <p:cNvPr id="69635" name="Rectangle 6"/>
          <p:cNvSpPr>
            <a:spLocks noGrp="1" noChangeArrowheads="1"/>
          </p:cNvSpPr>
          <p:nvPr>
            <p:ph type="ftr" sz="quarter" idx="4"/>
          </p:nvPr>
        </p:nvSpPr>
        <p:spPr>
          <a:noFill/>
        </p:spPr>
        <p:txBody>
          <a:bodyPr/>
          <a:lstStyle/>
          <a:p>
            <a:r>
              <a:rPr lang="en-US"/>
              <a:t>©The McGraw-Hill Companies, Inc.</a:t>
            </a:r>
          </a:p>
        </p:txBody>
      </p:sp>
      <p:sp>
        <p:nvSpPr>
          <p:cNvPr id="69636" name="Rectangle 7"/>
          <p:cNvSpPr>
            <a:spLocks noGrp="1" noChangeArrowheads="1"/>
          </p:cNvSpPr>
          <p:nvPr>
            <p:ph type="sldNum" sz="quarter" idx="5"/>
          </p:nvPr>
        </p:nvSpPr>
        <p:spPr>
          <a:noFill/>
        </p:spPr>
        <p:txBody>
          <a:bodyPr/>
          <a:lstStyle/>
          <a:p>
            <a:fld id="{50A021F2-990D-4975-B20F-BACD01972A38}" type="slidenum">
              <a:rPr lang="en-US" smtClean="0"/>
              <a:pPr/>
              <a:t>28</a:t>
            </a:fld>
            <a:endParaRPr lang="en-US"/>
          </a:p>
        </p:txBody>
      </p:sp>
      <p:sp>
        <p:nvSpPr>
          <p:cNvPr id="69637" name="Rectangle 2"/>
          <p:cNvSpPr>
            <a:spLocks noGrp="1" noChangeArrowheads="1"/>
          </p:cNvSpPr>
          <p:nvPr>
            <p:ph type="body" idx="1"/>
          </p:nvPr>
        </p:nvSpPr>
        <p:spPr>
          <a:solidFill>
            <a:srgbClr val="FFFFFF"/>
          </a:solidFill>
          <a:ln/>
        </p:spPr>
        <p:txBody>
          <a:bodyPr lIns="94047" tIns="47023" rIns="94047" bIns="47023"/>
          <a:lstStyle/>
          <a:p>
            <a:pPr eaLnBrk="1" hangingPunct="1"/>
            <a:r>
              <a:rPr lang="en-US"/>
              <a:t>In this approach, we simply leave the position of a deleted object to a null. With this approach, an array index positions will be a mixture of null and real pointers.</a:t>
            </a:r>
          </a:p>
        </p:txBody>
      </p:sp>
      <p:sp>
        <p:nvSpPr>
          <p:cNvPr id="69638" name="Rectangle 3"/>
          <p:cNvSpPr>
            <a:spLocks noGrp="1" noRot="1" noChangeAspect="1" noChangeArrowheads="1" noTextEdit="1"/>
          </p:cNvSpPr>
          <p:nvPr>
            <p:ph type="sldImg"/>
          </p:nvPr>
        </p:nvSpPr>
        <p:spPr>
          <a:xfrm>
            <a:off x="2924175" y="530225"/>
            <a:ext cx="3538538" cy="2654300"/>
          </a:xfrm>
          <a:solidFill>
            <a:srgbClr val="FFFFFF"/>
          </a:solidFill>
          <a:ln/>
        </p:spPr>
      </p:sp>
    </p:spTree>
    <p:extLst>
      <p:ext uri="{BB962C8B-B14F-4D97-AF65-F5344CB8AC3E}">
        <p14:creationId xmlns:p14="http://schemas.microsoft.com/office/powerpoint/2010/main" val="972708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a:t>Intro to OOP with Java, C. Thomas Wu</a:t>
            </a:r>
          </a:p>
        </p:txBody>
      </p:sp>
      <p:sp>
        <p:nvSpPr>
          <p:cNvPr id="70659" name="Rectangle 6"/>
          <p:cNvSpPr>
            <a:spLocks noGrp="1" noChangeArrowheads="1"/>
          </p:cNvSpPr>
          <p:nvPr>
            <p:ph type="ftr" sz="quarter" idx="4"/>
          </p:nvPr>
        </p:nvSpPr>
        <p:spPr>
          <a:noFill/>
        </p:spPr>
        <p:txBody>
          <a:bodyPr/>
          <a:lstStyle/>
          <a:p>
            <a:r>
              <a:rPr lang="en-US"/>
              <a:t>©The McGraw-Hill Companies, Inc.</a:t>
            </a:r>
          </a:p>
        </p:txBody>
      </p:sp>
      <p:sp>
        <p:nvSpPr>
          <p:cNvPr id="70660" name="Rectangle 7"/>
          <p:cNvSpPr>
            <a:spLocks noGrp="1" noChangeArrowheads="1"/>
          </p:cNvSpPr>
          <p:nvPr>
            <p:ph type="sldNum" sz="quarter" idx="5"/>
          </p:nvPr>
        </p:nvSpPr>
        <p:spPr>
          <a:noFill/>
        </p:spPr>
        <p:txBody>
          <a:bodyPr/>
          <a:lstStyle/>
          <a:p>
            <a:fld id="{AF121212-EBDC-45DC-8528-7E8AC0D938B4}" type="slidenum">
              <a:rPr lang="en-US" smtClean="0"/>
              <a:pPr/>
              <a:t>29</a:t>
            </a:fld>
            <a:endParaRPr lang="en-US"/>
          </a:p>
        </p:txBody>
      </p:sp>
      <p:sp>
        <p:nvSpPr>
          <p:cNvPr id="70661" name="Rectangle 2"/>
          <p:cNvSpPr>
            <a:spLocks noGrp="1" noRot="1" noChangeAspect="1" noChangeArrowheads="1" noTextEdit="1"/>
          </p:cNvSpPr>
          <p:nvPr>
            <p:ph type="sldImg"/>
          </p:nvPr>
        </p:nvSpPr>
        <p:spPr>
          <a:xfrm>
            <a:off x="2924175" y="530225"/>
            <a:ext cx="3538538" cy="2654300"/>
          </a:xfrm>
          <a:solidFill>
            <a:srgbClr val="FFFFFF"/>
          </a:solidFill>
          <a:ln/>
        </p:spPr>
      </p:sp>
      <p:sp>
        <p:nvSpPr>
          <p:cNvPr id="70662" name="Text Box 3"/>
          <p:cNvSpPr txBox="1">
            <a:spLocks noChangeArrowheads="1"/>
          </p:cNvSpPr>
          <p:nvPr/>
        </p:nvSpPr>
        <p:spPr bwMode="auto">
          <a:xfrm>
            <a:off x="1250950" y="3421063"/>
            <a:ext cx="6881813" cy="1368425"/>
          </a:xfrm>
          <a:prstGeom prst="rect">
            <a:avLst/>
          </a:prstGeom>
          <a:noFill/>
          <a:ln w="9525">
            <a:noFill/>
            <a:miter lim="800000"/>
            <a:headEnd/>
            <a:tailEnd/>
          </a:ln>
        </p:spPr>
        <p:txBody>
          <a:bodyPr lIns="94047" tIns="47023" rIns="94047" bIns="47023">
            <a:spAutoFit/>
          </a:bodyPr>
          <a:lstStyle/>
          <a:p>
            <a:pPr defTabSz="939800"/>
            <a:r>
              <a:rPr lang="en-US" sz="1000">
                <a:ea typeface="ＭＳ Ｐゴシック" pitchFamily="34" charset="-128"/>
              </a:rPr>
              <a:t>With the second approach, we divide the array into two parts: the first part contains the real</a:t>
            </a:r>
          </a:p>
          <a:p>
            <a:pPr defTabSz="939800"/>
            <a:r>
              <a:rPr lang="en-US" sz="1000">
                <a:ea typeface="ＭＳ Ｐゴシック" pitchFamily="34" charset="-128"/>
              </a:rPr>
              <a:t>references and the second part contains the null references. When we delete a node, a hole will result and we must fill this hole. </a:t>
            </a:r>
          </a:p>
          <a:p>
            <a:pPr defTabSz="939800"/>
            <a:endParaRPr lang="en-US" sz="1000">
              <a:ea typeface="ＭＳ Ｐゴシック" pitchFamily="34" charset="-128"/>
            </a:endParaRPr>
          </a:p>
          <a:p>
            <a:pPr defTabSz="939800"/>
            <a:r>
              <a:rPr lang="en-US" sz="1000">
                <a:ea typeface="ＭＳ Ｐゴシック" pitchFamily="34" charset="-128"/>
              </a:rPr>
              <a:t>There are two possible solutions. The first solution is to pack the elements. If an object at position </a:t>
            </a:r>
            <a:r>
              <a:rPr lang="en-US" sz="1000">
                <a:latin typeface="Arial" charset="0"/>
                <a:ea typeface="ＭＳ Ｐゴシック" pitchFamily="34" charset="-128"/>
              </a:rPr>
              <a:t>J</a:t>
            </a:r>
            <a:r>
              <a:rPr lang="en-US" sz="1000">
                <a:ea typeface="ＭＳ Ｐゴシック" pitchFamily="34" charset="-128"/>
              </a:rPr>
              <a:t> is removed (i.e., this position is set to null), then elements from position </a:t>
            </a:r>
            <a:r>
              <a:rPr lang="en-US" sz="1000">
                <a:latin typeface="Arial" charset="0"/>
                <a:ea typeface="ＭＳ Ｐゴシック" pitchFamily="34" charset="-128"/>
              </a:rPr>
              <a:t>J+1</a:t>
            </a:r>
            <a:r>
              <a:rPr lang="en-US" sz="1000">
                <a:ea typeface="ＭＳ Ｐゴシック" pitchFamily="34" charset="-128"/>
              </a:rPr>
              <a:t> till the last non-null reference are shifted one position lower. And, finally, the last non-null reference is set to null. The second solution is to replace the removed element by the last element in the array. The first solution is necessary if the </a:t>
            </a:r>
            <a:r>
              <a:rPr lang="en-US" sz="1000">
                <a:latin typeface="Arial" charset="0"/>
                <a:ea typeface="ＭＳ Ｐゴシック" pitchFamily="34" charset="-128"/>
              </a:rPr>
              <a:t>Person</a:t>
            </a:r>
            <a:r>
              <a:rPr lang="en-US" sz="1000">
                <a:ea typeface="ＭＳ Ｐゴシック" pitchFamily="34" charset="-128"/>
              </a:rPr>
              <a:t> objects are arranged in some order (e.g., in ascending order of age). The second solution is a better one if the </a:t>
            </a:r>
            <a:r>
              <a:rPr lang="en-US" sz="1000">
                <a:latin typeface="Arial" charset="0"/>
                <a:ea typeface="ＭＳ Ｐゴシック" pitchFamily="34" charset="-128"/>
              </a:rPr>
              <a:t>Person</a:t>
            </a:r>
            <a:r>
              <a:rPr lang="en-US" sz="1000">
                <a:ea typeface="ＭＳ Ｐゴシック" pitchFamily="34" charset="-128"/>
              </a:rPr>
              <a:t> objects are not arranged in any order.</a:t>
            </a:r>
          </a:p>
        </p:txBody>
      </p:sp>
    </p:spTree>
    <p:extLst>
      <p:ext uri="{BB962C8B-B14F-4D97-AF65-F5344CB8AC3E}">
        <p14:creationId xmlns:p14="http://schemas.microsoft.com/office/powerpoint/2010/main" val="4210409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a:t>Intro to OOP with Java, C. Thomas Wu</a:t>
            </a:r>
          </a:p>
        </p:txBody>
      </p:sp>
      <p:sp>
        <p:nvSpPr>
          <p:cNvPr id="71683" name="Rectangle 6"/>
          <p:cNvSpPr>
            <a:spLocks noGrp="1" noChangeArrowheads="1"/>
          </p:cNvSpPr>
          <p:nvPr>
            <p:ph type="ftr" sz="quarter" idx="4"/>
          </p:nvPr>
        </p:nvSpPr>
        <p:spPr>
          <a:noFill/>
        </p:spPr>
        <p:txBody>
          <a:bodyPr/>
          <a:lstStyle/>
          <a:p>
            <a:r>
              <a:rPr lang="en-US"/>
              <a:t>©The McGraw-Hill Companies, Inc.</a:t>
            </a:r>
          </a:p>
        </p:txBody>
      </p:sp>
      <p:sp>
        <p:nvSpPr>
          <p:cNvPr id="71684" name="Rectangle 7"/>
          <p:cNvSpPr>
            <a:spLocks noGrp="1" noChangeArrowheads="1"/>
          </p:cNvSpPr>
          <p:nvPr>
            <p:ph type="sldNum" sz="quarter" idx="5"/>
          </p:nvPr>
        </p:nvSpPr>
        <p:spPr>
          <a:noFill/>
        </p:spPr>
        <p:txBody>
          <a:bodyPr/>
          <a:lstStyle/>
          <a:p>
            <a:fld id="{3DA3659E-9C17-4C65-AAE4-625636A3BEB9}" type="slidenum">
              <a:rPr lang="en-US" smtClean="0"/>
              <a:pPr/>
              <a:t>30</a:t>
            </a:fld>
            <a:endParaRPr lang="en-US"/>
          </a:p>
        </p:txBody>
      </p:sp>
      <p:sp>
        <p:nvSpPr>
          <p:cNvPr id="71685" name="Rectangle 2"/>
          <p:cNvSpPr>
            <a:spLocks noGrp="1" noRot="1" noChangeAspect="1" noChangeArrowheads="1" noTextEdit="1"/>
          </p:cNvSpPr>
          <p:nvPr>
            <p:ph type="sldImg"/>
          </p:nvPr>
        </p:nvSpPr>
        <p:spPr>
          <a:xfrm>
            <a:off x="2924175" y="530225"/>
            <a:ext cx="3538538" cy="2654300"/>
          </a:xfrm>
          <a:solidFill>
            <a:srgbClr val="FFFFFF"/>
          </a:solidFill>
          <a:ln/>
        </p:spPr>
      </p:sp>
      <p:sp>
        <p:nvSpPr>
          <p:cNvPr id="71686" name="Rectangle 3"/>
          <p:cNvSpPr>
            <a:spLocks noGrp="1" noChangeArrowheads="1"/>
          </p:cNvSpPr>
          <p:nvPr>
            <p:ph type="body" idx="1"/>
          </p:nvPr>
        </p:nvSpPr>
        <p:spPr>
          <a:solidFill>
            <a:srgbClr val="FFFFFF"/>
          </a:solidFill>
          <a:ln/>
        </p:spPr>
        <p:txBody>
          <a:bodyPr lIns="94047" tIns="47023" rIns="94047" bIns="47023"/>
          <a:lstStyle/>
          <a:p>
            <a:pPr eaLnBrk="1" hangingPunct="1">
              <a:tabLst>
                <a:tab pos="457200" algn="l"/>
                <a:tab pos="914400" algn="l"/>
                <a:tab pos="1371600" algn="l"/>
              </a:tabLst>
            </a:pPr>
            <a:r>
              <a:rPr lang="en-US" sz="1000"/>
              <a:t>Here’s another approach with two Person variables:</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Person 	youngest, //points to the youngest person</a:t>
            </a:r>
          </a:p>
          <a:p>
            <a:pPr eaLnBrk="1" hangingPunct="1">
              <a:tabLst>
                <a:tab pos="457200" algn="l"/>
                <a:tab pos="914400" algn="l"/>
                <a:tab pos="1371600" algn="l"/>
              </a:tabLst>
            </a:pPr>
            <a:r>
              <a:rPr lang="en-US" sz="1000"/>
              <a:t>	oldest;   //points to the oldest person</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youngest = oldest = person[0];</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for (int i = 1; i &lt; person.length; i++) {</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	if ( person[i].getAge() &lt; youngest.getAge() ) { </a:t>
            </a:r>
          </a:p>
          <a:p>
            <a:pPr eaLnBrk="1" hangingPunct="1">
              <a:tabLst>
                <a:tab pos="457200" algn="l"/>
                <a:tab pos="914400" algn="l"/>
                <a:tab pos="1371600" algn="l"/>
              </a:tabLst>
            </a:pPr>
            <a:r>
              <a:rPr lang="en-US" sz="1000"/>
              <a:t>		youngest = person[i]; //found a younger person</a:t>
            </a:r>
          </a:p>
          <a:p>
            <a:pPr eaLnBrk="1" hangingPunct="1">
              <a:tabLst>
                <a:tab pos="457200" algn="l"/>
                <a:tab pos="914400" algn="l"/>
                <a:tab pos="1371600" algn="l"/>
              </a:tabLst>
            </a:pPr>
            <a:r>
              <a:rPr lang="en-US" sz="1000"/>
              <a:t>	}</a:t>
            </a:r>
          </a:p>
          <a:p>
            <a:pPr eaLnBrk="1" hangingPunct="1">
              <a:tabLst>
                <a:tab pos="457200" algn="l"/>
                <a:tab pos="914400" algn="l"/>
                <a:tab pos="1371600" algn="l"/>
              </a:tabLst>
            </a:pPr>
            <a:r>
              <a:rPr lang="en-US" sz="1000"/>
              <a:t>	else if ( person[i].getAge() &gt; oldest.getAge() ) {		</a:t>
            </a:r>
          </a:p>
          <a:p>
            <a:pPr eaLnBrk="1" hangingPunct="1">
              <a:tabLst>
                <a:tab pos="457200" algn="l"/>
                <a:tab pos="914400" algn="l"/>
                <a:tab pos="1371600" algn="l"/>
              </a:tabLst>
            </a:pPr>
            <a:r>
              <a:rPr lang="en-US" sz="1000"/>
              <a:t>		oldest	= person[i]; //found an older person</a:t>
            </a:r>
          </a:p>
          <a:p>
            <a:pPr eaLnBrk="1" hangingPunct="1">
              <a:tabLst>
                <a:tab pos="457200" algn="l"/>
                <a:tab pos="914400" algn="l"/>
                <a:tab pos="1371600" algn="l"/>
              </a:tabLst>
            </a:pPr>
            <a:r>
              <a:rPr lang="en-US" sz="1000"/>
              <a:t>	}</a:t>
            </a:r>
          </a:p>
          <a:p>
            <a:pPr eaLnBrk="1" hangingPunct="1">
              <a:tabLst>
                <a:tab pos="457200" algn="l"/>
                <a:tab pos="914400" algn="l"/>
                <a:tab pos="1371600" algn="l"/>
              </a:tabLst>
            </a:pPr>
            <a:r>
              <a:rPr lang="en-US" sz="1000"/>
              <a:t>}</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System.out.println("Oldest  : " + oldest.getName() </a:t>
            </a:r>
          </a:p>
          <a:p>
            <a:pPr eaLnBrk="1" hangingPunct="1">
              <a:tabLst>
                <a:tab pos="457200" algn="l"/>
                <a:tab pos="914400" algn="l"/>
                <a:tab pos="1371600" algn="l"/>
              </a:tabLst>
            </a:pPr>
            <a:r>
              <a:rPr lang="en-US" sz="1000"/>
              <a:t>			+ " is " +   oldest.getAge() + " years old.");</a:t>
            </a:r>
          </a:p>
          <a:p>
            <a:pPr eaLnBrk="1" hangingPunct="1">
              <a:tabLst>
                <a:tab pos="457200" algn="l"/>
                <a:tab pos="914400" algn="l"/>
                <a:tab pos="1371600" algn="l"/>
              </a:tabLst>
            </a:pPr>
            <a:endParaRPr lang="en-US" sz="1000"/>
          </a:p>
          <a:p>
            <a:pPr eaLnBrk="1" hangingPunct="1">
              <a:tabLst>
                <a:tab pos="457200" algn="l"/>
                <a:tab pos="914400" algn="l"/>
                <a:tab pos="1371600" algn="l"/>
              </a:tabLst>
            </a:pPr>
            <a:r>
              <a:rPr lang="en-US" sz="1000"/>
              <a:t>System.out.println("Youngest: " + youngest.getName() </a:t>
            </a:r>
          </a:p>
          <a:p>
            <a:pPr eaLnBrk="1" hangingPunct="1">
              <a:tabLst>
                <a:tab pos="457200" algn="l"/>
                <a:tab pos="914400" algn="l"/>
                <a:tab pos="1371600" algn="l"/>
              </a:tabLst>
            </a:pPr>
            <a:r>
              <a:rPr lang="en-US" sz="1000"/>
              <a:t>			+ " is " + youngest.getAge() + " years old.");</a:t>
            </a:r>
            <a:endParaRPr lang="en-US" sz="800">
              <a:latin typeface="Courier New" pitchFamily="49" charset="0"/>
            </a:endParaRPr>
          </a:p>
        </p:txBody>
      </p:sp>
    </p:spTree>
    <p:extLst>
      <p:ext uri="{BB962C8B-B14F-4D97-AF65-F5344CB8AC3E}">
        <p14:creationId xmlns:p14="http://schemas.microsoft.com/office/powerpoint/2010/main" val="3018376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US"/>
              <a:t>Intro to OOP with Java, C. Thomas Wu</a:t>
            </a:r>
          </a:p>
        </p:txBody>
      </p:sp>
      <p:sp>
        <p:nvSpPr>
          <p:cNvPr id="72707" name="Rectangle 6"/>
          <p:cNvSpPr>
            <a:spLocks noGrp="1" noChangeArrowheads="1"/>
          </p:cNvSpPr>
          <p:nvPr>
            <p:ph type="ftr" sz="quarter" idx="4"/>
          </p:nvPr>
        </p:nvSpPr>
        <p:spPr>
          <a:noFill/>
        </p:spPr>
        <p:txBody>
          <a:bodyPr/>
          <a:lstStyle/>
          <a:p>
            <a:r>
              <a:rPr lang="en-US"/>
              <a:t>©The McGraw-Hill Companies, Inc.</a:t>
            </a:r>
          </a:p>
        </p:txBody>
      </p:sp>
      <p:sp>
        <p:nvSpPr>
          <p:cNvPr id="72708" name="Rectangle 7"/>
          <p:cNvSpPr>
            <a:spLocks noGrp="1" noChangeArrowheads="1"/>
          </p:cNvSpPr>
          <p:nvPr>
            <p:ph type="sldNum" sz="quarter" idx="5"/>
          </p:nvPr>
        </p:nvSpPr>
        <p:spPr>
          <a:noFill/>
        </p:spPr>
        <p:txBody>
          <a:bodyPr/>
          <a:lstStyle/>
          <a:p>
            <a:fld id="{264D884E-AD2A-4B77-BDA6-0383AAC82447}" type="slidenum">
              <a:rPr lang="en-US" smtClean="0"/>
              <a:pPr/>
              <a:t>31</a:t>
            </a:fld>
            <a:endParaRPr lang="en-US"/>
          </a:p>
        </p:txBody>
      </p:sp>
      <p:sp>
        <p:nvSpPr>
          <p:cNvPr id="72709" name="Rectangle 2"/>
          <p:cNvSpPr>
            <a:spLocks noGrp="1" noRot="1" noChangeAspect="1" noChangeArrowheads="1" noTextEdit="1"/>
          </p:cNvSpPr>
          <p:nvPr>
            <p:ph type="sldImg"/>
          </p:nvPr>
        </p:nvSpPr>
        <p:spPr>
          <a:xfrm>
            <a:off x="2924175" y="530225"/>
            <a:ext cx="3538538" cy="2654300"/>
          </a:xfrm>
          <a:solidFill>
            <a:srgbClr val="FFFFFF"/>
          </a:solidFill>
          <a:ln/>
        </p:spPr>
      </p:sp>
      <p:sp>
        <p:nvSpPr>
          <p:cNvPr id="72710" name="Rectangle 3"/>
          <p:cNvSpPr>
            <a:spLocks noGrp="1" noChangeArrowheads="1"/>
          </p:cNvSpPr>
          <p:nvPr>
            <p:ph type="body" idx="1"/>
          </p:nvPr>
        </p:nvSpPr>
        <p:spPr>
          <a:solidFill>
            <a:srgbClr val="FFFFFF"/>
          </a:solidFill>
          <a:ln/>
        </p:spPr>
        <p:txBody>
          <a:bodyPr lIns="94047" tIns="47023" rIns="94047" bIns="47023"/>
          <a:lstStyle/>
          <a:p>
            <a:pPr eaLnBrk="1" hangingPunct="1">
              <a:tabLst>
                <a:tab pos="346075" algn="l"/>
                <a:tab pos="690563" algn="l"/>
              </a:tabLst>
            </a:pPr>
            <a:r>
              <a:rPr lang="en-US" sz="1400" i="1">
                <a:latin typeface="Comic Sans MS" pitchFamily="66" charset="0"/>
              </a:rPr>
              <a:t>When an array is passed to a method, only its reference is passed. A copy of the array is NOT created in the method.</a:t>
            </a:r>
          </a:p>
          <a:p>
            <a:pPr eaLnBrk="1" hangingPunct="1">
              <a:tabLst>
                <a:tab pos="346075" algn="l"/>
                <a:tab pos="690563" algn="l"/>
              </a:tabLst>
            </a:pPr>
            <a:endParaRPr lang="en-US" sz="1400" i="1">
              <a:latin typeface="Comic Sans MS" pitchFamily="66" charset="0"/>
            </a:endParaRPr>
          </a:p>
          <a:p>
            <a:pPr eaLnBrk="1" hangingPunct="1">
              <a:tabLst>
                <a:tab pos="346075" algn="l"/>
                <a:tab pos="690563" algn="l"/>
              </a:tabLst>
            </a:pPr>
            <a:r>
              <a:rPr lang="en-US" sz="1400" i="1">
                <a:latin typeface="Comic Sans MS" pitchFamily="66" charset="0"/>
              </a:rPr>
              <a:t>public int searchMinimum(float[] number)</a:t>
            </a:r>
          </a:p>
          <a:p>
            <a:pPr eaLnBrk="1" hangingPunct="1">
              <a:tabLst>
                <a:tab pos="346075" algn="l"/>
                <a:tab pos="690563" algn="l"/>
              </a:tabLst>
            </a:pPr>
            <a:r>
              <a:rPr lang="en-US" sz="1400" i="1">
                <a:latin typeface="Comic Sans MS" pitchFamily="66" charset="0"/>
              </a:rPr>
              <a:t>{</a:t>
            </a:r>
          </a:p>
          <a:p>
            <a:pPr eaLnBrk="1" hangingPunct="1">
              <a:tabLst>
                <a:tab pos="346075" algn="l"/>
                <a:tab pos="690563" algn="l"/>
              </a:tabLst>
            </a:pPr>
            <a:r>
              <a:rPr lang="en-US" sz="1400" i="1">
                <a:latin typeface="Comic Sans MS" pitchFamily="66" charset="0"/>
              </a:rPr>
              <a:t>	int indexOfMinimum = 0;</a:t>
            </a:r>
          </a:p>
          <a:p>
            <a:pPr eaLnBrk="1" hangingPunct="1">
              <a:tabLst>
                <a:tab pos="346075" algn="l"/>
                <a:tab pos="690563" algn="l"/>
              </a:tabLst>
            </a:pPr>
            <a:endParaRPr lang="en-US" sz="1400" i="1">
              <a:latin typeface="Comic Sans MS" pitchFamily="66" charset="0"/>
            </a:endParaRPr>
          </a:p>
          <a:p>
            <a:pPr eaLnBrk="1" hangingPunct="1">
              <a:tabLst>
                <a:tab pos="346075" algn="l"/>
                <a:tab pos="690563" algn="l"/>
              </a:tabLst>
            </a:pPr>
            <a:r>
              <a:rPr lang="en-US" sz="1400" i="1">
                <a:latin typeface="Comic Sans MS" pitchFamily="66" charset="0"/>
              </a:rPr>
              <a:t>	for (int i = 1; i &lt; number.length; i++) {</a:t>
            </a:r>
          </a:p>
          <a:p>
            <a:pPr eaLnBrk="1" hangingPunct="1">
              <a:tabLst>
                <a:tab pos="346075" algn="l"/>
                <a:tab pos="690563" algn="l"/>
              </a:tabLst>
            </a:pPr>
            <a:r>
              <a:rPr lang="en-US" sz="1400" i="1">
                <a:latin typeface="Comic Sans MS" pitchFamily="66" charset="0"/>
              </a:rPr>
              <a:t>		if (number[i] &lt; number[indexOfMinimum]) { //found a </a:t>
            </a:r>
          </a:p>
          <a:p>
            <a:pPr eaLnBrk="1" hangingPunct="1">
              <a:tabLst>
                <a:tab pos="346075" algn="l"/>
                <a:tab pos="690563" algn="l"/>
              </a:tabLst>
            </a:pPr>
            <a:r>
              <a:rPr lang="en-US" sz="1400" i="1">
                <a:latin typeface="Comic Sans MS" pitchFamily="66" charset="0"/>
              </a:rPr>
              <a:t>			indexOfMinimum = i;	       //smaller element 	</a:t>
            </a:r>
          </a:p>
          <a:p>
            <a:pPr eaLnBrk="1" hangingPunct="1">
              <a:tabLst>
                <a:tab pos="346075" algn="l"/>
                <a:tab pos="690563" algn="l"/>
              </a:tabLst>
            </a:pPr>
            <a:r>
              <a:rPr lang="en-US" sz="1400" i="1">
                <a:latin typeface="Comic Sans MS" pitchFamily="66" charset="0"/>
              </a:rPr>
              <a:t>		}</a:t>
            </a:r>
          </a:p>
          <a:p>
            <a:pPr eaLnBrk="1" hangingPunct="1">
              <a:tabLst>
                <a:tab pos="346075" algn="l"/>
                <a:tab pos="690563" algn="l"/>
              </a:tabLst>
            </a:pPr>
            <a:r>
              <a:rPr lang="en-US" sz="1400" i="1">
                <a:latin typeface="Comic Sans MS" pitchFamily="66" charset="0"/>
              </a:rPr>
              <a:t>	}	</a:t>
            </a:r>
          </a:p>
          <a:p>
            <a:pPr eaLnBrk="1" hangingPunct="1">
              <a:tabLst>
                <a:tab pos="346075" algn="l"/>
                <a:tab pos="690563" algn="l"/>
              </a:tabLst>
            </a:pPr>
            <a:r>
              <a:rPr lang="en-US" sz="1400" i="1">
                <a:latin typeface="Comic Sans MS" pitchFamily="66" charset="0"/>
              </a:rPr>
              <a:t>	return indexOfMinimum;</a:t>
            </a:r>
          </a:p>
          <a:p>
            <a:pPr eaLnBrk="1" hangingPunct="1">
              <a:tabLst>
                <a:tab pos="346075" algn="l"/>
                <a:tab pos="690563" algn="l"/>
              </a:tabLst>
            </a:pPr>
            <a:r>
              <a:rPr lang="en-US" sz="1400" i="1">
                <a:latin typeface="Comic Sans MS" pitchFamily="66" charset="0"/>
              </a:rPr>
              <a:t>}</a:t>
            </a:r>
            <a:endParaRPr lang="en-US" sz="800" i="1">
              <a:latin typeface="Courier New" pitchFamily="49" charset="0"/>
            </a:endParaRPr>
          </a:p>
        </p:txBody>
      </p:sp>
    </p:spTree>
    <p:extLst>
      <p:ext uri="{BB962C8B-B14F-4D97-AF65-F5344CB8AC3E}">
        <p14:creationId xmlns:p14="http://schemas.microsoft.com/office/powerpoint/2010/main" val="10903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ln/>
        </p:spPr>
      </p:sp>
      <p:sp>
        <p:nvSpPr>
          <p:cNvPr id="55299" name="Rectangle 2"/>
          <p:cNvSpPr>
            <a:spLocks noGrp="1" noChangeArrowheads="1"/>
          </p:cNvSpPr>
          <p:nvPr>
            <p:ph type="body" idx="1"/>
          </p:nvPr>
        </p:nvSpPr>
        <p:spPr>
          <a:xfrm>
            <a:off x="1452563" y="3367088"/>
            <a:ext cx="6486525" cy="2720975"/>
          </a:xfrm>
          <a:noFill/>
          <a:ln/>
        </p:spPr>
        <p:txBody>
          <a:bodyPr wrap="none" anchor="ctr"/>
          <a:lstStyle/>
          <a:p>
            <a:pPr eaLnBrk="1" hangingPunct="1"/>
            <a:endParaRPr lang="id-ID"/>
          </a:p>
        </p:txBody>
      </p:sp>
    </p:spTree>
    <p:extLst>
      <p:ext uri="{BB962C8B-B14F-4D97-AF65-F5344CB8AC3E}">
        <p14:creationId xmlns:p14="http://schemas.microsoft.com/office/powerpoint/2010/main" val="1067619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a:t>Intro to OOP with Java, C. Thomas Wu</a:t>
            </a:r>
          </a:p>
        </p:txBody>
      </p:sp>
      <p:sp>
        <p:nvSpPr>
          <p:cNvPr id="73731" name="Rectangle 6"/>
          <p:cNvSpPr>
            <a:spLocks noGrp="1" noChangeArrowheads="1"/>
          </p:cNvSpPr>
          <p:nvPr>
            <p:ph type="ftr" sz="quarter" idx="4"/>
          </p:nvPr>
        </p:nvSpPr>
        <p:spPr>
          <a:noFill/>
        </p:spPr>
        <p:txBody>
          <a:bodyPr/>
          <a:lstStyle/>
          <a:p>
            <a:r>
              <a:rPr lang="en-US"/>
              <a:t>©The McGraw-Hill Companies, Inc.</a:t>
            </a:r>
          </a:p>
        </p:txBody>
      </p:sp>
      <p:sp>
        <p:nvSpPr>
          <p:cNvPr id="73732" name="Rectangle 7"/>
          <p:cNvSpPr>
            <a:spLocks noGrp="1" noChangeArrowheads="1"/>
          </p:cNvSpPr>
          <p:nvPr>
            <p:ph type="sldNum" sz="quarter" idx="5"/>
          </p:nvPr>
        </p:nvSpPr>
        <p:spPr>
          <a:noFill/>
        </p:spPr>
        <p:txBody>
          <a:bodyPr/>
          <a:lstStyle/>
          <a:p>
            <a:fld id="{2BEBE5E7-8C63-4505-819C-AB1B3C377182}" type="slidenum">
              <a:rPr lang="en-US" smtClean="0"/>
              <a:pPr/>
              <a:t>32</a:t>
            </a:fld>
            <a:endParaRPr lang="en-US"/>
          </a:p>
        </p:txBody>
      </p:sp>
      <p:sp>
        <p:nvSpPr>
          <p:cNvPr id="73733" name="Rectangle 2"/>
          <p:cNvSpPr>
            <a:spLocks noGrp="1" noRot="1" noChangeAspect="1" noChangeArrowheads="1" noTextEdit="1"/>
          </p:cNvSpPr>
          <p:nvPr>
            <p:ph type="sldImg"/>
          </p:nvPr>
        </p:nvSpPr>
        <p:spPr>
          <a:xfrm>
            <a:off x="2924175" y="530225"/>
            <a:ext cx="3538538" cy="2654300"/>
          </a:xfrm>
          <a:solidFill>
            <a:srgbClr val="FFFFFF"/>
          </a:solidFill>
          <a:ln/>
        </p:spPr>
      </p:sp>
      <p:sp>
        <p:nvSpPr>
          <p:cNvPr id="73734" name="Rectangle 3"/>
          <p:cNvSpPr>
            <a:spLocks noGrp="1" noChangeArrowheads="1"/>
          </p:cNvSpPr>
          <p:nvPr>
            <p:ph type="body" idx="1"/>
          </p:nvPr>
        </p:nvSpPr>
        <p:spPr>
          <a:solidFill>
            <a:srgbClr val="FFFFFF"/>
          </a:solidFill>
          <a:ln/>
        </p:spPr>
        <p:txBody>
          <a:bodyPr lIns="94047" tIns="47023" rIns="94047" bIns="47023"/>
          <a:lstStyle/>
          <a:p>
            <a:pPr eaLnBrk="1" hangingPunct="1">
              <a:tabLst>
                <a:tab pos="346075" algn="l"/>
                <a:tab pos="690563" algn="l"/>
              </a:tabLst>
            </a:pPr>
            <a:endParaRPr lang="id-ID" sz="800" i="1">
              <a:latin typeface="Courier New" pitchFamily="49" charset="0"/>
            </a:endParaRPr>
          </a:p>
        </p:txBody>
      </p:sp>
    </p:spTree>
    <p:extLst>
      <p:ext uri="{BB962C8B-B14F-4D97-AF65-F5344CB8AC3E}">
        <p14:creationId xmlns:p14="http://schemas.microsoft.com/office/powerpoint/2010/main" val="3983216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US"/>
              <a:t>Intro to OOP with Java, C. Thomas Wu</a:t>
            </a:r>
          </a:p>
        </p:txBody>
      </p:sp>
      <p:sp>
        <p:nvSpPr>
          <p:cNvPr id="74755" name="Rectangle 6"/>
          <p:cNvSpPr>
            <a:spLocks noGrp="1" noChangeArrowheads="1"/>
          </p:cNvSpPr>
          <p:nvPr>
            <p:ph type="ftr" sz="quarter" idx="4"/>
          </p:nvPr>
        </p:nvSpPr>
        <p:spPr>
          <a:noFill/>
        </p:spPr>
        <p:txBody>
          <a:bodyPr/>
          <a:lstStyle/>
          <a:p>
            <a:r>
              <a:rPr lang="en-US"/>
              <a:t>©The McGraw-Hill Companies, Inc.</a:t>
            </a:r>
          </a:p>
        </p:txBody>
      </p:sp>
      <p:sp>
        <p:nvSpPr>
          <p:cNvPr id="74756" name="Rectangle 7"/>
          <p:cNvSpPr>
            <a:spLocks noGrp="1" noChangeArrowheads="1"/>
          </p:cNvSpPr>
          <p:nvPr>
            <p:ph type="sldNum" sz="quarter" idx="5"/>
          </p:nvPr>
        </p:nvSpPr>
        <p:spPr>
          <a:noFill/>
        </p:spPr>
        <p:txBody>
          <a:bodyPr/>
          <a:lstStyle/>
          <a:p>
            <a:fld id="{75604C37-C694-44CB-9027-A7D32E4A95AB}" type="slidenum">
              <a:rPr lang="en-US" smtClean="0"/>
              <a:pPr/>
              <a:t>33</a:t>
            </a:fld>
            <a:endParaRPr lang="en-US"/>
          </a:p>
        </p:txBody>
      </p:sp>
      <p:sp>
        <p:nvSpPr>
          <p:cNvPr id="74757" name="Rectangle 2"/>
          <p:cNvSpPr>
            <a:spLocks noGrp="1" noRot="1" noChangeAspect="1" noChangeArrowheads="1" noTextEdit="1"/>
          </p:cNvSpPr>
          <p:nvPr>
            <p:ph type="sldImg"/>
          </p:nvPr>
        </p:nvSpPr>
        <p:spPr>
          <a:xfrm>
            <a:off x="2924175" y="530225"/>
            <a:ext cx="3538538" cy="2654300"/>
          </a:xfrm>
          <a:solidFill>
            <a:srgbClr val="FFFFFF"/>
          </a:solidFill>
          <a:ln/>
        </p:spPr>
      </p:sp>
      <p:sp>
        <p:nvSpPr>
          <p:cNvPr id="74758" name="Rectangle 3"/>
          <p:cNvSpPr>
            <a:spLocks noGrp="1" noChangeArrowheads="1"/>
          </p:cNvSpPr>
          <p:nvPr>
            <p:ph type="body" idx="1"/>
          </p:nvPr>
        </p:nvSpPr>
        <p:spPr>
          <a:solidFill>
            <a:srgbClr val="FFFFFF"/>
          </a:solidFill>
          <a:ln/>
        </p:spPr>
        <p:txBody>
          <a:bodyPr lIns="94047" tIns="47023" rIns="94047" bIns="47023"/>
          <a:lstStyle/>
          <a:p>
            <a:pPr eaLnBrk="1" hangingPunct="1">
              <a:tabLst>
                <a:tab pos="346075" algn="l"/>
                <a:tab pos="690563" algn="l"/>
              </a:tabLst>
            </a:pPr>
            <a:endParaRPr lang="id-ID" sz="800" i="1">
              <a:latin typeface="Courier New" pitchFamily="49" charset="0"/>
            </a:endParaRPr>
          </a:p>
        </p:txBody>
      </p:sp>
    </p:spTree>
    <p:extLst>
      <p:ext uri="{BB962C8B-B14F-4D97-AF65-F5344CB8AC3E}">
        <p14:creationId xmlns:p14="http://schemas.microsoft.com/office/powerpoint/2010/main" val="338501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r>
              <a:rPr lang="en-US"/>
              <a:t>Intro to OOP with Java, C. Thomas Wu</a:t>
            </a:r>
          </a:p>
        </p:txBody>
      </p:sp>
      <p:sp>
        <p:nvSpPr>
          <p:cNvPr id="75779" name="Rectangle 6"/>
          <p:cNvSpPr>
            <a:spLocks noGrp="1" noChangeArrowheads="1"/>
          </p:cNvSpPr>
          <p:nvPr>
            <p:ph type="ftr" sz="quarter" idx="4"/>
          </p:nvPr>
        </p:nvSpPr>
        <p:spPr>
          <a:noFill/>
        </p:spPr>
        <p:txBody>
          <a:bodyPr/>
          <a:lstStyle/>
          <a:p>
            <a:r>
              <a:rPr lang="en-US"/>
              <a:t>©The McGraw-Hill Companies, Inc.</a:t>
            </a:r>
          </a:p>
        </p:txBody>
      </p:sp>
      <p:sp>
        <p:nvSpPr>
          <p:cNvPr id="75780" name="Rectangle 7"/>
          <p:cNvSpPr>
            <a:spLocks noGrp="1" noChangeArrowheads="1"/>
          </p:cNvSpPr>
          <p:nvPr>
            <p:ph type="sldNum" sz="quarter" idx="5"/>
          </p:nvPr>
        </p:nvSpPr>
        <p:spPr>
          <a:noFill/>
        </p:spPr>
        <p:txBody>
          <a:bodyPr/>
          <a:lstStyle/>
          <a:p>
            <a:fld id="{93E3B7C5-4A2A-4677-8600-452647810CC6}" type="slidenum">
              <a:rPr lang="en-US" smtClean="0"/>
              <a:pPr/>
              <a:t>34</a:t>
            </a:fld>
            <a:endParaRPr lang="en-US"/>
          </a:p>
        </p:txBody>
      </p:sp>
      <p:sp>
        <p:nvSpPr>
          <p:cNvPr id="75781" name="Rectangle 2"/>
          <p:cNvSpPr>
            <a:spLocks noGrp="1" noRot="1" noChangeAspect="1" noChangeArrowheads="1" noTextEdit="1"/>
          </p:cNvSpPr>
          <p:nvPr>
            <p:ph type="sldImg"/>
          </p:nvPr>
        </p:nvSpPr>
        <p:spPr>
          <a:xfrm>
            <a:off x="2924175" y="530225"/>
            <a:ext cx="3538538" cy="2654300"/>
          </a:xfrm>
          <a:solidFill>
            <a:srgbClr val="FFFFFF"/>
          </a:solidFill>
          <a:ln/>
        </p:spPr>
      </p:sp>
      <p:sp>
        <p:nvSpPr>
          <p:cNvPr id="75782" name="Rectangle 3"/>
          <p:cNvSpPr>
            <a:spLocks noGrp="1" noChangeArrowheads="1"/>
          </p:cNvSpPr>
          <p:nvPr>
            <p:ph type="body" idx="1"/>
          </p:nvPr>
        </p:nvSpPr>
        <p:spPr>
          <a:solidFill>
            <a:srgbClr val="FFFFFF"/>
          </a:solidFill>
          <a:ln/>
        </p:spPr>
        <p:txBody>
          <a:bodyPr lIns="94047" tIns="47023" rIns="94047" bIns="47023"/>
          <a:lstStyle/>
          <a:p>
            <a:pPr eaLnBrk="1" hangingPunct="1">
              <a:tabLst>
                <a:tab pos="346075" algn="l"/>
                <a:tab pos="690563" algn="l"/>
              </a:tabLst>
            </a:pPr>
            <a:endParaRPr lang="id-ID" sz="800" i="1">
              <a:latin typeface="Courier New" pitchFamily="49" charset="0"/>
            </a:endParaRPr>
          </a:p>
        </p:txBody>
      </p:sp>
    </p:spTree>
    <p:extLst>
      <p:ext uri="{BB962C8B-B14F-4D97-AF65-F5344CB8AC3E}">
        <p14:creationId xmlns:p14="http://schemas.microsoft.com/office/powerpoint/2010/main" val="3111829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US"/>
              <a:t>Intro to OOP with Java, C. Thomas Wu</a:t>
            </a:r>
          </a:p>
        </p:txBody>
      </p:sp>
      <p:sp>
        <p:nvSpPr>
          <p:cNvPr id="76803" name="Rectangle 6"/>
          <p:cNvSpPr>
            <a:spLocks noGrp="1" noChangeArrowheads="1"/>
          </p:cNvSpPr>
          <p:nvPr>
            <p:ph type="ftr" sz="quarter" idx="4"/>
          </p:nvPr>
        </p:nvSpPr>
        <p:spPr>
          <a:noFill/>
        </p:spPr>
        <p:txBody>
          <a:bodyPr/>
          <a:lstStyle/>
          <a:p>
            <a:r>
              <a:rPr lang="en-US"/>
              <a:t>©The McGraw-Hill Companies, Inc.</a:t>
            </a:r>
          </a:p>
        </p:txBody>
      </p:sp>
      <p:sp>
        <p:nvSpPr>
          <p:cNvPr id="76804" name="Rectangle 7"/>
          <p:cNvSpPr>
            <a:spLocks noGrp="1" noChangeArrowheads="1"/>
          </p:cNvSpPr>
          <p:nvPr>
            <p:ph type="sldNum" sz="quarter" idx="5"/>
          </p:nvPr>
        </p:nvSpPr>
        <p:spPr>
          <a:noFill/>
        </p:spPr>
        <p:txBody>
          <a:bodyPr/>
          <a:lstStyle/>
          <a:p>
            <a:fld id="{B70FBE67-3A15-4E21-A940-D2380A66F248}" type="slidenum">
              <a:rPr lang="en-US" smtClean="0"/>
              <a:pPr/>
              <a:t>35</a:t>
            </a:fld>
            <a:endParaRPr lang="en-US"/>
          </a:p>
        </p:txBody>
      </p:sp>
      <p:sp>
        <p:nvSpPr>
          <p:cNvPr id="76805" name="Rectangle 2"/>
          <p:cNvSpPr>
            <a:spLocks noGrp="1" noRot="1" noChangeAspect="1" noChangeArrowheads="1" noTextEdit="1"/>
          </p:cNvSpPr>
          <p:nvPr>
            <p:ph type="sldImg"/>
          </p:nvPr>
        </p:nvSpPr>
        <p:spPr>
          <a:xfrm>
            <a:off x="2924175" y="530225"/>
            <a:ext cx="3538538" cy="2654300"/>
          </a:xfrm>
          <a:solidFill>
            <a:srgbClr val="FFFFFF"/>
          </a:solidFill>
          <a:ln/>
        </p:spPr>
      </p:sp>
      <p:sp>
        <p:nvSpPr>
          <p:cNvPr id="76806" name="Rectangle 3"/>
          <p:cNvSpPr>
            <a:spLocks noGrp="1" noChangeArrowheads="1"/>
          </p:cNvSpPr>
          <p:nvPr>
            <p:ph type="body" idx="1"/>
          </p:nvPr>
        </p:nvSpPr>
        <p:spPr>
          <a:solidFill>
            <a:srgbClr val="FFFFFF"/>
          </a:solidFill>
          <a:ln/>
        </p:spPr>
        <p:txBody>
          <a:bodyPr lIns="94047" tIns="47023" rIns="94047" bIns="47023"/>
          <a:lstStyle/>
          <a:p>
            <a:pPr eaLnBrk="1" hangingPunct="1">
              <a:tabLst>
                <a:tab pos="346075" algn="l"/>
                <a:tab pos="690563" algn="l"/>
              </a:tabLst>
            </a:pPr>
            <a:endParaRPr lang="id-ID" sz="800" i="1">
              <a:latin typeface="Courier New" pitchFamily="49" charset="0"/>
            </a:endParaRPr>
          </a:p>
        </p:txBody>
      </p:sp>
    </p:spTree>
    <p:extLst>
      <p:ext uri="{BB962C8B-B14F-4D97-AF65-F5344CB8AC3E}">
        <p14:creationId xmlns:p14="http://schemas.microsoft.com/office/powerpoint/2010/main" val="144890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ln/>
        </p:spPr>
      </p:sp>
      <p:sp>
        <p:nvSpPr>
          <p:cNvPr id="56323" name="Rectangle 2"/>
          <p:cNvSpPr>
            <a:spLocks noGrp="1" noChangeArrowheads="1"/>
          </p:cNvSpPr>
          <p:nvPr>
            <p:ph type="body" idx="1"/>
          </p:nvPr>
        </p:nvSpPr>
        <p:spPr>
          <a:xfrm>
            <a:off x="1452563" y="3367088"/>
            <a:ext cx="6486525" cy="2720975"/>
          </a:xfrm>
          <a:noFill/>
          <a:ln/>
        </p:spPr>
        <p:txBody>
          <a:bodyPr wrap="none" anchor="ctr"/>
          <a:lstStyle/>
          <a:p>
            <a:pPr eaLnBrk="1" hangingPunct="1"/>
            <a:endParaRPr lang="id-ID"/>
          </a:p>
        </p:txBody>
      </p:sp>
    </p:spTree>
    <p:extLst>
      <p:ext uri="{BB962C8B-B14F-4D97-AF65-F5344CB8AC3E}">
        <p14:creationId xmlns:p14="http://schemas.microsoft.com/office/powerpoint/2010/main" val="304743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ln/>
        </p:spPr>
      </p:sp>
      <p:sp>
        <p:nvSpPr>
          <p:cNvPr id="57347" name="Rectangle 2"/>
          <p:cNvSpPr>
            <a:spLocks noGrp="1" noChangeArrowheads="1"/>
          </p:cNvSpPr>
          <p:nvPr>
            <p:ph type="body" idx="1"/>
          </p:nvPr>
        </p:nvSpPr>
        <p:spPr>
          <a:xfrm>
            <a:off x="1452563" y="3367088"/>
            <a:ext cx="6486525" cy="2720975"/>
          </a:xfrm>
          <a:noFill/>
          <a:ln/>
        </p:spPr>
        <p:txBody>
          <a:bodyPr wrap="none" anchor="ctr"/>
          <a:lstStyle/>
          <a:p>
            <a:pPr eaLnBrk="1" hangingPunct="1"/>
            <a:endParaRPr lang="id-ID"/>
          </a:p>
        </p:txBody>
      </p:sp>
    </p:spTree>
    <p:extLst>
      <p:ext uri="{BB962C8B-B14F-4D97-AF65-F5344CB8AC3E}">
        <p14:creationId xmlns:p14="http://schemas.microsoft.com/office/powerpoint/2010/main" val="1127410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ln/>
        </p:spPr>
      </p:sp>
      <p:sp>
        <p:nvSpPr>
          <p:cNvPr id="58371" name="Rectangle 2"/>
          <p:cNvSpPr>
            <a:spLocks noGrp="1" noChangeArrowheads="1"/>
          </p:cNvSpPr>
          <p:nvPr>
            <p:ph type="body" idx="1"/>
          </p:nvPr>
        </p:nvSpPr>
        <p:spPr>
          <a:xfrm>
            <a:off x="1452563" y="3367088"/>
            <a:ext cx="6486525" cy="2720975"/>
          </a:xfrm>
          <a:noFill/>
          <a:ln/>
        </p:spPr>
        <p:txBody>
          <a:bodyPr wrap="none" anchor="ctr"/>
          <a:lstStyle/>
          <a:p>
            <a:pPr eaLnBrk="1" hangingPunct="1"/>
            <a:endParaRPr lang="id-ID"/>
          </a:p>
        </p:txBody>
      </p:sp>
    </p:spTree>
    <p:extLst>
      <p:ext uri="{BB962C8B-B14F-4D97-AF65-F5344CB8AC3E}">
        <p14:creationId xmlns:p14="http://schemas.microsoft.com/office/powerpoint/2010/main" val="2594226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ln/>
        </p:spPr>
      </p:sp>
      <p:sp>
        <p:nvSpPr>
          <p:cNvPr id="59395" name="Rectangle 2"/>
          <p:cNvSpPr>
            <a:spLocks noGrp="1" noChangeArrowheads="1"/>
          </p:cNvSpPr>
          <p:nvPr>
            <p:ph type="body" idx="1"/>
          </p:nvPr>
        </p:nvSpPr>
        <p:spPr>
          <a:xfrm>
            <a:off x="1452563" y="3367088"/>
            <a:ext cx="6486525" cy="2720975"/>
          </a:xfrm>
          <a:noFill/>
          <a:ln/>
        </p:spPr>
        <p:txBody>
          <a:bodyPr wrap="none" anchor="ctr"/>
          <a:lstStyle/>
          <a:p>
            <a:pPr eaLnBrk="1" hangingPunct="1"/>
            <a:endParaRPr lang="id-ID"/>
          </a:p>
        </p:txBody>
      </p:sp>
    </p:spTree>
    <p:extLst>
      <p:ext uri="{BB962C8B-B14F-4D97-AF65-F5344CB8AC3E}">
        <p14:creationId xmlns:p14="http://schemas.microsoft.com/office/powerpoint/2010/main" val="380607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ln/>
        </p:spPr>
      </p:sp>
      <p:sp>
        <p:nvSpPr>
          <p:cNvPr id="60419" name="Rectangle 2"/>
          <p:cNvSpPr>
            <a:spLocks noGrp="1" noChangeArrowheads="1"/>
          </p:cNvSpPr>
          <p:nvPr>
            <p:ph type="body" idx="1"/>
          </p:nvPr>
        </p:nvSpPr>
        <p:spPr>
          <a:xfrm>
            <a:off x="1452563" y="3367088"/>
            <a:ext cx="6486525" cy="2720975"/>
          </a:xfrm>
          <a:noFill/>
          <a:ln/>
        </p:spPr>
        <p:txBody>
          <a:bodyPr wrap="none" anchor="ctr"/>
          <a:lstStyle/>
          <a:p>
            <a:pPr eaLnBrk="1" hangingPunct="1"/>
            <a:endParaRPr lang="id-ID"/>
          </a:p>
        </p:txBody>
      </p:sp>
    </p:spTree>
    <p:extLst>
      <p:ext uri="{BB962C8B-B14F-4D97-AF65-F5344CB8AC3E}">
        <p14:creationId xmlns:p14="http://schemas.microsoft.com/office/powerpoint/2010/main" val="616903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ln/>
        </p:spPr>
      </p:sp>
      <p:sp>
        <p:nvSpPr>
          <p:cNvPr id="61443" name="Rectangle 2"/>
          <p:cNvSpPr>
            <a:spLocks noGrp="1" noChangeArrowheads="1"/>
          </p:cNvSpPr>
          <p:nvPr>
            <p:ph type="body" idx="1"/>
          </p:nvPr>
        </p:nvSpPr>
        <p:spPr>
          <a:xfrm>
            <a:off x="1452563" y="3367088"/>
            <a:ext cx="6486525" cy="2720975"/>
          </a:xfrm>
          <a:noFill/>
          <a:ln/>
        </p:spPr>
        <p:txBody>
          <a:bodyPr wrap="none" anchor="ctr"/>
          <a:lstStyle/>
          <a:p>
            <a:pPr eaLnBrk="1" hangingPunct="1"/>
            <a:endParaRPr lang="id-ID"/>
          </a:p>
        </p:txBody>
      </p:sp>
    </p:spTree>
    <p:extLst>
      <p:ext uri="{BB962C8B-B14F-4D97-AF65-F5344CB8AC3E}">
        <p14:creationId xmlns:p14="http://schemas.microsoft.com/office/powerpoint/2010/main" val="322618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lIns="94043" tIns="47022" rIns="94043" bIns="47022"/>
          <a:lstStyle/>
          <a:p>
            <a:r>
              <a:rPr lang="en-US"/>
              <a:t>Intro to OOP with Java, C. Thomas Wu</a:t>
            </a:r>
          </a:p>
        </p:txBody>
      </p:sp>
      <p:sp>
        <p:nvSpPr>
          <p:cNvPr id="62467" name="Rectangle 6"/>
          <p:cNvSpPr>
            <a:spLocks noGrp="1" noChangeArrowheads="1"/>
          </p:cNvSpPr>
          <p:nvPr>
            <p:ph type="ftr" sz="quarter" idx="4"/>
          </p:nvPr>
        </p:nvSpPr>
        <p:spPr>
          <a:xfrm>
            <a:off x="0" y="6721475"/>
            <a:ext cx="4065588" cy="354013"/>
          </a:xfrm>
          <a:noFill/>
        </p:spPr>
        <p:txBody>
          <a:bodyPr lIns="94043" tIns="47022" rIns="94043" bIns="47022"/>
          <a:lstStyle/>
          <a:p>
            <a:r>
              <a:rPr lang="en-US"/>
              <a:t>©The McGraw-Hill Companies, Inc.</a:t>
            </a:r>
          </a:p>
        </p:txBody>
      </p:sp>
      <p:sp>
        <p:nvSpPr>
          <p:cNvPr id="62468" name="Rectangle 7"/>
          <p:cNvSpPr>
            <a:spLocks noGrp="1" noChangeArrowheads="1"/>
          </p:cNvSpPr>
          <p:nvPr>
            <p:ph type="sldNum" sz="quarter" idx="5"/>
          </p:nvPr>
        </p:nvSpPr>
        <p:spPr>
          <a:xfrm>
            <a:off x="5316538" y="6721475"/>
            <a:ext cx="4065587" cy="354013"/>
          </a:xfrm>
          <a:noFill/>
        </p:spPr>
        <p:txBody>
          <a:bodyPr lIns="94043" tIns="47022" rIns="94043" bIns="47022"/>
          <a:lstStyle/>
          <a:p>
            <a:fld id="{61D63A9E-64E6-4DC9-B635-399B889D0E75}" type="slidenum">
              <a:rPr lang="en-US" smtClean="0"/>
              <a:pPr/>
              <a:t>16</a:t>
            </a:fld>
            <a:endParaRPr lang="en-US"/>
          </a:p>
        </p:txBody>
      </p:sp>
      <p:sp>
        <p:nvSpPr>
          <p:cNvPr id="62469" name="Rectangle 2"/>
          <p:cNvSpPr>
            <a:spLocks noGrp="1" noRot="1" noChangeAspect="1" noChangeArrowheads="1" noTextEdit="1"/>
          </p:cNvSpPr>
          <p:nvPr>
            <p:ph type="sldImg"/>
          </p:nvPr>
        </p:nvSpPr>
        <p:spPr>
          <a:xfrm>
            <a:off x="2924175" y="530225"/>
            <a:ext cx="3538538" cy="2654300"/>
          </a:xfrm>
          <a:solidFill>
            <a:srgbClr val="FFFFFF"/>
          </a:solidFill>
          <a:ln/>
        </p:spPr>
      </p:sp>
      <p:sp>
        <p:nvSpPr>
          <p:cNvPr id="62470" name="Rectangle 3"/>
          <p:cNvSpPr>
            <a:spLocks noGrp="1" noChangeArrowheads="1"/>
          </p:cNvSpPr>
          <p:nvPr>
            <p:ph type="body" idx="1"/>
          </p:nvPr>
        </p:nvSpPr>
        <p:spPr>
          <a:solidFill>
            <a:srgbClr val="FFFFFF"/>
          </a:solidFill>
          <a:ln/>
        </p:spPr>
        <p:txBody>
          <a:bodyPr lIns="94036" tIns="47017" rIns="94036" bIns="47017"/>
          <a:lstStyle/>
          <a:p>
            <a:pPr eaLnBrk="1" hangingPunct="1"/>
            <a:r>
              <a:rPr lang="en-US"/>
              <a:t>By combining the power of arrays and objects, we can structure programs in a clean, logical manner.</a:t>
            </a:r>
          </a:p>
          <a:p>
            <a:pPr eaLnBrk="1" hangingPunct="1"/>
            <a:r>
              <a:rPr lang="en-US"/>
              <a:t>Without an array of objects, to represent a collection of Account objects, for example, we need to use several different arrays, one for names, one for addresses, and so forth. This is very cumbersome and error-prone. </a:t>
            </a:r>
          </a:p>
          <a:p>
            <a:pPr eaLnBrk="1" hangingPunct="1"/>
            <a:endParaRPr lang="en-US"/>
          </a:p>
        </p:txBody>
      </p:sp>
    </p:spTree>
    <p:extLst>
      <p:ext uri="{BB962C8B-B14F-4D97-AF65-F5344CB8AC3E}">
        <p14:creationId xmlns:p14="http://schemas.microsoft.com/office/powerpoint/2010/main" val="264054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©The McGraw-Hill Companies, Inc. Permission required for reproduction or display.</a:t>
            </a:r>
          </a:p>
        </p:txBody>
      </p:sp>
      <p:sp>
        <p:nvSpPr>
          <p:cNvPr id="5" name="Slide Number Placeholder 4"/>
          <p:cNvSpPr>
            <a:spLocks noGrp="1"/>
          </p:cNvSpPr>
          <p:nvPr>
            <p:ph type="sldNum" sz="quarter" idx="11"/>
          </p:nvPr>
        </p:nvSpPr>
        <p:spPr/>
        <p:txBody>
          <a:bodyPr/>
          <a:lstStyle>
            <a:lvl1pPr>
              <a:defRPr>
                <a:solidFill>
                  <a:schemeClr val="tx1"/>
                </a:solidFill>
              </a:defRPr>
            </a:lvl1pPr>
          </a:lstStyle>
          <a:p>
            <a:pPr>
              <a:defRPr/>
            </a:pPr>
            <a:endParaRPr lang="en-US"/>
          </a:p>
          <a:p>
            <a:pPr>
              <a:defRPr/>
            </a:pPr>
            <a:r>
              <a:rPr lang="en-US"/>
              <a:t>Chapter 10</a:t>
            </a:r>
            <a:r>
              <a:rPr lang="en-US" sz="1200">
                <a:latin typeface="Times New Roman" pitchFamily="18" charset="0"/>
              </a:rPr>
              <a:t> - </a:t>
            </a:r>
            <a:fld id="{B9A1E103-9392-4B73-AA5D-871E5ED5BA17}" type="slidenum">
              <a:rPr lang="en-US"/>
              <a:pPr>
                <a:defRPr/>
              </a:pPr>
              <a:t>‹#›</a:t>
            </a:fld>
            <a:endParaRPr lang="en-US"/>
          </a:p>
        </p:txBody>
      </p:sp>
    </p:spTree>
  </p:cSld>
  <p:clrMapOvr>
    <a:masterClrMapping/>
  </p:clrMapOvr>
  <p:transition spd="med" advClick="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©The McGraw-Hill Companies, Inc. Permission required for reproduction or display.</a:t>
            </a:r>
          </a:p>
        </p:txBody>
      </p:sp>
      <p:sp>
        <p:nvSpPr>
          <p:cNvPr id="5" name="Slide Number Placeholder 4"/>
          <p:cNvSpPr>
            <a:spLocks noGrp="1"/>
          </p:cNvSpPr>
          <p:nvPr>
            <p:ph type="sldNum" sz="quarter" idx="11"/>
          </p:nvPr>
        </p:nvSpPr>
        <p:spPr/>
        <p:txBody>
          <a:bodyPr/>
          <a:lstStyle>
            <a:lvl1pPr>
              <a:defRPr>
                <a:solidFill>
                  <a:schemeClr val="tx1"/>
                </a:solidFill>
              </a:defRPr>
            </a:lvl1pPr>
          </a:lstStyle>
          <a:p>
            <a:pPr>
              <a:defRPr/>
            </a:pPr>
            <a:endParaRPr lang="en-US"/>
          </a:p>
          <a:p>
            <a:pPr>
              <a:defRPr/>
            </a:pPr>
            <a:r>
              <a:rPr lang="en-US"/>
              <a:t>Chapter 10</a:t>
            </a:r>
            <a:r>
              <a:rPr lang="en-US" sz="1200">
                <a:latin typeface="Times New Roman" pitchFamily="18" charset="0"/>
              </a:rPr>
              <a:t> - </a:t>
            </a:r>
            <a:fld id="{A205DC2E-6DD9-41A2-8B5A-74AB0F8BE4BE}" type="slidenum">
              <a:rPr lang="en-US"/>
              <a:pPr>
                <a:defRPr/>
              </a:pPr>
              <a:t>‹#›</a:t>
            </a:fld>
            <a:endParaRPr lang="en-US"/>
          </a:p>
        </p:txBody>
      </p:sp>
    </p:spTree>
  </p:cSld>
  <p:clrMapOvr>
    <a:masterClrMapping/>
  </p:clrMapOvr>
  <p:transition spd="med" advClick="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©The McGraw-Hill Companies, Inc. Permission required for reproduction or display.</a:t>
            </a:r>
          </a:p>
        </p:txBody>
      </p:sp>
      <p:sp>
        <p:nvSpPr>
          <p:cNvPr id="5" name="Slide Number Placeholder 4"/>
          <p:cNvSpPr>
            <a:spLocks noGrp="1"/>
          </p:cNvSpPr>
          <p:nvPr>
            <p:ph type="sldNum" sz="quarter" idx="11"/>
          </p:nvPr>
        </p:nvSpPr>
        <p:spPr/>
        <p:txBody>
          <a:bodyPr/>
          <a:lstStyle>
            <a:lvl1pPr>
              <a:defRPr>
                <a:solidFill>
                  <a:schemeClr val="tx1"/>
                </a:solidFill>
              </a:defRPr>
            </a:lvl1pPr>
          </a:lstStyle>
          <a:p>
            <a:pPr>
              <a:defRPr/>
            </a:pPr>
            <a:endParaRPr lang="en-US"/>
          </a:p>
          <a:p>
            <a:pPr>
              <a:defRPr/>
            </a:pPr>
            <a:r>
              <a:rPr lang="en-US"/>
              <a:t>Chapter 10</a:t>
            </a:r>
            <a:r>
              <a:rPr lang="en-US" sz="1200">
                <a:latin typeface="Times New Roman" pitchFamily="18" charset="0"/>
              </a:rPr>
              <a:t> - </a:t>
            </a:r>
            <a:fld id="{9966EB7D-49DF-43AA-B894-E4381FB65A09}" type="slidenum">
              <a:rPr lang="en-US"/>
              <a:pPr>
                <a:defRPr/>
              </a:pPr>
              <a:t>‹#›</a:t>
            </a:fld>
            <a:endParaRPr lang="en-US"/>
          </a:p>
        </p:txBody>
      </p:sp>
    </p:spTree>
  </p:cSld>
  <p:clrMapOvr>
    <a:masterClrMapping/>
  </p:clrMapOvr>
  <p:transition spd="med" advClick="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72481" y="275070"/>
            <a:ext cx="7807680" cy="1143480"/>
          </a:xfrm>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©The McGraw-Hill Companies, Inc. Permission required for reproduction or display.</a:t>
            </a:r>
          </a:p>
        </p:txBody>
      </p:sp>
      <p:sp>
        <p:nvSpPr>
          <p:cNvPr id="5" name="Slide Number Placeholder 4"/>
          <p:cNvSpPr>
            <a:spLocks noGrp="1"/>
          </p:cNvSpPr>
          <p:nvPr>
            <p:ph type="sldNum" sz="quarter" idx="11"/>
          </p:nvPr>
        </p:nvSpPr>
        <p:spPr/>
        <p:txBody>
          <a:bodyPr/>
          <a:lstStyle>
            <a:lvl1pPr>
              <a:defRPr>
                <a:solidFill>
                  <a:schemeClr val="tx1"/>
                </a:solidFill>
              </a:defRPr>
            </a:lvl1pPr>
          </a:lstStyle>
          <a:p>
            <a:pPr>
              <a:defRPr/>
            </a:pPr>
            <a:endParaRPr lang="en-US"/>
          </a:p>
          <a:p>
            <a:pPr>
              <a:defRPr/>
            </a:pPr>
            <a:r>
              <a:rPr lang="en-US"/>
              <a:t>Chapter 10</a:t>
            </a:r>
            <a:r>
              <a:rPr lang="en-US" sz="1200">
                <a:latin typeface="Times New Roman" pitchFamily="18" charset="0"/>
              </a:rPr>
              <a:t> - </a:t>
            </a:r>
            <a:fld id="{008C85EA-B5E4-4486-8B66-B6CA83C8811A}" type="slidenum">
              <a:rPr lang="en-US"/>
              <a:pPr>
                <a:defRPr/>
              </a:pPr>
              <a:t>‹#›</a:t>
            </a:fld>
            <a:endParaRPr lang="en-US"/>
          </a:p>
        </p:txBody>
      </p:sp>
    </p:spTree>
  </p:cSld>
  <p:clrMapOvr>
    <a:masterClrMapping/>
  </p:clrMapOvr>
  <p:transition spd="med" advClick="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©The McGraw-Hill Companies, Inc. Permission required for reproduction or display.</a:t>
            </a:r>
          </a:p>
        </p:txBody>
      </p:sp>
      <p:sp>
        <p:nvSpPr>
          <p:cNvPr id="5" name="Slide Number Placeholder 4"/>
          <p:cNvSpPr>
            <a:spLocks noGrp="1"/>
          </p:cNvSpPr>
          <p:nvPr>
            <p:ph type="sldNum" sz="quarter" idx="11"/>
          </p:nvPr>
        </p:nvSpPr>
        <p:spPr/>
        <p:txBody>
          <a:bodyPr/>
          <a:lstStyle>
            <a:lvl1pPr>
              <a:defRPr>
                <a:solidFill>
                  <a:schemeClr val="tx1"/>
                </a:solidFill>
              </a:defRPr>
            </a:lvl1pPr>
          </a:lstStyle>
          <a:p>
            <a:pPr>
              <a:defRPr/>
            </a:pPr>
            <a:endParaRPr lang="en-US"/>
          </a:p>
          <a:p>
            <a:pPr>
              <a:defRPr/>
            </a:pPr>
            <a:r>
              <a:rPr lang="en-US"/>
              <a:t>Chapter 10</a:t>
            </a:r>
            <a:r>
              <a:rPr lang="en-US" sz="1200">
                <a:latin typeface="Times New Roman" pitchFamily="18" charset="0"/>
              </a:rPr>
              <a:t> - </a:t>
            </a:r>
            <a:fld id="{84288BE6-410A-4D26-81D0-3F99B662A822}" type="slidenum">
              <a:rPr lang="en-US"/>
              <a:pPr>
                <a:defRPr/>
              </a:pPr>
              <a:t>‹#›</a:t>
            </a:fld>
            <a:endParaRPr lang="en-US"/>
          </a:p>
        </p:txBody>
      </p:sp>
    </p:spTree>
  </p:cSld>
  <p:clrMapOvr>
    <a:masterClrMapping/>
  </p:clrMapOvr>
  <p:transition spd="med" advClick="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447800"/>
            <a:ext cx="4191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91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©The McGraw-Hill Companies, Inc. Permission required for reproduction or display.</a:t>
            </a:r>
          </a:p>
        </p:txBody>
      </p:sp>
      <p:sp>
        <p:nvSpPr>
          <p:cNvPr id="6" name="Slide Number Placeholder 5"/>
          <p:cNvSpPr>
            <a:spLocks noGrp="1"/>
          </p:cNvSpPr>
          <p:nvPr>
            <p:ph type="sldNum" sz="quarter" idx="11"/>
          </p:nvPr>
        </p:nvSpPr>
        <p:spPr/>
        <p:txBody>
          <a:bodyPr/>
          <a:lstStyle>
            <a:lvl1pPr>
              <a:defRPr>
                <a:solidFill>
                  <a:schemeClr val="tx1"/>
                </a:solidFill>
              </a:defRPr>
            </a:lvl1pPr>
          </a:lstStyle>
          <a:p>
            <a:pPr>
              <a:defRPr/>
            </a:pPr>
            <a:endParaRPr lang="en-US"/>
          </a:p>
          <a:p>
            <a:pPr>
              <a:defRPr/>
            </a:pPr>
            <a:r>
              <a:rPr lang="en-US"/>
              <a:t>Chapter 10</a:t>
            </a:r>
            <a:r>
              <a:rPr lang="en-US" sz="1200">
                <a:latin typeface="Times New Roman" pitchFamily="18" charset="0"/>
              </a:rPr>
              <a:t> - </a:t>
            </a:r>
            <a:fld id="{D028C25E-DBA8-474B-82C3-759896B82EE2}" type="slidenum">
              <a:rPr lang="en-US"/>
              <a:pPr>
                <a:defRPr/>
              </a:pPr>
              <a:t>‹#›</a:t>
            </a:fld>
            <a:endParaRPr lang="en-US"/>
          </a:p>
        </p:txBody>
      </p:sp>
    </p:spTree>
  </p:cSld>
  <p:clrMapOvr>
    <a:masterClrMapping/>
  </p:clrMapOvr>
  <p:transition spd="med" advClick="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©The McGraw-Hill Companies, Inc. Permission required for reproduction or display.</a:t>
            </a:r>
          </a:p>
        </p:txBody>
      </p:sp>
      <p:sp>
        <p:nvSpPr>
          <p:cNvPr id="8" name="Slide Number Placeholder 7"/>
          <p:cNvSpPr>
            <a:spLocks noGrp="1"/>
          </p:cNvSpPr>
          <p:nvPr>
            <p:ph type="sldNum" sz="quarter" idx="11"/>
          </p:nvPr>
        </p:nvSpPr>
        <p:spPr/>
        <p:txBody>
          <a:bodyPr/>
          <a:lstStyle>
            <a:lvl1pPr>
              <a:defRPr>
                <a:solidFill>
                  <a:schemeClr val="tx1"/>
                </a:solidFill>
              </a:defRPr>
            </a:lvl1pPr>
          </a:lstStyle>
          <a:p>
            <a:pPr>
              <a:defRPr/>
            </a:pPr>
            <a:endParaRPr lang="en-US"/>
          </a:p>
          <a:p>
            <a:pPr>
              <a:defRPr/>
            </a:pPr>
            <a:r>
              <a:rPr lang="en-US"/>
              <a:t>Chapter 10</a:t>
            </a:r>
            <a:r>
              <a:rPr lang="en-US" sz="1200">
                <a:latin typeface="Times New Roman" pitchFamily="18" charset="0"/>
              </a:rPr>
              <a:t> - </a:t>
            </a:r>
            <a:fld id="{F33AF469-6299-4DA1-8532-F70326855E83}" type="slidenum">
              <a:rPr lang="en-US"/>
              <a:pPr>
                <a:defRPr/>
              </a:pPr>
              <a:t>‹#›</a:t>
            </a:fld>
            <a:endParaRPr lang="en-US"/>
          </a:p>
        </p:txBody>
      </p:sp>
    </p:spTree>
  </p:cSld>
  <p:clrMapOvr>
    <a:masterClrMapping/>
  </p:clrMapOvr>
  <p:transition spd="med" advClick="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©The McGraw-Hill Companies, Inc. Permission required for reproduction or display.</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pPr>
              <a:defRPr/>
            </a:pPr>
            <a:endParaRPr lang="en-US"/>
          </a:p>
          <a:p>
            <a:pPr>
              <a:defRPr/>
            </a:pPr>
            <a:r>
              <a:rPr lang="en-US"/>
              <a:t>Chapter 10</a:t>
            </a:r>
            <a:r>
              <a:rPr lang="en-US" sz="1200">
                <a:latin typeface="Times New Roman" pitchFamily="18" charset="0"/>
              </a:rPr>
              <a:t> - </a:t>
            </a:r>
            <a:fld id="{C5D7DE5F-B6B8-40D8-B8F8-6AD412A8FDF3}" type="slidenum">
              <a:rPr lang="en-US"/>
              <a:pPr>
                <a:defRPr/>
              </a:pPr>
              <a:t>‹#›</a:t>
            </a:fld>
            <a:endParaRPr lang="en-US"/>
          </a:p>
        </p:txBody>
      </p:sp>
    </p:spTree>
  </p:cSld>
  <p:clrMapOvr>
    <a:masterClrMapping/>
  </p:clrMapOvr>
  <p:transition spd="med" advClick="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©The McGraw-Hill Companies, Inc. Permission required for reproduction or display.</a:t>
            </a:r>
          </a:p>
        </p:txBody>
      </p:sp>
      <p:sp>
        <p:nvSpPr>
          <p:cNvPr id="3" name="Slide Number Placeholder 2"/>
          <p:cNvSpPr>
            <a:spLocks noGrp="1"/>
          </p:cNvSpPr>
          <p:nvPr>
            <p:ph type="sldNum" sz="quarter" idx="11"/>
          </p:nvPr>
        </p:nvSpPr>
        <p:spPr/>
        <p:txBody>
          <a:bodyPr/>
          <a:lstStyle>
            <a:lvl1pPr>
              <a:defRPr>
                <a:solidFill>
                  <a:schemeClr val="tx1"/>
                </a:solidFill>
              </a:defRPr>
            </a:lvl1pPr>
          </a:lstStyle>
          <a:p>
            <a:pPr>
              <a:defRPr/>
            </a:pPr>
            <a:endParaRPr lang="en-US"/>
          </a:p>
          <a:p>
            <a:pPr>
              <a:defRPr/>
            </a:pPr>
            <a:r>
              <a:rPr lang="en-US"/>
              <a:t>Chapter 10</a:t>
            </a:r>
            <a:r>
              <a:rPr lang="en-US" sz="1200">
                <a:latin typeface="Times New Roman" pitchFamily="18" charset="0"/>
              </a:rPr>
              <a:t> - </a:t>
            </a:r>
            <a:fld id="{AD578FD7-73FE-4ECC-8000-B86AB65DE656}" type="slidenum">
              <a:rPr lang="en-US"/>
              <a:pPr>
                <a:defRPr/>
              </a:pPr>
              <a:t>‹#›</a:t>
            </a:fld>
            <a:endParaRPr lang="en-US"/>
          </a:p>
        </p:txBody>
      </p:sp>
    </p:spTree>
  </p:cSld>
  <p:clrMapOvr>
    <a:masterClrMapping/>
  </p:clrMapOvr>
  <p:transition spd="med" advClick="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©The McGraw-Hill Companies, Inc. Permission required for reproduction or display.</a:t>
            </a:r>
          </a:p>
        </p:txBody>
      </p:sp>
      <p:sp>
        <p:nvSpPr>
          <p:cNvPr id="6" name="Slide Number Placeholder 5"/>
          <p:cNvSpPr>
            <a:spLocks noGrp="1"/>
          </p:cNvSpPr>
          <p:nvPr>
            <p:ph type="sldNum" sz="quarter" idx="11"/>
          </p:nvPr>
        </p:nvSpPr>
        <p:spPr/>
        <p:txBody>
          <a:bodyPr/>
          <a:lstStyle>
            <a:lvl1pPr>
              <a:defRPr>
                <a:solidFill>
                  <a:schemeClr val="tx1"/>
                </a:solidFill>
              </a:defRPr>
            </a:lvl1pPr>
          </a:lstStyle>
          <a:p>
            <a:pPr>
              <a:defRPr/>
            </a:pPr>
            <a:endParaRPr lang="en-US"/>
          </a:p>
          <a:p>
            <a:pPr>
              <a:defRPr/>
            </a:pPr>
            <a:r>
              <a:rPr lang="en-US"/>
              <a:t>Chapter 10</a:t>
            </a:r>
            <a:r>
              <a:rPr lang="en-US" sz="1200">
                <a:latin typeface="Times New Roman" pitchFamily="18" charset="0"/>
              </a:rPr>
              <a:t> - </a:t>
            </a:r>
            <a:fld id="{58D381C9-6DC6-427E-86B3-46061BEB2D29}" type="slidenum">
              <a:rPr lang="en-US"/>
              <a:pPr>
                <a:defRPr/>
              </a:pPr>
              <a:t>‹#›</a:t>
            </a:fld>
            <a:endParaRPr lang="en-US"/>
          </a:p>
        </p:txBody>
      </p:sp>
    </p:spTree>
  </p:cSld>
  <p:clrMapOvr>
    <a:masterClrMapping/>
  </p:clrMapOvr>
  <p:transition spd="med" advClick="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©The McGraw-Hill Companies, Inc. Permission required for reproduction or display.</a:t>
            </a:r>
          </a:p>
        </p:txBody>
      </p:sp>
      <p:sp>
        <p:nvSpPr>
          <p:cNvPr id="6" name="Slide Number Placeholder 5"/>
          <p:cNvSpPr>
            <a:spLocks noGrp="1"/>
          </p:cNvSpPr>
          <p:nvPr>
            <p:ph type="sldNum" sz="quarter" idx="11"/>
          </p:nvPr>
        </p:nvSpPr>
        <p:spPr/>
        <p:txBody>
          <a:bodyPr/>
          <a:lstStyle>
            <a:lvl1pPr>
              <a:defRPr>
                <a:solidFill>
                  <a:schemeClr val="tx1"/>
                </a:solidFill>
              </a:defRPr>
            </a:lvl1pPr>
          </a:lstStyle>
          <a:p>
            <a:pPr>
              <a:defRPr/>
            </a:pPr>
            <a:endParaRPr lang="en-US"/>
          </a:p>
          <a:p>
            <a:pPr>
              <a:defRPr/>
            </a:pPr>
            <a:r>
              <a:rPr lang="en-US"/>
              <a:t>Chapter 10</a:t>
            </a:r>
            <a:r>
              <a:rPr lang="en-US" sz="1200">
                <a:latin typeface="Times New Roman" pitchFamily="18" charset="0"/>
              </a:rPr>
              <a:t> - </a:t>
            </a:r>
            <a:fld id="{06E67E74-72EE-469C-85E9-79D4528873EB}" type="slidenum">
              <a:rPr lang="en-US"/>
              <a:pPr>
                <a:defRPr/>
              </a:pPr>
              <a:t>‹#›</a:t>
            </a:fld>
            <a:endParaRPr lang="en-US"/>
          </a:p>
        </p:txBody>
      </p:sp>
    </p:spTree>
  </p:cSld>
  <p:clrMapOvr>
    <a:masterClrMapping/>
  </p:clrMapOvr>
  <p:transition spd="med" advClick="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BB4C2"/>
            </a:gs>
            <a:gs pos="50000">
              <a:srgbClr val="CCECFF"/>
            </a:gs>
            <a:gs pos="100000">
              <a:srgbClr val="9BB4C2"/>
            </a:gs>
          </a:gsLst>
          <a:lin ang="189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71600" y="228600"/>
            <a:ext cx="7391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04800" y="1447800"/>
            <a:ext cx="8534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228600" y="6337300"/>
            <a:ext cx="4114800" cy="282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996633"/>
                </a:solidFill>
              </a:defRPr>
            </a:lvl1pPr>
          </a:lstStyle>
          <a:p>
            <a:pPr>
              <a:defRPr/>
            </a:pPr>
            <a:endParaRPr lang="en-US"/>
          </a:p>
          <a:p>
            <a:pPr>
              <a:defRPr/>
            </a:pPr>
            <a:r>
              <a:rPr lang="en-US"/>
              <a:t>©The McGraw-Hill Companies, Inc. Permission required for reproduction or display.</a:t>
            </a:r>
          </a:p>
        </p:txBody>
      </p:sp>
      <p:sp>
        <p:nvSpPr>
          <p:cNvPr id="1030" name="Rectangle 6"/>
          <p:cNvSpPr>
            <a:spLocks noGrp="1" noChangeArrowheads="1"/>
          </p:cNvSpPr>
          <p:nvPr>
            <p:ph type="sldNum" sz="quarter" idx="4"/>
          </p:nvPr>
        </p:nvSpPr>
        <p:spPr bwMode="auto">
          <a:xfrm>
            <a:off x="6858000" y="62484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96633"/>
                </a:solidFill>
                <a:latin typeface="+mn-lt"/>
              </a:defRPr>
            </a:lvl1pPr>
          </a:lstStyle>
          <a:p>
            <a:pPr>
              <a:defRPr/>
            </a:pPr>
            <a:endParaRPr lang="en-US"/>
          </a:p>
          <a:p>
            <a:pPr>
              <a:defRPr/>
            </a:pPr>
            <a:r>
              <a:rPr lang="en-US"/>
              <a:t>Chapter 10</a:t>
            </a:r>
            <a:r>
              <a:rPr lang="en-US" sz="1200"/>
              <a:t> - </a:t>
            </a:r>
            <a:fld id="{D928A68A-73F9-42D0-AA33-5F31B524C3A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ransition spd="med" advClick="0">
    <p:wipe/>
  </p:transition>
  <p:hf hdr="0" dt="0"/>
  <p:txStyles>
    <p:titleStyle>
      <a:lvl1pPr algn="ctr" rtl="0" eaLnBrk="0" fontAlgn="base" hangingPunct="0">
        <a:spcBef>
          <a:spcPct val="0"/>
        </a:spcBef>
        <a:spcAft>
          <a:spcPct val="0"/>
        </a:spcAft>
        <a:defRPr sz="3200">
          <a:solidFill>
            <a:srgbClr val="990033"/>
          </a:solidFill>
          <a:latin typeface="+mj-lt"/>
          <a:ea typeface="+mj-ea"/>
          <a:cs typeface="+mj-cs"/>
        </a:defRPr>
      </a:lvl1pPr>
      <a:lvl2pPr algn="ctr" rtl="0" eaLnBrk="0" fontAlgn="base" hangingPunct="0">
        <a:spcBef>
          <a:spcPct val="0"/>
        </a:spcBef>
        <a:spcAft>
          <a:spcPct val="0"/>
        </a:spcAft>
        <a:defRPr sz="3200">
          <a:solidFill>
            <a:srgbClr val="990033"/>
          </a:solidFill>
          <a:latin typeface="Arial" charset="0"/>
        </a:defRPr>
      </a:lvl2pPr>
      <a:lvl3pPr algn="ctr" rtl="0" eaLnBrk="0" fontAlgn="base" hangingPunct="0">
        <a:spcBef>
          <a:spcPct val="0"/>
        </a:spcBef>
        <a:spcAft>
          <a:spcPct val="0"/>
        </a:spcAft>
        <a:defRPr sz="3200">
          <a:solidFill>
            <a:srgbClr val="990033"/>
          </a:solidFill>
          <a:latin typeface="Arial" charset="0"/>
        </a:defRPr>
      </a:lvl3pPr>
      <a:lvl4pPr algn="ctr" rtl="0" eaLnBrk="0" fontAlgn="base" hangingPunct="0">
        <a:spcBef>
          <a:spcPct val="0"/>
        </a:spcBef>
        <a:spcAft>
          <a:spcPct val="0"/>
        </a:spcAft>
        <a:defRPr sz="3200">
          <a:solidFill>
            <a:srgbClr val="990033"/>
          </a:solidFill>
          <a:latin typeface="Arial" charset="0"/>
        </a:defRPr>
      </a:lvl4pPr>
      <a:lvl5pPr algn="ctr" rtl="0" eaLnBrk="0" fontAlgn="base" hangingPunct="0">
        <a:spcBef>
          <a:spcPct val="0"/>
        </a:spcBef>
        <a:spcAft>
          <a:spcPct val="0"/>
        </a:spcAft>
        <a:defRPr sz="3200">
          <a:solidFill>
            <a:srgbClr val="990033"/>
          </a:solidFill>
          <a:latin typeface="Arial" charset="0"/>
        </a:defRPr>
      </a:lvl5pPr>
      <a:lvl6pPr marL="457200" algn="ctr" rtl="0" fontAlgn="base">
        <a:spcBef>
          <a:spcPct val="0"/>
        </a:spcBef>
        <a:spcAft>
          <a:spcPct val="0"/>
        </a:spcAft>
        <a:defRPr sz="3200">
          <a:solidFill>
            <a:srgbClr val="990033"/>
          </a:solidFill>
          <a:latin typeface="Arial" charset="0"/>
        </a:defRPr>
      </a:lvl6pPr>
      <a:lvl7pPr marL="914400" algn="ctr" rtl="0" fontAlgn="base">
        <a:spcBef>
          <a:spcPct val="0"/>
        </a:spcBef>
        <a:spcAft>
          <a:spcPct val="0"/>
        </a:spcAft>
        <a:defRPr sz="3200">
          <a:solidFill>
            <a:srgbClr val="990033"/>
          </a:solidFill>
          <a:latin typeface="Arial" charset="0"/>
        </a:defRPr>
      </a:lvl7pPr>
      <a:lvl8pPr marL="1371600" algn="ctr" rtl="0" fontAlgn="base">
        <a:spcBef>
          <a:spcPct val="0"/>
        </a:spcBef>
        <a:spcAft>
          <a:spcPct val="0"/>
        </a:spcAft>
        <a:defRPr sz="3200">
          <a:solidFill>
            <a:srgbClr val="990033"/>
          </a:solidFill>
          <a:latin typeface="Arial" charset="0"/>
        </a:defRPr>
      </a:lvl8pPr>
      <a:lvl9pPr marL="1828800" algn="ctr" rtl="0" fontAlgn="base">
        <a:spcBef>
          <a:spcPct val="0"/>
        </a:spcBef>
        <a:spcAft>
          <a:spcPct val="0"/>
        </a:spcAft>
        <a:defRPr sz="3200">
          <a:solidFill>
            <a:srgbClr val="990033"/>
          </a:solidFill>
          <a:latin typeface="Arial" charset="0"/>
        </a:defRPr>
      </a:lvl9pPr>
    </p:titleStyle>
    <p:bodyStyle>
      <a:lvl1pPr marL="342900" indent="-342900" algn="l" rtl="0" eaLnBrk="0" fontAlgn="base" hangingPunct="0">
        <a:spcBef>
          <a:spcPct val="20000"/>
        </a:spcBef>
        <a:spcAft>
          <a:spcPct val="0"/>
        </a:spcAft>
        <a:buChar char="•"/>
        <a:defRPr sz="28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400">
          <a:solidFill>
            <a:srgbClr val="990033"/>
          </a:solidFill>
          <a:latin typeface="+mn-lt"/>
        </a:defRPr>
      </a:lvl2pPr>
      <a:lvl3pPr marL="1143000" indent="-228600" algn="l" rtl="0" eaLnBrk="0" fontAlgn="base" hangingPunct="0">
        <a:spcBef>
          <a:spcPct val="20000"/>
        </a:spcBef>
        <a:spcAft>
          <a:spcPct val="0"/>
        </a:spcAft>
        <a:buChar char="•"/>
        <a:defRPr sz="2000">
          <a:solidFill>
            <a:srgbClr val="003399"/>
          </a:solidFill>
          <a:latin typeface="+mn-lt"/>
        </a:defRPr>
      </a:lvl3pPr>
      <a:lvl4pPr marL="1600200" indent="-228600" algn="l" rtl="0" eaLnBrk="0" fontAlgn="base" hangingPunct="0">
        <a:spcBef>
          <a:spcPct val="20000"/>
        </a:spcBef>
        <a:spcAft>
          <a:spcPct val="0"/>
        </a:spcAft>
        <a:buChar char="–"/>
        <a:defRPr sz="2000">
          <a:solidFill>
            <a:srgbClr val="996633"/>
          </a:solidFill>
          <a:latin typeface="Times New Roman" pitchFamily="18" charset="0"/>
        </a:defRPr>
      </a:lvl4pPr>
      <a:lvl5pPr marL="2057400" indent="-228600" algn="l" rtl="0" eaLnBrk="0" fontAlgn="base" hangingPunct="0">
        <a:spcBef>
          <a:spcPct val="20000"/>
        </a:spcBef>
        <a:spcAft>
          <a:spcPct val="0"/>
        </a:spcAft>
        <a:buChar char="»"/>
        <a:defRPr sz="2000">
          <a:solidFill>
            <a:srgbClr val="996633"/>
          </a:solidFill>
          <a:latin typeface="Times New Roman" pitchFamily="18" charset="0"/>
        </a:defRPr>
      </a:lvl5pPr>
      <a:lvl6pPr marL="2514600" indent="-228600" algn="l" rtl="0" fontAlgn="base">
        <a:spcBef>
          <a:spcPct val="20000"/>
        </a:spcBef>
        <a:spcAft>
          <a:spcPct val="0"/>
        </a:spcAft>
        <a:buChar char="»"/>
        <a:defRPr>
          <a:solidFill>
            <a:srgbClr val="996633"/>
          </a:solidFill>
          <a:latin typeface="Times New Roman" pitchFamily="18" charset="0"/>
        </a:defRPr>
      </a:lvl6pPr>
      <a:lvl7pPr marL="2971800" indent="-228600" algn="l" rtl="0" fontAlgn="base">
        <a:spcBef>
          <a:spcPct val="20000"/>
        </a:spcBef>
        <a:spcAft>
          <a:spcPct val="0"/>
        </a:spcAft>
        <a:buChar char="»"/>
        <a:defRPr>
          <a:solidFill>
            <a:srgbClr val="996633"/>
          </a:solidFill>
          <a:latin typeface="Times New Roman" pitchFamily="18" charset="0"/>
        </a:defRPr>
      </a:lvl7pPr>
      <a:lvl8pPr marL="3429000" indent="-228600" algn="l" rtl="0" fontAlgn="base">
        <a:spcBef>
          <a:spcPct val="20000"/>
        </a:spcBef>
        <a:spcAft>
          <a:spcPct val="0"/>
        </a:spcAft>
        <a:buChar char="»"/>
        <a:defRPr>
          <a:solidFill>
            <a:srgbClr val="996633"/>
          </a:solidFill>
          <a:latin typeface="Times New Roman" pitchFamily="18" charset="0"/>
        </a:defRPr>
      </a:lvl8pPr>
      <a:lvl9pPr marL="3886200" indent="-228600" algn="l" rtl="0" fontAlgn="base">
        <a:spcBef>
          <a:spcPct val="20000"/>
        </a:spcBef>
        <a:spcAft>
          <a:spcPct val="0"/>
        </a:spcAft>
        <a:buChar char="»"/>
        <a:defRPr>
          <a:solidFill>
            <a:srgbClr val="996633"/>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endParaRPr lang="id-ID"/>
          </a:p>
        </p:txBody>
      </p:sp>
      <p:sp>
        <p:nvSpPr>
          <p:cNvPr id="14339" name="Footer Placeholder 3"/>
          <p:cNvSpPr>
            <a:spLocks noGrp="1"/>
          </p:cNvSpPr>
          <p:nvPr>
            <p:ph type="ftr" sz="quarter" idx="10"/>
          </p:nvPr>
        </p:nvSpPr>
        <p:spPr>
          <a:noFill/>
        </p:spPr>
        <p:txBody>
          <a:bodyPr/>
          <a:lstStyle/>
          <a:p>
            <a:endParaRPr lang="en-US"/>
          </a:p>
          <a:p>
            <a:r>
              <a:rPr lang="en-US"/>
              <a:t>©The McGraw-Hill Companies, Inc. Permission required for reproduction or display.</a:t>
            </a:r>
          </a:p>
        </p:txBody>
      </p:sp>
      <p:sp>
        <p:nvSpPr>
          <p:cNvPr id="5" name="Slide Number Placeholder 4"/>
          <p:cNvSpPr>
            <a:spLocks noGrp="1"/>
          </p:cNvSpPr>
          <p:nvPr>
            <p:ph type="sldNum" sz="quarter" idx="11"/>
          </p:nvPr>
        </p:nvSpPr>
        <p:spPr/>
        <p:txBody>
          <a:bodyPr/>
          <a:lstStyle/>
          <a:p>
            <a:pPr>
              <a:defRPr/>
            </a:pPr>
            <a:endParaRPr lang="en-US"/>
          </a:p>
          <a:p>
            <a:pPr>
              <a:defRPr/>
            </a:pPr>
            <a:r>
              <a:rPr lang="en-US"/>
              <a:t>Chapter 10</a:t>
            </a:r>
            <a:r>
              <a:rPr lang="en-US" sz="1200">
                <a:latin typeface="Times New Roman" pitchFamily="18" charset="0"/>
              </a:rPr>
              <a:t> - </a:t>
            </a:r>
            <a:fld id="{898B1731-FECF-4762-BBB7-D94483870027}" type="slidenum">
              <a:rPr lang="en-US"/>
              <a:pPr>
                <a:defRPr/>
              </a:pPr>
              <a:t>1</a:t>
            </a:fld>
            <a:endParaRPr lang="en-US"/>
          </a:p>
        </p:txBody>
      </p:sp>
      <p:sp>
        <p:nvSpPr>
          <p:cNvPr id="14341" name="Footer Placeholder 3"/>
          <p:cNvSpPr txBox="1">
            <a:spLocks/>
          </p:cNvSpPr>
          <p:nvPr/>
        </p:nvSpPr>
        <p:spPr bwMode="auto">
          <a:xfrm>
            <a:off x="228600" y="6364288"/>
            <a:ext cx="4241800" cy="263525"/>
          </a:xfrm>
          <a:prstGeom prst="rect">
            <a:avLst/>
          </a:prstGeom>
          <a:noFill/>
          <a:ln w="9525">
            <a:noFill/>
            <a:miter lim="800000"/>
            <a:headEnd/>
            <a:tailEnd/>
          </a:ln>
        </p:spPr>
        <p:txBody>
          <a:bodyPr/>
          <a:lstStyle/>
          <a:p>
            <a:endParaRPr lang="en-US" sz="800"/>
          </a:p>
          <a:p>
            <a:r>
              <a:rPr lang="en-US" sz="800">
                <a:solidFill>
                  <a:srgbClr val="996633"/>
                </a:solidFill>
              </a:rPr>
              <a:t>©The McGraw-Hill Companies, Inc. Permission required for reproduction or display.</a:t>
            </a:r>
          </a:p>
        </p:txBody>
      </p:sp>
      <p:sp>
        <p:nvSpPr>
          <p:cNvPr id="7" name="Slide Number Placeholder 4"/>
          <p:cNvSpPr txBox="1">
            <a:spLocks/>
          </p:cNvSpPr>
          <p:nvPr/>
        </p:nvSpPr>
        <p:spPr bwMode="auto">
          <a:xfrm>
            <a:off x="6858000" y="6248400"/>
            <a:ext cx="1981200" cy="457200"/>
          </a:xfrm>
          <a:prstGeom prst="rect">
            <a:avLst/>
          </a:prstGeom>
          <a:noFill/>
          <a:ln w="9525">
            <a:noFill/>
            <a:miter lim="800000"/>
            <a:headEnd/>
            <a:tailEnd/>
          </a:ln>
          <a:effectLst/>
        </p:spPr>
        <p:txBody>
          <a:bodyPr/>
          <a:lstStyle/>
          <a:p>
            <a:pPr algn="r">
              <a:defRPr/>
            </a:pPr>
            <a:endParaRPr lang="en-US" sz="1000">
              <a:latin typeface="+mn-lt"/>
            </a:endParaRPr>
          </a:p>
          <a:p>
            <a:pPr algn="r">
              <a:defRPr/>
            </a:pPr>
            <a:r>
              <a:rPr lang="en-US" sz="1000">
                <a:solidFill>
                  <a:srgbClr val="996633"/>
                </a:solidFill>
                <a:latin typeface="+mn-lt"/>
              </a:rPr>
              <a:t>Chapter 7</a:t>
            </a:r>
            <a:r>
              <a:rPr lang="en-US" sz="1200">
                <a:solidFill>
                  <a:srgbClr val="996633"/>
                </a:solidFill>
              </a:rPr>
              <a:t> - </a:t>
            </a:r>
            <a:fld id="{100D8AAA-9648-4884-9A16-BEC70830397A}" type="slidenum">
              <a:rPr lang="en-US" sz="1000">
                <a:solidFill>
                  <a:srgbClr val="996633"/>
                </a:solidFill>
                <a:latin typeface="+mn-lt"/>
              </a:rPr>
              <a:pPr algn="r">
                <a:defRPr/>
              </a:pPr>
              <a:t>1</a:t>
            </a:fld>
            <a:endParaRPr lang="en-US" sz="1000">
              <a:solidFill>
                <a:srgbClr val="996633"/>
              </a:solidFill>
              <a:latin typeface="+mn-lt"/>
            </a:endParaRPr>
          </a:p>
        </p:txBody>
      </p:sp>
      <p:pic>
        <p:nvPicPr>
          <p:cNvPr id="14343" name="Picture 5" descr="Wu"/>
          <p:cNvPicPr>
            <a:picLocks noChangeAspect="1" noChangeArrowheads="1"/>
          </p:cNvPicPr>
          <p:nvPr/>
        </p:nvPicPr>
        <p:blipFill>
          <a:blip r:embed="rId2"/>
          <a:srcRect/>
          <a:stretch>
            <a:fillRect/>
          </a:stretch>
        </p:blipFill>
        <p:spPr bwMode="auto">
          <a:xfrm>
            <a:off x="0" y="0"/>
            <a:ext cx="9144000" cy="1096963"/>
          </a:xfrm>
          <a:prstGeom prst="rect">
            <a:avLst/>
          </a:prstGeom>
          <a:noFill/>
          <a:ln w="9525">
            <a:noFill/>
            <a:miter lim="800000"/>
            <a:headEnd/>
            <a:tailEnd/>
          </a:ln>
        </p:spPr>
      </p:pic>
      <p:sp>
        <p:nvSpPr>
          <p:cNvPr id="14344" name="Rectangle 9"/>
          <p:cNvSpPr>
            <a:spLocks noChangeArrowheads="1"/>
          </p:cNvSpPr>
          <p:nvPr/>
        </p:nvSpPr>
        <p:spPr bwMode="auto">
          <a:xfrm>
            <a:off x="1385888" y="1606550"/>
            <a:ext cx="7389812" cy="1846263"/>
          </a:xfrm>
          <a:prstGeom prst="rect">
            <a:avLst/>
          </a:prstGeom>
          <a:noFill/>
          <a:ln w="9525">
            <a:noFill/>
            <a:miter lim="800000"/>
            <a:headEnd/>
            <a:tailEnd/>
          </a:ln>
        </p:spPr>
        <p:txBody>
          <a:bodyPr>
            <a:spAutoFit/>
          </a:bodyPr>
          <a:lstStyle/>
          <a:p>
            <a:pPr algn="r">
              <a:spcBef>
                <a:spcPct val="70000"/>
              </a:spcBef>
            </a:pPr>
            <a:r>
              <a:rPr lang="en-US" sz="3800" dirty="0">
                <a:solidFill>
                  <a:srgbClr val="990033"/>
                </a:solidFill>
                <a:latin typeface="Arial" charset="0"/>
              </a:rPr>
              <a:t>MODUL 7</a:t>
            </a:r>
            <a:br>
              <a:rPr lang="en-US" sz="3800" dirty="0">
                <a:solidFill>
                  <a:srgbClr val="990033"/>
                </a:solidFill>
                <a:latin typeface="Arial" charset="0"/>
              </a:rPr>
            </a:br>
            <a:r>
              <a:rPr lang="en-US" sz="3800" dirty="0">
                <a:solidFill>
                  <a:srgbClr val="990033"/>
                </a:solidFill>
                <a:latin typeface="Arial" charset="0"/>
              </a:rPr>
              <a:t>PBO I</a:t>
            </a:r>
            <a:r>
              <a:rPr lang="en-US" sz="3800" dirty="0">
                <a:solidFill>
                  <a:srgbClr val="FFFF00"/>
                </a:solidFill>
                <a:latin typeface="Arial" charset="0"/>
              </a:rPr>
              <a:t> </a:t>
            </a:r>
            <a:br>
              <a:rPr lang="en-US" sz="3800" dirty="0">
                <a:solidFill>
                  <a:srgbClr val="FFFF00"/>
                </a:solidFill>
                <a:latin typeface="Arial" charset="0"/>
              </a:rPr>
            </a:br>
            <a:r>
              <a:rPr lang="en-US" sz="3800" dirty="0">
                <a:solidFill>
                  <a:srgbClr val="FF9900"/>
                </a:solidFill>
                <a:latin typeface="Arial" charset="0"/>
              </a:rPr>
              <a:t>ARRAY OF OBJECTS</a:t>
            </a:r>
            <a:endParaRPr lang="en-US" dirty="0">
              <a:solidFill>
                <a:srgbClr val="FF9900"/>
              </a:solidFill>
              <a:latin typeface="Arial" charset="0"/>
            </a:endParaRPr>
          </a:p>
        </p:txBody>
      </p:sp>
      <p:sp>
        <p:nvSpPr>
          <p:cNvPr id="14345" name="Rectangle 9"/>
          <p:cNvSpPr>
            <a:spLocks noChangeArrowheads="1"/>
          </p:cNvSpPr>
          <p:nvPr/>
        </p:nvSpPr>
        <p:spPr bwMode="auto">
          <a:xfrm>
            <a:off x="2339975" y="3768725"/>
            <a:ext cx="6400800" cy="1439863"/>
          </a:xfrm>
          <a:prstGeom prst="rect">
            <a:avLst/>
          </a:prstGeom>
          <a:noFill/>
          <a:ln w="9525">
            <a:noFill/>
            <a:miter lim="800000"/>
            <a:headEnd/>
            <a:tailEnd/>
          </a:ln>
        </p:spPr>
        <p:txBody>
          <a:bodyPr/>
          <a:lstStyle/>
          <a:p>
            <a:pPr marL="342900" indent="-342900" algn="r">
              <a:lnSpc>
                <a:spcPct val="80000"/>
              </a:lnSpc>
              <a:spcBef>
                <a:spcPct val="20000"/>
              </a:spcBef>
            </a:pPr>
            <a:r>
              <a:rPr lang="en-US" sz="2000" dirty="0" err="1">
                <a:solidFill>
                  <a:srgbClr val="003399"/>
                </a:solidFill>
                <a:latin typeface="Arial" charset="0"/>
              </a:rPr>
              <a:t>Diterjemahkan</a:t>
            </a:r>
            <a:r>
              <a:rPr lang="en-US" sz="2000" dirty="0">
                <a:solidFill>
                  <a:srgbClr val="003399"/>
                </a:solidFill>
                <a:latin typeface="Arial" charset="0"/>
              </a:rPr>
              <a:t> &amp; </a:t>
            </a:r>
            <a:r>
              <a:rPr lang="en-US" sz="2000" dirty="0" err="1">
                <a:solidFill>
                  <a:srgbClr val="003399"/>
                </a:solidFill>
                <a:latin typeface="Arial" charset="0"/>
              </a:rPr>
              <a:t>dimodifikasi</a:t>
            </a:r>
            <a:r>
              <a:rPr lang="en-US" sz="2000" dirty="0">
                <a:solidFill>
                  <a:srgbClr val="003399"/>
                </a:solidFill>
                <a:latin typeface="Arial" charset="0"/>
              </a:rPr>
              <a:t> </a:t>
            </a:r>
            <a:r>
              <a:rPr lang="en-US" sz="2000" dirty="0" err="1">
                <a:solidFill>
                  <a:srgbClr val="003399"/>
                </a:solidFill>
                <a:latin typeface="Arial" charset="0"/>
              </a:rPr>
              <a:t>dari</a:t>
            </a:r>
            <a:r>
              <a:rPr lang="en-US" sz="2000" dirty="0">
                <a:solidFill>
                  <a:srgbClr val="003399"/>
                </a:solidFill>
                <a:latin typeface="Arial" charset="0"/>
              </a:rPr>
              <a:t>: </a:t>
            </a:r>
          </a:p>
          <a:p>
            <a:pPr marL="342900" indent="-342900" algn="r">
              <a:lnSpc>
                <a:spcPct val="80000"/>
              </a:lnSpc>
              <a:spcBef>
                <a:spcPct val="20000"/>
              </a:spcBef>
            </a:pPr>
            <a:r>
              <a:rPr lang="en-US" sz="2000" dirty="0">
                <a:solidFill>
                  <a:srgbClr val="003399"/>
                </a:solidFill>
                <a:latin typeface="Arial" charset="0"/>
              </a:rPr>
              <a:t> Wu, C. Thomas. </a:t>
            </a:r>
            <a:r>
              <a:rPr lang="en-US" sz="2000" i="1" dirty="0">
                <a:solidFill>
                  <a:srgbClr val="003399"/>
                </a:solidFill>
                <a:latin typeface="Arial" charset="0"/>
              </a:rPr>
              <a:t>An Introduction to Object Oriented Programming with Java</a:t>
            </a:r>
            <a:r>
              <a:rPr lang="en-US" sz="2000" dirty="0">
                <a:solidFill>
                  <a:srgbClr val="003399"/>
                </a:solidFill>
                <a:latin typeface="Arial" charset="0"/>
              </a:rPr>
              <a:t>. 4</a:t>
            </a:r>
            <a:r>
              <a:rPr lang="en-US" sz="2000" baseline="30000" dirty="0">
                <a:solidFill>
                  <a:srgbClr val="003399"/>
                </a:solidFill>
                <a:latin typeface="Arial" charset="0"/>
              </a:rPr>
              <a:t>th</a:t>
            </a:r>
            <a:r>
              <a:rPr lang="en-US" sz="2000" dirty="0">
                <a:solidFill>
                  <a:srgbClr val="003399"/>
                </a:solidFill>
                <a:latin typeface="Arial" charset="0"/>
              </a:rPr>
              <a:t> ed. Chapter 10</a:t>
            </a:r>
          </a:p>
          <a:p>
            <a:pPr marL="342900" indent="-342900" algn="r">
              <a:lnSpc>
                <a:spcPct val="80000"/>
              </a:lnSpc>
              <a:spcBef>
                <a:spcPct val="20000"/>
              </a:spcBef>
            </a:pPr>
            <a:endParaRPr lang="en-US" sz="2000" dirty="0">
              <a:solidFill>
                <a:srgbClr val="003399"/>
              </a:solidFill>
              <a:latin typeface="Arial" charset="0"/>
            </a:endParaRPr>
          </a:p>
        </p:txBody>
      </p:sp>
    </p:spTree>
  </p:cSld>
  <p:clrMapOvr>
    <a:masterClrMapping/>
  </p:clrMapOvr>
  <p:transition spd="med" advClick="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body"/>
          </p:nvPr>
        </p:nvSpPr>
        <p:spPr>
          <a:xfrm>
            <a:off x="561975" y="739775"/>
            <a:ext cx="7954963" cy="5487988"/>
          </a:xfrm>
        </p:spPr>
        <p:txBody>
          <a:bodyPr anchor="t"/>
          <a:lstStyle/>
          <a:p>
            <a:pPr marL="456487" indent="-391686" algn="l" eaLnBrk="1" hangingPunct="1">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900" dirty="0" err="1">
                <a:solidFill>
                  <a:srgbClr val="003399"/>
                </a:solidFill>
              </a:rPr>
              <a:t>Nilai</a:t>
            </a:r>
            <a:r>
              <a:rPr lang="en-GB" sz="2900" dirty="0">
                <a:solidFill>
                  <a:srgbClr val="003399"/>
                </a:solidFill>
              </a:rPr>
              <a:t> index </a:t>
            </a:r>
            <a:r>
              <a:rPr lang="en-GB" sz="2900" dirty="0" err="1">
                <a:solidFill>
                  <a:srgbClr val="003399"/>
                </a:solidFill>
              </a:rPr>
              <a:t>atau</a:t>
            </a:r>
            <a:r>
              <a:rPr lang="en-GB" sz="2900" dirty="0">
                <a:solidFill>
                  <a:srgbClr val="003399"/>
                </a:solidFill>
              </a:rPr>
              <a:t> subscript </a:t>
            </a:r>
            <a:r>
              <a:rPr lang="en-GB" sz="2900" dirty="0" err="1">
                <a:solidFill>
                  <a:srgbClr val="003399"/>
                </a:solidFill>
              </a:rPr>
              <a:t>dalam</a:t>
            </a:r>
            <a:r>
              <a:rPr lang="en-GB" sz="2900" dirty="0">
                <a:solidFill>
                  <a:srgbClr val="003399"/>
                </a:solidFill>
              </a:rPr>
              <a:t> array </a:t>
            </a:r>
            <a:r>
              <a:rPr lang="en-GB" sz="2900" dirty="0" err="1">
                <a:solidFill>
                  <a:srgbClr val="003399"/>
                </a:solidFill>
              </a:rPr>
              <a:t>ini</a:t>
            </a:r>
            <a:r>
              <a:rPr lang="en-GB" sz="2900" dirty="0">
                <a:solidFill>
                  <a:srgbClr val="003399"/>
                </a:solidFill>
              </a:rPr>
              <a:t> </a:t>
            </a:r>
            <a:r>
              <a:rPr lang="en-GB" sz="2900" dirty="0" err="1">
                <a:solidFill>
                  <a:srgbClr val="003399"/>
                </a:solidFill>
              </a:rPr>
              <a:t>selalu</a:t>
            </a:r>
            <a:r>
              <a:rPr lang="en-GB" sz="2900" dirty="0">
                <a:solidFill>
                  <a:srgbClr val="003399"/>
                </a:solidFill>
              </a:rPr>
              <a:t> </a:t>
            </a:r>
            <a:r>
              <a:rPr lang="en-GB" sz="2900" dirty="0" err="1">
                <a:solidFill>
                  <a:srgbClr val="003399"/>
                </a:solidFill>
              </a:rPr>
              <a:t>dimulai</a:t>
            </a:r>
            <a:r>
              <a:rPr lang="en-GB" sz="2900" dirty="0">
                <a:solidFill>
                  <a:srgbClr val="003399"/>
                </a:solidFill>
              </a:rPr>
              <a:t> </a:t>
            </a:r>
            <a:r>
              <a:rPr lang="en-GB" sz="2900" dirty="0" err="1">
                <a:solidFill>
                  <a:srgbClr val="003399"/>
                </a:solidFill>
              </a:rPr>
              <a:t>dari</a:t>
            </a:r>
            <a:r>
              <a:rPr lang="en-GB" sz="2900" dirty="0">
                <a:solidFill>
                  <a:srgbClr val="003399"/>
                </a:solidFill>
              </a:rPr>
              <a:t> </a:t>
            </a:r>
            <a:r>
              <a:rPr lang="en-GB" sz="2900" dirty="0" err="1">
                <a:solidFill>
                  <a:srgbClr val="003399"/>
                </a:solidFill>
              </a:rPr>
              <a:t>nol</a:t>
            </a:r>
            <a:r>
              <a:rPr lang="en-GB" sz="2900" dirty="0">
                <a:solidFill>
                  <a:srgbClr val="003399"/>
                </a:solidFill>
              </a:rPr>
              <a:t> (0).</a:t>
            </a:r>
          </a:p>
          <a:p>
            <a:pPr marL="456487" indent="-391686" algn="l" eaLnBrk="1" hangingPunct="1">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900" dirty="0" err="1">
                <a:solidFill>
                  <a:srgbClr val="003399"/>
                </a:solidFill>
              </a:rPr>
              <a:t>Seperti</a:t>
            </a:r>
            <a:r>
              <a:rPr lang="en-GB" sz="2900" dirty="0">
                <a:solidFill>
                  <a:srgbClr val="003399"/>
                </a:solidFill>
              </a:rPr>
              <a:t> </a:t>
            </a:r>
            <a:r>
              <a:rPr lang="en-GB" sz="2900" dirty="0" err="1">
                <a:solidFill>
                  <a:srgbClr val="003399"/>
                </a:solidFill>
              </a:rPr>
              <a:t>contoh</a:t>
            </a:r>
            <a:r>
              <a:rPr lang="en-GB" sz="2900" dirty="0">
                <a:solidFill>
                  <a:srgbClr val="003399"/>
                </a:solidFill>
              </a:rPr>
              <a:t> </a:t>
            </a:r>
            <a:r>
              <a:rPr lang="en-GB" sz="2900" dirty="0" err="1">
                <a:solidFill>
                  <a:srgbClr val="003399"/>
                </a:solidFill>
              </a:rPr>
              <a:t>tadi</a:t>
            </a:r>
            <a:r>
              <a:rPr lang="en-GB" sz="2900" dirty="0">
                <a:solidFill>
                  <a:srgbClr val="003399"/>
                </a:solidFill>
              </a:rPr>
              <a:t>, array </a:t>
            </a:r>
            <a:r>
              <a:rPr lang="en-GB" sz="3300" dirty="0" err="1">
                <a:solidFill>
                  <a:srgbClr val="003399"/>
                </a:solidFill>
                <a:latin typeface="Courier" pitchFamily="49" charset="0"/>
              </a:rPr>
              <a:t>hitung</a:t>
            </a:r>
            <a:r>
              <a:rPr lang="en-GB" sz="2900" dirty="0">
                <a:solidFill>
                  <a:srgbClr val="003399"/>
                </a:solidFill>
              </a:rPr>
              <a:t> </a:t>
            </a:r>
            <a:r>
              <a:rPr lang="en-GB" sz="2900" dirty="0" err="1">
                <a:solidFill>
                  <a:srgbClr val="003399"/>
                </a:solidFill>
              </a:rPr>
              <a:t>mempunyai</a:t>
            </a:r>
            <a:r>
              <a:rPr lang="en-GB" sz="2900" dirty="0">
                <a:solidFill>
                  <a:srgbClr val="003399"/>
                </a:solidFill>
              </a:rPr>
              <a:t> 10 </a:t>
            </a:r>
            <a:r>
              <a:rPr lang="en-GB" sz="2900" dirty="0" err="1">
                <a:solidFill>
                  <a:srgbClr val="003399"/>
                </a:solidFill>
              </a:rPr>
              <a:t>elemen</a:t>
            </a:r>
            <a:r>
              <a:rPr lang="en-GB" sz="2900" dirty="0">
                <a:solidFill>
                  <a:srgbClr val="003399"/>
                </a:solidFill>
              </a:rPr>
              <a:t> yang </a:t>
            </a:r>
            <a:r>
              <a:rPr lang="en-GB" sz="2900" dirty="0" err="1">
                <a:solidFill>
                  <a:srgbClr val="003399"/>
                </a:solidFill>
              </a:rPr>
              <a:t>berarti</a:t>
            </a:r>
            <a:r>
              <a:rPr lang="en-GB" sz="2900" dirty="0">
                <a:solidFill>
                  <a:srgbClr val="003399"/>
                </a:solidFill>
              </a:rPr>
              <a:t> </a:t>
            </a:r>
            <a:r>
              <a:rPr lang="en-GB" sz="2900" dirty="0" err="1">
                <a:solidFill>
                  <a:srgbClr val="003399"/>
                </a:solidFill>
              </a:rPr>
              <a:t>mempunyai</a:t>
            </a:r>
            <a:r>
              <a:rPr lang="en-GB" sz="2900" dirty="0">
                <a:solidFill>
                  <a:srgbClr val="003399"/>
                </a:solidFill>
              </a:rPr>
              <a:t> </a:t>
            </a:r>
            <a:r>
              <a:rPr lang="en-GB" sz="2900" dirty="0" err="1">
                <a:solidFill>
                  <a:srgbClr val="003399"/>
                </a:solidFill>
              </a:rPr>
              <a:t>nomor</a:t>
            </a:r>
            <a:r>
              <a:rPr lang="en-GB" sz="2900" dirty="0">
                <a:solidFill>
                  <a:srgbClr val="003399"/>
                </a:solidFill>
              </a:rPr>
              <a:t> index </a:t>
            </a:r>
            <a:r>
              <a:rPr lang="en-GB" sz="2900" dirty="0" err="1">
                <a:solidFill>
                  <a:srgbClr val="003399"/>
                </a:solidFill>
              </a:rPr>
              <a:t>dari</a:t>
            </a:r>
            <a:r>
              <a:rPr lang="en-GB" sz="2900" dirty="0">
                <a:solidFill>
                  <a:srgbClr val="003399"/>
                </a:solidFill>
              </a:rPr>
              <a:t> 0 </a:t>
            </a:r>
            <a:r>
              <a:rPr lang="en-GB" sz="2900" dirty="0" err="1">
                <a:solidFill>
                  <a:srgbClr val="003399"/>
                </a:solidFill>
              </a:rPr>
              <a:t>sampai</a:t>
            </a:r>
            <a:r>
              <a:rPr lang="en-GB" sz="2900" dirty="0">
                <a:solidFill>
                  <a:srgbClr val="003399"/>
                </a:solidFill>
              </a:rPr>
              <a:t> 9, BUKAN </a:t>
            </a:r>
            <a:r>
              <a:rPr lang="en-GB" sz="2900" dirty="0" err="1">
                <a:solidFill>
                  <a:srgbClr val="003399"/>
                </a:solidFill>
              </a:rPr>
              <a:t>dari</a:t>
            </a:r>
            <a:r>
              <a:rPr lang="en-GB" sz="2900" dirty="0">
                <a:solidFill>
                  <a:srgbClr val="003399"/>
                </a:solidFill>
              </a:rPr>
              <a:t> 1 </a:t>
            </a:r>
            <a:r>
              <a:rPr lang="en-GB" sz="2900" dirty="0" err="1">
                <a:solidFill>
                  <a:srgbClr val="003399"/>
                </a:solidFill>
              </a:rPr>
              <a:t>sampai</a:t>
            </a:r>
            <a:r>
              <a:rPr lang="en-GB" sz="2900" dirty="0">
                <a:solidFill>
                  <a:srgbClr val="003399"/>
                </a:solidFill>
              </a:rPr>
              <a:t> 10.</a:t>
            </a:r>
          </a:p>
          <a:p>
            <a:pPr marL="456487" indent="-391686" algn="l" eaLnBrk="1" hangingPunct="1">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900" dirty="0" err="1">
                <a:solidFill>
                  <a:srgbClr val="003399"/>
                </a:solidFill>
              </a:rPr>
              <a:t>Jika</a:t>
            </a:r>
            <a:r>
              <a:rPr lang="en-GB" sz="2900" dirty="0">
                <a:solidFill>
                  <a:srgbClr val="003399"/>
                </a:solidFill>
              </a:rPr>
              <a:t> </a:t>
            </a:r>
            <a:r>
              <a:rPr lang="en-GB" sz="2900" dirty="0" err="1">
                <a:solidFill>
                  <a:srgbClr val="003399"/>
                </a:solidFill>
              </a:rPr>
              <a:t>kita</a:t>
            </a:r>
            <a:r>
              <a:rPr lang="en-GB" sz="2900" dirty="0">
                <a:solidFill>
                  <a:srgbClr val="003399"/>
                </a:solidFill>
              </a:rPr>
              <a:t> </a:t>
            </a:r>
            <a:r>
              <a:rPr lang="en-GB" sz="2900" dirty="0" err="1">
                <a:solidFill>
                  <a:srgbClr val="003399"/>
                </a:solidFill>
              </a:rPr>
              <a:t>menunjuk</a:t>
            </a:r>
            <a:r>
              <a:rPr lang="en-GB" sz="2900" dirty="0">
                <a:solidFill>
                  <a:srgbClr val="003399"/>
                </a:solidFill>
              </a:rPr>
              <a:t> </a:t>
            </a:r>
            <a:r>
              <a:rPr lang="en-GB" sz="2900" dirty="0" err="1">
                <a:solidFill>
                  <a:srgbClr val="003399"/>
                </a:solidFill>
              </a:rPr>
              <a:t>pada</a:t>
            </a:r>
            <a:r>
              <a:rPr lang="en-GB" sz="2900" dirty="0">
                <a:solidFill>
                  <a:srgbClr val="003399"/>
                </a:solidFill>
              </a:rPr>
              <a:t> </a:t>
            </a:r>
            <a:r>
              <a:rPr lang="en-GB" sz="2900" dirty="0" err="1">
                <a:solidFill>
                  <a:srgbClr val="003399"/>
                </a:solidFill>
              </a:rPr>
              <a:t>elemen</a:t>
            </a:r>
            <a:r>
              <a:rPr lang="en-GB" sz="2900" dirty="0">
                <a:solidFill>
                  <a:srgbClr val="003399"/>
                </a:solidFill>
              </a:rPr>
              <a:t> array yang </a:t>
            </a:r>
            <a:r>
              <a:rPr lang="en-GB" sz="2900" dirty="0" err="1">
                <a:solidFill>
                  <a:srgbClr val="003399"/>
                </a:solidFill>
              </a:rPr>
              <a:t>tidak</a:t>
            </a:r>
            <a:r>
              <a:rPr lang="en-GB" sz="2900" dirty="0">
                <a:solidFill>
                  <a:srgbClr val="003399"/>
                </a:solidFill>
              </a:rPr>
              <a:t> </a:t>
            </a:r>
            <a:r>
              <a:rPr lang="en-GB" sz="2900" dirty="0" err="1">
                <a:solidFill>
                  <a:srgbClr val="003399"/>
                </a:solidFill>
              </a:rPr>
              <a:t>ada</a:t>
            </a:r>
            <a:r>
              <a:rPr lang="en-GB" sz="2900" dirty="0">
                <a:solidFill>
                  <a:srgbClr val="003399"/>
                </a:solidFill>
              </a:rPr>
              <a:t>, </a:t>
            </a:r>
            <a:r>
              <a:rPr lang="en-GB" sz="2900" dirty="0" err="1">
                <a:solidFill>
                  <a:srgbClr val="003399"/>
                </a:solidFill>
              </a:rPr>
              <a:t>maka</a:t>
            </a:r>
            <a:r>
              <a:rPr lang="en-GB" sz="2900" dirty="0">
                <a:solidFill>
                  <a:srgbClr val="003399"/>
                </a:solidFill>
              </a:rPr>
              <a:t> Java </a:t>
            </a:r>
            <a:r>
              <a:rPr lang="en-GB" sz="2900" dirty="0" err="1">
                <a:solidFill>
                  <a:srgbClr val="003399"/>
                </a:solidFill>
              </a:rPr>
              <a:t>akan</a:t>
            </a:r>
            <a:r>
              <a:rPr lang="en-GB" sz="2900" dirty="0">
                <a:solidFill>
                  <a:srgbClr val="003399"/>
                </a:solidFill>
              </a:rPr>
              <a:t> </a:t>
            </a:r>
            <a:r>
              <a:rPr lang="en-GB" sz="2900" dirty="0" err="1">
                <a:solidFill>
                  <a:srgbClr val="003399"/>
                </a:solidFill>
              </a:rPr>
              <a:t>memberikan</a:t>
            </a:r>
            <a:r>
              <a:rPr lang="en-GB" sz="2900" dirty="0">
                <a:solidFill>
                  <a:srgbClr val="003399"/>
                </a:solidFill>
              </a:rPr>
              <a:t> /</a:t>
            </a:r>
            <a:r>
              <a:rPr lang="en-GB" sz="2900" dirty="0" err="1">
                <a:solidFill>
                  <a:srgbClr val="003399"/>
                </a:solidFill>
              </a:rPr>
              <a:t>menampilkan</a:t>
            </a:r>
            <a:r>
              <a:rPr lang="en-GB" sz="2900" dirty="0">
                <a:solidFill>
                  <a:srgbClr val="003399"/>
                </a:solidFill>
              </a:rPr>
              <a:t>  </a:t>
            </a:r>
            <a:r>
              <a:rPr lang="en-GB" sz="2900" dirty="0" err="1">
                <a:solidFill>
                  <a:srgbClr val="003399"/>
                </a:solidFill>
              </a:rPr>
              <a:t>pesan</a:t>
            </a:r>
            <a:r>
              <a:rPr lang="en-GB" sz="2900" dirty="0">
                <a:solidFill>
                  <a:srgbClr val="003399"/>
                </a:solidFill>
              </a:rPr>
              <a:t> </a:t>
            </a:r>
            <a:r>
              <a:rPr lang="en-GB" sz="2900" dirty="0" err="1">
                <a:solidFill>
                  <a:srgbClr val="003399"/>
                </a:solidFill>
              </a:rPr>
              <a:t>kesalahan</a:t>
            </a:r>
            <a:r>
              <a:rPr lang="en-GB" sz="2900" dirty="0">
                <a:solidFill>
                  <a:srgbClr val="003399"/>
                </a:solidFill>
              </a:rPr>
              <a:t> :</a:t>
            </a:r>
          </a:p>
          <a:p>
            <a:pPr marL="456487" indent="-391686" algn="l" eaLnBrk="1" hangingPunct="1">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GB" sz="2900" dirty="0">
              <a:solidFill>
                <a:srgbClr val="003399"/>
              </a:solidFill>
            </a:endParaRPr>
          </a:p>
          <a:p>
            <a:pPr marL="717131" lvl="1" indent="-391686" eaLnBrk="1" hangingPunct="1">
              <a:lnSpc>
                <a:spcPct val="97000"/>
              </a:lnSpc>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dirty="0" err="1">
                <a:solidFill>
                  <a:srgbClr val="003399"/>
                </a:solidFill>
                <a:latin typeface="Courier" pitchFamily="49" charset="0"/>
              </a:rPr>
              <a:t>ArrayIndexOutOfBoundsException</a:t>
            </a:r>
            <a:endParaRPr lang="en-GB" dirty="0">
              <a:solidFill>
                <a:srgbClr val="003399"/>
              </a:solidFill>
              <a:latin typeface="Courier" pitchFamily="49"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body"/>
          </p:nvPr>
        </p:nvSpPr>
        <p:spPr>
          <a:xfrm>
            <a:off x="176213" y="547688"/>
            <a:ext cx="8763000" cy="5907087"/>
          </a:xfrm>
        </p:spPr>
        <p:txBody>
          <a:bodyPr anchor="t"/>
          <a:lstStyle/>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class </a:t>
            </a:r>
            <a:r>
              <a:rPr lang="en-GB" sz="2400" dirty="0" err="1">
                <a:solidFill>
                  <a:srgbClr val="003399"/>
                </a:solidFill>
                <a:latin typeface="Courier" pitchFamily="49" charset="0"/>
              </a:rPr>
              <a:t>cobaArray</a:t>
            </a:r>
            <a:r>
              <a:rPr lang="en-GB" sz="2400" dirty="0">
                <a:solidFill>
                  <a:srgbClr val="003399"/>
                </a:solidFill>
                <a:latin typeface="Courier" pitchFamily="49" charset="0"/>
              </a:rPr>
              <a:t>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public static void main (String[] </a:t>
            </a:r>
            <a:r>
              <a:rPr lang="en-GB" sz="2400" dirty="0" err="1">
                <a:solidFill>
                  <a:srgbClr val="003399"/>
                </a:solidFill>
                <a:latin typeface="Courier" pitchFamily="49" charset="0"/>
              </a:rPr>
              <a:t>args</a:t>
            </a:r>
            <a:r>
              <a:rPr lang="en-GB" sz="2400" dirty="0">
                <a:solidFill>
                  <a:srgbClr val="003399"/>
                </a:solidFill>
                <a:latin typeface="Courier" pitchFamily="49" charset="0"/>
              </a:rPr>
              <a:t>)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int</a:t>
            </a:r>
            <a:r>
              <a:rPr lang="en-GB" sz="2400" dirty="0">
                <a:solidFill>
                  <a:srgbClr val="003399"/>
                </a:solidFill>
                <a:latin typeface="Courier" pitchFamily="49" charset="0"/>
              </a:rPr>
              <a:t> </a:t>
            </a:r>
            <a:r>
              <a:rPr lang="en-GB" sz="2400" dirty="0" err="1">
                <a:solidFill>
                  <a:srgbClr val="003399"/>
                </a:solidFill>
                <a:latin typeface="Courier" pitchFamily="49" charset="0"/>
              </a:rPr>
              <a:t>i</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int</a:t>
            </a:r>
            <a:r>
              <a:rPr lang="en-GB" sz="2400" dirty="0">
                <a:solidFill>
                  <a:srgbClr val="003399"/>
                </a:solidFill>
                <a:latin typeface="Courier" pitchFamily="49" charset="0"/>
              </a:rPr>
              <a:t>[] </a:t>
            </a:r>
            <a:r>
              <a:rPr lang="en-GB" sz="2400" dirty="0" err="1">
                <a:solidFill>
                  <a:srgbClr val="003399"/>
                </a:solidFill>
                <a:latin typeface="Courier" pitchFamily="49" charset="0"/>
              </a:rPr>
              <a:t>hitung</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hitung</a:t>
            </a:r>
            <a:r>
              <a:rPr lang="en-GB" sz="2400" dirty="0">
                <a:solidFill>
                  <a:srgbClr val="003399"/>
                </a:solidFill>
                <a:latin typeface="Courier" pitchFamily="49" charset="0"/>
              </a:rPr>
              <a:t> = new </a:t>
            </a:r>
            <a:r>
              <a:rPr lang="en-GB" sz="2400" dirty="0" err="1">
                <a:solidFill>
                  <a:srgbClr val="003399"/>
                </a:solidFill>
                <a:latin typeface="Courier" pitchFamily="49" charset="0"/>
              </a:rPr>
              <a:t>int</a:t>
            </a:r>
            <a:r>
              <a:rPr lang="en-GB" sz="2400" dirty="0">
                <a:solidFill>
                  <a:srgbClr val="003399"/>
                </a:solidFill>
                <a:latin typeface="Courier" pitchFamily="49" charset="0"/>
              </a:rPr>
              <a:t>[5];</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Scanner Keyboard = new Scanner(</a:t>
            </a:r>
            <a:r>
              <a:rPr lang="en-GB" sz="2400" dirty="0" err="1">
                <a:solidFill>
                  <a:srgbClr val="003399"/>
                </a:solidFill>
                <a:latin typeface="Courier" pitchFamily="49" charset="0"/>
              </a:rPr>
              <a:t>System.in</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System.out.println</a:t>
            </a:r>
            <a:r>
              <a:rPr lang="en-GB" sz="2400" dirty="0">
                <a:solidFill>
                  <a:srgbClr val="003399"/>
                </a:solidFill>
                <a:latin typeface="Courier" pitchFamily="49" charset="0"/>
              </a:rPr>
              <a:t>("</a:t>
            </a:r>
            <a:r>
              <a:rPr lang="en-GB" sz="2400" dirty="0" err="1">
                <a:solidFill>
                  <a:srgbClr val="003399"/>
                </a:solidFill>
                <a:latin typeface="Courier" pitchFamily="49" charset="0"/>
              </a:rPr>
              <a:t>Masukkan</a:t>
            </a:r>
            <a:r>
              <a:rPr lang="en-GB" sz="2400" dirty="0">
                <a:solidFill>
                  <a:srgbClr val="003399"/>
                </a:solidFill>
                <a:latin typeface="Courier" pitchFamily="49" charset="0"/>
              </a:rPr>
              <a:t> 5 </a:t>
            </a:r>
            <a:r>
              <a:rPr lang="en-GB" sz="2400" dirty="0" err="1">
                <a:solidFill>
                  <a:srgbClr val="003399"/>
                </a:solidFill>
                <a:latin typeface="Courier" pitchFamily="49" charset="0"/>
              </a:rPr>
              <a:t>angka</a:t>
            </a:r>
            <a:r>
              <a:rPr lang="en-GB" sz="2400" dirty="0">
                <a:solidFill>
                  <a:srgbClr val="003399"/>
                </a:solidFill>
                <a:latin typeface="Courier" pitchFamily="49" charset="0"/>
              </a:rPr>
              <a:t> </a:t>
            </a:r>
            <a:r>
              <a:rPr lang="en-GB" sz="2400" dirty="0" err="1">
                <a:solidFill>
                  <a:srgbClr val="003399"/>
                </a:solidFill>
                <a:latin typeface="Courier" pitchFamily="49" charset="0"/>
              </a:rPr>
              <a:t>bulat</a:t>
            </a:r>
            <a:r>
              <a:rPr lang="en-GB" sz="2400" dirty="0">
                <a:solidFill>
                  <a:srgbClr val="003399"/>
                </a:solidFill>
                <a:latin typeface="Courier" pitchFamily="49" charset="0"/>
              </a:rPr>
              <a:t> :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for (</a:t>
            </a:r>
            <a:r>
              <a:rPr lang="en-GB" sz="2400" dirty="0" err="1">
                <a:solidFill>
                  <a:srgbClr val="003399"/>
                </a:solidFill>
                <a:latin typeface="Courier" pitchFamily="49" charset="0"/>
              </a:rPr>
              <a:t>i</a:t>
            </a:r>
            <a:r>
              <a:rPr lang="en-GB" sz="2400" dirty="0">
                <a:solidFill>
                  <a:srgbClr val="003399"/>
                </a:solidFill>
                <a:latin typeface="Courier" pitchFamily="49" charset="0"/>
              </a:rPr>
              <a:t>=0; </a:t>
            </a:r>
            <a:r>
              <a:rPr lang="en-GB" sz="2400" dirty="0" err="1">
                <a:solidFill>
                  <a:srgbClr val="003399"/>
                </a:solidFill>
                <a:latin typeface="Courier" pitchFamily="49" charset="0"/>
              </a:rPr>
              <a:t>i</a:t>
            </a:r>
            <a:r>
              <a:rPr lang="en-GB" sz="2400" dirty="0">
                <a:solidFill>
                  <a:srgbClr val="003399"/>
                </a:solidFill>
                <a:latin typeface="Courier" pitchFamily="49" charset="0"/>
              </a:rPr>
              <a:t>&lt; 5; </a:t>
            </a:r>
            <a:r>
              <a:rPr lang="en-GB" sz="2400" dirty="0" err="1">
                <a:solidFill>
                  <a:srgbClr val="003399"/>
                </a:solidFill>
                <a:latin typeface="Courier" pitchFamily="49" charset="0"/>
              </a:rPr>
              <a:t>i</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hitung</a:t>
            </a:r>
            <a:r>
              <a:rPr lang="en-GB" sz="2400" dirty="0">
                <a:solidFill>
                  <a:srgbClr val="003399"/>
                </a:solidFill>
                <a:latin typeface="Courier" pitchFamily="49" charset="0"/>
              </a:rPr>
              <a:t>[</a:t>
            </a:r>
            <a:r>
              <a:rPr lang="en-GB" sz="2400" dirty="0" err="1">
                <a:solidFill>
                  <a:srgbClr val="003399"/>
                </a:solidFill>
                <a:latin typeface="Courier" pitchFamily="49" charset="0"/>
              </a:rPr>
              <a:t>i</a:t>
            </a:r>
            <a:r>
              <a:rPr lang="en-GB" sz="2400" dirty="0">
                <a:solidFill>
                  <a:srgbClr val="003399"/>
                </a:solidFill>
                <a:latin typeface="Courier" pitchFamily="49" charset="0"/>
              </a:rPr>
              <a:t>] = </a:t>
            </a:r>
            <a:r>
              <a:rPr lang="en-GB" sz="2400" dirty="0" err="1">
                <a:solidFill>
                  <a:srgbClr val="003399"/>
                </a:solidFill>
                <a:latin typeface="Courier" pitchFamily="49" charset="0"/>
              </a:rPr>
              <a:t>Keyboard.nextInt</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System.out.println</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System.out.println</a:t>
            </a:r>
            <a:r>
              <a:rPr lang="en-GB" sz="2400" dirty="0">
                <a:solidFill>
                  <a:srgbClr val="003399"/>
                </a:solidFill>
                <a:latin typeface="Courier" pitchFamily="49" charset="0"/>
              </a:rPr>
              <a:t>("</a:t>
            </a:r>
            <a:r>
              <a:rPr lang="en-GB" sz="2400" dirty="0" err="1">
                <a:solidFill>
                  <a:srgbClr val="003399"/>
                </a:solidFill>
                <a:latin typeface="Courier" pitchFamily="49" charset="0"/>
              </a:rPr>
              <a:t>Nilai</a:t>
            </a:r>
            <a:r>
              <a:rPr lang="en-GB" sz="2400" dirty="0">
                <a:solidFill>
                  <a:srgbClr val="003399"/>
                </a:solidFill>
                <a:latin typeface="Courier" pitchFamily="49" charset="0"/>
              </a:rPr>
              <a:t> yang </a:t>
            </a:r>
            <a:r>
              <a:rPr lang="en-GB" sz="2400" dirty="0" err="1">
                <a:solidFill>
                  <a:srgbClr val="003399"/>
                </a:solidFill>
                <a:latin typeface="Courier" pitchFamily="49" charset="0"/>
              </a:rPr>
              <a:t>dimasukkan</a:t>
            </a:r>
            <a:endParaRPr lang="en-GB" sz="2400" dirty="0">
              <a:solidFill>
                <a:srgbClr val="003399"/>
              </a:solidFill>
              <a:latin typeface="Courier" pitchFamily="49" charset="0"/>
            </a:endParaRP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dari</a:t>
            </a:r>
            <a:r>
              <a:rPr lang="en-GB" sz="2400" dirty="0">
                <a:solidFill>
                  <a:srgbClr val="003399"/>
                </a:solidFill>
                <a:latin typeface="Courier" pitchFamily="49" charset="0"/>
              </a:rPr>
              <a:t> AKHIR </a:t>
            </a:r>
            <a:r>
              <a:rPr lang="en-GB" sz="2400" dirty="0" err="1">
                <a:solidFill>
                  <a:srgbClr val="003399"/>
                </a:solidFill>
                <a:latin typeface="Courier" pitchFamily="49" charset="0"/>
              </a:rPr>
              <a:t>ke</a:t>
            </a:r>
            <a:r>
              <a:rPr lang="en-GB" sz="2400" dirty="0">
                <a:solidFill>
                  <a:srgbClr val="003399"/>
                </a:solidFill>
                <a:latin typeface="Courier" pitchFamily="49" charset="0"/>
              </a:rPr>
              <a:t> AWAL: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for (</a:t>
            </a:r>
            <a:r>
              <a:rPr lang="en-GB" sz="2400" dirty="0" err="1">
                <a:solidFill>
                  <a:srgbClr val="003399"/>
                </a:solidFill>
                <a:latin typeface="Courier" pitchFamily="49" charset="0"/>
              </a:rPr>
              <a:t>i</a:t>
            </a:r>
            <a:r>
              <a:rPr lang="en-GB" sz="2400" dirty="0">
                <a:solidFill>
                  <a:srgbClr val="003399"/>
                </a:solidFill>
                <a:latin typeface="Courier" pitchFamily="49" charset="0"/>
              </a:rPr>
              <a:t>=0; </a:t>
            </a:r>
            <a:r>
              <a:rPr lang="en-GB" sz="2400" dirty="0" err="1">
                <a:solidFill>
                  <a:srgbClr val="003399"/>
                </a:solidFill>
                <a:latin typeface="Courier" pitchFamily="49" charset="0"/>
              </a:rPr>
              <a:t>i</a:t>
            </a:r>
            <a:r>
              <a:rPr lang="en-GB" sz="2400" dirty="0">
                <a:solidFill>
                  <a:srgbClr val="003399"/>
                </a:solidFill>
                <a:latin typeface="Courier" pitchFamily="49" charset="0"/>
              </a:rPr>
              <a:t>&lt;</a:t>
            </a:r>
            <a:r>
              <a:rPr lang="id-ID" sz="2400" dirty="0">
                <a:solidFill>
                  <a:srgbClr val="003399"/>
                </a:solidFill>
                <a:latin typeface="Courier" pitchFamily="49" charset="0"/>
              </a:rPr>
              <a:t>5</a:t>
            </a:r>
            <a:r>
              <a:rPr lang="en-GB" sz="2400" dirty="0">
                <a:solidFill>
                  <a:srgbClr val="003399"/>
                </a:solidFill>
                <a:latin typeface="Courier" pitchFamily="49" charset="0"/>
              </a:rPr>
              <a:t>; </a:t>
            </a:r>
            <a:r>
              <a:rPr lang="en-GB" sz="2400" dirty="0" err="1">
                <a:solidFill>
                  <a:srgbClr val="003399"/>
                </a:solidFill>
                <a:latin typeface="Courier" pitchFamily="49" charset="0"/>
              </a:rPr>
              <a:t>i</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System.out.println</a:t>
            </a:r>
            <a:r>
              <a:rPr lang="en-GB" sz="2400" dirty="0">
                <a:solidFill>
                  <a:srgbClr val="003399"/>
                </a:solidFill>
                <a:latin typeface="Courier" pitchFamily="49" charset="0"/>
              </a:rPr>
              <a:t>(</a:t>
            </a:r>
            <a:r>
              <a:rPr lang="en-GB" sz="2400" dirty="0" err="1">
                <a:solidFill>
                  <a:srgbClr val="003399"/>
                </a:solidFill>
                <a:latin typeface="Courier" pitchFamily="49" charset="0"/>
              </a:rPr>
              <a:t>hitung</a:t>
            </a:r>
            <a:r>
              <a:rPr lang="en-GB" sz="2400" dirty="0">
                <a:solidFill>
                  <a:srgbClr val="003399"/>
                </a:solidFill>
                <a:latin typeface="Courier" pitchFamily="49" charset="0"/>
              </a:rPr>
              <a:t>[</a:t>
            </a:r>
            <a:r>
              <a:rPr lang="id-ID" sz="2400" dirty="0">
                <a:solidFill>
                  <a:srgbClr val="003399"/>
                </a:solidFill>
                <a:latin typeface="Courier" pitchFamily="49" charset="0"/>
              </a:rPr>
              <a:t>4</a:t>
            </a:r>
            <a:r>
              <a:rPr lang="en-GB" sz="2400" dirty="0">
                <a:solidFill>
                  <a:srgbClr val="003399"/>
                </a:solidFill>
                <a:latin typeface="Courier" pitchFamily="49" charset="0"/>
              </a:rPr>
              <a:t>-</a:t>
            </a:r>
            <a:r>
              <a:rPr lang="en-GB" sz="2400" dirty="0" err="1">
                <a:solidFill>
                  <a:srgbClr val="003399"/>
                </a:solidFill>
                <a:latin typeface="Courier" pitchFamily="49" charset="0"/>
              </a:rPr>
              <a:t>i</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2400" dirty="0">
                <a:solidFill>
                  <a:srgbClr val="003399"/>
                </a:solidFill>
                <a:latin typeface="Courier" pitchFamily="49" charset="0"/>
              </a:rP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body"/>
          </p:nvPr>
        </p:nvSpPr>
        <p:spPr>
          <a:xfrm>
            <a:off x="334963" y="511175"/>
            <a:ext cx="8499475" cy="5842000"/>
          </a:xfrm>
        </p:spPr>
        <p:txBody>
          <a:bodyPr anchor="t"/>
          <a:lstStyle/>
          <a:p>
            <a:pPr marL="456487" indent="-391686" algn="l" eaLnBrk="1" hangingPunct="1">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900" dirty="0" err="1">
                <a:solidFill>
                  <a:srgbClr val="003399"/>
                </a:solidFill>
              </a:rPr>
              <a:t>Karena</a:t>
            </a:r>
            <a:r>
              <a:rPr lang="en-GB" sz="2900" dirty="0">
                <a:solidFill>
                  <a:srgbClr val="003399"/>
                </a:solidFill>
              </a:rPr>
              <a:t> array </a:t>
            </a:r>
            <a:r>
              <a:rPr lang="en-GB" sz="2900" dirty="0" err="1">
                <a:solidFill>
                  <a:srgbClr val="003399"/>
                </a:solidFill>
              </a:rPr>
              <a:t>merupakan</a:t>
            </a:r>
            <a:r>
              <a:rPr lang="en-GB" sz="2900" dirty="0">
                <a:solidFill>
                  <a:srgbClr val="003399"/>
                </a:solidFill>
              </a:rPr>
              <a:t> </a:t>
            </a:r>
            <a:r>
              <a:rPr lang="en-GB" sz="2900" dirty="0" err="1">
                <a:solidFill>
                  <a:srgbClr val="003399"/>
                </a:solidFill>
              </a:rPr>
              <a:t>suatu</a:t>
            </a:r>
            <a:r>
              <a:rPr lang="en-GB" sz="2900" dirty="0">
                <a:solidFill>
                  <a:srgbClr val="003399"/>
                </a:solidFill>
              </a:rPr>
              <a:t> </a:t>
            </a:r>
            <a:r>
              <a:rPr lang="en-GB" sz="2900" dirty="0" err="1">
                <a:solidFill>
                  <a:srgbClr val="003399"/>
                </a:solidFill>
              </a:rPr>
              <a:t>jenis</a:t>
            </a:r>
            <a:r>
              <a:rPr lang="en-GB" sz="2900" dirty="0">
                <a:solidFill>
                  <a:srgbClr val="003399"/>
                </a:solidFill>
              </a:rPr>
              <a:t> </a:t>
            </a:r>
            <a:r>
              <a:rPr lang="en-GB" sz="2900" dirty="0" err="1">
                <a:solidFill>
                  <a:srgbClr val="003399"/>
                </a:solidFill>
              </a:rPr>
              <a:t>objek</a:t>
            </a:r>
            <a:r>
              <a:rPr lang="en-GB" sz="2900" dirty="0">
                <a:solidFill>
                  <a:srgbClr val="003399"/>
                </a:solidFill>
              </a:rPr>
              <a:t>, </a:t>
            </a:r>
            <a:r>
              <a:rPr lang="en-GB" sz="2900" dirty="0" err="1">
                <a:solidFill>
                  <a:srgbClr val="003399"/>
                </a:solidFill>
              </a:rPr>
              <a:t>maka</a:t>
            </a:r>
            <a:r>
              <a:rPr lang="en-GB" sz="2900" dirty="0">
                <a:solidFill>
                  <a:srgbClr val="003399"/>
                </a:solidFill>
              </a:rPr>
              <a:t> </a:t>
            </a:r>
            <a:r>
              <a:rPr lang="en-GB" sz="2900" dirty="0" err="1">
                <a:solidFill>
                  <a:srgbClr val="003399"/>
                </a:solidFill>
              </a:rPr>
              <a:t>variabel</a:t>
            </a:r>
            <a:r>
              <a:rPr lang="en-GB" sz="2900" dirty="0">
                <a:solidFill>
                  <a:srgbClr val="003399"/>
                </a:solidFill>
              </a:rPr>
              <a:t> yang </a:t>
            </a:r>
            <a:r>
              <a:rPr lang="en-GB" sz="2900" dirty="0" err="1">
                <a:solidFill>
                  <a:srgbClr val="003399"/>
                </a:solidFill>
              </a:rPr>
              <a:t>dideklarasikan</a:t>
            </a:r>
            <a:r>
              <a:rPr lang="en-GB" sz="2900" dirty="0">
                <a:solidFill>
                  <a:srgbClr val="003399"/>
                </a:solidFill>
              </a:rPr>
              <a:t> </a:t>
            </a:r>
            <a:r>
              <a:rPr lang="en-GB" sz="2900" dirty="0" err="1">
                <a:solidFill>
                  <a:srgbClr val="003399"/>
                </a:solidFill>
              </a:rPr>
              <a:t>sebagai</a:t>
            </a:r>
            <a:r>
              <a:rPr lang="en-GB" sz="2900" dirty="0">
                <a:solidFill>
                  <a:srgbClr val="003399"/>
                </a:solidFill>
              </a:rPr>
              <a:t> array </a:t>
            </a:r>
            <a:r>
              <a:rPr lang="en-GB" sz="2900" dirty="0" err="1">
                <a:solidFill>
                  <a:srgbClr val="003399"/>
                </a:solidFill>
              </a:rPr>
              <a:t>benar-benar</a:t>
            </a:r>
            <a:r>
              <a:rPr lang="en-GB" sz="2900" dirty="0">
                <a:solidFill>
                  <a:srgbClr val="003399"/>
                </a:solidFill>
              </a:rPr>
              <a:t> </a:t>
            </a:r>
            <a:r>
              <a:rPr lang="en-GB" sz="2900" dirty="0" err="1">
                <a:solidFill>
                  <a:srgbClr val="003399"/>
                </a:solidFill>
              </a:rPr>
              <a:t>menunjuk</a:t>
            </a:r>
            <a:r>
              <a:rPr lang="en-GB" sz="2900" dirty="0">
                <a:solidFill>
                  <a:srgbClr val="003399"/>
                </a:solidFill>
              </a:rPr>
              <a:t> </a:t>
            </a:r>
            <a:r>
              <a:rPr lang="en-GB" sz="2900" dirty="0" err="1">
                <a:solidFill>
                  <a:srgbClr val="003399"/>
                </a:solidFill>
              </a:rPr>
              <a:t>ke</a:t>
            </a:r>
            <a:r>
              <a:rPr lang="en-GB" sz="2900" dirty="0">
                <a:solidFill>
                  <a:srgbClr val="003399"/>
                </a:solidFill>
              </a:rPr>
              <a:t> </a:t>
            </a:r>
            <a:r>
              <a:rPr lang="en-GB" sz="2900" dirty="0" err="1">
                <a:solidFill>
                  <a:srgbClr val="003399"/>
                </a:solidFill>
              </a:rPr>
              <a:t>suatu</a:t>
            </a:r>
            <a:r>
              <a:rPr lang="en-GB" sz="2900" dirty="0">
                <a:solidFill>
                  <a:srgbClr val="003399"/>
                </a:solidFill>
              </a:rPr>
              <a:t> </a:t>
            </a:r>
            <a:r>
              <a:rPr lang="en-GB" sz="2900" dirty="0" err="1">
                <a:solidFill>
                  <a:srgbClr val="003399"/>
                </a:solidFill>
              </a:rPr>
              <a:t>objek</a:t>
            </a:r>
            <a:r>
              <a:rPr lang="en-GB" sz="2900" dirty="0">
                <a:solidFill>
                  <a:srgbClr val="003399"/>
                </a:solidFill>
              </a:rPr>
              <a:t>. </a:t>
            </a:r>
            <a:r>
              <a:rPr lang="en-GB" sz="2900" dirty="0" err="1">
                <a:solidFill>
                  <a:srgbClr val="003399"/>
                </a:solidFill>
              </a:rPr>
              <a:t>Misal</a:t>
            </a:r>
            <a:r>
              <a:rPr lang="en-GB" sz="2900" dirty="0">
                <a:solidFill>
                  <a:srgbClr val="003399"/>
                </a:solidFill>
              </a:rPr>
              <a:t> </a:t>
            </a:r>
            <a:r>
              <a:rPr lang="en-GB" sz="2900" dirty="0" err="1">
                <a:solidFill>
                  <a:srgbClr val="003399"/>
                </a:solidFill>
              </a:rPr>
              <a:t>kita</a:t>
            </a:r>
            <a:r>
              <a:rPr lang="en-GB" sz="2900" dirty="0">
                <a:solidFill>
                  <a:srgbClr val="003399"/>
                </a:solidFill>
              </a:rPr>
              <a:t> </a:t>
            </a:r>
            <a:r>
              <a:rPr lang="en-GB" sz="2900" dirty="0" err="1">
                <a:solidFill>
                  <a:srgbClr val="003399"/>
                </a:solidFill>
              </a:rPr>
              <a:t>dapat</a:t>
            </a:r>
            <a:r>
              <a:rPr lang="en-GB" sz="2900" dirty="0">
                <a:solidFill>
                  <a:srgbClr val="003399"/>
                </a:solidFill>
              </a:rPr>
              <a:t> </a:t>
            </a:r>
            <a:r>
              <a:rPr lang="en-GB" sz="2900" dirty="0" err="1">
                <a:solidFill>
                  <a:srgbClr val="003399"/>
                </a:solidFill>
              </a:rPr>
              <a:t>membuat</a:t>
            </a:r>
            <a:r>
              <a:rPr lang="en-GB" sz="2900" dirty="0">
                <a:solidFill>
                  <a:srgbClr val="003399"/>
                </a:solidFill>
              </a:rPr>
              <a:t> </a:t>
            </a:r>
            <a:r>
              <a:rPr lang="en-GB" sz="2900" dirty="0" err="1">
                <a:solidFill>
                  <a:srgbClr val="003399"/>
                </a:solidFill>
              </a:rPr>
              <a:t>dua</a:t>
            </a:r>
            <a:r>
              <a:rPr lang="en-GB" sz="2900" dirty="0">
                <a:solidFill>
                  <a:srgbClr val="003399"/>
                </a:solidFill>
              </a:rPr>
              <a:t> </a:t>
            </a:r>
            <a:r>
              <a:rPr lang="en-GB" sz="2900" dirty="0" err="1">
                <a:solidFill>
                  <a:srgbClr val="003399"/>
                </a:solidFill>
              </a:rPr>
              <a:t>variabel</a:t>
            </a:r>
            <a:r>
              <a:rPr lang="en-GB" sz="2900" dirty="0">
                <a:solidFill>
                  <a:srgbClr val="003399"/>
                </a:solidFill>
              </a:rPr>
              <a:t> </a:t>
            </a:r>
            <a:r>
              <a:rPr lang="en-GB" sz="2900" dirty="0" err="1">
                <a:solidFill>
                  <a:srgbClr val="003399"/>
                </a:solidFill>
              </a:rPr>
              <a:t>untuk</a:t>
            </a:r>
            <a:r>
              <a:rPr lang="en-GB" sz="2900" dirty="0">
                <a:solidFill>
                  <a:srgbClr val="003399"/>
                </a:solidFill>
              </a:rPr>
              <a:t> </a:t>
            </a:r>
            <a:r>
              <a:rPr lang="en-GB" sz="2900" dirty="0" err="1">
                <a:solidFill>
                  <a:srgbClr val="003399"/>
                </a:solidFill>
              </a:rPr>
              <a:t>menunjuk</a:t>
            </a:r>
            <a:r>
              <a:rPr lang="en-GB" sz="2900" dirty="0">
                <a:solidFill>
                  <a:srgbClr val="003399"/>
                </a:solidFill>
              </a:rPr>
              <a:t> </a:t>
            </a:r>
            <a:r>
              <a:rPr lang="en-GB" sz="2900" dirty="0" err="1">
                <a:solidFill>
                  <a:srgbClr val="003399"/>
                </a:solidFill>
              </a:rPr>
              <a:t>pada</a:t>
            </a:r>
            <a:r>
              <a:rPr lang="en-GB" sz="2900" dirty="0">
                <a:solidFill>
                  <a:srgbClr val="003399"/>
                </a:solidFill>
              </a:rPr>
              <a:t> array yang </a:t>
            </a:r>
            <a:r>
              <a:rPr lang="en-GB" sz="2900" dirty="0" err="1">
                <a:solidFill>
                  <a:srgbClr val="003399"/>
                </a:solidFill>
              </a:rPr>
              <a:t>sama</a:t>
            </a:r>
            <a:r>
              <a:rPr lang="en-GB" sz="2900" dirty="0">
                <a:solidFill>
                  <a:srgbClr val="003399"/>
                </a:solidFill>
              </a:rPr>
              <a:t> </a:t>
            </a:r>
            <a:r>
              <a:rPr lang="en-GB" sz="2900" dirty="0" err="1">
                <a:solidFill>
                  <a:srgbClr val="003399"/>
                </a:solidFill>
              </a:rPr>
              <a:t>dengan</a:t>
            </a:r>
            <a:r>
              <a:rPr lang="en-GB" sz="2900" dirty="0">
                <a:solidFill>
                  <a:srgbClr val="003399"/>
                </a:solidFill>
              </a:rPr>
              <a:t> </a:t>
            </a:r>
            <a:r>
              <a:rPr lang="en-GB" sz="2900" dirty="0" err="1">
                <a:solidFill>
                  <a:srgbClr val="003399"/>
                </a:solidFill>
              </a:rPr>
              <a:t>cara</a:t>
            </a:r>
            <a:r>
              <a:rPr lang="en-GB" sz="2900" dirty="0">
                <a:solidFill>
                  <a:srgbClr val="003399"/>
                </a:solidFill>
              </a:rPr>
              <a:t>:</a:t>
            </a:r>
          </a:p>
          <a:p>
            <a:pPr marL="979214" lvl="2" indent="-391686" algn="l" eaLnBrk="1" hangingPunct="1">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GB" sz="2200" dirty="0">
              <a:solidFill>
                <a:srgbClr val="003399"/>
              </a:solidFill>
            </a:endParaRPr>
          </a:p>
          <a:p>
            <a:pPr marL="1239859" lvl="3" indent="-391686" algn="l" eaLnBrk="1" hangingPunct="1">
              <a:lnSpc>
                <a:spcPct val="97000"/>
              </a:lnSpc>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900" dirty="0" err="1">
                <a:solidFill>
                  <a:srgbClr val="003399"/>
                </a:solidFill>
                <a:latin typeface="Courier" pitchFamily="49" charset="0"/>
              </a:rPr>
              <a:t>int</a:t>
            </a:r>
            <a:r>
              <a:rPr lang="en-GB" sz="2900" dirty="0">
                <a:solidFill>
                  <a:srgbClr val="003399"/>
                </a:solidFill>
                <a:latin typeface="Courier" pitchFamily="49" charset="0"/>
              </a:rPr>
              <a:t>[] A, B;</a:t>
            </a:r>
          </a:p>
          <a:p>
            <a:pPr marL="1239859" lvl="3" indent="-391686" algn="l" eaLnBrk="1" hangingPunct="1">
              <a:lnSpc>
                <a:spcPct val="97000"/>
              </a:lnSpc>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900" dirty="0">
                <a:solidFill>
                  <a:srgbClr val="003399"/>
                </a:solidFill>
                <a:latin typeface="Courier" pitchFamily="49" charset="0"/>
              </a:rPr>
              <a:t>. . .</a:t>
            </a:r>
          </a:p>
          <a:p>
            <a:pPr marL="1239859" lvl="3" indent="-391686" algn="l" eaLnBrk="1" hangingPunct="1">
              <a:lnSpc>
                <a:spcPct val="97000"/>
              </a:lnSpc>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900" dirty="0">
                <a:solidFill>
                  <a:srgbClr val="003399"/>
                </a:solidFill>
                <a:latin typeface="Courier" pitchFamily="49" charset="0"/>
              </a:rPr>
              <a:t>B = new </a:t>
            </a:r>
            <a:r>
              <a:rPr lang="en-GB" sz="2900" dirty="0" err="1">
                <a:solidFill>
                  <a:srgbClr val="003399"/>
                </a:solidFill>
                <a:latin typeface="Courier" pitchFamily="49" charset="0"/>
              </a:rPr>
              <a:t>int</a:t>
            </a:r>
            <a:r>
              <a:rPr lang="en-GB" sz="2900" dirty="0">
                <a:solidFill>
                  <a:srgbClr val="003399"/>
                </a:solidFill>
                <a:latin typeface="Courier" pitchFamily="49" charset="0"/>
              </a:rPr>
              <a:t>[5];</a:t>
            </a:r>
          </a:p>
          <a:p>
            <a:pPr marL="1239859" lvl="3" indent="-391686" algn="l" eaLnBrk="1" hangingPunct="1">
              <a:lnSpc>
                <a:spcPct val="97000"/>
              </a:lnSpc>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900" dirty="0">
                <a:solidFill>
                  <a:srgbClr val="003399"/>
                </a:solidFill>
                <a:latin typeface="Courier" pitchFamily="49" charset="0"/>
              </a:rPr>
              <a:t>A = B;</a:t>
            </a:r>
          </a:p>
          <a:p>
            <a:pPr marL="979214" lvl="2" indent="-391686" algn="l" eaLnBrk="1" hangingPunct="1">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GB" sz="2200" dirty="0">
              <a:solidFill>
                <a:srgbClr val="003399"/>
              </a:solidFill>
            </a:endParaRPr>
          </a:p>
          <a:p>
            <a:pPr marL="456487" indent="-391686" algn="l" eaLnBrk="1" hangingPunct="1">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900" dirty="0">
                <a:solidFill>
                  <a:srgbClr val="003399"/>
                </a:solidFill>
              </a:rPr>
              <a:t>Hal  </a:t>
            </a:r>
            <a:r>
              <a:rPr lang="en-GB" sz="2900" dirty="0" err="1">
                <a:solidFill>
                  <a:srgbClr val="003399"/>
                </a:solidFill>
              </a:rPr>
              <a:t>di</a:t>
            </a:r>
            <a:r>
              <a:rPr lang="en-GB" sz="2900" dirty="0">
                <a:solidFill>
                  <a:srgbClr val="003399"/>
                </a:solidFill>
              </a:rPr>
              <a:t> </a:t>
            </a:r>
            <a:r>
              <a:rPr lang="en-GB" sz="2900" dirty="0" err="1">
                <a:solidFill>
                  <a:srgbClr val="003399"/>
                </a:solidFill>
              </a:rPr>
              <a:t>atas</a:t>
            </a:r>
            <a:r>
              <a:rPr lang="en-GB" sz="2900" dirty="0">
                <a:solidFill>
                  <a:srgbClr val="003399"/>
                </a:solidFill>
              </a:rPr>
              <a:t> </a:t>
            </a:r>
            <a:r>
              <a:rPr lang="en-GB" sz="2900" dirty="0" err="1">
                <a:solidFill>
                  <a:srgbClr val="003399"/>
                </a:solidFill>
              </a:rPr>
              <a:t>berarti</a:t>
            </a:r>
            <a:r>
              <a:rPr lang="en-GB" sz="2900" dirty="0">
                <a:solidFill>
                  <a:srgbClr val="003399"/>
                </a:solidFill>
              </a:rPr>
              <a:t> </a:t>
            </a:r>
            <a:r>
              <a:rPr lang="en-GB" sz="2900" dirty="0" err="1">
                <a:solidFill>
                  <a:srgbClr val="003399"/>
                </a:solidFill>
              </a:rPr>
              <a:t>membuat</a:t>
            </a:r>
            <a:r>
              <a:rPr lang="en-GB" sz="2900" dirty="0">
                <a:solidFill>
                  <a:srgbClr val="003399"/>
                </a:solidFill>
              </a:rPr>
              <a:t> A </a:t>
            </a:r>
            <a:r>
              <a:rPr lang="en-GB" sz="2900" dirty="0" err="1">
                <a:solidFill>
                  <a:srgbClr val="003399"/>
                </a:solidFill>
              </a:rPr>
              <a:t>menjadi</a:t>
            </a:r>
            <a:r>
              <a:rPr lang="en-GB" sz="2900" dirty="0">
                <a:solidFill>
                  <a:srgbClr val="003399"/>
                </a:solidFill>
              </a:rPr>
              <a:t> array yang </a:t>
            </a:r>
            <a:r>
              <a:rPr lang="en-GB" sz="2900" dirty="0" err="1">
                <a:solidFill>
                  <a:srgbClr val="003399"/>
                </a:solidFill>
              </a:rPr>
              <a:t>sama</a:t>
            </a:r>
            <a:r>
              <a:rPr lang="en-GB" sz="2900" dirty="0">
                <a:solidFill>
                  <a:srgbClr val="003399"/>
                </a:solidFill>
              </a:rPr>
              <a:t> </a:t>
            </a:r>
            <a:r>
              <a:rPr lang="en-GB" sz="2900" dirty="0" err="1">
                <a:solidFill>
                  <a:srgbClr val="003399"/>
                </a:solidFill>
              </a:rPr>
              <a:t>dengan</a:t>
            </a:r>
            <a:r>
              <a:rPr lang="en-GB" sz="2900" dirty="0">
                <a:solidFill>
                  <a:srgbClr val="003399"/>
                </a:solidFill>
              </a:rPr>
              <a:t> B.</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body"/>
          </p:nvPr>
        </p:nvSpPr>
        <p:spPr>
          <a:xfrm>
            <a:off x="0" y="0"/>
            <a:ext cx="8745538" cy="6313488"/>
          </a:xfrm>
        </p:spPr>
        <p:txBody>
          <a:bodyPr anchor="t"/>
          <a:lstStyle/>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class cobaArray1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public static void main (String[] </a:t>
            </a:r>
            <a:r>
              <a:rPr lang="en-GB" sz="1800" dirty="0" err="1">
                <a:solidFill>
                  <a:srgbClr val="003399"/>
                </a:solidFill>
                <a:latin typeface="Courier" pitchFamily="49" charset="0"/>
              </a:rPr>
              <a:t>args</a:t>
            </a:r>
            <a:r>
              <a:rPr lang="en-GB" sz="1800" dirty="0">
                <a:solidFill>
                  <a:srgbClr val="003399"/>
                </a:solidFill>
                <a:latin typeface="Courier" pitchFamily="49" charset="0"/>
              </a:rPr>
              <a:t>)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a:t>
            </a:r>
            <a:r>
              <a:rPr lang="en-GB" sz="1800" dirty="0" err="1">
                <a:solidFill>
                  <a:srgbClr val="003399"/>
                </a:solidFill>
                <a:latin typeface="Courier" pitchFamily="49" charset="0"/>
              </a:rPr>
              <a:t>int</a:t>
            </a:r>
            <a:r>
              <a:rPr lang="en-GB" sz="1800" dirty="0">
                <a:solidFill>
                  <a:srgbClr val="003399"/>
                </a:solidFill>
                <a:latin typeface="Courier" pitchFamily="49" charset="0"/>
              </a:rPr>
              <a:t> </a:t>
            </a:r>
            <a:r>
              <a:rPr lang="en-GB" sz="1800" dirty="0" err="1">
                <a:solidFill>
                  <a:srgbClr val="003399"/>
                </a:solidFill>
                <a:latin typeface="Courier" pitchFamily="49" charset="0"/>
              </a:rPr>
              <a:t>i</a:t>
            </a:r>
            <a:r>
              <a:rPr lang="en-GB" sz="18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a:t>
            </a:r>
            <a:r>
              <a:rPr lang="en-GB" sz="1800" dirty="0" err="1">
                <a:solidFill>
                  <a:srgbClr val="003399"/>
                </a:solidFill>
                <a:latin typeface="Courier" pitchFamily="49" charset="0"/>
              </a:rPr>
              <a:t>int</a:t>
            </a:r>
            <a:r>
              <a:rPr lang="en-GB" sz="1800" dirty="0">
                <a:solidFill>
                  <a:srgbClr val="003399"/>
                </a:solidFill>
                <a:latin typeface="Courier" pitchFamily="49" charset="0"/>
              </a:rPr>
              <a:t>[] </a:t>
            </a:r>
            <a:r>
              <a:rPr lang="en-GB" sz="1800" dirty="0" err="1">
                <a:solidFill>
                  <a:srgbClr val="003399"/>
                </a:solidFill>
                <a:latin typeface="Courier" pitchFamily="49" charset="0"/>
              </a:rPr>
              <a:t>hitung</a:t>
            </a:r>
            <a:r>
              <a:rPr lang="en-GB" sz="1800" dirty="0">
                <a:solidFill>
                  <a:srgbClr val="003399"/>
                </a:solidFill>
                <a:latin typeface="Courier" pitchFamily="49" charset="0"/>
              </a:rPr>
              <a:t>, H;</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a:t>
            </a:r>
            <a:r>
              <a:rPr lang="en-GB" sz="1800" dirty="0" err="1">
                <a:solidFill>
                  <a:srgbClr val="003399"/>
                </a:solidFill>
                <a:latin typeface="Courier" pitchFamily="49" charset="0"/>
              </a:rPr>
              <a:t>hitung</a:t>
            </a:r>
            <a:r>
              <a:rPr lang="en-GB" sz="1800" dirty="0">
                <a:solidFill>
                  <a:srgbClr val="003399"/>
                </a:solidFill>
                <a:latin typeface="Courier" pitchFamily="49" charset="0"/>
              </a:rPr>
              <a:t> = new </a:t>
            </a:r>
            <a:r>
              <a:rPr lang="en-GB" sz="1800" dirty="0" err="1">
                <a:solidFill>
                  <a:srgbClr val="003399"/>
                </a:solidFill>
                <a:latin typeface="Courier" pitchFamily="49" charset="0"/>
              </a:rPr>
              <a:t>int</a:t>
            </a:r>
            <a:r>
              <a:rPr lang="en-GB" sz="1800" dirty="0">
                <a:solidFill>
                  <a:srgbClr val="003399"/>
                </a:solidFill>
                <a:latin typeface="Courier" pitchFamily="49" charset="0"/>
              </a:rPr>
              <a:t>[5];</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endParaRPr lang="en-GB" sz="1800" dirty="0">
              <a:solidFill>
                <a:srgbClr val="003399"/>
              </a:solidFill>
              <a:latin typeface="Courier" pitchFamily="49" charset="0"/>
            </a:endParaRP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Scanner Keyboard = new Scanner(</a:t>
            </a:r>
            <a:r>
              <a:rPr lang="en-GB" sz="1800" dirty="0" err="1">
                <a:solidFill>
                  <a:srgbClr val="003399"/>
                </a:solidFill>
                <a:latin typeface="Courier" pitchFamily="49" charset="0"/>
              </a:rPr>
              <a:t>System.in</a:t>
            </a:r>
            <a:r>
              <a:rPr lang="en-GB" sz="18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a:t>
            </a:r>
            <a:r>
              <a:rPr lang="en-GB" sz="1800" dirty="0" err="1">
                <a:solidFill>
                  <a:srgbClr val="003399"/>
                </a:solidFill>
                <a:latin typeface="Courier" pitchFamily="49" charset="0"/>
              </a:rPr>
              <a:t>System.out.println</a:t>
            </a:r>
            <a:r>
              <a:rPr lang="en-GB" sz="1800" dirty="0">
                <a:solidFill>
                  <a:srgbClr val="003399"/>
                </a:solidFill>
                <a:latin typeface="Courier" pitchFamily="49" charset="0"/>
              </a:rPr>
              <a:t>("</a:t>
            </a:r>
            <a:r>
              <a:rPr lang="en-GB" sz="1800" dirty="0" err="1">
                <a:solidFill>
                  <a:srgbClr val="003399"/>
                </a:solidFill>
                <a:latin typeface="Courier" pitchFamily="49" charset="0"/>
              </a:rPr>
              <a:t>Masukkan</a:t>
            </a:r>
            <a:r>
              <a:rPr lang="en-GB" sz="1800" dirty="0">
                <a:solidFill>
                  <a:srgbClr val="003399"/>
                </a:solidFill>
                <a:latin typeface="Courier" pitchFamily="49" charset="0"/>
              </a:rPr>
              <a:t> 5 </a:t>
            </a:r>
            <a:r>
              <a:rPr lang="en-GB" sz="1800" dirty="0" err="1">
                <a:solidFill>
                  <a:srgbClr val="003399"/>
                </a:solidFill>
                <a:latin typeface="Courier" pitchFamily="49" charset="0"/>
              </a:rPr>
              <a:t>nomor</a:t>
            </a:r>
            <a:r>
              <a:rPr lang="en-GB" sz="1800" dirty="0">
                <a:solidFill>
                  <a:srgbClr val="003399"/>
                </a:solidFill>
                <a:latin typeface="Courier" pitchFamily="49" charset="0"/>
              </a:rPr>
              <a:t> :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for (</a:t>
            </a:r>
            <a:r>
              <a:rPr lang="en-GB" sz="1800" dirty="0" err="1">
                <a:solidFill>
                  <a:srgbClr val="003399"/>
                </a:solidFill>
                <a:latin typeface="Courier" pitchFamily="49" charset="0"/>
              </a:rPr>
              <a:t>i</a:t>
            </a:r>
            <a:r>
              <a:rPr lang="en-GB" sz="1800" dirty="0">
                <a:solidFill>
                  <a:srgbClr val="003399"/>
                </a:solidFill>
                <a:latin typeface="Courier" pitchFamily="49" charset="0"/>
              </a:rPr>
              <a:t>=0; </a:t>
            </a:r>
            <a:r>
              <a:rPr lang="en-GB" sz="1800" dirty="0" err="1">
                <a:solidFill>
                  <a:srgbClr val="003399"/>
                </a:solidFill>
                <a:latin typeface="Courier" pitchFamily="49" charset="0"/>
              </a:rPr>
              <a:t>i</a:t>
            </a:r>
            <a:r>
              <a:rPr lang="id-ID" sz="1800" dirty="0">
                <a:solidFill>
                  <a:srgbClr val="003399"/>
                </a:solidFill>
                <a:latin typeface="Courier" pitchFamily="49" charset="0"/>
              </a:rPr>
              <a:t> </a:t>
            </a:r>
            <a:r>
              <a:rPr lang="en-GB" sz="1800" dirty="0">
                <a:solidFill>
                  <a:srgbClr val="003399"/>
                </a:solidFill>
                <a:latin typeface="Courier" pitchFamily="49" charset="0"/>
              </a:rPr>
              <a:t>&lt;</a:t>
            </a:r>
            <a:r>
              <a:rPr lang="id-ID" sz="1800" dirty="0">
                <a:solidFill>
                  <a:srgbClr val="003399"/>
                </a:solidFill>
                <a:latin typeface="Courier" pitchFamily="49" charset="0"/>
              </a:rPr>
              <a:t> 5</a:t>
            </a:r>
            <a:r>
              <a:rPr lang="en-GB" sz="1800" dirty="0">
                <a:solidFill>
                  <a:srgbClr val="003399"/>
                </a:solidFill>
                <a:latin typeface="Courier" pitchFamily="49" charset="0"/>
              </a:rPr>
              <a:t>; </a:t>
            </a:r>
            <a:r>
              <a:rPr lang="en-GB" sz="1800" dirty="0" err="1">
                <a:solidFill>
                  <a:srgbClr val="003399"/>
                </a:solidFill>
                <a:latin typeface="Courier" pitchFamily="49" charset="0"/>
              </a:rPr>
              <a:t>i</a:t>
            </a:r>
            <a:r>
              <a:rPr lang="en-GB" sz="18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a:t>
            </a:r>
            <a:r>
              <a:rPr lang="en-GB" sz="1800" dirty="0" err="1">
                <a:solidFill>
                  <a:srgbClr val="003399"/>
                </a:solidFill>
                <a:latin typeface="Courier" pitchFamily="49" charset="0"/>
              </a:rPr>
              <a:t>hitung</a:t>
            </a:r>
            <a:r>
              <a:rPr lang="en-GB" sz="1800" dirty="0">
                <a:solidFill>
                  <a:srgbClr val="003399"/>
                </a:solidFill>
                <a:latin typeface="Courier" pitchFamily="49" charset="0"/>
              </a:rPr>
              <a:t>[</a:t>
            </a:r>
            <a:r>
              <a:rPr lang="en-GB" sz="1800" dirty="0" err="1">
                <a:solidFill>
                  <a:srgbClr val="003399"/>
                </a:solidFill>
                <a:latin typeface="Courier" pitchFamily="49" charset="0"/>
              </a:rPr>
              <a:t>i</a:t>
            </a:r>
            <a:r>
              <a:rPr lang="en-GB" sz="1800" dirty="0">
                <a:solidFill>
                  <a:srgbClr val="003399"/>
                </a:solidFill>
                <a:latin typeface="Courier" pitchFamily="49" charset="0"/>
              </a:rPr>
              <a:t>] = </a:t>
            </a:r>
            <a:r>
              <a:rPr lang="en-GB" sz="1800" dirty="0" err="1">
                <a:solidFill>
                  <a:srgbClr val="003399"/>
                </a:solidFill>
                <a:latin typeface="Courier" pitchFamily="49" charset="0"/>
              </a:rPr>
              <a:t>Keyboard.nextInt</a:t>
            </a:r>
            <a:r>
              <a:rPr lang="en-GB" sz="18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endParaRPr lang="en-GB" sz="1800" dirty="0">
              <a:solidFill>
                <a:srgbClr val="003399"/>
              </a:solidFill>
              <a:latin typeface="Courier" pitchFamily="49" charset="0"/>
            </a:endParaRP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H = </a:t>
            </a:r>
            <a:r>
              <a:rPr lang="en-GB" sz="1800" dirty="0" err="1">
                <a:solidFill>
                  <a:srgbClr val="003399"/>
                </a:solidFill>
                <a:latin typeface="Courier" pitchFamily="49" charset="0"/>
              </a:rPr>
              <a:t>hitung</a:t>
            </a:r>
            <a:r>
              <a:rPr lang="en-GB" sz="18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endParaRPr lang="en-GB" sz="1800" dirty="0">
              <a:solidFill>
                <a:srgbClr val="003399"/>
              </a:solidFill>
              <a:latin typeface="Courier" pitchFamily="49" charset="0"/>
            </a:endParaRP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a:t>
            </a:r>
            <a:r>
              <a:rPr lang="en-GB" sz="1800" dirty="0" err="1">
                <a:solidFill>
                  <a:srgbClr val="003399"/>
                </a:solidFill>
                <a:latin typeface="Courier" pitchFamily="49" charset="0"/>
              </a:rPr>
              <a:t>System.out.println</a:t>
            </a:r>
            <a:r>
              <a:rPr lang="en-GB" sz="18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a:t>
            </a:r>
            <a:r>
              <a:rPr lang="en-GB" sz="1800" dirty="0" err="1">
                <a:solidFill>
                  <a:srgbClr val="003399"/>
                </a:solidFill>
                <a:latin typeface="Courier" pitchFamily="49" charset="0"/>
              </a:rPr>
              <a:t>System.out.println</a:t>
            </a:r>
            <a:r>
              <a:rPr lang="en-GB" sz="1800" dirty="0">
                <a:solidFill>
                  <a:srgbClr val="003399"/>
                </a:solidFill>
                <a:latin typeface="Courier" pitchFamily="49" charset="0"/>
              </a:rPr>
              <a:t>(“</a:t>
            </a:r>
            <a:r>
              <a:rPr lang="en-GB" sz="1800" dirty="0" err="1">
                <a:solidFill>
                  <a:srgbClr val="003399"/>
                </a:solidFill>
                <a:latin typeface="Courier" pitchFamily="49" charset="0"/>
              </a:rPr>
              <a:t>Isi</a:t>
            </a:r>
            <a:r>
              <a:rPr lang="en-GB" sz="1800" dirty="0">
                <a:solidFill>
                  <a:srgbClr val="003399"/>
                </a:solidFill>
                <a:latin typeface="Courier" pitchFamily="49" charset="0"/>
              </a:rPr>
              <a:t> array </a:t>
            </a:r>
            <a:r>
              <a:rPr lang="en-GB" sz="1800" dirty="0" err="1">
                <a:solidFill>
                  <a:srgbClr val="003399"/>
                </a:solidFill>
                <a:latin typeface="Courier" pitchFamily="49" charset="0"/>
              </a:rPr>
              <a:t>hitung</a:t>
            </a:r>
            <a:r>
              <a:rPr lang="en-GB" sz="1800" dirty="0">
                <a:solidFill>
                  <a:srgbClr val="003399"/>
                </a:solidFill>
                <a:latin typeface="Courier" pitchFamily="49" charset="0"/>
              </a:rPr>
              <a:t> </a:t>
            </a:r>
            <a:r>
              <a:rPr lang="en-GB" sz="1800" dirty="0" err="1">
                <a:solidFill>
                  <a:srgbClr val="003399"/>
                </a:solidFill>
                <a:latin typeface="Courier" pitchFamily="49" charset="0"/>
              </a:rPr>
              <a:t>dari</a:t>
            </a:r>
            <a:r>
              <a:rPr lang="en-GB" sz="1800" dirty="0">
                <a:solidFill>
                  <a:srgbClr val="003399"/>
                </a:solidFill>
                <a:latin typeface="Courier" pitchFamily="49" charset="0"/>
              </a:rPr>
              <a:t> AKHIR </a:t>
            </a:r>
            <a:r>
              <a:rPr lang="en-GB" sz="1800" dirty="0" err="1">
                <a:solidFill>
                  <a:srgbClr val="003399"/>
                </a:solidFill>
                <a:latin typeface="Courier" pitchFamily="49" charset="0"/>
              </a:rPr>
              <a:t>ke</a:t>
            </a:r>
            <a:r>
              <a:rPr lang="en-GB" sz="1800" dirty="0">
                <a:solidFill>
                  <a:srgbClr val="003399"/>
                </a:solidFill>
                <a:latin typeface="Courier" pitchFamily="49" charset="0"/>
              </a:rPr>
              <a:t> AWAL: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for (</a:t>
            </a:r>
            <a:r>
              <a:rPr lang="en-GB" sz="1800" dirty="0" err="1">
                <a:solidFill>
                  <a:srgbClr val="003399"/>
                </a:solidFill>
                <a:latin typeface="Courier" pitchFamily="49" charset="0"/>
              </a:rPr>
              <a:t>i</a:t>
            </a:r>
            <a:r>
              <a:rPr lang="en-GB" sz="1800" dirty="0">
                <a:solidFill>
                  <a:srgbClr val="003399"/>
                </a:solidFill>
                <a:latin typeface="Courier" pitchFamily="49" charset="0"/>
              </a:rPr>
              <a:t>=0; </a:t>
            </a:r>
            <a:r>
              <a:rPr lang="en-GB" sz="1800" dirty="0" err="1">
                <a:solidFill>
                  <a:srgbClr val="003399"/>
                </a:solidFill>
                <a:latin typeface="Courier" pitchFamily="49" charset="0"/>
              </a:rPr>
              <a:t>i</a:t>
            </a:r>
            <a:r>
              <a:rPr lang="en-GB" sz="1800" dirty="0">
                <a:solidFill>
                  <a:srgbClr val="003399"/>
                </a:solidFill>
                <a:latin typeface="Courier" pitchFamily="49" charset="0"/>
              </a:rPr>
              <a:t>&lt;</a:t>
            </a:r>
            <a:r>
              <a:rPr lang="id-ID" sz="1800" dirty="0">
                <a:solidFill>
                  <a:srgbClr val="003399"/>
                </a:solidFill>
                <a:latin typeface="Courier" pitchFamily="49" charset="0"/>
              </a:rPr>
              <a:t>5</a:t>
            </a:r>
            <a:r>
              <a:rPr lang="en-GB" sz="1800" dirty="0">
                <a:solidFill>
                  <a:srgbClr val="003399"/>
                </a:solidFill>
                <a:latin typeface="Courier" pitchFamily="49" charset="0"/>
              </a:rPr>
              <a:t>; </a:t>
            </a:r>
            <a:r>
              <a:rPr lang="en-GB" sz="1800" dirty="0" err="1">
                <a:solidFill>
                  <a:srgbClr val="003399"/>
                </a:solidFill>
                <a:latin typeface="Courier" pitchFamily="49" charset="0"/>
              </a:rPr>
              <a:t>i</a:t>
            </a:r>
            <a:r>
              <a:rPr lang="en-GB" sz="18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a:t>
            </a:r>
            <a:r>
              <a:rPr lang="en-GB" sz="1800" dirty="0" err="1">
                <a:solidFill>
                  <a:srgbClr val="003399"/>
                </a:solidFill>
                <a:latin typeface="Courier" pitchFamily="49" charset="0"/>
              </a:rPr>
              <a:t>System.out.println</a:t>
            </a:r>
            <a:r>
              <a:rPr lang="en-GB" sz="1800" dirty="0">
                <a:solidFill>
                  <a:srgbClr val="003399"/>
                </a:solidFill>
                <a:latin typeface="Courier" pitchFamily="49" charset="0"/>
              </a:rPr>
              <a:t>(</a:t>
            </a:r>
            <a:r>
              <a:rPr lang="en-GB" sz="1800" dirty="0" err="1">
                <a:solidFill>
                  <a:srgbClr val="003399"/>
                </a:solidFill>
                <a:latin typeface="Courier" pitchFamily="49" charset="0"/>
              </a:rPr>
              <a:t>hitung</a:t>
            </a:r>
            <a:r>
              <a:rPr lang="en-GB" sz="1800" dirty="0">
                <a:solidFill>
                  <a:srgbClr val="003399"/>
                </a:solidFill>
                <a:latin typeface="Courier" pitchFamily="49" charset="0"/>
              </a:rPr>
              <a:t>[4-i]);</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endParaRPr lang="en-GB" sz="1800" dirty="0">
              <a:solidFill>
                <a:srgbClr val="003399"/>
              </a:solidFill>
              <a:latin typeface="Courier" pitchFamily="49" charset="0"/>
            </a:endParaRP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a:t>
            </a:r>
            <a:r>
              <a:rPr lang="en-GB" sz="1800" dirty="0" err="1">
                <a:solidFill>
                  <a:srgbClr val="003399"/>
                </a:solidFill>
                <a:latin typeface="Courier" pitchFamily="49" charset="0"/>
              </a:rPr>
              <a:t>System.out.println</a:t>
            </a:r>
            <a:r>
              <a:rPr lang="en-GB" sz="1800" dirty="0">
                <a:solidFill>
                  <a:srgbClr val="003399"/>
                </a:solidFill>
                <a:latin typeface="Courier" pitchFamily="49" charset="0"/>
              </a:rPr>
              <a:t>(“</a:t>
            </a:r>
            <a:r>
              <a:rPr lang="en-GB" sz="1800" dirty="0" err="1">
                <a:solidFill>
                  <a:srgbClr val="003399"/>
                </a:solidFill>
                <a:latin typeface="Courier" pitchFamily="49" charset="0"/>
              </a:rPr>
              <a:t>Isi</a:t>
            </a:r>
            <a:r>
              <a:rPr lang="en-GB" sz="1800" dirty="0">
                <a:solidFill>
                  <a:srgbClr val="003399"/>
                </a:solidFill>
                <a:latin typeface="Courier" pitchFamily="49" charset="0"/>
              </a:rPr>
              <a:t> array H </a:t>
            </a:r>
            <a:r>
              <a:rPr lang="en-GB" sz="1800" dirty="0" err="1">
                <a:solidFill>
                  <a:srgbClr val="003399"/>
                </a:solidFill>
                <a:latin typeface="Courier" pitchFamily="49" charset="0"/>
              </a:rPr>
              <a:t>dari</a:t>
            </a:r>
            <a:r>
              <a:rPr lang="en-GB" sz="1800" dirty="0">
                <a:solidFill>
                  <a:srgbClr val="003399"/>
                </a:solidFill>
                <a:latin typeface="Courier" pitchFamily="49" charset="0"/>
              </a:rPr>
              <a:t> AKHIR </a:t>
            </a:r>
            <a:r>
              <a:rPr lang="en-GB" sz="1800" dirty="0" err="1">
                <a:solidFill>
                  <a:srgbClr val="003399"/>
                </a:solidFill>
                <a:latin typeface="Courier" pitchFamily="49" charset="0"/>
              </a:rPr>
              <a:t>ke</a:t>
            </a:r>
            <a:r>
              <a:rPr lang="en-GB" sz="1800" dirty="0">
                <a:solidFill>
                  <a:srgbClr val="003399"/>
                </a:solidFill>
                <a:latin typeface="Courier" pitchFamily="49" charset="0"/>
              </a:rPr>
              <a:t> AWAL: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for (</a:t>
            </a:r>
            <a:r>
              <a:rPr lang="en-GB" sz="1800" dirty="0" err="1">
                <a:solidFill>
                  <a:srgbClr val="003399"/>
                </a:solidFill>
                <a:latin typeface="Courier" pitchFamily="49" charset="0"/>
              </a:rPr>
              <a:t>i</a:t>
            </a:r>
            <a:r>
              <a:rPr lang="en-GB" sz="1800" dirty="0">
                <a:solidFill>
                  <a:srgbClr val="003399"/>
                </a:solidFill>
                <a:latin typeface="Courier" pitchFamily="49" charset="0"/>
              </a:rPr>
              <a:t>=0; </a:t>
            </a:r>
            <a:r>
              <a:rPr lang="en-GB" sz="1800" dirty="0" err="1">
                <a:solidFill>
                  <a:srgbClr val="003399"/>
                </a:solidFill>
                <a:latin typeface="Courier" pitchFamily="49" charset="0"/>
              </a:rPr>
              <a:t>i</a:t>
            </a:r>
            <a:r>
              <a:rPr lang="en-GB" sz="1800" dirty="0">
                <a:solidFill>
                  <a:srgbClr val="003399"/>
                </a:solidFill>
                <a:latin typeface="Courier" pitchFamily="49" charset="0"/>
              </a:rPr>
              <a:t>&lt;</a:t>
            </a:r>
            <a:r>
              <a:rPr lang="id-ID" sz="1800" dirty="0">
                <a:solidFill>
                  <a:srgbClr val="003399"/>
                </a:solidFill>
                <a:latin typeface="Courier" pitchFamily="49" charset="0"/>
              </a:rPr>
              <a:t> 5</a:t>
            </a:r>
            <a:r>
              <a:rPr lang="en-GB" sz="1800" dirty="0">
                <a:solidFill>
                  <a:srgbClr val="003399"/>
                </a:solidFill>
                <a:latin typeface="Courier" pitchFamily="49" charset="0"/>
              </a:rPr>
              <a:t>; </a:t>
            </a:r>
            <a:r>
              <a:rPr lang="en-GB" sz="1800" dirty="0" err="1">
                <a:solidFill>
                  <a:srgbClr val="003399"/>
                </a:solidFill>
                <a:latin typeface="Courier" pitchFamily="49" charset="0"/>
              </a:rPr>
              <a:t>i</a:t>
            </a:r>
            <a:r>
              <a:rPr lang="en-GB" sz="18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a:t>
            </a:r>
            <a:r>
              <a:rPr lang="en-GB" sz="1800" dirty="0" err="1">
                <a:solidFill>
                  <a:srgbClr val="003399"/>
                </a:solidFill>
                <a:latin typeface="Courier" pitchFamily="49" charset="0"/>
              </a:rPr>
              <a:t>System.out.println</a:t>
            </a:r>
            <a:r>
              <a:rPr lang="en-GB" sz="1800" dirty="0">
                <a:solidFill>
                  <a:srgbClr val="003399"/>
                </a:solidFill>
                <a:latin typeface="Courier" pitchFamily="49" charset="0"/>
              </a:rPr>
              <a:t>(H[4-i]);</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GB" sz="1800" dirty="0">
                <a:solidFill>
                  <a:srgbClr val="003399"/>
                </a:solidFill>
                <a:latin typeface="Courier" pitchFamily="49" charset="0"/>
              </a:rP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body"/>
          </p:nvPr>
        </p:nvSpPr>
        <p:spPr>
          <a:xfrm>
            <a:off x="722313" y="1093788"/>
            <a:ext cx="7600950" cy="5018087"/>
          </a:xfrm>
        </p:spPr>
        <p:txBody>
          <a:bodyPr anchor="t"/>
          <a:lstStyle/>
          <a:p>
            <a:pPr marL="456487" indent="-391686" algn="l" eaLnBrk="1" hangingPunct="1">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900" dirty="0" err="1">
                <a:solidFill>
                  <a:srgbClr val="003399"/>
                </a:solidFill>
              </a:rPr>
              <a:t>Seperti</a:t>
            </a:r>
            <a:r>
              <a:rPr lang="en-GB" sz="2900" dirty="0">
                <a:solidFill>
                  <a:srgbClr val="003399"/>
                </a:solidFill>
              </a:rPr>
              <a:t> </a:t>
            </a:r>
            <a:r>
              <a:rPr lang="en-GB" sz="2900" dirty="0" err="1">
                <a:solidFill>
                  <a:srgbClr val="003399"/>
                </a:solidFill>
              </a:rPr>
              <a:t>objek-objek</a:t>
            </a:r>
            <a:r>
              <a:rPr lang="en-GB" sz="2900" dirty="0">
                <a:solidFill>
                  <a:srgbClr val="003399"/>
                </a:solidFill>
              </a:rPr>
              <a:t> </a:t>
            </a:r>
            <a:r>
              <a:rPr lang="en-GB" sz="2900" dirty="0" err="1">
                <a:solidFill>
                  <a:srgbClr val="003399"/>
                </a:solidFill>
              </a:rPr>
              <a:t>pada</a:t>
            </a:r>
            <a:r>
              <a:rPr lang="en-GB" sz="2900" dirty="0">
                <a:solidFill>
                  <a:srgbClr val="003399"/>
                </a:solidFill>
              </a:rPr>
              <a:t> </a:t>
            </a:r>
            <a:r>
              <a:rPr lang="en-GB" sz="2900" dirty="0" err="1">
                <a:solidFill>
                  <a:srgbClr val="003399"/>
                </a:solidFill>
              </a:rPr>
              <a:t>umumnya</a:t>
            </a:r>
            <a:r>
              <a:rPr lang="en-GB" sz="2900" dirty="0">
                <a:solidFill>
                  <a:srgbClr val="003399"/>
                </a:solidFill>
              </a:rPr>
              <a:t> yang </a:t>
            </a:r>
            <a:r>
              <a:rPr lang="en-GB" sz="2900" dirty="0" err="1">
                <a:solidFill>
                  <a:srgbClr val="003399"/>
                </a:solidFill>
              </a:rPr>
              <a:t>mempunyai</a:t>
            </a:r>
            <a:r>
              <a:rPr lang="en-GB" sz="2900" dirty="0">
                <a:solidFill>
                  <a:srgbClr val="003399"/>
                </a:solidFill>
              </a:rPr>
              <a:t> </a:t>
            </a:r>
            <a:r>
              <a:rPr lang="en-GB" sz="2900" dirty="0" err="1">
                <a:solidFill>
                  <a:srgbClr val="003399"/>
                </a:solidFill>
              </a:rPr>
              <a:t>variabel</a:t>
            </a:r>
            <a:r>
              <a:rPr lang="en-GB" sz="2900" dirty="0">
                <a:solidFill>
                  <a:srgbClr val="003399"/>
                </a:solidFill>
              </a:rPr>
              <a:t> instance, </a:t>
            </a:r>
            <a:r>
              <a:rPr lang="en-GB" sz="2900" dirty="0" err="1">
                <a:solidFill>
                  <a:srgbClr val="003399"/>
                </a:solidFill>
              </a:rPr>
              <a:t>maka</a:t>
            </a:r>
            <a:r>
              <a:rPr lang="en-GB" sz="2900" dirty="0">
                <a:solidFill>
                  <a:srgbClr val="003399"/>
                </a:solidFill>
              </a:rPr>
              <a:t> array </a:t>
            </a:r>
            <a:r>
              <a:rPr lang="en-GB" sz="2900" dirty="0" err="1">
                <a:solidFill>
                  <a:srgbClr val="003399"/>
                </a:solidFill>
              </a:rPr>
              <a:t>juga</a:t>
            </a:r>
            <a:r>
              <a:rPr lang="en-GB" sz="2900" dirty="0">
                <a:solidFill>
                  <a:srgbClr val="003399"/>
                </a:solidFill>
              </a:rPr>
              <a:t> </a:t>
            </a:r>
            <a:r>
              <a:rPr lang="en-GB" sz="2900" dirty="0" err="1">
                <a:solidFill>
                  <a:srgbClr val="003399"/>
                </a:solidFill>
              </a:rPr>
              <a:t>mempunyai</a:t>
            </a:r>
            <a:r>
              <a:rPr lang="en-GB" sz="2900" dirty="0">
                <a:solidFill>
                  <a:srgbClr val="003399"/>
                </a:solidFill>
              </a:rPr>
              <a:t> </a:t>
            </a:r>
            <a:r>
              <a:rPr lang="en-GB" sz="2900" dirty="0" err="1">
                <a:solidFill>
                  <a:srgbClr val="003399"/>
                </a:solidFill>
              </a:rPr>
              <a:t>variabel</a:t>
            </a:r>
            <a:r>
              <a:rPr lang="en-GB" sz="2900" dirty="0">
                <a:solidFill>
                  <a:srgbClr val="003399"/>
                </a:solidFill>
              </a:rPr>
              <a:t> instance yang </a:t>
            </a:r>
            <a:r>
              <a:rPr lang="en-GB" sz="2900" dirty="0" err="1">
                <a:solidFill>
                  <a:srgbClr val="003399"/>
                </a:solidFill>
              </a:rPr>
              <a:t>penting</a:t>
            </a:r>
            <a:r>
              <a:rPr lang="en-GB" sz="2900" dirty="0">
                <a:solidFill>
                  <a:srgbClr val="003399"/>
                </a:solidFill>
              </a:rPr>
              <a:t> </a:t>
            </a:r>
            <a:r>
              <a:rPr lang="en-GB" sz="2900" dirty="0" err="1">
                <a:solidFill>
                  <a:srgbClr val="003399"/>
                </a:solidFill>
              </a:rPr>
              <a:t>yaitu</a:t>
            </a:r>
            <a:r>
              <a:rPr lang="en-GB" sz="2900" dirty="0">
                <a:solidFill>
                  <a:srgbClr val="003399"/>
                </a:solidFill>
              </a:rPr>
              <a:t> </a:t>
            </a:r>
            <a:r>
              <a:rPr lang="en-GB" sz="2900" dirty="0">
                <a:solidFill>
                  <a:srgbClr val="003399"/>
                </a:solidFill>
                <a:latin typeface="Courier" pitchFamily="49" charset="0"/>
              </a:rPr>
              <a:t>length</a:t>
            </a:r>
            <a:r>
              <a:rPr lang="en-GB" sz="2900" dirty="0">
                <a:solidFill>
                  <a:srgbClr val="003399"/>
                </a:solidFill>
              </a:rPr>
              <a:t>.</a:t>
            </a:r>
          </a:p>
          <a:p>
            <a:pPr marL="456487" indent="-391686" algn="l" eaLnBrk="1" hangingPunct="1">
              <a:lnSpc>
                <a:spcPct val="97000"/>
              </a:lnSpc>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900" dirty="0">
                <a:solidFill>
                  <a:srgbClr val="003399"/>
                </a:solidFill>
                <a:latin typeface="Courier" pitchFamily="49" charset="0"/>
              </a:rPr>
              <a:t>length</a:t>
            </a:r>
            <a:r>
              <a:rPr lang="en-GB" sz="2900" dirty="0">
                <a:solidFill>
                  <a:srgbClr val="003399"/>
                </a:solidFill>
              </a:rPr>
              <a:t> </a:t>
            </a:r>
            <a:r>
              <a:rPr lang="en-GB" sz="2900" dirty="0" err="1">
                <a:solidFill>
                  <a:srgbClr val="003399"/>
                </a:solidFill>
              </a:rPr>
              <a:t>berfungsi</a:t>
            </a:r>
            <a:r>
              <a:rPr lang="en-GB" sz="2900" dirty="0">
                <a:solidFill>
                  <a:srgbClr val="003399"/>
                </a:solidFill>
              </a:rPr>
              <a:t> </a:t>
            </a:r>
            <a:r>
              <a:rPr lang="en-GB" sz="2900" dirty="0" err="1">
                <a:solidFill>
                  <a:srgbClr val="003399"/>
                </a:solidFill>
              </a:rPr>
              <a:t>untuk</a:t>
            </a:r>
            <a:r>
              <a:rPr lang="en-GB" sz="2900" dirty="0">
                <a:solidFill>
                  <a:srgbClr val="003399"/>
                </a:solidFill>
              </a:rPr>
              <a:t> </a:t>
            </a:r>
            <a:r>
              <a:rPr lang="en-GB" sz="2900" dirty="0" err="1">
                <a:solidFill>
                  <a:srgbClr val="003399"/>
                </a:solidFill>
              </a:rPr>
              <a:t>menghitung</a:t>
            </a:r>
            <a:r>
              <a:rPr lang="en-GB" sz="2900" dirty="0">
                <a:solidFill>
                  <a:srgbClr val="003399"/>
                </a:solidFill>
              </a:rPr>
              <a:t> </a:t>
            </a:r>
            <a:r>
              <a:rPr lang="en-GB" sz="2900" dirty="0" err="1">
                <a:solidFill>
                  <a:srgbClr val="003399"/>
                </a:solidFill>
              </a:rPr>
              <a:t>jumlah</a:t>
            </a:r>
            <a:r>
              <a:rPr lang="en-GB" sz="2900" dirty="0">
                <a:solidFill>
                  <a:srgbClr val="003399"/>
                </a:solidFill>
              </a:rPr>
              <a:t> </a:t>
            </a:r>
            <a:r>
              <a:rPr lang="en-GB" sz="2900" dirty="0" err="1">
                <a:solidFill>
                  <a:srgbClr val="003399"/>
                </a:solidFill>
              </a:rPr>
              <a:t>elemen</a:t>
            </a:r>
            <a:r>
              <a:rPr lang="en-GB" sz="2900" dirty="0">
                <a:solidFill>
                  <a:srgbClr val="003399"/>
                </a:solidFill>
              </a:rPr>
              <a:t> yang </a:t>
            </a:r>
            <a:r>
              <a:rPr lang="en-GB" sz="2900" dirty="0" err="1">
                <a:solidFill>
                  <a:srgbClr val="003399"/>
                </a:solidFill>
              </a:rPr>
              <a:t>ada</a:t>
            </a:r>
            <a:r>
              <a:rPr lang="en-GB" sz="2900" dirty="0">
                <a:solidFill>
                  <a:srgbClr val="003399"/>
                </a:solidFill>
              </a:rPr>
              <a:t> </a:t>
            </a:r>
            <a:r>
              <a:rPr lang="en-GB" sz="2900" dirty="0" err="1">
                <a:solidFill>
                  <a:srgbClr val="003399"/>
                </a:solidFill>
              </a:rPr>
              <a:t>dalam</a:t>
            </a:r>
            <a:r>
              <a:rPr lang="en-GB" sz="2900" dirty="0">
                <a:solidFill>
                  <a:srgbClr val="003399"/>
                </a:solidFill>
              </a:rPr>
              <a:t> </a:t>
            </a:r>
            <a:r>
              <a:rPr lang="en-GB" sz="2900" dirty="0" err="1">
                <a:solidFill>
                  <a:srgbClr val="003399"/>
                </a:solidFill>
              </a:rPr>
              <a:t>suatu</a:t>
            </a:r>
            <a:r>
              <a:rPr lang="en-GB" sz="2900" dirty="0">
                <a:solidFill>
                  <a:srgbClr val="003399"/>
                </a:solidFill>
              </a:rPr>
              <a:t> array.</a:t>
            </a:r>
          </a:p>
          <a:p>
            <a:pPr marL="456487" indent="-391686" algn="l" eaLnBrk="1" hangingPunct="1">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900" dirty="0">
                <a:solidFill>
                  <a:srgbClr val="003399"/>
                </a:solidFill>
              </a:rPr>
              <a:t>Cara </a:t>
            </a:r>
            <a:r>
              <a:rPr lang="en-GB" sz="2900" dirty="0" err="1">
                <a:solidFill>
                  <a:srgbClr val="003399"/>
                </a:solidFill>
              </a:rPr>
              <a:t>penggunaannya</a:t>
            </a:r>
            <a:r>
              <a:rPr lang="en-GB" sz="2900" dirty="0">
                <a:solidFill>
                  <a:srgbClr val="003399"/>
                </a:solidFill>
              </a:rPr>
              <a:t> </a:t>
            </a:r>
            <a:r>
              <a:rPr lang="en-GB" sz="2900" dirty="0" err="1">
                <a:solidFill>
                  <a:srgbClr val="003399"/>
                </a:solidFill>
              </a:rPr>
              <a:t>adalah</a:t>
            </a:r>
            <a:r>
              <a:rPr lang="en-GB" sz="2900" dirty="0">
                <a:solidFill>
                  <a:srgbClr val="003399"/>
                </a:solidFill>
              </a:rPr>
              <a:t> </a:t>
            </a:r>
            <a:r>
              <a:rPr lang="en-GB" sz="2900" dirty="0" err="1">
                <a:solidFill>
                  <a:srgbClr val="003399"/>
                </a:solidFill>
              </a:rPr>
              <a:t>sbb</a:t>
            </a:r>
            <a:r>
              <a:rPr lang="en-GB" sz="2900" dirty="0">
                <a:solidFill>
                  <a:srgbClr val="003399"/>
                </a:solidFill>
              </a:rPr>
              <a:t>:</a:t>
            </a:r>
          </a:p>
          <a:p>
            <a:pPr marL="979214" lvl="2" indent="-391686" algn="l" eaLnBrk="1" hangingPunct="1">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lang="en-GB" sz="2200" dirty="0">
              <a:solidFill>
                <a:srgbClr val="003399"/>
              </a:solidFill>
            </a:endParaRPr>
          </a:p>
          <a:p>
            <a:pPr marL="1239859" lvl="3" indent="-391686" algn="l" eaLnBrk="1" hangingPunct="1">
              <a:lnSpc>
                <a:spcPct val="97000"/>
              </a:lnSpc>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900" dirty="0" err="1">
                <a:solidFill>
                  <a:srgbClr val="003399"/>
                </a:solidFill>
                <a:latin typeface="Courier" pitchFamily="49" charset="0"/>
              </a:rPr>
              <a:t>namaArray.length</a:t>
            </a:r>
            <a:endParaRPr lang="en-GB" sz="2900" dirty="0">
              <a:solidFill>
                <a:srgbClr val="003399"/>
              </a:solidFill>
              <a:latin typeface="Courier" pitchFamily="49" charset="0"/>
            </a:endParaRPr>
          </a:p>
          <a:p>
            <a:pPr marL="456487" indent="-391686" algn="l" eaLnBrk="1" hangingPunct="1">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lang="en-GB" sz="2900" dirty="0">
              <a:solidFill>
                <a:srgbClr val="003399"/>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body"/>
          </p:nvPr>
        </p:nvSpPr>
        <p:spPr>
          <a:xfrm>
            <a:off x="406400" y="722313"/>
            <a:ext cx="8340725" cy="5505450"/>
          </a:xfrm>
        </p:spPr>
        <p:txBody>
          <a:bodyPr anchor="t"/>
          <a:lstStyle/>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class cobaArray2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  public static void main (String[] </a:t>
            </a:r>
            <a:r>
              <a:rPr lang="en-GB" sz="2400" dirty="0" err="1">
                <a:solidFill>
                  <a:srgbClr val="003399"/>
                </a:solidFill>
                <a:latin typeface="Courier" pitchFamily="49" charset="0"/>
              </a:rPr>
              <a:t>args</a:t>
            </a:r>
            <a:r>
              <a:rPr lang="en-GB" sz="2400" dirty="0">
                <a:solidFill>
                  <a:srgbClr val="003399"/>
                </a:solidFill>
                <a:latin typeface="Courier" pitchFamily="49" charset="0"/>
              </a:rPr>
              <a:t>)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int</a:t>
            </a:r>
            <a:r>
              <a:rPr lang="en-GB" sz="2400" dirty="0">
                <a:solidFill>
                  <a:srgbClr val="003399"/>
                </a:solidFill>
                <a:latin typeface="Courier" pitchFamily="49" charset="0"/>
              </a:rPr>
              <a:t> </a:t>
            </a:r>
            <a:r>
              <a:rPr lang="en-GB" sz="2400" dirty="0" err="1">
                <a:solidFill>
                  <a:srgbClr val="003399"/>
                </a:solidFill>
                <a:latin typeface="Courier" pitchFamily="49" charset="0"/>
              </a:rPr>
              <a:t>i</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int</a:t>
            </a:r>
            <a:r>
              <a:rPr lang="en-GB" sz="2400" dirty="0">
                <a:solidFill>
                  <a:srgbClr val="003399"/>
                </a:solidFill>
                <a:latin typeface="Courier" pitchFamily="49" charset="0"/>
              </a:rPr>
              <a:t>[] </a:t>
            </a:r>
            <a:r>
              <a:rPr lang="en-GB" sz="2400" dirty="0" err="1">
                <a:solidFill>
                  <a:srgbClr val="003399"/>
                </a:solidFill>
                <a:latin typeface="Courier" pitchFamily="49" charset="0"/>
              </a:rPr>
              <a:t>hitung</a:t>
            </a:r>
            <a:r>
              <a:rPr lang="en-GB" sz="2400" dirty="0">
                <a:solidFill>
                  <a:srgbClr val="003399"/>
                </a:solidFill>
                <a:latin typeface="Courier" pitchFamily="49" charset="0"/>
              </a:rPr>
              <a:t>, H;</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hitung</a:t>
            </a:r>
            <a:r>
              <a:rPr lang="en-GB" sz="2400" dirty="0">
                <a:solidFill>
                  <a:srgbClr val="003399"/>
                </a:solidFill>
                <a:latin typeface="Courier" pitchFamily="49" charset="0"/>
              </a:rPr>
              <a:t> = new </a:t>
            </a:r>
            <a:r>
              <a:rPr lang="en-GB" sz="2400" dirty="0" err="1">
                <a:solidFill>
                  <a:srgbClr val="003399"/>
                </a:solidFill>
                <a:latin typeface="Courier" pitchFamily="49" charset="0"/>
              </a:rPr>
              <a:t>int</a:t>
            </a:r>
            <a:r>
              <a:rPr lang="en-GB" sz="2400" dirty="0">
                <a:solidFill>
                  <a:srgbClr val="003399"/>
                </a:solidFill>
                <a:latin typeface="Courier" pitchFamily="49" charset="0"/>
              </a:rPr>
              <a:t>[5];</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GB" sz="2400" dirty="0">
              <a:solidFill>
                <a:srgbClr val="003399"/>
              </a:solidFill>
              <a:latin typeface="Courier" pitchFamily="49" charset="0"/>
            </a:endParaRP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    H = </a:t>
            </a:r>
            <a:r>
              <a:rPr lang="en-GB" sz="2400" dirty="0" err="1">
                <a:solidFill>
                  <a:srgbClr val="003399"/>
                </a:solidFill>
                <a:latin typeface="Courier" pitchFamily="49" charset="0"/>
              </a:rPr>
              <a:t>hitung</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System.out.println</a:t>
            </a:r>
            <a:r>
              <a:rPr lang="en-GB" sz="2400" dirty="0">
                <a:solidFill>
                  <a:srgbClr val="003399"/>
                </a:solidFill>
                <a:latin typeface="Courier" pitchFamily="49" charset="0"/>
              </a:rPr>
              <a:t>("</a:t>
            </a:r>
            <a:r>
              <a:rPr lang="en-GB" sz="2400" dirty="0" err="1">
                <a:solidFill>
                  <a:srgbClr val="003399"/>
                </a:solidFill>
                <a:latin typeface="Courier" pitchFamily="49" charset="0"/>
              </a:rPr>
              <a:t>Jumlah</a:t>
            </a:r>
            <a:r>
              <a:rPr lang="en-GB" sz="2400" dirty="0">
                <a:solidFill>
                  <a:srgbClr val="003399"/>
                </a:solidFill>
                <a:latin typeface="Courier" pitchFamily="49" charset="0"/>
              </a:rPr>
              <a:t> </a:t>
            </a:r>
            <a:r>
              <a:rPr lang="en-GB" sz="2400" dirty="0" err="1">
                <a:solidFill>
                  <a:srgbClr val="003399"/>
                </a:solidFill>
                <a:latin typeface="Courier" pitchFamily="49" charset="0"/>
              </a:rPr>
              <a:t>elemen</a:t>
            </a:r>
            <a:r>
              <a:rPr lang="en-GB" sz="2400" dirty="0">
                <a:solidFill>
                  <a:srgbClr val="003399"/>
                </a:solidFill>
                <a:latin typeface="Courier" pitchFamily="49" charset="0"/>
              </a:rPr>
              <a:t> array</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hitung</a:t>
            </a:r>
            <a:r>
              <a:rPr lang="en-GB" sz="2400" dirty="0">
                <a:solidFill>
                  <a:srgbClr val="003399"/>
                </a:solidFill>
                <a:latin typeface="Courier" pitchFamily="49" charset="0"/>
              </a:rPr>
              <a:t>' : "+ </a:t>
            </a:r>
            <a:r>
              <a:rPr lang="en-GB" sz="2400" dirty="0" err="1">
                <a:solidFill>
                  <a:srgbClr val="003399"/>
                </a:solidFill>
                <a:latin typeface="Courier" pitchFamily="49" charset="0"/>
              </a:rPr>
              <a:t>hitung.length</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    </a:t>
            </a:r>
            <a:r>
              <a:rPr lang="en-GB" sz="2400" dirty="0" err="1">
                <a:solidFill>
                  <a:srgbClr val="003399"/>
                </a:solidFill>
                <a:latin typeface="Courier" pitchFamily="49" charset="0"/>
              </a:rPr>
              <a:t>System.out.println</a:t>
            </a:r>
            <a:r>
              <a:rPr lang="en-GB" sz="2400" dirty="0">
                <a:solidFill>
                  <a:srgbClr val="003399"/>
                </a:solidFill>
                <a:latin typeface="Courier" pitchFamily="49" charset="0"/>
              </a:rPr>
              <a:t>("</a:t>
            </a:r>
            <a:r>
              <a:rPr lang="en-GB" sz="2400" dirty="0" err="1">
                <a:solidFill>
                  <a:srgbClr val="003399"/>
                </a:solidFill>
                <a:latin typeface="Courier" pitchFamily="49" charset="0"/>
              </a:rPr>
              <a:t>Jumlah</a:t>
            </a:r>
            <a:r>
              <a:rPr lang="en-GB" sz="2400" dirty="0">
                <a:solidFill>
                  <a:srgbClr val="003399"/>
                </a:solidFill>
                <a:latin typeface="Courier" pitchFamily="49" charset="0"/>
              </a:rPr>
              <a:t> </a:t>
            </a:r>
            <a:r>
              <a:rPr lang="en-GB" sz="2400" dirty="0" err="1">
                <a:solidFill>
                  <a:srgbClr val="003399"/>
                </a:solidFill>
                <a:latin typeface="Courier" pitchFamily="49" charset="0"/>
              </a:rPr>
              <a:t>elemen</a:t>
            </a:r>
            <a:r>
              <a:rPr lang="en-GB" sz="2400" dirty="0">
                <a:solidFill>
                  <a:srgbClr val="003399"/>
                </a:solidFill>
                <a:latin typeface="Courier" pitchFamily="49" charset="0"/>
              </a:rPr>
              <a:t> array</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                          'H' : "+ </a:t>
            </a:r>
            <a:r>
              <a:rPr lang="en-GB" sz="2400" dirty="0" err="1">
                <a:solidFill>
                  <a:srgbClr val="003399"/>
                </a:solidFill>
                <a:latin typeface="Courier" pitchFamily="49" charset="0"/>
              </a:rPr>
              <a:t>H.length</a:t>
            </a:r>
            <a:r>
              <a:rPr lang="en-GB" sz="2400" dirty="0">
                <a:solidFill>
                  <a:srgbClr val="003399"/>
                </a:solidFill>
                <a:latin typeface="Courier" pitchFamily="49" charset="0"/>
              </a:rPr>
              <a:t>);</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   }</a:t>
            </a:r>
          </a:p>
          <a:p>
            <a:pPr marL="456487" indent="-391686" algn="l" eaLnBrk="1" hangingPunct="1">
              <a:lnSpc>
                <a:spcPct val="97000"/>
              </a:lnSpc>
              <a:buClr>
                <a:srgbClr val="99284C"/>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400" dirty="0">
                <a:solidFill>
                  <a:srgbClr val="003399"/>
                </a:solidFill>
                <a:latin typeface="Courier" pitchFamily="49" charset="0"/>
              </a:rP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lIns="91430" tIns="45715" rIns="91430" bIns="45715"/>
          <a:lstStyle/>
          <a:p>
            <a:endParaRPr lang="en-US">
              <a:solidFill>
                <a:srgbClr val="996633"/>
              </a:solidFill>
            </a:endParaRPr>
          </a:p>
          <a:p>
            <a:r>
              <a:rPr lang="en-US">
                <a:solidFill>
                  <a:srgbClr val="996633"/>
                </a:solidFill>
              </a:rPr>
              <a:t>©The McGraw-Hill Companies, Inc. Permission required for reproduction or display.</a:t>
            </a:r>
          </a:p>
        </p:txBody>
      </p:sp>
      <p:sp>
        <p:nvSpPr>
          <p:cNvPr id="5" name="Slide Number Placeholder 4"/>
          <p:cNvSpPr>
            <a:spLocks noGrp="1"/>
          </p:cNvSpPr>
          <p:nvPr>
            <p:ph type="sldNum" sz="quarter" idx="11"/>
          </p:nvPr>
        </p:nvSpPr>
        <p:spPr/>
        <p:txBody>
          <a:bodyPr lIns="91430" tIns="45715" rIns="91430" bIns="45715"/>
          <a:lstStyle/>
          <a:p>
            <a:pPr>
              <a:defRPr/>
            </a:pPr>
            <a:endParaRPr lang="en-US" dirty="0">
              <a:solidFill>
                <a:srgbClr val="996633"/>
              </a:solidFill>
            </a:endParaRPr>
          </a:p>
          <a:p>
            <a:pPr>
              <a:defRPr/>
            </a:pPr>
            <a:r>
              <a:rPr lang="en-US" dirty="0">
                <a:solidFill>
                  <a:srgbClr val="996633"/>
                </a:solidFill>
              </a:rPr>
              <a:t>Chapter 10</a:t>
            </a:r>
            <a:r>
              <a:rPr lang="en-US" sz="1200" dirty="0">
                <a:solidFill>
                  <a:srgbClr val="996633"/>
                </a:solidFill>
              </a:rPr>
              <a:t> - </a:t>
            </a:r>
            <a:fld id="{486B45A0-9ACE-468D-A3AF-E8EE7E35AB00}" type="slidenum">
              <a:rPr lang="en-US">
                <a:solidFill>
                  <a:srgbClr val="996633"/>
                </a:solidFill>
              </a:rPr>
              <a:pPr>
                <a:defRPr/>
              </a:pPr>
              <a:t>16</a:t>
            </a:fld>
            <a:endParaRPr lang="en-US" dirty="0">
              <a:solidFill>
                <a:srgbClr val="996633"/>
              </a:solidFill>
            </a:endParaRPr>
          </a:p>
        </p:txBody>
      </p:sp>
      <p:sp>
        <p:nvSpPr>
          <p:cNvPr id="29700" name="Rectangle 2"/>
          <p:cNvSpPr>
            <a:spLocks noGrp="1" noChangeArrowheads="1"/>
          </p:cNvSpPr>
          <p:nvPr>
            <p:ph type="title"/>
          </p:nvPr>
        </p:nvSpPr>
        <p:spPr/>
        <p:txBody>
          <a:bodyPr/>
          <a:lstStyle/>
          <a:p>
            <a:pPr eaLnBrk="1" hangingPunct="1"/>
            <a:r>
              <a:rPr lang="en-US"/>
              <a:t>Arrays of Objects</a:t>
            </a:r>
          </a:p>
        </p:txBody>
      </p:sp>
      <p:sp>
        <p:nvSpPr>
          <p:cNvPr id="100355" name="Rectangle 3"/>
          <p:cNvSpPr>
            <a:spLocks noGrp="1" noChangeArrowheads="1"/>
          </p:cNvSpPr>
          <p:nvPr>
            <p:ph type="body" idx="1"/>
          </p:nvPr>
        </p:nvSpPr>
        <p:spPr>
          <a:xfrm>
            <a:off x="304800" y="1447800"/>
            <a:ext cx="8534400" cy="4618038"/>
          </a:xfrm>
        </p:spPr>
        <p:txBody>
          <a:bodyPr/>
          <a:lstStyle/>
          <a:p>
            <a:pPr eaLnBrk="1" hangingPunct="1"/>
            <a:r>
              <a:rPr lang="en-US"/>
              <a:t>Dalam Java, selain menggunakan array tipe data primitif, kita juga dapat menggunakan array of objects. </a:t>
            </a:r>
          </a:p>
          <a:p>
            <a:pPr eaLnBrk="1" hangingPunct="1"/>
            <a:r>
              <a:rPr lang="en-US"/>
              <a:t>Sebuah array tipe data primitif sangat bermanfaat, array of objects jauh lebih bermanfaat lagi dalam situasi nyata. </a:t>
            </a:r>
          </a:p>
          <a:p>
            <a:pPr eaLnBrk="1" hangingPunct="1"/>
            <a:r>
              <a:rPr lang="en-US"/>
              <a:t>Penggunaan  array of objects memungkinkan kita membuat aplikasi lebih logis dan representatif.</a:t>
            </a:r>
          </a:p>
        </p:txBody>
      </p:sp>
    </p:spTree>
    <p:custDataLst>
      <p:tags r:id="rId1"/>
    </p:custData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dissolve">
                                      <p:cBhvr>
                                        <p:cTn id="7" dur="500"/>
                                        <p:tgtEl>
                                          <p:spTgt spid="10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dissolve">
                                      <p:cBhvr>
                                        <p:cTn id="12" dur="500"/>
                                        <p:tgtEl>
                                          <p:spTgt spid="10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dissolve">
                                      <p:cBhvr>
                                        <p:cTn id="17" dur="500"/>
                                        <p:tgtEl>
                                          <p:spTgt spid="100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04800" y="192088"/>
            <a:ext cx="8534400" cy="6665912"/>
          </a:xfrm>
        </p:spPr>
        <p:txBody>
          <a:bodyPr/>
          <a:lstStyle/>
          <a:p>
            <a:pPr>
              <a:lnSpc>
                <a:spcPct val="80000"/>
              </a:lnSpc>
              <a:buFontTx/>
              <a:buNone/>
            </a:pPr>
            <a:r>
              <a:rPr lang="en-US" sz="1400" dirty="0"/>
              <a:t>public class </a:t>
            </a:r>
            <a:r>
              <a:rPr lang="en-US" sz="1400" dirty="0" err="1"/>
              <a:t>Mahasiswa</a:t>
            </a:r>
            <a:r>
              <a:rPr lang="en-US" sz="1400" dirty="0"/>
              <a:t> {</a:t>
            </a:r>
          </a:p>
          <a:p>
            <a:pPr>
              <a:lnSpc>
                <a:spcPct val="80000"/>
              </a:lnSpc>
              <a:buFontTx/>
              <a:buNone/>
            </a:pPr>
            <a:r>
              <a:rPr lang="en-US" sz="1400" dirty="0"/>
              <a:t>    private String </a:t>
            </a:r>
            <a:r>
              <a:rPr lang="en-US" sz="1400" dirty="0" err="1"/>
              <a:t>nim</a:t>
            </a:r>
            <a:r>
              <a:rPr lang="en-US" sz="1400" dirty="0"/>
              <a:t>;</a:t>
            </a:r>
          </a:p>
          <a:p>
            <a:pPr>
              <a:lnSpc>
                <a:spcPct val="80000"/>
              </a:lnSpc>
              <a:buFontTx/>
              <a:buNone/>
            </a:pPr>
            <a:r>
              <a:rPr lang="en-US" sz="1400" dirty="0"/>
              <a:t>    private String </a:t>
            </a:r>
            <a:r>
              <a:rPr lang="en-US" sz="1400" dirty="0" err="1"/>
              <a:t>nama</a:t>
            </a:r>
            <a:r>
              <a:rPr lang="en-US" sz="1400" dirty="0"/>
              <a:t>;</a:t>
            </a:r>
          </a:p>
          <a:p>
            <a:pPr>
              <a:lnSpc>
                <a:spcPct val="80000"/>
              </a:lnSpc>
              <a:buFontTx/>
              <a:buNone/>
            </a:pPr>
            <a:r>
              <a:rPr lang="en-US" sz="1400" dirty="0"/>
              <a:t>    private String email;</a:t>
            </a:r>
          </a:p>
          <a:p>
            <a:pPr>
              <a:lnSpc>
                <a:spcPct val="80000"/>
              </a:lnSpc>
              <a:buFontTx/>
              <a:buNone/>
            </a:pPr>
            <a:r>
              <a:rPr lang="en-US" sz="1400" dirty="0"/>
              <a:t>    private </a:t>
            </a:r>
            <a:r>
              <a:rPr lang="en-US" sz="1400" dirty="0" err="1"/>
              <a:t>int</a:t>
            </a:r>
            <a:r>
              <a:rPr lang="en-US" sz="1400" dirty="0"/>
              <a:t> </a:t>
            </a:r>
            <a:r>
              <a:rPr lang="en-US" sz="1400" dirty="0" err="1"/>
              <a:t>umur</a:t>
            </a:r>
            <a:r>
              <a:rPr lang="en-US" sz="1400" dirty="0"/>
              <a:t>;</a:t>
            </a:r>
          </a:p>
          <a:p>
            <a:pPr>
              <a:lnSpc>
                <a:spcPct val="80000"/>
              </a:lnSpc>
              <a:buFontTx/>
              <a:buNone/>
            </a:pPr>
            <a:endParaRPr lang="en-US" sz="1400" dirty="0"/>
          </a:p>
          <a:p>
            <a:pPr>
              <a:lnSpc>
                <a:spcPct val="80000"/>
              </a:lnSpc>
              <a:buFontTx/>
              <a:buNone/>
            </a:pPr>
            <a:r>
              <a:rPr lang="en-US" sz="1400" dirty="0"/>
              <a:t>    public </a:t>
            </a:r>
            <a:r>
              <a:rPr lang="en-US" sz="1400" dirty="0" err="1"/>
              <a:t>Mahasiswa</a:t>
            </a:r>
            <a:r>
              <a:rPr lang="en-US" sz="1400" dirty="0"/>
              <a:t>(String no, String nm)  {</a:t>
            </a:r>
            <a:r>
              <a:rPr lang="id-ID" sz="1400" dirty="0"/>
              <a:t>//constructor</a:t>
            </a:r>
            <a:endParaRPr lang="en-US" sz="1400" dirty="0"/>
          </a:p>
          <a:p>
            <a:pPr>
              <a:lnSpc>
                <a:spcPct val="80000"/>
              </a:lnSpc>
              <a:buFontTx/>
              <a:buNone/>
            </a:pPr>
            <a:r>
              <a:rPr lang="en-US" sz="1400" dirty="0"/>
              <a:t>        </a:t>
            </a:r>
            <a:r>
              <a:rPr lang="en-US" sz="1400" dirty="0" err="1"/>
              <a:t>nim</a:t>
            </a:r>
            <a:r>
              <a:rPr lang="en-US" sz="1400" dirty="0"/>
              <a:t>=no;</a:t>
            </a:r>
          </a:p>
          <a:p>
            <a:pPr>
              <a:lnSpc>
                <a:spcPct val="80000"/>
              </a:lnSpc>
              <a:buFontTx/>
              <a:buNone/>
            </a:pPr>
            <a:r>
              <a:rPr lang="en-US" sz="1400" dirty="0"/>
              <a:t>        </a:t>
            </a:r>
            <a:r>
              <a:rPr lang="en-US" sz="1400" dirty="0" err="1"/>
              <a:t>nama</a:t>
            </a:r>
            <a:r>
              <a:rPr lang="en-US" sz="1400" dirty="0"/>
              <a:t>=nm;</a:t>
            </a:r>
          </a:p>
          <a:p>
            <a:pPr>
              <a:lnSpc>
                <a:spcPct val="80000"/>
              </a:lnSpc>
              <a:buFontTx/>
              <a:buNone/>
            </a:pPr>
            <a:r>
              <a:rPr lang="en-US" sz="1400" dirty="0"/>
              <a:t>    }</a:t>
            </a:r>
          </a:p>
          <a:p>
            <a:pPr>
              <a:lnSpc>
                <a:spcPct val="80000"/>
              </a:lnSpc>
              <a:buFontTx/>
              <a:buNone/>
            </a:pPr>
            <a:r>
              <a:rPr lang="en-US" sz="1400" dirty="0"/>
              <a:t>    public String </a:t>
            </a:r>
            <a:r>
              <a:rPr lang="en-US" sz="1400" dirty="0" err="1"/>
              <a:t>getNim</a:t>
            </a:r>
            <a:r>
              <a:rPr lang="en-US" sz="1400" dirty="0"/>
              <a:t>() {</a:t>
            </a:r>
          </a:p>
          <a:p>
            <a:pPr>
              <a:lnSpc>
                <a:spcPct val="80000"/>
              </a:lnSpc>
              <a:buFontTx/>
              <a:buNone/>
            </a:pPr>
            <a:r>
              <a:rPr lang="en-US" sz="1400" dirty="0"/>
              <a:t>        return </a:t>
            </a:r>
            <a:r>
              <a:rPr lang="en-US" sz="1400" dirty="0" err="1"/>
              <a:t>nim</a:t>
            </a:r>
            <a:r>
              <a:rPr lang="en-US" sz="1400" dirty="0"/>
              <a:t>;</a:t>
            </a:r>
          </a:p>
          <a:p>
            <a:pPr>
              <a:lnSpc>
                <a:spcPct val="80000"/>
              </a:lnSpc>
              <a:buFontTx/>
              <a:buNone/>
            </a:pPr>
            <a:r>
              <a:rPr lang="en-US" sz="1400" dirty="0"/>
              <a:t>    }</a:t>
            </a:r>
          </a:p>
          <a:p>
            <a:pPr>
              <a:lnSpc>
                <a:spcPct val="80000"/>
              </a:lnSpc>
              <a:buFontTx/>
              <a:buNone/>
            </a:pPr>
            <a:r>
              <a:rPr lang="en-US" sz="1400" dirty="0"/>
              <a:t>    public String </a:t>
            </a:r>
            <a:r>
              <a:rPr lang="en-US" sz="1400" dirty="0" err="1"/>
              <a:t>getNama</a:t>
            </a:r>
            <a:r>
              <a:rPr lang="en-US" sz="1400" dirty="0"/>
              <a:t>() {</a:t>
            </a:r>
          </a:p>
          <a:p>
            <a:pPr>
              <a:lnSpc>
                <a:spcPct val="80000"/>
              </a:lnSpc>
              <a:buFontTx/>
              <a:buNone/>
            </a:pPr>
            <a:r>
              <a:rPr lang="en-US" sz="1400" dirty="0"/>
              <a:t>        return </a:t>
            </a:r>
            <a:r>
              <a:rPr lang="en-US" sz="1400" dirty="0" err="1"/>
              <a:t>nama</a:t>
            </a:r>
            <a:r>
              <a:rPr lang="en-US" sz="1400" dirty="0"/>
              <a:t>;</a:t>
            </a:r>
          </a:p>
          <a:p>
            <a:pPr>
              <a:lnSpc>
                <a:spcPct val="80000"/>
              </a:lnSpc>
              <a:buFontTx/>
              <a:buNone/>
            </a:pPr>
            <a:r>
              <a:rPr lang="en-US" sz="1400" dirty="0"/>
              <a:t>    }</a:t>
            </a:r>
          </a:p>
          <a:p>
            <a:pPr>
              <a:lnSpc>
                <a:spcPct val="80000"/>
              </a:lnSpc>
              <a:buFontTx/>
              <a:buNone/>
            </a:pPr>
            <a:r>
              <a:rPr lang="en-US" sz="1400" dirty="0"/>
              <a:t>    public String </a:t>
            </a:r>
            <a:r>
              <a:rPr lang="en-US" sz="1400" dirty="0" err="1"/>
              <a:t>getEmail</a:t>
            </a:r>
            <a:r>
              <a:rPr lang="en-US" sz="1400" dirty="0"/>
              <a:t>() {</a:t>
            </a:r>
          </a:p>
          <a:p>
            <a:pPr>
              <a:lnSpc>
                <a:spcPct val="80000"/>
              </a:lnSpc>
              <a:buFontTx/>
              <a:buNone/>
            </a:pPr>
            <a:r>
              <a:rPr lang="en-US" sz="1400" dirty="0"/>
              <a:t>        return email;</a:t>
            </a:r>
          </a:p>
          <a:p>
            <a:pPr>
              <a:lnSpc>
                <a:spcPct val="80000"/>
              </a:lnSpc>
              <a:buFontTx/>
              <a:buNone/>
            </a:pPr>
            <a:r>
              <a:rPr lang="en-US" sz="1400" dirty="0"/>
              <a:t>    }</a:t>
            </a:r>
          </a:p>
          <a:p>
            <a:pPr>
              <a:lnSpc>
                <a:spcPct val="80000"/>
              </a:lnSpc>
              <a:buFontTx/>
              <a:buNone/>
            </a:pPr>
            <a:r>
              <a:rPr lang="en-US" sz="1400" dirty="0"/>
              <a:t>    public void </a:t>
            </a:r>
            <a:r>
              <a:rPr lang="en-US" sz="1400" dirty="0" err="1"/>
              <a:t>setEmail</a:t>
            </a:r>
            <a:r>
              <a:rPr lang="en-US" sz="1400" dirty="0"/>
              <a:t>(String email) {</a:t>
            </a:r>
          </a:p>
          <a:p>
            <a:pPr>
              <a:lnSpc>
                <a:spcPct val="80000"/>
              </a:lnSpc>
              <a:buFontTx/>
              <a:buNone/>
            </a:pPr>
            <a:r>
              <a:rPr lang="en-US" sz="1400" dirty="0"/>
              <a:t>        </a:t>
            </a:r>
            <a:r>
              <a:rPr lang="en-US" sz="1400" dirty="0" err="1"/>
              <a:t>this.email</a:t>
            </a:r>
            <a:r>
              <a:rPr lang="en-US" sz="1400" dirty="0"/>
              <a:t> = email;</a:t>
            </a:r>
          </a:p>
          <a:p>
            <a:pPr>
              <a:lnSpc>
                <a:spcPct val="80000"/>
              </a:lnSpc>
              <a:buFontTx/>
              <a:buNone/>
            </a:pPr>
            <a:r>
              <a:rPr lang="en-US" sz="1400" dirty="0"/>
              <a:t>    }</a:t>
            </a:r>
          </a:p>
          <a:p>
            <a:pPr>
              <a:lnSpc>
                <a:spcPct val="80000"/>
              </a:lnSpc>
              <a:buFontTx/>
              <a:buNone/>
            </a:pPr>
            <a:r>
              <a:rPr lang="en-US" sz="1400" dirty="0"/>
              <a:t>    public </a:t>
            </a:r>
            <a:r>
              <a:rPr lang="en-US" sz="1400" dirty="0" err="1"/>
              <a:t>int</a:t>
            </a:r>
            <a:r>
              <a:rPr lang="en-US" sz="1400" dirty="0"/>
              <a:t> </a:t>
            </a:r>
            <a:r>
              <a:rPr lang="en-US" sz="1400" dirty="0" err="1"/>
              <a:t>getUmur</a:t>
            </a:r>
            <a:r>
              <a:rPr lang="en-US" sz="1400" dirty="0"/>
              <a:t>() {</a:t>
            </a:r>
          </a:p>
          <a:p>
            <a:pPr>
              <a:lnSpc>
                <a:spcPct val="80000"/>
              </a:lnSpc>
              <a:buFontTx/>
              <a:buNone/>
            </a:pPr>
            <a:r>
              <a:rPr lang="en-US" sz="1400" dirty="0"/>
              <a:t>        return </a:t>
            </a:r>
            <a:r>
              <a:rPr lang="en-US" sz="1400" dirty="0" err="1"/>
              <a:t>umur</a:t>
            </a:r>
            <a:r>
              <a:rPr lang="en-US" sz="1400" dirty="0"/>
              <a:t>;</a:t>
            </a:r>
          </a:p>
          <a:p>
            <a:pPr>
              <a:lnSpc>
                <a:spcPct val="80000"/>
              </a:lnSpc>
              <a:buFontTx/>
              <a:buNone/>
            </a:pPr>
            <a:r>
              <a:rPr lang="en-US" sz="1400" dirty="0"/>
              <a:t>    }</a:t>
            </a:r>
          </a:p>
          <a:p>
            <a:pPr>
              <a:lnSpc>
                <a:spcPct val="80000"/>
              </a:lnSpc>
              <a:buFontTx/>
              <a:buNone/>
            </a:pPr>
            <a:r>
              <a:rPr lang="en-US" sz="1400" dirty="0"/>
              <a:t>    public void </a:t>
            </a:r>
            <a:r>
              <a:rPr lang="en-US" sz="1400" dirty="0" err="1"/>
              <a:t>setUmur</a:t>
            </a:r>
            <a:r>
              <a:rPr lang="en-US" sz="1400" dirty="0"/>
              <a:t>(</a:t>
            </a:r>
            <a:r>
              <a:rPr lang="en-US" sz="1400" dirty="0" err="1"/>
              <a:t>int</a:t>
            </a:r>
            <a:r>
              <a:rPr lang="en-US" sz="1400" dirty="0"/>
              <a:t> </a:t>
            </a:r>
            <a:r>
              <a:rPr lang="en-US" sz="1400" dirty="0" err="1"/>
              <a:t>umr</a:t>
            </a:r>
            <a:r>
              <a:rPr lang="en-US" sz="1400" dirty="0"/>
              <a:t>) {</a:t>
            </a:r>
          </a:p>
          <a:p>
            <a:pPr>
              <a:lnSpc>
                <a:spcPct val="80000"/>
              </a:lnSpc>
              <a:buFontTx/>
              <a:buNone/>
            </a:pPr>
            <a:r>
              <a:rPr lang="en-US" sz="1400" dirty="0"/>
              <a:t>        </a:t>
            </a:r>
            <a:r>
              <a:rPr lang="en-US" sz="1400" dirty="0" err="1"/>
              <a:t>this.umur</a:t>
            </a:r>
            <a:r>
              <a:rPr lang="en-US" sz="1400" dirty="0"/>
              <a:t> = </a:t>
            </a:r>
            <a:r>
              <a:rPr lang="en-US" sz="1400" dirty="0" err="1"/>
              <a:t>umr</a:t>
            </a:r>
            <a:r>
              <a:rPr lang="en-US" sz="1400" dirty="0"/>
              <a:t>;</a:t>
            </a:r>
          </a:p>
          <a:p>
            <a:pPr>
              <a:lnSpc>
                <a:spcPct val="80000"/>
              </a:lnSpc>
              <a:buFontTx/>
              <a:buNone/>
            </a:pPr>
            <a:r>
              <a:rPr lang="en-US" sz="1400" dirty="0"/>
              <a:t>    }</a:t>
            </a:r>
          </a:p>
          <a:p>
            <a:pPr>
              <a:lnSpc>
                <a:spcPct val="80000"/>
              </a:lnSpc>
              <a:buFontTx/>
              <a:buNone/>
            </a:pPr>
            <a:r>
              <a:rPr lang="en-US" sz="1400" dirty="0"/>
              <a:t>  }</a:t>
            </a:r>
          </a:p>
          <a:p>
            <a:pPr>
              <a:lnSpc>
                <a:spcPct val="80000"/>
              </a:lnSpc>
              <a:buFontTx/>
              <a:buNone/>
            </a:pPr>
            <a:endParaRPr lang="en-US" sz="1400" dirty="0"/>
          </a:p>
        </p:txBody>
      </p:sp>
    </p:spTree>
  </p:cSld>
  <p:clrMapOvr>
    <a:masterClrMapping/>
  </p:clrMapOvr>
  <p:transition spd="med" advClick="0">
    <p:wipe/>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9" name="Slide Number Placeholder 4"/>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0A5AA119-5768-43D6-AA06-490BAED91A5D}" type="slidenum">
              <a:rPr lang="en-US">
                <a:solidFill>
                  <a:srgbClr val="996633"/>
                </a:solidFill>
              </a:rPr>
              <a:pPr>
                <a:defRPr/>
              </a:pPr>
              <a:t>18</a:t>
            </a:fld>
            <a:endParaRPr lang="en-US">
              <a:solidFill>
                <a:srgbClr val="996633"/>
              </a:solidFill>
            </a:endParaRPr>
          </a:p>
        </p:txBody>
      </p:sp>
      <p:sp>
        <p:nvSpPr>
          <p:cNvPr id="31748" name="Rectangle 2"/>
          <p:cNvSpPr>
            <a:spLocks noGrp="1" noChangeArrowheads="1"/>
          </p:cNvSpPr>
          <p:nvPr>
            <p:ph type="title"/>
          </p:nvPr>
        </p:nvSpPr>
        <p:spPr>
          <a:xfrm>
            <a:off x="838200" y="228600"/>
            <a:ext cx="7391400" cy="762000"/>
          </a:xfrm>
        </p:spPr>
        <p:txBody>
          <a:bodyPr/>
          <a:lstStyle/>
          <a:p>
            <a:pPr eaLnBrk="1" hangingPunct="1"/>
            <a:r>
              <a:rPr lang="en-US"/>
              <a:t>Kelas Mahasiswa </a:t>
            </a:r>
          </a:p>
        </p:txBody>
      </p:sp>
      <p:sp>
        <p:nvSpPr>
          <p:cNvPr id="31749" name="Rectangle 3"/>
          <p:cNvSpPr>
            <a:spLocks noGrp="1" noChangeArrowheads="1"/>
          </p:cNvSpPr>
          <p:nvPr>
            <p:ph type="body" idx="1"/>
          </p:nvPr>
        </p:nvSpPr>
        <p:spPr>
          <a:xfrm>
            <a:off x="304800" y="1447800"/>
            <a:ext cx="8534400" cy="704850"/>
          </a:xfrm>
        </p:spPr>
        <p:txBody>
          <a:bodyPr/>
          <a:lstStyle/>
          <a:p>
            <a:pPr eaLnBrk="1" hangingPunct="1">
              <a:lnSpc>
                <a:spcPct val="90000"/>
              </a:lnSpc>
            </a:pPr>
            <a:r>
              <a:rPr lang="en-US" sz="2400"/>
              <a:t>Kita akan menggunakan objek-objek dari kelas Mahasiswa untuk mengilustrasikan array objects.  </a:t>
            </a:r>
          </a:p>
        </p:txBody>
      </p:sp>
      <p:grpSp>
        <p:nvGrpSpPr>
          <p:cNvPr id="2" name="Group 4"/>
          <p:cNvGrpSpPr>
            <a:grpSpLocks/>
          </p:cNvGrpSpPr>
          <p:nvPr/>
        </p:nvGrpSpPr>
        <p:grpSpPr bwMode="auto">
          <a:xfrm>
            <a:off x="601663" y="2554288"/>
            <a:ext cx="8051800" cy="3436937"/>
            <a:chOff x="235" y="650"/>
            <a:chExt cx="5072" cy="3382"/>
          </a:xfrm>
        </p:grpSpPr>
        <p:sp>
          <p:nvSpPr>
            <p:cNvPr id="102405" name="Rectangle 5"/>
            <p:cNvSpPr>
              <a:spLocks noChangeArrowheads="1"/>
            </p:cNvSpPr>
            <p:nvPr/>
          </p:nvSpPr>
          <p:spPr bwMode="auto">
            <a:xfrm>
              <a:off x="235" y="650"/>
              <a:ext cx="5072" cy="31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1753" name="Rectangle 6"/>
            <p:cNvSpPr>
              <a:spLocks noChangeArrowheads="1"/>
            </p:cNvSpPr>
            <p:nvPr/>
          </p:nvSpPr>
          <p:spPr bwMode="auto">
            <a:xfrm>
              <a:off x="311" y="784"/>
              <a:ext cx="4918" cy="3248"/>
            </a:xfrm>
            <a:prstGeom prst="rect">
              <a:avLst/>
            </a:prstGeom>
            <a:noFill/>
            <a:ln w="9525">
              <a:noFill/>
              <a:miter lim="800000"/>
              <a:headEnd/>
              <a:tailEnd/>
            </a:ln>
          </p:spPr>
          <p:txBody>
            <a:bodyPr>
              <a:spAutoFit/>
            </a:bodyPr>
            <a:lstStyle/>
            <a:p>
              <a:pPr>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Mahasiswa latte;</a:t>
              </a:r>
            </a:p>
            <a:p>
              <a:pPr>
                <a:lnSpc>
                  <a:spcPct val="80000"/>
                </a:lnSpc>
                <a:spcBef>
                  <a:spcPct val="50000"/>
                </a:spcBef>
                <a:tabLst>
                  <a:tab pos="457200" algn="l"/>
                  <a:tab pos="974725" algn="l"/>
                  <a:tab pos="1257300" algn="l"/>
                  <a:tab pos="1828800" algn="l"/>
                  <a:tab pos="2057400" algn="l"/>
                  <a:tab pos="2286000" algn="l"/>
                  <a:tab pos="3027363" algn="l"/>
                </a:tabLst>
              </a:pPr>
              <a:endParaRPr lang="en-US" sz="1400">
                <a:latin typeface="Courier New" pitchFamily="49" charset="0"/>
                <a:ea typeface="ＭＳ Ｐゴシック" pitchFamily="34" charset="-128"/>
              </a:endParaRPr>
            </a:p>
            <a:p>
              <a:pPr>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latte = </a:t>
              </a:r>
              <a:r>
                <a:rPr lang="en-US" sz="1400">
                  <a:solidFill>
                    <a:srgbClr val="0033CC"/>
                  </a:solidFill>
                  <a:latin typeface="Courier New" pitchFamily="49" charset="0"/>
                  <a:ea typeface="ＭＳ Ｐゴシック" pitchFamily="34" charset="-128"/>
                </a:rPr>
                <a:t>new</a:t>
              </a:r>
              <a:r>
                <a:rPr lang="en-US" sz="1400">
                  <a:latin typeface="Courier New" pitchFamily="49" charset="0"/>
                  <a:ea typeface="ＭＳ Ｐゴシック" pitchFamily="34" charset="-128"/>
                </a:rPr>
                <a:t> Mahasiswa</a:t>
              </a:r>
              <a:r>
                <a:rPr lang="en-US" sz="1400">
                  <a:solidFill>
                    <a:srgbClr val="A50021"/>
                  </a:solidFill>
                  <a:latin typeface="Courier New" pitchFamily="49" charset="0"/>
                  <a:ea typeface="ＭＳ Ｐゴシック" pitchFamily="34" charset="-128"/>
                </a:rPr>
                <a:t>(“085314002”,”Ms. Latte” )</a:t>
              </a:r>
              <a:r>
                <a:rPr lang="en-US" sz="1400">
                  <a:latin typeface="Courier New" pitchFamily="49" charset="0"/>
                  <a:ea typeface="ＭＳ Ｐゴシック" pitchFamily="34" charset="-128"/>
                </a:rPr>
                <a:t>;</a:t>
              </a:r>
            </a:p>
            <a:p>
              <a:pPr>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latte.setEmail</a:t>
              </a:r>
              <a:r>
                <a:rPr lang="en-US" sz="1400">
                  <a:solidFill>
                    <a:srgbClr val="A50021"/>
                  </a:solidFill>
                  <a:latin typeface="Courier New" pitchFamily="49" charset="0"/>
                  <a:ea typeface="ＭＳ Ｐゴシック" pitchFamily="34" charset="-128"/>
                </a:rPr>
                <a:t>(</a:t>
              </a:r>
              <a:r>
                <a:rPr lang="en-US" sz="1400">
                  <a:solidFill>
                    <a:srgbClr val="0066CC"/>
                  </a:solidFill>
                  <a:latin typeface="Courier New" pitchFamily="49" charset="0"/>
                  <a:ea typeface="ＭＳ Ｐゴシック" pitchFamily="34" charset="-128"/>
                </a:rPr>
                <a:t>“latte@yahoo.com”</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a:t>
              </a:r>
            </a:p>
            <a:p>
              <a:pPr>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latte.setUmur</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20</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a:t>
              </a:r>
            </a:p>
            <a:p>
              <a:pPr>
                <a:lnSpc>
                  <a:spcPct val="80000"/>
                </a:lnSpc>
                <a:spcBef>
                  <a:spcPct val="50000"/>
                </a:spcBef>
                <a:tabLst>
                  <a:tab pos="457200" algn="l"/>
                  <a:tab pos="974725" algn="l"/>
                  <a:tab pos="1257300" algn="l"/>
                  <a:tab pos="1828800" algn="l"/>
                  <a:tab pos="2057400" algn="l"/>
                  <a:tab pos="2286000" algn="l"/>
                  <a:tab pos="3027363" algn="l"/>
                </a:tabLst>
              </a:pPr>
              <a:endParaRPr lang="en-US" sz="1400">
                <a:latin typeface="Courier New" pitchFamily="49" charset="0"/>
                <a:ea typeface="ＭＳ Ｐゴシック" pitchFamily="34" charset="-128"/>
              </a:endParaRPr>
            </a:p>
            <a:p>
              <a:pPr>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System.out.println</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a:t>
              </a:r>
              <a:r>
                <a:rPr lang="en-US" sz="1400">
                  <a:solidFill>
                    <a:srgbClr val="0066CC"/>
                  </a:solidFill>
                  <a:latin typeface="Courier New" pitchFamily="49" charset="0"/>
                  <a:ea typeface="ＭＳ Ｐゴシック" pitchFamily="34" charset="-128"/>
                </a:rPr>
                <a:t>“Nim : “</a:t>
              </a:r>
              <a:r>
                <a:rPr lang="en-US" sz="1400">
                  <a:latin typeface="Courier New" pitchFamily="49" charset="0"/>
                  <a:ea typeface="ＭＳ Ｐゴシック" pitchFamily="34" charset="-128"/>
                </a:rPr>
                <a:t> + latte.getNim</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a:t>
              </a:r>
            </a:p>
            <a:p>
              <a:pPr>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System.out.println</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a:t>
              </a:r>
              <a:r>
                <a:rPr lang="en-US" sz="1400">
                  <a:solidFill>
                    <a:srgbClr val="0066CC"/>
                  </a:solidFill>
                  <a:latin typeface="Courier New" pitchFamily="49" charset="0"/>
                  <a:ea typeface="ＭＳ Ｐゴシック" pitchFamily="34" charset="-128"/>
                </a:rPr>
                <a:t>“Nama : “</a:t>
              </a:r>
              <a:r>
                <a:rPr lang="en-US" sz="1400">
                  <a:latin typeface="Courier New" pitchFamily="49" charset="0"/>
                  <a:ea typeface="ＭＳ Ｐゴシック" pitchFamily="34" charset="-128"/>
                </a:rPr>
                <a:t> + latte.getNama</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a:t>
              </a:r>
            </a:p>
            <a:p>
              <a:pPr>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System.out.println</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a:t>
              </a:r>
              <a:r>
                <a:rPr lang="en-US" sz="1400">
                  <a:solidFill>
                    <a:srgbClr val="0066CC"/>
                  </a:solidFill>
                  <a:latin typeface="Courier New" pitchFamily="49" charset="0"/>
                  <a:ea typeface="ＭＳ Ｐゴシック" pitchFamily="34" charset="-128"/>
                </a:rPr>
                <a:t>“Umur : “</a:t>
              </a:r>
              <a:r>
                <a:rPr lang="en-US" sz="1400">
                  <a:latin typeface="Courier New" pitchFamily="49" charset="0"/>
                  <a:ea typeface="ＭＳ Ｐゴシック" pitchFamily="34" charset="-128"/>
                </a:rPr>
                <a:t> + latte.getUmur</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a:t>
              </a:r>
            </a:p>
            <a:p>
              <a:pPr>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rPr>
                <a:t>System.out.println</a:t>
              </a:r>
              <a:r>
                <a:rPr lang="en-US" sz="1400">
                  <a:solidFill>
                    <a:srgbClr val="A50021"/>
                  </a:solidFill>
                  <a:latin typeface="Courier New" pitchFamily="49" charset="0"/>
                </a:rPr>
                <a:t>(</a:t>
              </a:r>
              <a:r>
                <a:rPr lang="en-US" sz="1400">
                  <a:latin typeface="Courier New" pitchFamily="49" charset="0"/>
                </a:rPr>
                <a:t> </a:t>
              </a:r>
              <a:r>
                <a:rPr lang="en-US" sz="1400">
                  <a:solidFill>
                    <a:srgbClr val="0066CC"/>
                  </a:solidFill>
                  <a:latin typeface="Courier New" pitchFamily="49" charset="0"/>
                </a:rPr>
                <a:t>“Email : “</a:t>
              </a:r>
              <a:r>
                <a:rPr lang="en-US" sz="1400">
                  <a:latin typeface="Courier New" pitchFamily="49" charset="0"/>
                </a:rPr>
                <a:t> + latte.getEmail</a:t>
              </a:r>
              <a:r>
                <a:rPr lang="en-US" sz="1400">
                  <a:solidFill>
                    <a:srgbClr val="A50021"/>
                  </a:solidFill>
                  <a:latin typeface="Courier New" pitchFamily="49" charset="0"/>
                </a:rPr>
                <a:t>())</a:t>
              </a:r>
              <a:r>
                <a:rPr lang="en-US" sz="1400">
                  <a:latin typeface="Courier New" pitchFamily="49" charset="0"/>
                </a:rPr>
                <a:t>;</a:t>
              </a:r>
            </a:p>
            <a:p>
              <a:pPr>
                <a:lnSpc>
                  <a:spcPct val="80000"/>
                </a:lnSpc>
                <a:spcBef>
                  <a:spcPct val="50000"/>
                </a:spcBef>
                <a:tabLst>
                  <a:tab pos="457200" algn="l"/>
                  <a:tab pos="974725" algn="l"/>
                  <a:tab pos="1257300" algn="l"/>
                  <a:tab pos="1828800" algn="l"/>
                  <a:tab pos="2057400" algn="l"/>
                  <a:tab pos="2286000" algn="l"/>
                  <a:tab pos="3027363" algn="l"/>
                </a:tabLst>
              </a:pPr>
              <a:endParaRPr lang="en-US" sz="1400">
                <a:latin typeface="Courier New" pitchFamily="49" charset="0"/>
                <a:ea typeface="ＭＳ Ｐゴシック" pitchFamily="34" charset="-128"/>
              </a:endParaRPr>
            </a:p>
            <a:p>
              <a:pPr>
                <a:lnSpc>
                  <a:spcPct val="80000"/>
                </a:lnSpc>
                <a:spcBef>
                  <a:spcPct val="50000"/>
                </a:spcBef>
                <a:tabLst>
                  <a:tab pos="457200" algn="l"/>
                  <a:tab pos="974725" algn="l"/>
                  <a:tab pos="1257300" algn="l"/>
                  <a:tab pos="1828800" algn="l"/>
                  <a:tab pos="2057400" algn="l"/>
                  <a:tab pos="2286000" algn="l"/>
                  <a:tab pos="3027363" algn="l"/>
                </a:tabLst>
              </a:pPr>
              <a:endParaRPr lang="en-US" sz="1400">
                <a:latin typeface="Courier New" pitchFamily="49" charset="0"/>
                <a:ea typeface="ＭＳ Ｐゴシック" pitchFamily="34" charset="-128"/>
              </a:endParaRPr>
            </a:p>
          </p:txBody>
        </p:sp>
      </p:grpSp>
      <p:sp>
        <p:nvSpPr>
          <p:cNvPr id="102407" name="AutoShape 7"/>
          <p:cNvSpPr>
            <a:spLocks noChangeArrowheads="1"/>
          </p:cNvSpPr>
          <p:nvPr/>
        </p:nvSpPr>
        <p:spPr bwMode="auto">
          <a:xfrm>
            <a:off x="6161088" y="2801938"/>
            <a:ext cx="2341562" cy="69850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defRPr/>
            </a:pPr>
            <a:r>
              <a:rPr lang="en-US" altLang="ja-JP" sz="1400">
                <a:solidFill>
                  <a:srgbClr val="000000"/>
                </a:solidFill>
                <a:latin typeface="Arial" charset="0"/>
                <a:ea typeface="ＭＳ Ｐゴシック" pitchFamily="34" charset="-128"/>
              </a:rPr>
              <a:t>Kelas </a:t>
            </a:r>
            <a:r>
              <a:rPr lang="en-US" altLang="ja-JP" sz="1400">
                <a:solidFill>
                  <a:schemeClr val="tx2"/>
                </a:solidFill>
                <a:latin typeface="Arial" charset="0"/>
                <a:ea typeface="ＭＳ Ｐゴシック" pitchFamily="34" charset="-128"/>
              </a:rPr>
              <a:t>Mahasiswa</a:t>
            </a:r>
            <a:r>
              <a:rPr lang="en-US" altLang="ja-JP" sz="1400">
                <a:solidFill>
                  <a:srgbClr val="000000"/>
                </a:solidFill>
                <a:latin typeface="Arial" charset="0"/>
                <a:ea typeface="ＭＳ Ｐゴシック" pitchFamily="34" charset="-128"/>
              </a:rPr>
              <a:t> memuat metode aksesor dan mutator</a:t>
            </a:r>
          </a:p>
        </p:txBody>
      </p:sp>
    </p:spTree>
    <p:custDataLst>
      <p:tags r:id="rId1"/>
    </p:custData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2407"/>
                                        </p:tgtEl>
                                        <p:attrNameLst>
                                          <p:attrName>style.visibility</p:attrName>
                                        </p:attrNameLst>
                                      </p:cBhvr>
                                      <p:to>
                                        <p:strVal val="visible"/>
                                      </p:to>
                                    </p:set>
                                    <p:animEffect transition="in" filter="dissolve">
                                      <p:cBhvr>
                                        <p:cTn id="11"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26" name="Slide Number Placeholder 3"/>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C40ECD76-64B0-4B35-A5DA-F48CF96A04C1}" type="slidenum">
              <a:rPr lang="en-US">
                <a:solidFill>
                  <a:srgbClr val="996633"/>
                </a:solidFill>
              </a:rPr>
              <a:pPr>
                <a:defRPr/>
              </a:pPr>
              <a:t>19</a:t>
            </a:fld>
            <a:endParaRPr lang="en-US">
              <a:solidFill>
                <a:srgbClr val="996633"/>
              </a:solidFill>
            </a:endParaRPr>
          </a:p>
        </p:txBody>
      </p:sp>
      <p:sp>
        <p:nvSpPr>
          <p:cNvPr id="32772" name="Rectangle 2"/>
          <p:cNvSpPr>
            <a:spLocks noGrp="1" noChangeArrowheads="1"/>
          </p:cNvSpPr>
          <p:nvPr>
            <p:ph type="title"/>
          </p:nvPr>
        </p:nvSpPr>
        <p:spPr>
          <a:xfrm>
            <a:off x="661988" y="215900"/>
            <a:ext cx="8026400" cy="565150"/>
          </a:xfrm>
        </p:spPr>
        <p:txBody>
          <a:bodyPr/>
          <a:lstStyle/>
          <a:p>
            <a:pPr eaLnBrk="1" hangingPunct="1"/>
            <a:r>
              <a:rPr lang="en-US" sz="2400"/>
              <a:t>Membuat Array of Object - 1</a:t>
            </a:r>
          </a:p>
        </p:txBody>
      </p:sp>
      <p:sp>
        <p:nvSpPr>
          <p:cNvPr id="32773" name="Text Box 3"/>
          <p:cNvSpPr txBox="1">
            <a:spLocks noChangeArrowheads="1"/>
          </p:cNvSpPr>
          <p:nvPr/>
        </p:nvSpPr>
        <p:spPr bwMode="auto">
          <a:xfrm>
            <a:off x="0" y="822325"/>
            <a:ext cx="2012950" cy="400050"/>
          </a:xfrm>
          <a:prstGeom prst="rect">
            <a:avLst/>
          </a:prstGeom>
          <a:noFill/>
          <a:ln w="9525">
            <a:noFill/>
            <a:miter lim="800000"/>
            <a:headEnd/>
            <a:tailEnd/>
          </a:ln>
        </p:spPr>
        <p:txBody>
          <a:bodyPr wrap="none">
            <a:spAutoFit/>
          </a:bodyPr>
          <a:lstStyle/>
          <a:p>
            <a:r>
              <a:rPr lang="en-US" altLang="ja-JP" sz="2000" b="1">
                <a:solidFill>
                  <a:srgbClr val="15151D"/>
                </a:solidFill>
                <a:latin typeface="Tahoma" pitchFamily="34" charset="0"/>
                <a:ea typeface="ＭＳ Ｐゴシック" pitchFamily="34" charset="-128"/>
              </a:rPr>
              <a:t>Kode program</a:t>
            </a:r>
            <a:endParaRPr lang="en-US" altLang="ja-JP" sz="2000">
              <a:solidFill>
                <a:srgbClr val="15151D"/>
              </a:solidFill>
              <a:ea typeface="ＭＳ Ｐゴシック" pitchFamily="34" charset="-128"/>
            </a:endParaRPr>
          </a:p>
        </p:txBody>
      </p:sp>
      <p:sp>
        <p:nvSpPr>
          <p:cNvPr id="104452" name="Text Box 4"/>
          <p:cNvSpPr txBox="1">
            <a:spLocks noChangeArrowheads="1"/>
          </p:cNvSpPr>
          <p:nvPr/>
        </p:nvSpPr>
        <p:spPr bwMode="auto">
          <a:xfrm>
            <a:off x="163513" y="4532313"/>
            <a:ext cx="1233487" cy="646112"/>
          </a:xfrm>
          <a:prstGeom prst="rect">
            <a:avLst/>
          </a:prstGeom>
          <a:noFill/>
          <a:ln w="9525">
            <a:noFill/>
            <a:miter lim="800000"/>
            <a:headEnd/>
            <a:tailEnd/>
          </a:ln>
        </p:spPr>
        <p:txBody>
          <a:bodyPr>
            <a:spAutoFit/>
          </a:bodyPr>
          <a:lstStyle/>
          <a:p>
            <a:r>
              <a:rPr lang="en-US" altLang="ja-JP" sz="1800" b="1">
                <a:solidFill>
                  <a:srgbClr val="15151D"/>
                </a:solidFill>
                <a:latin typeface="Tahoma" pitchFamily="34" charset="0"/>
                <a:ea typeface="ＭＳ Ｐゴシック" pitchFamily="34" charset="-128"/>
              </a:rPr>
              <a:t>Keadaan</a:t>
            </a:r>
          </a:p>
          <a:p>
            <a:r>
              <a:rPr lang="en-US" altLang="ja-JP" sz="1800" b="1">
                <a:solidFill>
                  <a:srgbClr val="15151D"/>
                </a:solidFill>
                <a:latin typeface="Tahoma" pitchFamily="34" charset="0"/>
                <a:ea typeface="ＭＳ Ｐゴシック" pitchFamily="34" charset="-128"/>
              </a:rPr>
              <a:t>Memori</a:t>
            </a:r>
            <a:endParaRPr lang="en-US" altLang="ja-JP" sz="1800">
              <a:ea typeface="ＭＳ Ｐゴシック" pitchFamily="34" charset="-128"/>
            </a:endParaRPr>
          </a:p>
        </p:txBody>
      </p:sp>
      <p:grpSp>
        <p:nvGrpSpPr>
          <p:cNvPr id="32775" name="Group 5"/>
          <p:cNvGrpSpPr>
            <a:grpSpLocks/>
          </p:cNvGrpSpPr>
          <p:nvPr/>
        </p:nvGrpSpPr>
        <p:grpSpPr bwMode="auto">
          <a:xfrm>
            <a:off x="2011363" y="1146175"/>
            <a:ext cx="4129087" cy="1171575"/>
            <a:chOff x="165" y="1025"/>
            <a:chExt cx="1295" cy="798"/>
          </a:xfrm>
        </p:grpSpPr>
        <p:sp>
          <p:nvSpPr>
            <p:cNvPr id="104454" name="Rectangle 6"/>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32794" name="Text Box 7"/>
            <p:cNvSpPr txBox="1">
              <a:spLocks noChangeArrowheads="1"/>
            </p:cNvSpPr>
            <p:nvPr/>
          </p:nvSpPr>
          <p:spPr bwMode="auto">
            <a:xfrm>
              <a:off x="245" y="1042"/>
              <a:ext cx="1169" cy="755"/>
            </a:xfrm>
            <a:prstGeom prst="rect">
              <a:avLst/>
            </a:prstGeom>
            <a:noFill/>
            <a:ln w="9525">
              <a:noFill/>
              <a:miter lim="800000"/>
              <a:headEnd/>
              <a:tailEnd/>
            </a:ln>
          </p:spPr>
          <p:txBody>
            <a:bodyPr>
              <a:spAutoFit/>
            </a:bodyPr>
            <a:lstStyle/>
            <a:p>
              <a:pPr>
                <a:lnSpc>
                  <a:spcPct val="150000"/>
                </a:lnSpc>
              </a:pPr>
              <a:r>
                <a:rPr lang="en-US" altLang="ja-JP" sz="1400">
                  <a:solidFill>
                    <a:srgbClr val="000000"/>
                  </a:solidFill>
                  <a:latin typeface="Courier New" pitchFamily="49" charset="0"/>
                  <a:ea typeface="ＭＳ Ｐゴシック" pitchFamily="34" charset="-128"/>
                </a:rPr>
                <a:t>Mahasiswa</a:t>
              </a:r>
              <a:r>
                <a:rPr lang="en-US" altLang="ja-JP" sz="1400">
                  <a:solidFill>
                    <a:srgbClr val="A50021"/>
                  </a:solidFill>
                  <a:latin typeface="Courier New" pitchFamily="49" charset="0"/>
                  <a:ea typeface="ＭＳ Ｐゴシック" pitchFamily="34" charset="-128"/>
                </a:rPr>
                <a:t>[ ]</a:t>
              </a:r>
              <a:r>
                <a:rPr lang="en-US" altLang="ja-JP" sz="1400">
                  <a:solidFill>
                    <a:srgbClr val="000000"/>
                  </a:solidFill>
                  <a:latin typeface="Courier New" pitchFamily="49" charset="0"/>
                  <a:ea typeface="ＭＳ Ｐゴシック" pitchFamily="34" charset="-128"/>
                </a:rPr>
                <a:t>  mhs;</a:t>
              </a:r>
            </a:p>
            <a:p>
              <a:pPr>
                <a:lnSpc>
                  <a:spcPct val="150000"/>
                </a:lnSpc>
              </a:pPr>
              <a:r>
                <a:rPr lang="en-US" altLang="ja-JP" sz="1400">
                  <a:solidFill>
                    <a:srgbClr val="000000"/>
                  </a:solidFill>
                  <a:latin typeface="Courier New" pitchFamily="49" charset="0"/>
                  <a:ea typeface="ＭＳ Ｐゴシック" pitchFamily="34" charset="-128"/>
                </a:rPr>
                <a:t>mhs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Mahasiswa</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20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p>
            <a:p>
              <a:pPr>
                <a:lnSpc>
                  <a:spcPct val="150000"/>
                </a:lnSpc>
              </a:pPr>
              <a:r>
                <a:rPr lang="en-US" altLang="ja-JP" sz="1400">
                  <a:solidFill>
                    <a:srgbClr val="000000"/>
                  </a:solidFill>
                  <a:latin typeface="Courier New" pitchFamily="49" charset="0"/>
                  <a:ea typeface="ＭＳ Ｐゴシック" pitchFamily="34" charset="-128"/>
                </a:rPr>
                <a:t>mhs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Mahasiswa</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grpSp>
      <p:grpSp>
        <p:nvGrpSpPr>
          <p:cNvPr id="3" name="Group 8"/>
          <p:cNvGrpSpPr>
            <a:grpSpLocks/>
          </p:cNvGrpSpPr>
          <p:nvPr/>
        </p:nvGrpSpPr>
        <p:grpSpPr bwMode="auto">
          <a:xfrm>
            <a:off x="1316038" y="1201738"/>
            <a:ext cx="4543425" cy="347662"/>
            <a:chOff x="1194" y="757"/>
            <a:chExt cx="2862" cy="219"/>
          </a:xfrm>
        </p:grpSpPr>
        <p:sp>
          <p:nvSpPr>
            <p:cNvPr id="104457" name="Oval 9"/>
            <p:cNvSpPr>
              <a:spLocks noChangeArrowheads="1"/>
            </p:cNvSpPr>
            <p:nvPr/>
          </p:nvSpPr>
          <p:spPr bwMode="auto">
            <a:xfrm>
              <a:off x="1194" y="757"/>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sp>
          <p:nvSpPr>
            <p:cNvPr id="32792" name="Rectangle 10"/>
            <p:cNvSpPr>
              <a:spLocks noChangeArrowheads="1"/>
            </p:cNvSpPr>
            <p:nvPr/>
          </p:nvSpPr>
          <p:spPr bwMode="auto">
            <a:xfrm>
              <a:off x="1707" y="789"/>
              <a:ext cx="2349" cy="179"/>
            </a:xfrm>
            <a:prstGeom prst="rect">
              <a:avLst/>
            </a:prstGeom>
            <a:noFill/>
            <a:ln w="12700">
              <a:solidFill>
                <a:srgbClr val="D21804"/>
              </a:solidFill>
              <a:miter lim="800000"/>
              <a:headEnd/>
              <a:tailEnd/>
            </a:ln>
          </p:spPr>
          <p:txBody>
            <a:bodyPr wrap="none" anchor="ctr"/>
            <a:lstStyle/>
            <a:p>
              <a:endParaRPr lang="id-ID"/>
            </a:p>
          </p:txBody>
        </p:sp>
      </p:grpSp>
      <p:sp>
        <p:nvSpPr>
          <p:cNvPr id="104459" name="AutoShape 11"/>
          <p:cNvSpPr>
            <a:spLocks noChangeArrowheads="1"/>
          </p:cNvSpPr>
          <p:nvPr/>
        </p:nvSpPr>
        <p:spPr bwMode="auto">
          <a:xfrm>
            <a:off x="6818313" y="1504950"/>
            <a:ext cx="2178050" cy="7175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defRPr/>
            </a:pPr>
            <a:r>
              <a:rPr lang="en-US" altLang="ja-JP" sz="1400">
                <a:solidFill>
                  <a:srgbClr val="000000"/>
                </a:solidFill>
                <a:latin typeface="Arial" charset="0"/>
                <a:ea typeface="ＭＳ Ｐゴシック" pitchFamily="34" charset="-128"/>
              </a:rPr>
              <a:t>Hanya mendeklarasikan nama mahasiswa, array belum dialokasikan </a:t>
            </a:r>
          </a:p>
        </p:txBody>
      </p:sp>
      <p:grpSp>
        <p:nvGrpSpPr>
          <p:cNvPr id="4" name="Group 12"/>
          <p:cNvGrpSpPr>
            <a:grpSpLocks/>
          </p:cNvGrpSpPr>
          <p:nvPr/>
        </p:nvGrpSpPr>
        <p:grpSpPr bwMode="auto">
          <a:xfrm>
            <a:off x="1420813" y="2797175"/>
            <a:ext cx="6942137" cy="3151188"/>
            <a:chOff x="895" y="1762"/>
            <a:chExt cx="4373" cy="1985"/>
          </a:xfrm>
        </p:grpSpPr>
        <p:sp>
          <p:nvSpPr>
            <p:cNvPr id="104461" name="Rectangle 13"/>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grpSp>
          <p:nvGrpSpPr>
            <p:cNvPr id="32780" name="Group 14"/>
            <p:cNvGrpSpPr>
              <a:grpSpLocks/>
            </p:cNvGrpSpPr>
            <p:nvPr/>
          </p:nvGrpSpPr>
          <p:grpSpPr bwMode="auto">
            <a:xfrm>
              <a:off x="1254" y="3422"/>
              <a:ext cx="2118" cy="291"/>
              <a:chOff x="1307" y="2098"/>
              <a:chExt cx="2118" cy="291"/>
            </a:xfrm>
          </p:grpSpPr>
          <p:sp>
            <p:nvSpPr>
              <p:cNvPr id="32789" name="Text Box 15"/>
              <p:cNvSpPr txBox="1">
                <a:spLocks noChangeArrowheads="1"/>
              </p:cNvSpPr>
              <p:nvPr/>
            </p:nvSpPr>
            <p:spPr bwMode="auto">
              <a:xfrm>
                <a:off x="1307" y="2098"/>
                <a:ext cx="2118" cy="291"/>
              </a:xfrm>
              <a:prstGeom prst="rect">
                <a:avLst/>
              </a:prstGeom>
              <a:noFill/>
              <a:ln w="9525">
                <a:noFill/>
                <a:miter lim="800000"/>
                <a:headEnd/>
                <a:tailEnd/>
              </a:ln>
            </p:spPr>
            <p:txBody>
              <a:bodyPr>
                <a:spAutoFit/>
              </a:bodyPr>
              <a:lstStyle/>
              <a:p>
                <a:r>
                  <a:rPr lang="en-US">
                    <a:ea typeface="ＭＳ Ｐゴシック" pitchFamily="34" charset="-128"/>
                  </a:rPr>
                  <a:t>Setelah         dieksekusi</a:t>
                </a:r>
                <a:endParaRPr lang="en-US">
                  <a:solidFill>
                    <a:schemeClr val="tx2"/>
                  </a:solidFill>
                  <a:latin typeface="Arial" charset="0"/>
                  <a:ea typeface="ＭＳ Ｐゴシック" pitchFamily="34" charset="-128"/>
                </a:endParaRPr>
              </a:p>
            </p:txBody>
          </p:sp>
          <p:sp>
            <p:nvSpPr>
              <p:cNvPr id="104464" name="Oval 16"/>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nvGrpSpPr>
            <p:cNvPr id="32781" name="Group 17"/>
            <p:cNvGrpSpPr>
              <a:grpSpLocks/>
            </p:cNvGrpSpPr>
            <p:nvPr/>
          </p:nvGrpSpPr>
          <p:grpSpPr bwMode="auto">
            <a:xfrm>
              <a:off x="928" y="1829"/>
              <a:ext cx="662" cy="609"/>
              <a:chOff x="928" y="1829"/>
              <a:chExt cx="662" cy="609"/>
            </a:xfrm>
          </p:grpSpPr>
          <p:sp>
            <p:nvSpPr>
              <p:cNvPr id="32782" name="Text Box 18"/>
              <p:cNvSpPr txBox="1">
                <a:spLocks noChangeArrowheads="1"/>
              </p:cNvSpPr>
              <p:nvPr/>
            </p:nvSpPr>
            <p:spPr bwMode="auto">
              <a:xfrm>
                <a:off x="928" y="1829"/>
                <a:ext cx="662" cy="250"/>
              </a:xfrm>
              <a:prstGeom prst="rect">
                <a:avLst/>
              </a:prstGeom>
              <a:noFill/>
              <a:ln w="9525">
                <a:noFill/>
                <a:miter lim="800000"/>
                <a:headEnd/>
                <a:tailEnd/>
              </a:ln>
            </p:spPr>
            <p:txBody>
              <a:bodyPr>
                <a:spAutoFit/>
              </a:bodyPr>
              <a:lstStyle/>
              <a:p>
                <a:pPr>
                  <a:spcBef>
                    <a:spcPct val="50000"/>
                  </a:spcBef>
                </a:pPr>
                <a:r>
                  <a:rPr lang="en-US" sz="2000">
                    <a:latin typeface="Arial" charset="0"/>
                    <a:ea typeface="ＭＳ Ｐゴシック" pitchFamily="34" charset="-128"/>
                  </a:rPr>
                  <a:t>mhs</a:t>
                </a:r>
              </a:p>
            </p:txBody>
          </p:sp>
          <p:sp>
            <p:nvSpPr>
              <p:cNvPr id="32783" name="Rectangle 19"/>
              <p:cNvSpPr>
                <a:spLocks noChangeArrowheads="1"/>
              </p:cNvSpPr>
              <p:nvPr/>
            </p:nvSpPr>
            <p:spPr bwMode="auto">
              <a:xfrm>
                <a:off x="1045" y="2061"/>
                <a:ext cx="372" cy="198"/>
              </a:xfrm>
              <a:prstGeom prst="rect">
                <a:avLst/>
              </a:prstGeom>
              <a:noFill/>
              <a:ln w="19050">
                <a:solidFill>
                  <a:schemeClr val="tx1"/>
                </a:solidFill>
                <a:miter lim="800000"/>
                <a:headEnd/>
                <a:tailEnd/>
              </a:ln>
            </p:spPr>
            <p:txBody>
              <a:bodyPr wrap="none" anchor="ctr"/>
              <a:lstStyle/>
              <a:p>
                <a:pPr algn="ctr"/>
                <a:endParaRPr lang="id-ID">
                  <a:ea typeface="ＭＳ Ｐゴシック" pitchFamily="34" charset="-128"/>
                </a:endParaRPr>
              </a:p>
            </p:txBody>
          </p:sp>
          <p:grpSp>
            <p:nvGrpSpPr>
              <p:cNvPr id="32784" name="Group 20"/>
              <p:cNvGrpSpPr>
                <a:grpSpLocks/>
              </p:cNvGrpSpPr>
              <p:nvPr/>
            </p:nvGrpSpPr>
            <p:grpSpPr bwMode="auto">
              <a:xfrm>
                <a:off x="1191" y="2141"/>
                <a:ext cx="97" cy="297"/>
                <a:chOff x="1709" y="2313"/>
                <a:chExt cx="97" cy="297"/>
              </a:xfrm>
            </p:grpSpPr>
            <p:sp>
              <p:nvSpPr>
                <p:cNvPr id="32785" name="Oval 21"/>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2786" name="Line 22"/>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2787" name="Line 23"/>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2788" name="Line 24"/>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grpSp>
    </p:spTree>
    <p:custDataLst>
      <p:tags r:id="rId1"/>
    </p:custData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104452"/>
                                        </p:tgtEl>
                                        <p:attrNameLst>
                                          <p:attrName>style.visibility</p:attrName>
                                        </p:attrNameLst>
                                      </p:cBhvr>
                                      <p:to>
                                        <p:strVal val="visible"/>
                                      </p:to>
                                    </p:set>
                                    <p:animEffect transition="in" filter="dissolve">
                                      <p:cBhvr>
                                        <p:cTn id="11" dur="500"/>
                                        <p:tgtEl>
                                          <p:spTgt spid="104452"/>
                                        </p:tgtEl>
                                      </p:cBhvr>
                                    </p:animEffect>
                                  </p:childTnLst>
                                </p:cTn>
                              </p:par>
                            </p:childTnLst>
                          </p:cTn>
                        </p:par>
                        <p:par>
                          <p:cTn id="12" fill="hold">
                            <p:stCondLst>
                              <p:cond delay="2000"/>
                            </p:stCondLst>
                            <p:childTnLst>
                              <p:par>
                                <p:cTn id="13" presetID="9"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par>
                          <p:cTn id="16" fill="hold">
                            <p:stCondLst>
                              <p:cond delay="2500"/>
                            </p:stCondLst>
                            <p:childTnLst>
                              <p:par>
                                <p:cTn id="17" presetID="9" presetClass="entr" presetSubtype="0" fill="hold" grpId="0" nodeType="afterEffect">
                                  <p:stCondLst>
                                    <p:cond delay="1000"/>
                                  </p:stCondLst>
                                  <p:childTnLst>
                                    <p:set>
                                      <p:cBhvr>
                                        <p:cTn id="18" dur="1" fill="hold">
                                          <p:stCondLst>
                                            <p:cond delay="0"/>
                                          </p:stCondLst>
                                        </p:cTn>
                                        <p:tgtEl>
                                          <p:spTgt spid="104459"/>
                                        </p:tgtEl>
                                        <p:attrNameLst>
                                          <p:attrName>style.visibility</p:attrName>
                                        </p:attrNameLst>
                                      </p:cBhvr>
                                      <p:to>
                                        <p:strVal val="visible"/>
                                      </p:to>
                                    </p:set>
                                    <p:animEffect transition="in" filter="dissolve">
                                      <p:cBhvr>
                                        <p:cTn id="19" dur="5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P spid="10445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id-ID"/>
              <a:t>Kompetensi</a:t>
            </a:r>
            <a:endParaRPr lang="en-US"/>
          </a:p>
        </p:txBody>
      </p:sp>
      <p:sp>
        <p:nvSpPr>
          <p:cNvPr id="15363" name="Content Placeholder 2"/>
          <p:cNvSpPr>
            <a:spLocks noGrp="1"/>
          </p:cNvSpPr>
          <p:nvPr>
            <p:ph idx="1"/>
          </p:nvPr>
        </p:nvSpPr>
        <p:spPr/>
        <p:txBody>
          <a:bodyPr/>
          <a:lstStyle/>
          <a:p>
            <a:r>
              <a:rPr lang="id-ID"/>
              <a:t>Mahasiswa memahami penggunaan array dalam Java</a:t>
            </a:r>
          </a:p>
          <a:p>
            <a:r>
              <a:rPr lang="id-ID"/>
              <a:t>Mahasiswa mampu mengabstraksi array of object</a:t>
            </a:r>
          </a:p>
          <a:p>
            <a:r>
              <a:rPr lang="id-ID"/>
              <a:t>Mahasiswa mampu mengimplementasikan array of object dalam Java</a:t>
            </a:r>
            <a:endParaRPr lang="en-US"/>
          </a:p>
        </p:txBody>
      </p:sp>
      <p:sp>
        <p:nvSpPr>
          <p:cNvPr id="15364" name="Footer Placeholder 3"/>
          <p:cNvSpPr>
            <a:spLocks noGrp="1"/>
          </p:cNvSpPr>
          <p:nvPr>
            <p:ph type="ftr" sz="quarter" idx="10"/>
          </p:nvPr>
        </p:nvSpPr>
        <p:spPr>
          <a:noFill/>
        </p:spPr>
        <p:txBody>
          <a:bodyPr/>
          <a:lstStyle/>
          <a:p>
            <a:endParaRPr lang="en-US"/>
          </a:p>
          <a:p>
            <a:r>
              <a:rPr lang="en-US"/>
              <a:t>©The McGraw-Hill Companies, Inc. Permission required for reproduction or display.</a:t>
            </a:r>
          </a:p>
        </p:txBody>
      </p:sp>
      <p:sp>
        <p:nvSpPr>
          <p:cNvPr id="5" name="Slide Number Placeholder 4"/>
          <p:cNvSpPr>
            <a:spLocks noGrp="1"/>
          </p:cNvSpPr>
          <p:nvPr>
            <p:ph type="sldNum" sz="quarter" idx="11"/>
          </p:nvPr>
        </p:nvSpPr>
        <p:spPr/>
        <p:txBody>
          <a:bodyPr/>
          <a:lstStyle/>
          <a:p>
            <a:pPr>
              <a:defRPr/>
            </a:pPr>
            <a:endParaRPr lang="en-US"/>
          </a:p>
          <a:p>
            <a:pPr>
              <a:defRPr/>
            </a:pPr>
            <a:r>
              <a:rPr lang="en-US"/>
              <a:t>Chapter 10</a:t>
            </a:r>
            <a:r>
              <a:rPr lang="en-US" sz="1200">
                <a:latin typeface="Times New Roman" pitchFamily="18" charset="0"/>
              </a:rPr>
              <a:t> - </a:t>
            </a:r>
            <a:fld id="{904E638A-460B-4E64-8BB9-27E8FE561E4E}" type="slidenum">
              <a:rPr lang="en-US" smtClean="0"/>
              <a:pPr>
                <a:defRPr/>
              </a:pPr>
              <a:t>2</a:t>
            </a:fld>
            <a:endParaRPr lang="en-US"/>
          </a:p>
        </p:txBody>
      </p:sp>
    </p:spTree>
  </p:cSld>
  <p:clrMapOvr>
    <a:masterClrMapping/>
  </p:clrMapOvr>
  <p:transition spd="med" advClick="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109" name="Slide Number Placeholder 3"/>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EA451E8D-00E7-43AF-8B63-41727198C964}" type="slidenum">
              <a:rPr lang="en-US">
                <a:solidFill>
                  <a:srgbClr val="996633"/>
                </a:solidFill>
              </a:rPr>
              <a:pPr>
                <a:defRPr/>
              </a:pPr>
              <a:t>20</a:t>
            </a:fld>
            <a:endParaRPr lang="en-US">
              <a:solidFill>
                <a:srgbClr val="996633"/>
              </a:solidFill>
            </a:endParaRPr>
          </a:p>
        </p:txBody>
      </p:sp>
      <p:grpSp>
        <p:nvGrpSpPr>
          <p:cNvPr id="33796" name="Group 2"/>
          <p:cNvGrpSpPr>
            <a:grpSpLocks/>
          </p:cNvGrpSpPr>
          <p:nvPr/>
        </p:nvGrpSpPr>
        <p:grpSpPr bwMode="auto">
          <a:xfrm>
            <a:off x="1420813" y="2797175"/>
            <a:ext cx="6942137" cy="3151188"/>
            <a:chOff x="895" y="1762"/>
            <a:chExt cx="4373" cy="1985"/>
          </a:xfrm>
        </p:grpSpPr>
        <p:sp>
          <p:nvSpPr>
            <p:cNvPr id="106499" name="Rectangle 3"/>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grpSp>
          <p:nvGrpSpPr>
            <p:cNvPr id="33894" name="Group 4"/>
            <p:cNvGrpSpPr>
              <a:grpSpLocks/>
            </p:cNvGrpSpPr>
            <p:nvPr/>
          </p:nvGrpSpPr>
          <p:grpSpPr bwMode="auto">
            <a:xfrm>
              <a:off x="928" y="1829"/>
              <a:ext cx="662" cy="609"/>
              <a:chOff x="1446" y="2001"/>
              <a:chExt cx="662" cy="609"/>
            </a:xfrm>
          </p:grpSpPr>
          <p:sp>
            <p:nvSpPr>
              <p:cNvPr id="33895" name="Text Box 5"/>
              <p:cNvSpPr txBox="1">
                <a:spLocks noChangeArrowheads="1"/>
              </p:cNvSpPr>
              <p:nvPr/>
            </p:nvSpPr>
            <p:spPr bwMode="auto">
              <a:xfrm>
                <a:off x="1446" y="2001"/>
                <a:ext cx="662" cy="250"/>
              </a:xfrm>
              <a:prstGeom prst="rect">
                <a:avLst/>
              </a:prstGeom>
              <a:noFill/>
              <a:ln w="9525">
                <a:noFill/>
                <a:miter lim="800000"/>
                <a:headEnd/>
                <a:tailEnd/>
              </a:ln>
            </p:spPr>
            <p:txBody>
              <a:bodyPr>
                <a:spAutoFit/>
              </a:bodyPr>
              <a:lstStyle/>
              <a:p>
                <a:pPr>
                  <a:spcBef>
                    <a:spcPct val="50000"/>
                  </a:spcBef>
                </a:pPr>
                <a:r>
                  <a:rPr lang="en-US" sz="2000">
                    <a:latin typeface="Arial" charset="0"/>
                    <a:ea typeface="ＭＳ Ｐゴシック" pitchFamily="34" charset="-128"/>
                  </a:rPr>
                  <a:t>person</a:t>
                </a:r>
              </a:p>
            </p:txBody>
          </p:sp>
          <p:sp>
            <p:nvSpPr>
              <p:cNvPr id="33896" name="Rectangle 6"/>
              <p:cNvSpPr>
                <a:spLocks noChangeArrowheads="1"/>
              </p:cNvSpPr>
              <p:nvPr/>
            </p:nvSpPr>
            <p:spPr bwMode="auto">
              <a:xfrm>
                <a:off x="1563" y="2233"/>
                <a:ext cx="372" cy="198"/>
              </a:xfrm>
              <a:prstGeom prst="rect">
                <a:avLst/>
              </a:prstGeom>
              <a:noFill/>
              <a:ln w="19050">
                <a:solidFill>
                  <a:schemeClr val="tx1"/>
                </a:solidFill>
                <a:miter lim="800000"/>
                <a:headEnd/>
                <a:tailEnd/>
              </a:ln>
            </p:spPr>
            <p:txBody>
              <a:bodyPr wrap="none" anchor="ctr"/>
              <a:lstStyle/>
              <a:p>
                <a:pPr algn="ctr"/>
                <a:endParaRPr lang="id-ID">
                  <a:ea typeface="ＭＳ Ｐゴシック" pitchFamily="34" charset="-128"/>
                </a:endParaRPr>
              </a:p>
            </p:txBody>
          </p:sp>
          <p:grpSp>
            <p:nvGrpSpPr>
              <p:cNvPr id="33897" name="Group 7"/>
              <p:cNvGrpSpPr>
                <a:grpSpLocks/>
              </p:cNvGrpSpPr>
              <p:nvPr/>
            </p:nvGrpSpPr>
            <p:grpSpPr bwMode="auto">
              <a:xfrm>
                <a:off x="1709" y="2313"/>
                <a:ext cx="97" cy="297"/>
                <a:chOff x="1709" y="2313"/>
                <a:chExt cx="97" cy="297"/>
              </a:xfrm>
            </p:grpSpPr>
            <p:sp>
              <p:nvSpPr>
                <p:cNvPr id="33898" name="Oval 8"/>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3899" name="Line 9"/>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3900" name="Line 10"/>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3901" name="Line 11"/>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grpSp>
      <p:sp>
        <p:nvSpPr>
          <p:cNvPr id="33797" name="Rectangle 12"/>
          <p:cNvSpPr>
            <a:spLocks noGrp="1" noChangeArrowheads="1"/>
          </p:cNvSpPr>
          <p:nvPr>
            <p:ph type="title"/>
          </p:nvPr>
        </p:nvSpPr>
        <p:spPr>
          <a:xfrm>
            <a:off x="661988" y="215900"/>
            <a:ext cx="8026400" cy="565150"/>
          </a:xfrm>
        </p:spPr>
        <p:txBody>
          <a:bodyPr/>
          <a:lstStyle/>
          <a:p>
            <a:pPr eaLnBrk="1" hangingPunct="1"/>
            <a:r>
              <a:rPr lang="en-US" sz="2400"/>
              <a:t>Membuat Array of Object - 2</a:t>
            </a:r>
          </a:p>
        </p:txBody>
      </p:sp>
      <p:sp>
        <p:nvSpPr>
          <p:cNvPr id="33798" name="Text Box 13"/>
          <p:cNvSpPr txBox="1">
            <a:spLocks noChangeArrowheads="1"/>
          </p:cNvSpPr>
          <p:nvPr/>
        </p:nvSpPr>
        <p:spPr bwMode="auto">
          <a:xfrm>
            <a:off x="155575" y="1117600"/>
            <a:ext cx="2012950" cy="400050"/>
          </a:xfrm>
          <a:prstGeom prst="rect">
            <a:avLst/>
          </a:prstGeom>
          <a:noFill/>
          <a:ln w="9525">
            <a:noFill/>
            <a:miter lim="800000"/>
            <a:headEnd/>
            <a:tailEnd/>
          </a:ln>
        </p:spPr>
        <p:txBody>
          <a:bodyPr wrap="none">
            <a:spAutoFit/>
          </a:bodyPr>
          <a:lstStyle/>
          <a:p>
            <a:r>
              <a:rPr lang="en-US" altLang="ja-JP" sz="2000" b="1">
                <a:solidFill>
                  <a:srgbClr val="15151D"/>
                </a:solidFill>
                <a:latin typeface="Tahoma" pitchFamily="34" charset="0"/>
                <a:ea typeface="ＭＳ Ｐゴシック" pitchFamily="34" charset="-128"/>
              </a:rPr>
              <a:t>Kode program</a:t>
            </a:r>
            <a:endParaRPr lang="en-US" altLang="ja-JP" sz="2000">
              <a:solidFill>
                <a:srgbClr val="15151D"/>
              </a:solidFill>
              <a:ea typeface="ＭＳ Ｐゴシック" pitchFamily="34" charset="-128"/>
            </a:endParaRPr>
          </a:p>
        </p:txBody>
      </p:sp>
      <p:sp>
        <p:nvSpPr>
          <p:cNvPr id="33799" name="Text Box 14"/>
          <p:cNvSpPr txBox="1">
            <a:spLocks noChangeArrowheads="1"/>
          </p:cNvSpPr>
          <p:nvPr/>
        </p:nvSpPr>
        <p:spPr bwMode="auto">
          <a:xfrm>
            <a:off x="163513" y="4532313"/>
            <a:ext cx="1233487" cy="646112"/>
          </a:xfrm>
          <a:prstGeom prst="rect">
            <a:avLst/>
          </a:prstGeom>
          <a:noFill/>
          <a:ln w="9525">
            <a:noFill/>
            <a:miter lim="800000"/>
            <a:headEnd/>
            <a:tailEnd/>
          </a:ln>
        </p:spPr>
        <p:txBody>
          <a:bodyPr>
            <a:spAutoFit/>
          </a:bodyPr>
          <a:lstStyle/>
          <a:p>
            <a:r>
              <a:rPr lang="en-US" altLang="ja-JP" sz="1800" b="1">
                <a:solidFill>
                  <a:srgbClr val="15151D"/>
                </a:solidFill>
                <a:latin typeface="Tahoma" pitchFamily="34" charset="0"/>
                <a:ea typeface="ＭＳ Ｐゴシック" pitchFamily="34" charset="-128"/>
              </a:rPr>
              <a:t>Keadaan memori</a:t>
            </a:r>
            <a:endParaRPr lang="en-US" altLang="ja-JP" sz="1800">
              <a:ea typeface="ＭＳ Ｐゴシック" pitchFamily="34" charset="-128"/>
            </a:endParaRPr>
          </a:p>
        </p:txBody>
      </p:sp>
      <p:grpSp>
        <p:nvGrpSpPr>
          <p:cNvPr id="33800" name="Group 15"/>
          <p:cNvGrpSpPr>
            <a:grpSpLocks/>
          </p:cNvGrpSpPr>
          <p:nvPr/>
        </p:nvGrpSpPr>
        <p:grpSpPr bwMode="auto">
          <a:xfrm>
            <a:off x="2011363" y="1146175"/>
            <a:ext cx="4129087" cy="1171575"/>
            <a:chOff x="165" y="1025"/>
            <a:chExt cx="1295" cy="798"/>
          </a:xfrm>
        </p:grpSpPr>
        <p:sp>
          <p:nvSpPr>
            <p:cNvPr id="106512" name="Rectangle 16"/>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33892" name="Text Box 17"/>
            <p:cNvSpPr txBox="1">
              <a:spLocks noChangeArrowheads="1"/>
            </p:cNvSpPr>
            <p:nvPr/>
          </p:nvSpPr>
          <p:spPr bwMode="auto">
            <a:xfrm>
              <a:off x="245" y="1042"/>
              <a:ext cx="1169" cy="747"/>
            </a:xfrm>
            <a:prstGeom prst="rect">
              <a:avLst/>
            </a:prstGeom>
            <a:noFill/>
            <a:ln w="9525">
              <a:noFill/>
              <a:miter lim="800000"/>
              <a:headEnd/>
              <a:tailEnd/>
            </a:ln>
          </p:spPr>
          <p:txBody>
            <a:bodyPr>
              <a:spAutoFit/>
            </a:bodyPr>
            <a:lstStyle/>
            <a:p>
              <a:pPr>
                <a:lnSpc>
                  <a:spcPct val="150000"/>
                </a:lnSpc>
              </a:pPr>
              <a:r>
                <a:rPr lang="en-US" altLang="ja-JP" sz="1400">
                  <a:solidFill>
                    <a:srgbClr val="C0C0C0"/>
                  </a:solidFill>
                  <a:latin typeface="Courier New" pitchFamily="49" charset="0"/>
                  <a:ea typeface="ＭＳ Ｐゴシック" pitchFamily="34" charset="-128"/>
                </a:rPr>
                <a:t>Mahasiswa[ ]  mhs;</a:t>
              </a:r>
            </a:p>
            <a:p>
              <a:pPr>
                <a:lnSpc>
                  <a:spcPct val="150000"/>
                </a:lnSpc>
              </a:pPr>
              <a:r>
                <a:rPr lang="en-US" altLang="ja-JP" sz="1400">
                  <a:solidFill>
                    <a:srgbClr val="000000"/>
                  </a:solidFill>
                  <a:latin typeface="Courier New" pitchFamily="49" charset="0"/>
                  <a:ea typeface="ＭＳ Ｐゴシック" pitchFamily="34" charset="-128"/>
                </a:rPr>
                <a:t>mhs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Mahasiswa</a:t>
              </a:r>
              <a:r>
                <a:rPr lang="en-US" altLang="ja-JP" sz="1400">
                  <a:solidFill>
                    <a:srgbClr val="A50021"/>
                  </a:solidFill>
                  <a:latin typeface="Courier New" pitchFamily="49" charset="0"/>
                  <a:ea typeface="ＭＳ Ｐゴシック" pitchFamily="34" charset="-128"/>
                </a:rPr>
                <a:t>[20]</a:t>
              </a:r>
              <a:r>
                <a:rPr lang="en-US" altLang="ja-JP" sz="1400">
                  <a:solidFill>
                    <a:srgbClr val="000000"/>
                  </a:solidFill>
                  <a:latin typeface="Courier New" pitchFamily="49" charset="0"/>
                  <a:ea typeface="ＭＳ Ｐゴシック" pitchFamily="34" charset="-128"/>
                </a:rPr>
                <a:t>;</a:t>
              </a:r>
            </a:p>
            <a:p>
              <a:pPr>
                <a:lnSpc>
                  <a:spcPct val="150000"/>
                </a:lnSpc>
              </a:pPr>
              <a:r>
                <a:rPr lang="en-US" altLang="ja-JP" sz="1400">
                  <a:solidFill>
                    <a:srgbClr val="000000"/>
                  </a:solidFill>
                  <a:latin typeface="Courier New" pitchFamily="49" charset="0"/>
                  <a:ea typeface="ＭＳ Ｐゴシック" pitchFamily="34" charset="-128"/>
                </a:rPr>
                <a:t>mhs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Mahasiswa</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p>
          </p:txBody>
        </p:sp>
      </p:grpSp>
      <p:grpSp>
        <p:nvGrpSpPr>
          <p:cNvPr id="6" name="Group 18"/>
          <p:cNvGrpSpPr>
            <a:grpSpLocks/>
          </p:cNvGrpSpPr>
          <p:nvPr/>
        </p:nvGrpSpPr>
        <p:grpSpPr bwMode="auto">
          <a:xfrm>
            <a:off x="1316038" y="1535113"/>
            <a:ext cx="4543425" cy="347662"/>
            <a:chOff x="1194" y="757"/>
            <a:chExt cx="2862" cy="219"/>
          </a:xfrm>
        </p:grpSpPr>
        <p:sp>
          <p:nvSpPr>
            <p:cNvPr id="106515" name="Oval 19"/>
            <p:cNvSpPr>
              <a:spLocks noChangeArrowheads="1"/>
            </p:cNvSpPr>
            <p:nvPr/>
          </p:nvSpPr>
          <p:spPr bwMode="auto">
            <a:xfrm>
              <a:off x="1194" y="757"/>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B</a:t>
              </a:r>
              <a:endParaRPr lang="en-US" altLang="ja-JP">
                <a:solidFill>
                  <a:srgbClr val="000000"/>
                </a:solidFill>
                <a:ea typeface="ＭＳ Ｐゴシック" pitchFamily="34" charset="-128"/>
              </a:endParaRPr>
            </a:p>
          </p:txBody>
        </p:sp>
        <p:sp>
          <p:nvSpPr>
            <p:cNvPr id="33890" name="Rectangle 20"/>
            <p:cNvSpPr>
              <a:spLocks noChangeArrowheads="1"/>
            </p:cNvSpPr>
            <p:nvPr/>
          </p:nvSpPr>
          <p:spPr bwMode="auto">
            <a:xfrm>
              <a:off x="1707" y="789"/>
              <a:ext cx="2349" cy="179"/>
            </a:xfrm>
            <a:prstGeom prst="rect">
              <a:avLst/>
            </a:prstGeom>
            <a:noFill/>
            <a:ln w="12700">
              <a:solidFill>
                <a:srgbClr val="D21804"/>
              </a:solidFill>
              <a:miter lim="800000"/>
              <a:headEnd/>
              <a:tailEnd/>
            </a:ln>
          </p:spPr>
          <p:txBody>
            <a:bodyPr wrap="none" anchor="ctr"/>
            <a:lstStyle/>
            <a:p>
              <a:endParaRPr lang="id-ID"/>
            </a:p>
          </p:txBody>
        </p:sp>
      </p:grpSp>
      <p:sp>
        <p:nvSpPr>
          <p:cNvPr id="106517" name="AutoShape 21"/>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defRPr/>
            </a:pPr>
            <a:r>
              <a:rPr lang="en-US" altLang="ja-JP" sz="1400">
                <a:solidFill>
                  <a:srgbClr val="000000"/>
                </a:solidFill>
                <a:latin typeface="Arial" charset="0"/>
                <a:ea typeface="ＭＳ Ｐゴシック" pitchFamily="34" charset="-128"/>
              </a:rPr>
              <a:t>Sekarang array untuk menyimpan   20 objek Mahasiswa  dibuat, tetapi objek-objek Mahasiswanya sendiri belum dibuat </a:t>
            </a:r>
          </a:p>
        </p:txBody>
      </p:sp>
      <p:grpSp>
        <p:nvGrpSpPr>
          <p:cNvPr id="7" name="Group 22"/>
          <p:cNvGrpSpPr>
            <a:grpSpLocks/>
          </p:cNvGrpSpPr>
          <p:nvPr/>
        </p:nvGrpSpPr>
        <p:grpSpPr bwMode="auto">
          <a:xfrm>
            <a:off x="1420813" y="2797175"/>
            <a:ext cx="6942137" cy="3151188"/>
            <a:chOff x="895" y="1762"/>
            <a:chExt cx="4373" cy="1985"/>
          </a:xfrm>
        </p:grpSpPr>
        <p:grpSp>
          <p:nvGrpSpPr>
            <p:cNvPr id="33804" name="Group 23"/>
            <p:cNvGrpSpPr>
              <a:grpSpLocks/>
            </p:cNvGrpSpPr>
            <p:nvPr/>
          </p:nvGrpSpPr>
          <p:grpSpPr bwMode="auto">
            <a:xfrm>
              <a:off x="895" y="1762"/>
              <a:ext cx="4373" cy="1985"/>
              <a:chOff x="895" y="1762"/>
              <a:chExt cx="4373" cy="1985"/>
            </a:xfrm>
          </p:grpSpPr>
          <p:sp>
            <p:nvSpPr>
              <p:cNvPr id="106520" name="Rectangle 24"/>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grpSp>
            <p:nvGrpSpPr>
              <p:cNvPr id="33852" name="Group 25"/>
              <p:cNvGrpSpPr>
                <a:grpSpLocks/>
              </p:cNvGrpSpPr>
              <p:nvPr/>
            </p:nvGrpSpPr>
            <p:grpSpPr bwMode="auto">
              <a:xfrm>
                <a:off x="1217" y="3422"/>
                <a:ext cx="2289" cy="291"/>
                <a:chOff x="1270" y="2098"/>
                <a:chExt cx="2289" cy="291"/>
              </a:xfrm>
            </p:grpSpPr>
            <p:sp>
              <p:nvSpPr>
                <p:cNvPr id="33887" name="Text Box 26"/>
                <p:cNvSpPr txBox="1">
                  <a:spLocks noChangeArrowheads="1"/>
                </p:cNvSpPr>
                <p:nvPr/>
              </p:nvSpPr>
              <p:spPr bwMode="auto">
                <a:xfrm>
                  <a:off x="1270" y="2098"/>
                  <a:ext cx="2289" cy="291"/>
                </a:xfrm>
                <a:prstGeom prst="rect">
                  <a:avLst/>
                </a:prstGeom>
                <a:noFill/>
                <a:ln w="9525">
                  <a:noFill/>
                  <a:miter lim="800000"/>
                  <a:headEnd/>
                  <a:tailEnd/>
                </a:ln>
              </p:spPr>
              <p:txBody>
                <a:bodyPr>
                  <a:spAutoFit/>
                </a:bodyPr>
                <a:lstStyle/>
                <a:p>
                  <a:r>
                    <a:rPr lang="en-US">
                      <a:ea typeface="ＭＳ Ｐゴシック" pitchFamily="34" charset="-128"/>
                    </a:rPr>
                    <a:t>Setelah          dieksekusi</a:t>
                  </a:r>
                  <a:endParaRPr lang="en-US">
                    <a:solidFill>
                      <a:schemeClr val="tx2"/>
                    </a:solidFill>
                    <a:latin typeface="Arial" charset="0"/>
                    <a:ea typeface="ＭＳ Ｐゴシック" pitchFamily="34" charset="-128"/>
                  </a:endParaRPr>
                </a:p>
              </p:txBody>
            </p:sp>
            <p:sp>
              <p:nvSpPr>
                <p:cNvPr id="106523" name="Oval 27"/>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B</a:t>
                  </a:r>
                  <a:endParaRPr lang="en-US" altLang="ja-JP">
                    <a:solidFill>
                      <a:srgbClr val="000000"/>
                    </a:solidFill>
                    <a:ea typeface="ＭＳ Ｐゴシック" pitchFamily="34" charset="-128"/>
                  </a:endParaRPr>
                </a:p>
              </p:txBody>
            </p:sp>
          </p:grpSp>
          <p:grpSp>
            <p:nvGrpSpPr>
              <p:cNvPr id="33853" name="Group 28"/>
              <p:cNvGrpSpPr>
                <a:grpSpLocks/>
              </p:cNvGrpSpPr>
              <p:nvPr/>
            </p:nvGrpSpPr>
            <p:grpSpPr bwMode="auto">
              <a:xfrm>
                <a:off x="1459" y="2292"/>
                <a:ext cx="3694" cy="517"/>
                <a:chOff x="1459" y="2292"/>
                <a:chExt cx="3694" cy="517"/>
              </a:xfrm>
            </p:grpSpPr>
            <p:sp>
              <p:nvSpPr>
                <p:cNvPr id="106525" name="Rectangle 29"/>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3861" name="Line 30"/>
                <p:cNvSpPr>
                  <a:spLocks noChangeShapeType="1"/>
                </p:cNvSpPr>
                <p:nvPr/>
              </p:nvSpPr>
              <p:spPr bwMode="auto">
                <a:xfrm>
                  <a:off x="1759" y="2503"/>
                  <a:ext cx="0" cy="304"/>
                </a:xfrm>
                <a:prstGeom prst="line">
                  <a:avLst/>
                </a:prstGeom>
                <a:noFill/>
                <a:ln w="9525">
                  <a:solidFill>
                    <a:schemeClr val="tx1"/>
                  </a:solidFill>
                  <a:miter lim="800000"/>
                  <a:headEnd/>
                  <a:tailEnd/>
                </a:ln>
              </p:spPr>
              <p:txBody>
                <a:bodyPr anchor="ctr"/>
                <a:lstStyle/>
                <a:p>
                  <a:endParaRPr lang="en-US"/>
                </a:p>
              </p:txBody>
            </p:sp>
            <p:sp>
              <p:nvSpPr>
                <p:cNvPr id="33862" name="Line 31"/>
                <p:cNvSpPr>
                  <a:spLocks noChangeShapeType="1"/>
                </p:cNvSpPr>
                <p:nvPr/>
              </p:nvSpPr>
              <p:spPr bwMode="auto">
                <a:xfrm>
                  <a:off x="2068" y="2503"/>
                  <a:ext cx="0" cy="304"/>
                </a:xfrm>
                <a:prstGeom prst="line">
                  <a:avLst/>
                </a:prstGeom>
                <a:noFill/>
                <a:ln w="9525">
                  <a:solidFill>
                    <a:schemeClr val="tx1"/>
                  </a:solidFill>
                  <a:miter lim="800000"/>
                  <a:headEnd/>
                  <a:tailEnd/>
                </a:ln>
              </p:spPr>
              <p:txBody>
                <a:bodyPr anchor="ctr"/>
                <a:lstStyle/>
                <a:p>
                  <a:endParaRPr lang="en-US"/>
                </a:p>
              </p:txBody>
            </p:sp>
            <p:sp>
              <p:nvSpPr>
                <p:cNvPr id="33863" name="Line 32"/>
                <p:cNvSpPr>
                  <a:spLocks noChangeShapeType="1"/>
                </p:cNvSpPr>
                <p:nvPr/>
              </p:nvSpPr>
              <p:spPr bwMode="auto">
                <a:xfrm>
                  <a:off x="2995" y="2503"/>
                  <a:ext cx="0" cy="304"/>
                </a:xfrm>
                <a:prstGeom prst="line">
                  <a:avLst/>
                </a:prstGeom>
                <a:noFill/>
                <a:ln w="9525">
                  <a:solidFill>
                    <a:schemeClr val="tx1"/>
                  </a:solidFill>
                  <a:miter lim="800000"/>
                  <a:headEnd/>
                  <a:tailEnd/>
                </a:ln>
              </p:spPr>
              <p:txBody>
                <a:bodyPr anchor="ctr"/>
                <a:lstStyle/>
                <a:p>
                  <a:endParaRPr lang="en-US"/>
                </a:p>
              </p:txBody>
            </p:sp>
            <p:sp>
              <p:nvSpPr>
                <p:cNvPr id="33864" name="Line 33"/>
                <p:cNvSpPr>
                  <a:spLocks noChangeShapeType="1"/>
                </p:cNvSpPr>
                <p:nvPr/>
              </p:nvSpPr>
              <p:spPr bwMode="auto">
                <a:xfrm>
                  <a:off x="2377" y="2503"/>
                  <a:ext cx="0" cy="304"/>
                </a:xfrm>
                <a:prstGeom prst="line">
                  <a:avLst/>
                </a:prstGeom>
                <a:noFill/>
                <a:ln w="9525">
                  <a:solidFill>
                    <a:schemeClr val="tx1"/>
                  </a:solidFill>
                  <a:miter lim="800000"/>
                  <a:headEnd/>
                  <a:tailEnd/>
                </a:ln>
              </p:spPr>
              <p:txBody>
                <a:bodyPr anchor="ctr"/>
                <a:lstStyle/>
                <a:p>
                  <a:endParaRPr lang="en-US"/>
                </a:p>
              </p:txBody>
            </p:sp>
            <p:sp>
              <p:nvSpPr>
                <p:cNvPr id="33865" name="Line 34"/>
                <p:cNvSpPr>
                  <a:spLocks noChangeShapeType="1"/>
                </p:cNvSpPr>
                <p:nvPr/>
              </p:nvSpPr>
              <p:spPr bwMode="auto">
                <a:xfrm>
                  <a:off x="2686" y="2503"/>
                  <a:ext cx="0" cy="304"/>
                </a:xfrm>
                <a:prstGeom prst="line">
                  <a:avLst/>
                </a:prstGeom>
                <a:noFill/>
                <a:ln w="9525">
                  <a:solidFill>
                    <a:schemeClr val="tx1"/>
                  </a:solidFill>
                  <a:miter lim="800000"/>
                  <a:headEnd/>
                  <a:tailEnd/>
                </a:ln>
              </p:spPr>
              <p:txBody>
                <a:bodyPr anchor="ctr"/>
                <a:lstStyle/>
                <a:p>
                  <a:endParaRPr lang="en-US"/>
                </a:p>
              </p:txBody>
            </p:sp>
            <p:sp>
              <p:nvSpPr>
                <p:cNvPr id="33866" name="Line 35"/>
                <p:cNvSpPr>
                  <a:spLocks noChangeShapeType="1"/>
                </p:cNvSpPr>
                <p:nvPr/>
              </p:nvSpPr>
              <p:spPr bwMode="auto">
                <a:xfrm>
                  <a:off x="3921" y="2503"/>
                  <a:ext cx="0" cy="304"/>
                </a:xfrm>
                <a:prstGeom prst="line">
                  <a:avLst/>
                </a:prstGeom>
                <a:noFill/>
                <a:ln w="9525">
                  <a:solidFill>
                    <a:schemeClr val="tx1"/>
                  </a:solidFill>
                  <a:miter lim="800000"/>
                  <a:headEnd/>
                  <a:tailEnd/>
                </a:ln>
              </p:spPr>
              <p:txBody>
                <a:bodyPr anchor="ctr"/>
                <a:lstStyle/>
                <a:p>
                  <a:endParaRPr lang="en-US"/>
                </a:p>
              </p:txBody>
            </p:sp>
            <p:sp>
              <p:nvSpPr>
                <p:cNvPr id="33867" name="Line 36"/>
                <p:cNvSpPr>
                  <a:spLocks noChangeShapeType="1"/>
                </p:cNvSpPr>
                <p:nvPr/>
              </p:nvSpPr>
              <p:spPr bwMode="auto">
                <a:xfrm>
                  <a:off x="4230" y="2503"/>
                  <a:ext cx="0" cy="304"/>
                </a:xfrm>
                <a:prstGeom prst="line">
                  <a:avLst/>
                </a:prstGeom>
                <a:noFill/>
                <a:ln w="9525">
                  <a:solidFill>
                    <a:schemeClr val="tx1"/>
                  </a:solidFill>
                  <a:miter lim="800000"/>
                  <a:headEnd/>
                  <a:tailEnd/>
                </a:ln>
              </p:spPr>
              <p:txBody>
                <a:bodyPr anchor="ctr"/>
                <a:lstStyle/>
                <a:p>
                  <a:endParaRPr lang="en-US"/>
                </a:p>
              </p:txBody>
            </p:sp>
            <p:sp>
              <p:nvSpPr>
                <p:cNvPr id="33868" name="Line 37"/>
                <p:cNvSpPr>
                  <a:spLocks noChangeShapeType="1"/>
                </p:cNvSpPr>
                <p:nvPr/>
              </p:nvSpPr>
              <p:spPr bwMode="auto">
                <a:xfrm>
                  <a:off x="4848" y="2503"/>
                  <a:ext cx="0" cy="304"/>
                </a:xfrm>
                <a:prstGeom prst="line">
                  <a:avLst/>
                </a:prstGeom>
                <a:noFill/>
                <a:ln w="9525">
                  <a:solidFill>
                    <a:schemeClr val="tx1"/>
                  </a:solidFill>
                  <a:miter lim="800000"/>
                  <a:headEnd/>
                  <a:tailEnd/>
                </a:ln>
              </p:spPr>
              <p:txBody>
                <a:bodyPr anchor="ctr"/>
                <a:lstStyle/>
                <a:p>
                  <a:endParaRPr lang="en-US"/>
                </a:p>
              </p:txBody>
            </p:sp>
            <p:sp>
              <p:nvSpPr>
                <p:cNvPr id="33869" name="Line 38"/>
                <p:cNvSpPr>
                  <a:spLocks noChangeShapeType="1"/>
                </p:cNvSpPr>
                <p:nvPr/>
              </p:nvSpPr>
              <p:spPr bwMode="auto">
                <a:xfrm>
                  <a:off x="4539" y="2503"/>
                  <a:ext cx="0" cy="304"/>
                </a:xfrm>
                <a:prstGeom prst="line">
                  <a:avLst/>
                </a:prstGeom>
                <a:noFill/>
                <a:ln w="9525">
                  <a:solidFill>
                    <a:schemeClr val="tx1"/>
                  </a:solidFill>
                  <a:miter lim="800000"/>
                  <a:headEnd/>
                  <a:tailEnd/>
                </a:ln>
              </p:spPr>
              <p:txBody>
                <a:bodyPr anchor="ctr"/>
                <a:lstStyle/>
                <a:p>
                  <a:endParaRPr lang="en-US"/>
                </a:p>
              </p:txBody>
            </p:sp>
            <p:grpSp>
              <p:nvGrpSpPr>
                <p:cNvPr id="33870" name="Group 39"/>
                <p:cNvGrpSpPr>
                  <a:grpSpLocks/>
                </p:cNvGrpSpPr>
                <p:nvPr/>
              </p:nvGrpSpPr>
              <p:grpSpPr bwMode="auto">
                <a:xfrm>
                  <a:off x="1522" y="2292"/>
                  <a:ext cx="3628" cy="250"/>
                  <a:chOff x="577" y="1828"/>
                  <a:chExt cx="5135" cy="477"/>
                </a:xfrm>
              </p:grpSpPr>
              <p:sp>
                <p:nvSpPr>
                  <p:cNvPr id="33875" name="Text Box 40"/>
                  <p:cNvSpPr txBox="1">
                    <a:spLocks noChangeArrowheads="1"/>
                  </p:cNvSpPr>
                  <p:nvPr/>
                </p:nvSpPr>
                <p:spPr bwMode="auto">
                  <a:xfrm>
                    <a:off x="577"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0</a:t>
                    </a:r>
                  </a:p>
                </p:txBody>
              </p:sp>
              <p:sp>
                <p:nvSpPr>
                  <p:cNvPr id="33876" name="Text Box 41"/>
                  <p:cNvSpPr txBox="1">
                    <a:spLocks noChangeArrowheads="1"/>
                  </p:cNvSpPr>
                  <p:nvPr/>
                </p:nvSpPr>
                <p:spPr bwMode="auto">
                  <a:xfrm>
                    <a:off x="1002"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a:t>
                    </a:r>
                  </a:p>
                </p:txBody>
              </p:sp>
              <p:sp>
                <p:nvSpPr>
                  <p:cNvPr id="33877" name="Text Box 42"/>
                  <p:cNvSpPr txBox="1">
                    <a:spLocks noChangeArrowheads="1"/>
                  </p:cNvSpPr>
                  <p:nvPr/>
                </p:nvSpPr>
                <p:spPr bwMode="auto">
                  <a:xfrm>
                    <a:off x="1425"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2</a:t>
                    </a:r>
                  </a:p>
                </p:txBody>
              </p:sp>
              <p:sp>
                <p:nvSpPr>
                  <p:cNvPr id="33878" name="Text Box 43"/>
                  <p:cNvSpPr txBox="1">
                    <a:spLocks noChangeArrowheads="1"/>
                  </p:cNvSpPr>
                  <p:nvPr/>
                </p:nvSpPr>
                <p:spPr bwMode="auto">
                  <a:xfrm>
                    <a:off x="1852"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3</a:t>
                    </a:r>
                  </a:p>
                </p:txBody>
              </p:sp>
              <p:sp>
                <p:nvSpPr>
                  <p:cNvPr id="33879" name="Text Box 44"/>
                  <p:cNvSpPr txBox="1">
                    <a:spLocks noChangeArrowheads="1"/>
                  </p:cNvSpPr>
                  <p:nvPr/>
                </p:nvSpPr>
                <p:spPr bwMode="auto">
                  <a:xfrm>
                    <a:off x="2275" y="1828"/>
                    <a:ext cx="291"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4</a:t>
                    </a:r>
                  </a:p>
                </p:txBody>
              </p:sp>
              <p:sp>
                <p:nvSpPr>
                  <p:cNvPr id="33880" name="Text Box 45"/>
                  <p:cNvSpPr txBox="1">
                    <a:spLocks noChangeArrowheads="1"/>
                  </p:cNvSpPr>
                  <p:nvPr/>
                </p:nvSpPr>
                <p:spPr bwMode="auto">
                  <a:xfrm>
                    <a:off x="2744" y="1828"/>
                    <a:ext cx="164" cy="477"/>
                  </a:xfrm>
                  <a:prstGeom prst="rect">
                    <a:avLst/>
                  </a:prstGeom>
                  <a:noFill/>
                  <a:ln w="9525">
                    <a:noFill/>
                    <a:miter lim="800000"/>
                    <a:headEnd/>
                    <a:tailEnd/>
                  </a:ln>
                </p:spPr>
                <p:txBody>
                  <a:bodyPr wrap="none">
                    <a:spAutoFit/>
                  </a:bodyPr>
                  <a:lstStyle/>
                  <a:p>
                    <a:endParaRPr lang="id-ID" sz="2000">
                      <a:solidFill>
                        <a:schemeClr val="tx2"/>
                      </a:solidFill>
                      <a:latin typeface="Arial" charset="0"/>
                      <a:ea typeface="ＭＳ Ｐゴシック" pitchFamily="34" charset="-128"/>
                    </a:endParaRPr>
                  </a:p>
                </p:txBody>
              </p:sp>
              <p:sp>
                <p:nvSpPr>
                  <p:cNvPr id="33881" name="Text Box 46"/>
                  <p:cNvSpPr txBox="1">
                    <a:spLocks noChangeArrowheads="1"/>
                  </p:cNvSpPr>
                  <p:nvPr/>
                </p:nvSpPr>
                <p:spPr bwMode="auto">
                  <a:xfrm>
                    <a:off x="3170" y="1828"/>
                    <a:ext cx="164" cy="477"/>
                  </a:xfrm>
                  <a:prstGeom prst="rect">
                    <a:avLst/>
                  </a:prstGeom>
                  <a:noFill/>
                  <a:ln w="9525">
                    <a:noFill/>
                    <a:miter lim="800000"/>
                    <a:headEnd/>
                    <a:tailEnd/>
                  </a:ln>
                </p:spPr>
                <p:txBody>
                  <a:bodyPr wrap="none">
                    <a:spAutoFit/>
                  </a:bodyPr>
                  <a:lstStyle/>
                  <a:p>
                    <a:endParaRPr lang="id-ID" sz="2000">
                      <a:solidFill>
                        <a:schemeClr val="tx2"/>
                      </a:solidFill>
                      <a:latin typeface="Arial" charset="0"/>
                      <a:ea typeface="ＭＳ Ｐゴシック" pitchFamily="34" charset="-128"/>
                    </a:endParaRPr>
                  </a:p>
                </p:txBody>
              </p:sp>
              <p:sp>
                <p:nvSpPr>
                  <p:cNvPr id="33882" name="Text Box 47"/>
                  <p:cNvSpPr txBox="1">
                    <a:spLocks noChangeArrowheads="1"/>
                  </p:cNvSpPr>
                  <p:nvPr/>
                </p:nvSpPr>
                <p:spPr bwMode="auto">
                  <a:xfrm>
                    <a:off x="3619" y="1828"/>
                    <a:ext cx="164" cy="477"/>
                  </a:xfrm>
                  <a:prstGeom prst="rect">
                    <a:avLst/>
                  </a:prstGeom>
                  <a:noFill/>
                  <a:ln w="9525">
                    <a:noFill/>
                    <a:miter lim="800000"/>
                    <a:headEnd/>
                    <a:tailEnd/>
                  </a:ln>
                </p:spPr>
                <p:txBody>
                  <a:bodyPr wrap="none">
                    <a:spAutoFit/>
                  </a:bodyPr>
                  <a:lstStyle/>
                  <a:p>
                    <a:endParaRPr lang="id-ID" sz="2000">
                      <a:solidFill>
                        <a:schemeClr val="tx2"/>
                      </a:solidFill>
                      <a:latin typeface="Arial" charset="0"/>
                      <a:ea typeface="ＭＳ Ｐゴシック" pitchFamily="34" charset="-128"/>
                    </a:endParaRPr>
                  </a:p>
                </p:txBody>
              </p:sp>
              <p:sp>
                <p:nvSpPr>
                  <p:cNvPr id="33883" name="Text Box 48"/>
                  <p:cNvSpPr txBox="1">
                    <a:spLocks noChangeArrowheads="1"/>
                  </p:cNvSpPr>
                  <p:nvPr/>
                </p:nvSpPr>
                <p:spPr bwMode="auto">
                  <a:xfrm>
                    <a:off x="4032" y="1828"/>
                    <a:ext cx="416"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16</a:t>
                    </a:r>
                  </a:p>
                </p:txBody>
              </p:sp>
              <p:sp>
                <p:nvSpPr>
                  <p:cNvPr id="33884" name="Text Box 49"/>
                  <p:cNvSpPr txBox="1">
                    <a:spLocks noChangeArrowheads="1"/>
                  </p:cNvSpPr>
                  <p:nvPr/>
                </p:nvSpPr>
                <p:spPr bwMode="auto">
                  <a:xfrm>
                    <a:off x="4445" y="1828"/>
                    <a:ext cx="416"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17</a:t>
                    </a:r>
                  </a:p>
                </p:txBody>
              </p:sp>
              <p:sp>
                <p:nvSpPr>
                  <p:cNvPr id="33885" name="Text Box 50"/>
                  <p:cNvSpPr txBox="1">
                    <a:spLocks noChangeArrowheads="1"/>
                  </p:cNvSpPr>
                  <p:nvPr/>
                </p:nvSpPr>
                <p:spPr bwMode="auto">
                  <a:xfrm>
                    <a:off x="4827" y="1828"/>
                    <a:ext cx="417"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18</a:t>
                    </a:r>
                  </a:p>
                </p:txBody>
              </p:sp>
              <p:sp>
                <p:nvSpPr>
                  <p:cNvPr id="33886" name="Text Box 51"/>
                  <p:cNvSpPr txBox="1">
                    <a:spLocks noChangeArrowheads="1"/>
                  </p:cNvSpPr>
                  <p:nvPr/>
                </p:nvSpPr>
                <p:spPr bwMode="auto">
                  <a:xfrm>
                    <a:off x="5296" y="1828"/>
                    <a:ext cx="416"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19</a:t>
                    </a:r>
                  </a:p>
                </p:txBody>
              </p:sp>
            </p:grpSp>
            <p:grpSp>
              <p:nvGrpSpPr>
                <p:cNvPr id="33871" name="Group 52"/>
                <p:cNvGrpSpPr>
                  <a:grpSpLocks/>
                </p:cNvGrpSpPr>
                <p:nvPr/>
              </p:nvGrpSpPr>
              <p:grpSpPr bwMode="auto">
                <a:xfrm>
                  <a:off x="3293" y="2636"/>
                  <a:ext cx="257" cy="51"/>
                  <a:chOff x="3293" y="2636"/>
                  <a:chExt cx="257" cy="51"/>
                </a:xfrm>
              </p:grpSpPr>
              <p:sp>
                <p:nvSpPr>
                  <p:cNvPr id="33872" name="Oval 53"/>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33873" name="Oval 54"/>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33874" name="Oval 55"/>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grpSp>
          </p:grpSp>
          <p:grpSp>
            <p:nvGrpSpPr>
              <p:cNvPr id="33854" name="Group 56"/>
              <p:cNvGrpSpPr>
                <a:grpSpLocks/>
              </p:cNvGrpSpPr>
              <p:nvPr/>
            </p:nvGrpSpPr>
            <p:grpSpPr bwMode="auto">
              <a:xfrm>
                <a:off x="928" y="1829"/>
                <a:ext cx="662" cy="817"/>
                <a:chOff x="928" y="1829"/>
                <a:chExt cx="662" cy="817"/>
              </a:xfrm>
            </p:grpSpPr>
            <p:sp>
              <p:nvSpPr>
                <p:cNvPr id="33855" name="Text Box 57"/>
                <p:cNvSpPr txBox="1">
                  <a:spLocks noChangeArrowheads="1"/>
                </p:cNvSpPr>
                <p:nvPr/>
              </p:nvSpPr>
              <p:spPr bwMode="auto">
                <a:xfrm>
                  <a:off x="928" y="1829"/>
                  <a:ext cx="662" cy="250"/>
                </a:xfrm>
                <a:prstGeom prst="rect">
                  <a:avLst/>
                </a:prstGeom>
                <a:noFill/>
                <a:ln w="9525">
                  <a:noFill/>
                  <a:miter lim="800000"/>
                  <a:headEnd/>
                  <a:tailEnd/>
                </a:ln>
              </p:spPr>
              <p:txBody>
                <a:bodyPr>
                  <a:spAutoFit/>
                </a:bodyPr>
                <a:lstStyle/>
                <a:p>
                  <a:pPr>
                    <a:spcBef>
                      <a:spcPct val="50000"/>
                    </a:spcBef>
                  </a:pPr>
                  <a:r>
                    <a:rPr lang="en-US" sz="2000">
                      <a:latin typeface="Arial" charset="0"/>
                      <a:ea typeface="ＭＳ Ｐゴシック" pitchFamily="34" charset="-128"/>
                    </a:rPr>
                    <a:t>mhs</a:t>
                  </a:r>
                </a:p>
              </p:txBody>
            </p:sp>
            <p:sp>
              <p:nvSpPr>
                <p:cNvPr id="33856" name="Rectangle 58"/>
                <p:cNvSpPr>
                  <a:spLocks noChangeArrowheads="1"/>
                </p:cNvSpPr>
                <p:nvPr/>
              </p:nvSpPr>
              <p:spPr bwMode="auto">
                <a:xfrm>
                  <a:off x="1045" y="2061"/>
                  <a:ext cx="372" cy="198"/>
                </a:xfrm>
                <a:prstGeom prst="rect">
                  <a:avLst/>
                </a:prstGeom>
                <a:noFill/>
                <a:ln w="19050">
                  <a:solidFill>
                    <a:schemeClr val="tx1"/>
                  </a:solidFill>
                  <a:miter lim="800000"/>
                  <a:headEnd/>
                  <a:tailEnd/>
                </a:ln>
              </p:spPr>
              <p:txBody>
                <a:bodyPr wrap="none" anchor="ctr"/>
                <a:lstStyle/>
                <a:p>
                  <a:pPr algn="ctr"/>
                  <a:endParaRPr lang="id-ID">
                    <a:ea typeface="ＭＳ Ｐゴシック" pitchFamily="34" charset="-128"/>
                  </a:endParaRPr>
                </a:p>
              </p:txBody>
            </p:sp>
            <p:grpSp>
              <p:nvGrpSpPr>
                <p:cNvPr id="33857" name="Group 59"/>
                <p:cNvGrpSpPr>
                  <a:grpSpLocks/>
                </p:cNvGrpSpPr>
                <p:nvPr/>
              </p:nvGrpSpPr>
              <p:grpSpPr bwMode="auto">
                <a:xfrm>
                  <a:off x="1217" y="2141"/>
                  <a:ext cx="220" cy="505"/>
                  <a:chOff x="1217" y="2141"/>
                  <a:chExt cx="220" cy="505"/>
                </a:xfrm>
              </p:grpSpPr>
              <p:sp>
                <p:nvSpPr>
                  <p:cNvPr id="33858" name="Oval 60"/>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3859" name="Freeform 61"/>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a:solidFill>
                      <a:schemeClr val="tx2"/>
                    </a:solidFill>
                    <a:miter lim="800000"/>
                    <a:headEnd/>
                    <a:tailEnd type="triangle" w="med" len="med"/>
                  </a:ln>
                </p:spPr>
                <p:txBody>
                  <a:bodyPr anchor="ctr"/>
                  <a:lstStyle/>
                  <a:p>
                    <a:endParaRPr lang="en-US"/>
                  </a:p>
                </p:txBody>
              </p:sp>
            </p:grpSp>
          </p:grpSp>
        </p:grpSp>
        <p:grpSp>
          <p:nvGrpSpPr>
            <p:cNvPr id="33805" name="Group 62"/>
            <p:cNvGrpSpPr>
              <a:grpSpLocks/>
            </p:cNvGrpSpPr>
            <p:nvPr/>
          </p:nvGrpSpPr>
          <p:grpSpPr bwMode="auto">
            <a:xfrm>
              <a:off x="1563" y="2663"/>
              <a:ext cx="3509" cy="298"/>
              <a:chOff x="1563" y="2663"/>
              <a:chExt cx="3509" cy="298"/>
            </a:xfrm>
          </p:grpSpPr>
          <p:grpSp>
            <p:nvGrpSpPr>
              <p:cNvPr id="33806" name="Group 63"/>
              <p:cNvGrpSpPr>
                <a:grpSpLocks/>
              </p:cNvGrpSpPr>
              <p:nvPr/>
            </p:nvGrpSpPr>
            <p:grpSpPr bwMode="auto">
              <a:xfrm>
                <a:off x="1563" y="2663"/>
                <a:ext cx="97" cy="297"/>
                <a:chOff x="1709" y="2313"/>
                <a:chExt cx="97" cy="297"/>
              </a:xfrm>
            </p:grpSpPr>
            <p:sp>
              <p:nvSpPr>
                <p:cNvPr id="33847" name="Oval 6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3848" name="Line 65"/>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3849" name="Line 66"/>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3850" name="Line 67"/>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3807" name="Group 68"/>
              <p:cNvGrpSpPr>
                <a:grpSpLocks/>
              </p:cNvGrpSpPr>
              <p:nvPr/>
            </p:nvGrpSpPr>
            <p:grpSpPr bwMode="auto">
              <a:xfrm>
                <a:off x="1870" y="2664"/>
                <a:ext cx="97" cy="297"/>
                <a:chOff x="1709" y="2313"/>
                <a:chExt cx="97" cy="297"/>
              </a:xfrm>
            </p:grpSpPr>
            <p:sp>
              <p:nvSpPr>
                <p:cNvPr id="33843" name="Oval 6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3844" name="Line 70"/>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3845" name="Line 71"/>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3846" name="Line 72"/>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3808" name="Group 73"/>
              <p:cNvGrpSpPr>
                <a:grpSpLocks/>
              </p:cNvGrpSpPr>
              <p:nvPr/>
            </p:nvGrpSpPr>
            <p:grpSpPr bwMode="auto">
              <a:xfrm>
                <a:off x="2197" y="2663"/>
                <a:ext cx="97" cy="297"/>
                <a:chOff x="1709" y="2313"/>
                <a:chExt cx="97" cy="297"/>
              </a:xfrm>
            </p:grpSpPr>
            <p:sp>
              <p:nvSpPr>
                <p:cNvPr id="33839" name="Oval 7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3840" name="Line 75"/>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3841" name="Line 76"/>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3842" name="Line 77"/>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3809" name="Group 78"/>
              <p:cNvGrpSpPr>
                <a:grpSpLocks/>
              </p:cNvGrpSpPr>
              <p:nvPr/>
            </p:nvGrpSpPr>
            <p:grpSpPr bwMode="auto">
              <a:xfrm>
                <a:off x="2478" y="2664"/>
                <a:ext cx="97" cy="297"/>
                <a:chOff x="1709" y="2313"/>
                <a:chExt cx="97" cy="297"/>
              </a:xfrm>
            </p:grpSpPr>
            <p:sp>
              <p:nvSpPr>
                <p:cNvPr id="33835" name="Oval 7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3836" name="Line 80"/>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3837" name="Line 81"/>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3838" name="Line 82"/>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3810" name="Group 83"/>
              <p:cNvGrpSpPr>
                <a:grpSpLocks/>
              </p:cNvGrpSpPr>
              <p:nvPr/>
            </p:nvGrpSpPr>
            <p:grpSpPr bwMode="auto">
              <a:xfrm>
                <a:off x="2805" y="2664"/>
                <a:ext cx="97" cy="297"/>
                <a:chOff x="1709" y="2313"/>
                <a:chExt cx="97" cy="297"/>
              </a:xfrm>
            </p:grpSpPr>
            <p:sp>
              <p:nvSpPr>
                <p:cNvPr id="33831" name="Oval 8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3832" name="Line 85"/>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3833" name="Line 86"/>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3834" name="Line 87"/>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3811" name="Group 88"/>
              <p:cNvGrpSpPr>
                <a:grpSpLocks/>
              </p:cNvGrpSpPr>
              <p:nvPr/>
            </p:nvGrpSpPr>
            <p:grpSpPr bwMode="auto">
              <a:xfrm>
                <a:off x="4027" y="2664"/>
                <a:ext cx="97" cy="297"/>
                <a:chOff x="1709" y="2313"/>
                <a:chExt cx="97" cy="297"/>
              </a:xfrm>
            </p:grpSpPr>
            <p:sp>
              <p:nvSpPr>
                <p:cNvPr id="33827" name="Oval 8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3828" name="Line 90"/>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3829" name="Line 91"/>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3830" name="Line 92"/>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3812" name="Group 93"/>
              <p:cNvGrpSpPr>
                <a:grpSpLocks/>
              </p:cNvGrpSpPr>
              <p:nvPr/>
            </p:nvGrpSpPr>
            <p:grpSpPr bwMode="auto">
              <a:xfrm>
                <a:off x="4340" y="2664"/>
                <a:ext cx="97" cy="297"/>
                <a:chOff x="1709" y="2313"/>
                <a:chExt cx="97" cy="297"/>
              </a:xfrm>
            </p:grpSpPr>
            <p:sp>
              <p:nvSpPr>
                <p:cNvPr id="33823" name="Oval 9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3824" name="Line 95"/>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3825" name="Line 96"/>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3826" name="Line 97"/>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3813" name="Group 98"/>
              <p:cNvGrpSpPr>
                <a:grpSpLocks/>
              </p:cNvGrpSpPr>
              <p:nvPr/>
            </p:nvGrpSpPr>
            <p:grpSpPr bwMode="auto">
              <a:xfrm>
                <a:off x="4654" y="2663"/>
                <a:ext cx="97" cy="297"/>
                <a:chOff x="1709" y="2313"/>
                <a:chExt cx="97" cy="297"/>
              </a:xfrm>
            </p:grpSpPr>
            <p:sp>
              <p:nvSpPr>
                <p:cNvPr id="33819" name="Oval 9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3820" name="Line 100"/>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3821" name="Line 101"/>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3822" name="Line 102"/>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3814" name="Group 103"/>
              <p:cNvGrpSpPr>
                <a:grpSpLocks/>
              </p:cNvGrpSpPr>
              <p:nvPr/>
            </p:nvGrpSpPr>
            <p:grpSpPr bwMode="auto">
              <a:xfrm>
                <a:off x="4975" y="2663"/>
                <a:ext cx="97" cy="297"/>
                <a:chOff x="1709" y="2313"/>
                <a:chExt cx="97" cy="297"/>
              </a:xfrm>
            </p:grpSpPr>
            <p:sp>
              <p:nvSpPr>
                <p:cNvPr id="33815" name="Oval 10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3816" name="Line 105"/>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3817" name="Line 106"/>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3818" name="Line 107"/>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grpSp>
    </p:spTree>
    <p:custDataLst>
      <p:tags r:id="rId1"/>
    </p:custData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1000"/>
                            </p:stCondLst>
                            <p:childTnLst>
                              <p:par>
                                <p:cTn id="9" presetID="9"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2500"/>
                            </p:stCondLst>
                            <p:childTnLst>
                              <p:par>
                                <p:cTn id="13" presetID="9" presetClass="entr" presetSubtype="0" fill="hold" grpId="0" nodeType="afterEffect">
                                  <p:stCondLst>
                                    <p:cond delay="1000"/>
                                  </p:stCondLst>
                                  <p:childTnLst>
                                    <p:set>
                                      <p:cBhvr>
                                        <p:cTn id="14" dur="1" fill="hold">
                                          <p:stCondLst>
                                            <p:cond delay="0"/>
                                          </p:stCondLst>
                                        </p:cTn>
                                        <p:tgtEl>
                                          <p:spTgt spid="106517"/>
                                        </p:tgtEl>
                                        <p:attrNameLst>
                                          <p:attrName>style.visibility</p:attrName>
                                        </p:attrNameLst>
                                      </p:cBhvr>
                                      <p:to>
                                        <p:strVal val="visible"/>
                                      </p:to>
                                    </p:set>
                                    <p:animEffect transition="in" filter="dissolve">
                                      <p:cBhvr>
                                        <p:cTn id="15" dur="500"/>
                                        <p:tgtEl>
                                          <p:spTgt spid="106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177" name="Slide Number Placeholder 3"/>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A34C704F-B751-4CB4-80FE-F248A9658F17}" type="slidenum">
              <a:rPr lang="en-US">
                <a:solidFill>
                  <a:srgbClr val="996633"/>
                </a:solidFill>
              </a:rPr>
              <a:pPr>
                <a:defRPr/>
              </a:pPr>
              <a:t>21</a:t>
            </a:fld>
            <a:endParaRPr lang="en-US">
              <a:solidFill>
                <a:srgbClr val="996633"/>
              </a:solidFill>
            </a:endParaRPr>
          </a:p>
        </p:txBody>
      </p:sp>
      <p:sp>
        <p:nvSpPr>
          <p:cNvPr id="34820" name="Rectangle 2"/>
          <p:cNvSpPr>
            <a:spLocks noGrp="1" noChangeArrowheads="1"/>
          </p:cNvSpPr>
          <p:nvPr>
            <p:ph type="title"/>
          </p:nvPr>
        </p:nvSpPr>
        <p:spPr>
          <a:xfrm>
            <a:off x="661988" y="215900"/>
            <a:ext cx="8026400" cy="565150"/>
          </a:xfrm>
        </p:spPr>
        <p:txBody>
          <a:bodyPr/>
          <a:lstStyle/>
          <a:p>
            <a:pPr eaLnBrk="1" hangingPunct="1"/>
            <a:r>
              <a:rPr lang="en-US" sz="2400"/>
              <a:t>Membuat Array of Object - 3</a:t>
            </a:r>
          </a:p>
        </p:txBody>
      </p:sp>
      <p:sp>
        <p:nvSpPr>
          <p:cNvPr id="34821" name="Text Box 3"/>
          <p:cNvSpPr txBox="1">
            <a:spLocks noChangeArrowheads="1"/>
          </p:cNvSpPr>
          <p:nvPr/>
        </p:nvSpPr>
        <p:spPr bwMode="auto">
          <a:xfrm>
            <a:off x="155575" y="1117600"/>
            <a:ext cx="2012950" cy="400050"/>
          </a:xfrm>
          <a:prstGeom prst="rect">
            <a:avLst/>
          </a:prstGeom>
          <a:noFill/>
          <a:ln w="9525">
            <a:noFill/>
            <a:miter lim="800000"/>
            <a:headEnd/>
            <a:tailEnd/>
          </a:ln>
        </p:spPr>
        <p:txBody>
          <a:bodyPr wrap="none">
            <a:spAutoFit/>
          </a:bodyPr>
          <a:lstStyle/>
          <a:p>
            <a:r>
              <a:rPr lang="en-US" altLang="ja-JP" sz="2000" b="1">
                <a:solidFill>
                  <a:srgbClr val="15151D"/>
                </a:solidFill>
                <a:latin typeface="Tahoma" pitchFamily="34" charset="0"/>
                <a:ea typeface="ＭＳ Ｐゴシック" pitchFamily="34" charset="-128"/>
              </a:rPr>
              <a:t>Kode program</a:t>
            </a:r>
            <a:endParaRPr lang="en-US" altLang="ja-JP" sz="2000">
              <a:solidFill>
                <a:srgbClr val="15151D"/>
              </a:solidFill>
              <a:ea typeface="ＭＳ Ｐゴシック" pitchFamily="34" charset="-128"/>
            </a:endParaRPr>
          </a:p>
        </p:txBody>
      </p:sp>
      <p:sp>
        <p:nvSpPr>
          <p:cNvPr id="34822" name="Text Box 4"/>
          <p:cNvSpPr txBox="1">
            <a:spLocks noChangeArrowheads="1"/>
          </p:cNvSpPr>
          <p:nvPr/>
        </p:nvSpPr>
        <p:spPr bwMode="auto">
          <a:xfrm>
            <a:off x="163513" y="4532313"/>
            <a:ext cx="1233487" cy="646112"/>
          </a:xfrm>
          <a:prstGeom prst="rect">
            <a:avLst/>
          </a:prstGeom>
          <a:noFill/>
          <a:ln w="9525">
            <a:noFill/>
            <a:miter lim="800000"/>
            <a:headEnd/>
            <a:tailEnd/>
          </a:ln>
        </p:spPr>
        <p:txBody>
          <a:bodyPr>
            <a:spAutoFit/>
          </a:bodyPr>
          <a:lstStyle/>
          <a:p>
            <a:r>
              <a:rPr lang="en-US" altLang="ja-JP" sz="1800" b="1">
                <a:solidFill>
                  <a:srgbClr val="15151D"/>
                </a:solidFill>
                <a:latin typeface="Tahoma" pitchFamily="34" charset="0"/>
                <a:ea typeface="ＭＳ Ｐゴシック" pitchFamily="34" charset="-128"/>
              </a:rPr>
              <a:t>Keadaan</a:t>
            </a:r>
          </a:p>
          <a:p>
            <a:r>
              <a:rPr lang="en-US" altLang="ja-JP" sz="1800" b="1">
                <a:solidFill>
                  <a:srgbClr val="15151D"/>
                </a:solidFill>
                <a:latin typeface="Tahoma" pitchFamily="34" charset="0"/>
                <a:ea typeface="ＭＳ Ｐゴシック" pitchFamily="34" charset="-128"/>
              </a:rPr>
              <a:t>Memori</a:t>
            </a:r>
            <a:endParaRPr lang="en-US" altLang="ja-JP" sz="1800">
              <a:ea typeface="ＭＳ Ｐゴシック" pitchFamily="34" charset="-128"/>
            </a:endParaRPr>
          </a:p>
        </p:txBody>
      </p:sp>
      <p:grpSp>
        <p:nvGrpSpPr>
          <p:cNvPr id="34823" name="Group 5"/>
          <p:cNvGrpSpPr>
            <a:grpSpLocks/>
          </p:cNvGrpSpPr>
          <p:nvPr/>
        </p:nvGrpSpPr>
        <p:grpSpPr bwMode="auto">
          <a:xfrm>
            <a:off x="2011363" y="1146175"/>
            <a:ext cx="4129087" cy="1171575"/>
            <a:chOff x="165" y="1025"/>
            <a:chExt cx="1295" cy="798"/>
          </a:xfrm>
        </p:grpSpPr>
        <p:sp>
          <p:nvSpPr>
            <p:cNvPr id="108550" name="Rectangle 6"/>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34991" name="Text Box 7"/>
            <p:cNvSpPr txBox="1">
              <a:spLocks noChangeArrowheads="1"/>
            </p:cNvSpPr>
            <p:nvPr/>
          </p:nvSpPr>
          <p:spPr bwMode="auto">
            <a:xfrm>
              <a:off x="245" y="1042"/>
              <a:ext cx="1169" cy="747"/>
            </a:xfrm>
            <a:prstGeom prst="rect">
              <a:avLst/>
            </a:prstGeom>
            <a:noFill/>
            <a:ln w="9525">
              <a:noFill/>
              <a:miter lim="800000"/>
              <a:headEnd/>
              <a:tailEnd/>
            </a:ln>
          </p:spPr>
          <p:txBody>
            <a:bodyPr>
              <a:spAutoFit/>
            </a:bodyPr>
            <a:lstStyle/>
            <a:p>
              <a:pPr>
                <a:lnSpc>
                  <a:spcPct val="150000"/>
                </a:lnSpc>
              </a:pPr>
              <a:r>
                <a:rPr lang="en-US" altLang="ja-JP" sz="1400">
                  <a:solidFill>
                    <a:srgbClr val="C0C0C0"/>
                  </a:solidFill>
                  <a:latin typeface="Courier New" pitchFamily="49" charset="0"/>
                  <a:ea typeface="ＭＳ Ｐゴシック" pitchFamily="34" charset="-128"/>
                </a:rPr>
                <a:t>Mahasiswa[ ]  mhs;</a:t>
              </a:r>
            </a:p>
            <a:p>
              <a:pPr>
                <a:lnSpc>
                  <a:spcPct val="150000"/>
                </a:lnSpc>
              </a:pPr>
              <a:r>
                <a:rPr lang="en-US" altLang="ja-JP" sz="1400">
                  <a:solidFill>
                    <a:srgbClr val="C0C0C0"/>
                  </a:solidFill>
                  <a:latin typeface="Courier New" pitchFamily="49" charset="0"/>
                  <a:ea typeface="ＭＳ Ｐゴシック" pitchFamily="34" charset="-128"/>
                </a:rPr>
                <a:t>mhs = new Mahasiswa[20];</a:t>
              </a:r>
            </a:p>
            <a:p>
              <a:pPr>
                <a:lnSpc>
                  <a:spcPct val="150000"/>
                </a:lnSpc>
              </a:pPr>
              <a:r>
                <a:rPr lang="en-US" altLang="ja-JP" sz="1400">
                  <a:solidFill>
                    <a:srgbClr val="000000"/>
                  </a:solidFill>
                  <a:latin typeface="Courier New" pitchFamily="49" charset="0"/>
                  <a:ea typeface="ＭＳ Ｐゴシック" pitchFamily="34" charset="-128"/>
                </a:rPr>
                <a:t>mhs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Mahasiswa</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p>
          </p:txBody>
        </p:sp>
      </p:grpSp>
      <p:grpSp>
        <p:nvGrpSpPr>
          <p:cNvPr id="3" name="Group 8"/>
          <p:cNvGrpSpPr>
            <a:grpSpLocks/>
          </p:cNvGrpSpPr>
          <p:nvPr/>
        </p:nvGrpSpPr>
        <p:grpSpPr bwMode="auto">
          <a:xfrm>
            <a:off x="1316038" y="1887538"/>
            <a:ext cx="4543425" cy="347662"/>
            <a:chOff x="1194" y="757"/>
            <a:chExt cx="2862" cy="219"/>
          </a:xfrm>
        </p:grpSpPr>
        <p:sp>
          <p:nvSpPr>
            <p:cNvPr id="108553" name="Oval 9"/>
            <p:cNvSpPr>
              <a:spLocks noChangeArrowheads="1"/>
            </p:cNvSpPr>
            <p:nvPr/>
          </p:nvSpPr>
          <p:spPr bwMode="auto">
            <a:xfrm>
              <a:off x="1194" y="757"/>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C</a:t>
              </a:r>
              <a:endParaRPr lang="en-US" altLang="ja-JP">
                <a:solidFill>
                  <a:srgbClr val="000000"/>
                </a:solidFill>
                <a:ea typeface="ＭＳ Ｐゴシック" pitchFamily="34" charset="-128"/>
              </a:endParaRPr>
            </a:p>
          </p:txBody>
        </p:sp>
        <p:sp>
          <p:nvSpPr>
            <p:cNvPr id="34989" name="Rectangle 10"/>
            <p:cNvSpPr>
              <a:spLocks noChangeArrowheads="1"/>
            </p:cNvSpPr>
            <p:nvPr/>
          </p:nvSpPr>
          <p:spPr bwMode="auto">
            <a:xfrm>
              <a:off x="1707" y="789"/>
              <a:ext cx="2349" cy="179"/>
            </a:xfrm>
            <a:prstGeom prst="rect">
              <a:avLst/>
            </a:prstGeom>
            <a:noFill/>
            <a:ln w="12700">
              <a:solidFill>
                <a:srgbClr val="D21804"/>
              </a:solidFill>
              <a:miter lim="800000"/>
              <a:headEnd/>
              <a:tailEnd/>
            </a:ln>
          </p:spPr>
          <p:txBody>
            <a:bodyPr wrap="none" anchor="ctr"/>
            <a:lstStyle/>
            <a:p>
              <a:endParaRPr lang="id-ID"/>
            </a:p>
          </p:txBody>
        </p:sp>
      </p:grpSp>
      <p:sp>
        <p:nvSpPr>
          <p:cNvPr id="108555" name="AutoShape 11"/>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defRPr/>
            </a:pPr>
            <a:r>
              <a:rPr lang="en-US" altLang="ja-JP" sz="1400">
                <a:solidFill>
                  <a:srgbClr val="000000"/>
                </a:solidFill>
                <a:latin typeface="Arial" charset="0"/>
                <a:ea typeface="ＭＳ Ｐゴシック" pitchFamily="34" charset="-128"/>
              </a:rPr>
              <a:t>Satu objek </a:t>
            </a:r>
            <a:r>
              <a:rPr lang="en-US" altLang="ja-JP" sz="1400">
                <a:solidFill>
                  <a:schemeClr val="tx2"/>
                </a:solidFill>
                <a:latin typeface="Arial" charset="0"/>
                <a:ea typeface="ＭＳ Ｐゴシック" pitchFamily="34" charset="-128"/>
              </a:rPr>
              <a:t>Mahasiswa</a:t>
            </a:r>
            <a:r>
              <a:rPr lang="en-US" altLang="ja-JP" sz="1400">
                <a:solidFill>
                  <a:srgbClr val="000000"/>
                </a:solidFill>
                <a:latin typeface="Arial" charset="0"/>
                <a:ea typeface="ＭＳ Ｐゴシック" pitchFamily="34" charset="-128"/>
              </a:rPr>
              <a:t>  dibuat dan referensi /penunjuk ke objek tersebut ditempatkan di posisi 0. </a:t>
            </a:r>
          </a:p>
        </p:txBody>
      </p:sp>
      <p:grpSp>
        <p:nvGrpSpPr>
          <p:cNvPr id="34826" name="Group 12"/>
          <p:cNvGrpSpPr>
            <a:grpSpLocks/>
          </p:cNvGrpSpPr>
          <p:nvPr/>
        </p:nvGrpSpPr>
        <p:grpSpPr bwMode="auto">
          <a:xfrm>
            <a:off x="1420813" y="2797175"/>
            <a:ext cx="6942137" cy="3151188"/>
            <a:chOff x="895" y="1762"/>
            <a:chExt cx="4373" cy="1985"/>
          </a:xfrm>
        </p:grpSpPr>
        <p:sp>
          <p:nvSpPr>
            <p:cNvPr id="108557" name="Rectangle 13"/>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grpSp>
          <p:nvGrpSpPr>
            <p:cNvPr id="34909" name="Group 14"/>
            <p:cNvGrpSpPr>
              <a:grpSpLocks/>
            </p:cNvGrpSpPr>
            <p:nvPr/>
          </p:nvGrpSpPr>
          <p:grpSpPr bwMode="auto">
            <a:xfrm>
              <a:off x="1459" y="2292"/>
              <a:ext cx="3694" cy="517"/>
              <a:chOff x="1459" y="2292"/>
              <a:chExt cx="3694" cy="517"/>
            </a:xfrm>
          </p:grpSpPr>
          <p:sp>
            <p:nvSpPr>
              <p:cNvPr id="108559" name="Rectangle 15"/>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4962" name="Line 16"/>
              <p:cNvSpPr>
                <a:spLocks noChangeShapeType="1"/>
              </p:cNvSpPr>
              <p:nvPr/>
            </p:nvSpPr>
            <p:spPr bwMode="auto">
              <a:xfrm>
                <a:off x="1759" y="2503"/>
                <a:ext cx="0" cy="304"/>
              </a:xfrm>
              <a:prstGeom prst="line">
                <a:avLst/>
              </a:prstGeom>
              <a:noFill/>
              <a:ln w="9525">
                <a:solidFill>
                  <a:schemeClr val="tx1"/>
                </a:solidFill>
                <a:miter lim="800000"/>
                <a:headEnd/>
                <a:tailEnd/>
              </a:ln>
            </p:spPr>
            <p:txBody>
              <a:bodyPr anchor="ctr"/>
              <a:lstStyle/>
              <a:p>
                <a:endParaRPr lang="en-US"/>
              </a:p>
            </p:txBody>
          </p:sp>
          <p:sp>
            <p:nvSpPr>
              <p:cNvPr id="34963" name="Line 17"/>
              <p:cNvSpPr>
                <a:spLocks noChangeShapeType="1"/>
              </p:cNvSpPr>
              <p:nvPr/>
            </p:nvSpPr>
            <p:spPr bwMode="auto">
              <a:xfrm>
                <a:off x="2068" y="2503"/>
                <a:ext cx="0" cy="304"/>
              </a:xfrm>
              <a:prstGeom prst="line">
                <a:avLst/>
              </a:prstGeom>
              <a:noFill/>
              <a:ln w="9525">
                <a:solidFill>
                  <a:schemeClr val="tx1"/>
                </a:solidFill>
                <a:miter lim="800000"/>
                <a:headEnd/>
                <a:tailEnd/>
              </a:ln>
            </p:spPr>
            <p:txBody>
              <a:bodyPr anchor="ctr"/>
              <a:lstStyle/>
              <a:p>
                <a:endParaRPr lang="en-US"/>
              </a:p>
            </p:txBody>
          </p:sp>
          <p:sp>
            <p:nvSpPr>
              <p:cNvPr id="34964" name="Line 18"/>
              <p:cNvSpPr>
                <a:spLocks noChangeShapeType="1"/>
              </p:cNvSpPr>
              <p:nvPr/>
            </p:nvSpPr>
            <p:spPr bwMode="auto">
              <a:xfrm>
                <a:off x="2995" y="2503"/>
                <a:ext cx="0" cy="304"/>
              </a:xfrm>
              <a:prstGeom prst="line">
                <a:avLst/>
              </a:prstGeom>
              <a:noFill/>
              <a:ln w="9525">
                <a:solidFill>
                  <a:schemeClr val="tx1"/>
                </a:solidFill>
                <a:miter lim="800000"/>
                <a:headEnd/>
                <a:tailEnd/>
              </a:ln>
            </p:spPr>
            <p:txBody>
              <a:bodyPr anchor="ctr"/>
              <a:lstStyle/>
              <a:p>
                <a:endParaRPr lang="en-US"/>
              </a:p>
            </p:txBody>
          </p:sp>
          <p:sp>
            <p:nvSpPr>
              <p:cNvPr id="34965" name="Line 19"/>
              <p:cNvSpPr>
                <a:spLocks noChangeShapeType="1"/>
              </p:cNvSpPr>
              <p:nvPr/>
            </p:nvSpPr>
            <p:spPr bwMode="auto">
              <a:xfrm>
                <a:off x="2377" y="2503"/>
                <a:ext cx="0" cy="304"/>
              </a:xfrm>
              <a:prstGeom prst="line">
                <a:avLst/>
              </a:prstGeom>
              <a:noFill/>
              <a:ln w="9525">
                <a:solidFill>
                  <a:schemeClr val="tx1"/>
                </a:solidFill>
                <a:miter lim="800000"/>
                <a:headEnd/>
                <a:tailEnd/>
              </a:ln>
            </p:spPr>
            <p:txBody>
              <a:bodyPr anchor="ctr"/>
              <a:lstStyle/>
              <a:p>
                <a:endParaRPr lang="en-US"/>
              </a:p>
            </p:txBody>
          </p:sp>
          <p:sp>
            <p:nvSpPr>
              <p:cNvPr id="34966" name="Line 20"/>
              <p:cNvSpPr>
                <a:spLocks noChangeShapeType="1"/>
              </p:cNvSpPr>
              <p:nvPr/>
            </p:nvSpPr>
            <p:spPr bwMode="auto">
              <a:xfrm>
                <a:off x="2686" y="2503"/>
                <a:ext cx="0" cy="304"/>
              </a:xfrm>
              <a:prstGeom prst="line">
                <a:avLst/>
              </a:prstGeom>
              <a:noFill/>
              <a:ln w="9525">
                <a:solidFill>
                  <a:schemeClr val="tx1"/>
                </a:solidFill>
                <a:miter lim="800000"/>
                <a:headEnd/>
                <a:tailEnd/>
              </a:ln>
            </p:spPr>
            <p:txBody>
              <a:bodyPr anchor="ctr"/>
              <a:lstStyle/>
              <a:p>
                <a:endParaRPr lang="en-US"/>
              </a:p>
            </p:txBody>
          </p:sp>
          <p:sp>
            <p:nvSpPr>
              <p:cNvPr id="34967" name="Line 21"/>
              <p:cNvSpPr>
                <a:spLocks noChangeShapeType="1"/>
              </p:cNvSpPr>
              <p:nvPr/>
            </p:nvSpPr>
            <p:spPr bwMode="auto">
              <a:xfrm>
                <a:off x="3921" y="2503"/>
                <a:ext cx="0" cy="304"/>
              </a:xfrm>
              <a:prstGeom prst="line">
                <a:avLst/>
              </a:prstGeom>
              <a:noFill/>
              <a:ln w="9525">
                <a:solidFill>
                  <a:schemeClr val="tx1"/>
                </a:solidFill>
                <a:miter lim="800000"/>
                <a:headEnd/>
                <a:tailEnd/>
              </a:ln>
            </p:spPr>
            <p:txBody>
              <a:bodyPr anchor="ctr"/>
              <a:lstStyle/>
              <a:p>
                <a:endParaRPr lang="en-US"/>
              </a:p>
            </p:txBody>
          </p:sp>
          <p:sp>
            <p:nvSpPr>
              <p:cNvPr id="34968" name="Line 22"/>
              <p:cNvSpPr>
                <a:spLocks noChangeShapeType="1"/>
              </p:cNvSpPr>
              <p:nvPr/>
            </p:nvSpPr>
            <p:spPr bwMode="auto">
              <a:xfrm>
                <a:off x="4230" y="2503"/>
                <a:ext cx="0" cy="304"/>
              </a:xfrm>
              <a:prstGeom prst="line">
                <a:avLst/>
              </a:prstGeom>
              <a:noFill/>
              <a:ln w="9525">
                <a:solidFill>
                  <a:schemeClr val="tx1"/>
                </a:solidFill>
                <a:miter lim="800000"/>
                <a:headEnd/>
                <a:tailEnd/>
              </a:ln>
            </p:spPr>
            <p:txBody>
              <a:bodyPr anchor="ctr"/>
              <a:lstStyle/>
              <a:p>
                <a:endParaRPr lang="en-US"/>
              </a:p>
            </p:txBody>
          </p:sp>
          <p:sp>
            <p:nvSpPr>
              <p:cNvPr id="34969" name="Line 23"/>
              <p:cNvSpPr>
                <a:spLocks noChangeShapeType="1"/>
              </p:cNvSpPr>
              <p:nvPr/>
            </p:nvSpPr>
            <p:spPr bwMode="auto">
              <a:xfrm>
                <a:off x="4848" y="2503"/>
                <a:ext cx="0" cy="304"/>
              </a:xfrm>
              <a:prstGeom prst="line">
                <a:avLst/>
              </a:prstGeom>
              <a:noFill/>
              <a:ln w="9525">
                <a:solidFill>
                  <a:schemeClr val="tx1"/>
                </a:solidFill>
                <a:miter lim="800000"/>
                <a:headEnd/>
                <a:tailEnd/>
              </a:ln>
            </p:spPr>
            <p:txBody>
              <a:bodyPr anchor="ctr"/>
              <a:lstStyle/>
              <a:p>
                <a:endParaRPr lang="en-US"/>
              </a:p>
            </p:txBody>
          </p:sp>
          <p:sp>
            <p:nvSpPr>
              <p:cNvPr id="34970" name="Line 24"/>
              <p:cNvSpPr>
                <a:spLocks noChangeShapeType="1"/>
              </p:cNvSpPr>
              <p:nvPr/>
            </p:nvSpPr>
            <p:spPr bwMode="auto">
              <a:xfrm>
                <a:off x="4539" y="2503"/>
                <a:ext cx="0" cy="304"/>
              </a:xfrm>
              <a:prstGeom prst="line">
                <a:avLst/>
              </a:prstGeom>
              <a:noFill/>
              <a:ln w="9525">
                <a:solidFill>
                  <a:schemeClr val="tx1"/>
                </a:solidFill>
                <a:miter lim="800000"/>
                <a:headEnd/>
                <a:tailEnd/>
              </a:ln>
            </p:spPr>
            <p:txBody>
              <a:bodyPr anchor="ctr"/>
              <a:lstStyle/>
              <a:p>
                <a:endParaRPr lang="en-US"/>
              </a:p>
            </p:txBody>
          </p:sp>
          <p:grpSp>
            <p:nvGrpSpPr>
              <p:cNvPr id="34971" name="Group 25"/>
              <p:cNvGrpSpPr>
                <a:grpSpLocks/>
              </p:cNvGrpSpPr>
              <p:nvPr/>
            </p:nvGrpSpPr>
            <p:grpSpPr bwMode="auto">
              <a:xfrm>
                <a:off x="1522" y="2292"/>
                <a:ext cx="3628" cy="250"/>
                <a:chOff x="577" y="1828"/>
                <a:chExt cx="5135" cy="477"/>
              </a:xfrm>
            </p:grpSpPr>
            <p:sp>
              <p:nvSpPr>
                <p:cNvPr id="34976" name="Text Box 26"/>
                <p:cNvSpPr txBox="1">
                  <a:spLocks noChangeArrowheads="1"/>
                </p:cNvSpPr>
                <p:nvPr/>
              </p:nvSpPr>
              <p:spPr bwMode="auto">
                <a:xfrm>
                  <a:off x="577"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0</a:t>
                  </a:r>
                </a:p>
              </p:txBody>
            </p:sp>
            <p:sp>
              <p:nvSpPr>
                <p:cNvPr id="34977" name="Text Box 27"/>
                <p:cNvSpPr txBox="1">
                  <a:spLocks noChangeArrowheads="1"/>
                </p:cNvSpPr>
                <p:nvPr/>
              </p:nvSpPr>
              <p:spPr bwMode="auto">
                <a:xfrm>
                  <a:off x="1002"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a:t>
                  </a:r>
                </a:p>
              </p:txBody>
            </p:sp>
            <p:sp>
              <p:nvSpPr>
                <p:cNvPr id="34978" name="Text Box 28"/>
                <p:cNvSpPr txBox="1">
                  <a:spLocks noChangeArrowheads="1"/>
                </p:cNvSpPr>
                <p:nvPr/>
              </p:nvSpPr>
              <p:spPr bwMode="auto">
                <a:xfrm>
                  <a:off x="1425"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2</a:t>
                  </a:r>
                </a:p>
              </p:txBody>
            </p:sp>
            <p:sp>
              <p:nvSpPr>
                <p:cNvPr id="34979" name="Text Box 29"/>
                <p:cNvSpPr txBox="1">
                  <a:spLocks noChangeArrowheads="1"/>
                </p:cNvSpPr>
                <p:nvPr/>
              </p:nvSpPr>
              <p:spPr bwMode="auto">
                <a:xfrm>
                  <a:off x="1852"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3</a:t>
                  </a:r>
                </a:p>
              </p:txBody>
            </p:sp>
            <p:sp>
              <p:nvSpPr>
                <p:cNvPr id="34980" name="Text Box 30"/>
                <p:cNvSpPr txBox="1">
                  <a:spLocks noChangeArrowheads="1"/>
                </p:cNvSpPr>
                <p:nvPr/>
              </p:nvSpPr>
              <p:spPr bwMode="auto">
                <a:xfrm>
                  <a:off x="2275" y="1828"/>
                  <a:ext cx="291"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4</a:t>
                  </a:r>
                </a:p>
              </p:txBody>
            </p:sp>
            <p:sp>
              <p:nvSpPr>
                <p:cNvPr id="34981" name="Text Box 31"/>
                <p:cNvSpPr txBox="1">
                  <a:spLocks noChangeArrowheads="1"/>
                </p:cNvSpPr>
                <p:nvPr/>
              </p:nvSpPr>
              <p:spPr bwMode="auto">
                <a:xfrm>
                  <a:off x="2744" y="1828"/>
                  <a:ext cx="164" cy="477"/>
                </a:xfrm>
                <a:prstGeom prst="rect">
                  <a:avLst/>
                </a:prstGeom>
                <a:noFill/>
                <a:ln w="9525">
                  <a:noFill/>
                  <a:miter lim="800000"/>
                  <a:headEnd/>
                  <a:tailEnd/>
                </a:ln>
              </p:spPr>
              <p:txBody>
                <a:bodyPr wrap="none">
                  <a:spAutoFit/>
                </a:bodyPr>
                <a:lstStyle/>
                <a:p>
                  <a:endParaRPr lang="id-ID" sz="2000">
                    <a:solidFill>
                      <a:schemeClr val="tx2"/>
                    </a:solidFill>
                    <a:latin typeface="Arial" charset="0"/>
                    <a:ea typeface="ＭＳ Ｐゴシック" pitchFamily="34" charset="-128"/>
                  </a:endParaRPr>
                </a:p>
              </p:txBody>
            </p:sp>
            <p:sp>
              <p:nvSpPr>
                <p:cNvPr id="34982" name="Text Box 32"/>
                <p:cNvSpPr txBox="1">
                  <a:spLocks noChangeArrowheads="1"/>
                </p:cNvSpPr>
                <p:nvPr/>
              </p:nvSpPr>
              <p:spPr bwMode="auto">
                <a:xfrm>
                  <a:off x="3170" y="1828"/>
                  <a:ext cx="164" cy="477"/>
                </a:xfrm>
                <a:prstGeom prst="rect">
                  <a:avLst/>
                </a:prstGeom>
                <a:noFill/>
                <a:ln w="9525">
                  <a:noFill/>
                  <a:miter lim="800000"/>
                  <a:headEnd/>
                  <a:tailEnd/>
                </a:ln>
              </p:spPr>
              <p:txBody>
                <a:bodyPr wrap="none">
                  <a:spAutoFit/>
                </a:bodyPr>
                <a:lstStyle/>
                <a:p>
                  <a:endParaRPr lang="id-ID" sz="2000">
                    <a:solidFill>
                      <a:schemeClr val="tx2"/>
                    </a:solidFill>
                    <a:latin typeface="Arial" charset="0"/>
                    <a:ea typeface="ＭＳ Ｐゴシック" pitchFamily="34" charset="-128"/>
                  </a:endParaRPr>
                </a:p>
              </p:txBody>
            </p:sp>
            <p:sp>
              <p:nvSpPr>
                <p:cNvPr id="34983" name="Text Box 33"/>
                <p:cNvSpPr txBox="1">
                  <a:spLocks noChangeArrowheads="1"/>
                </p:cNvSpPr>
                <p:nvPr/>
              </p:nvSpPr>
              <p:spPr bwMode="auto">
                <a:xfrm>
                  <a:off x="3619" y="1828"/>
                  <a:ext cx="164" cy="477"/>
                </a:xfrm>
                <a:prstGeom prst="rect">
                  <a:avLst/>
                </a:prstGeom>
                <a:noFill/>
                <a:ln w="9525">
                  <a:noFill/>
                  <a:miter lim="800000"/>
                  <a:headEnd/>
                  <a:tailEnd/>
                </a:ln>
              </p:spPr>
              <p:txBody>
                <a:bodyPr wrap="none">
                  <a:spAutoFit/>
                </a:bodyPr>
                <a:lstStyle/>
                <a:p>
                  <a:endParaRPr lang="id-ID" sz="2000">
                    <a:solidFill>
                      <a:schemeClr val="tx2"/>
                    </a:solidFill>
                    <a:latin typeface="Arial" charset="0"/>
                    <a:ea typeface="ＭＳ Ｐゴシック" pitchFamily="34" charset="-128"/>
                  </a:endParaRPr>
                </a:p>
              </p:txBody>
            </p:sp>
            <p:sp>
              <p:nvSpPr>
                <p:cNvPr id="34984" name="Text Box 34"/>
                <p:cNvSpPr txBox="1">
                  <a:spLocks noChangeArrowheads="1"/>
                </p:cNvSpPr>
                <p:nvPr/>
              </p:nvSpPr>
              <p:spPr bwMode="auto">
                <a:xfrm>
                  <a:off x="4032" y="1828"/>
                  <a:ext cx="416"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16</a:t>
                  </a:r>
                </a:p>
              </p:txBody>
            </p:sp>
            <p:sp>
              <p:nvSpPr>
                <p:cNvPr id="34985" name="Text Box 35"/>
                <p:cNvSpPr txBox="1">
                  <a:spLocks noChangeArrowheads="1"/>
                </p:cNvSpPr>
                <p:nvPr/>
              </p:nvSpPr>
              <p:spPr bwMode="auto">
                <a:xfrm>
                  <a:off x="4445" y="1828"/>
                  <a:ext cx="416"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17</a:t>
                  </a:r>
                </a:p>
              </p:txBody>
            </p:sp>
            <p:sp>
              <p:nvSpPr>
                <p:cNvPr id="34986" name="Text Box 36"/>
                <p:cNvSpPr txBox="1">
                  <a:spLocks noChangeArrowheads="1"/>
                </p:cNvSpPr>
                <p:nvPr/>
              </p:nvSpPr>
              <p:spPr bwMode="auto">
                <a:xfrm>
                  <a:off x="4827" y="1828"/>
                  <a:ext cx="417"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18</a:t>
                  </a:r>
                </a:p>
              </p:txBody>
            </p:sp>
            <p:sp>
              <p:nvSpPr>
                <p:cNvPr id="34987" name="Text Box 37"/>
                <p:cNvSpPr txBox="1">
                  <a:spLocks noChangeArrowheads="1"/>
                </p:cNvSpPr>
                <p:nvPr/>
              </p:nvSpPr>
              <p:spPr bwMode="auto">
                <a:xfrm>
                  <a:off x="5296" y="1828"/>
                  <a:ext cx="416"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19</a:t>
                  </a:r>
                </a:p>
              </p:txBody>
            </p:sp>
          </p:grpSp>
          <p:grpSp>
            <p:nvGrpSpPr>
              <p:cNvPr id="34972" name="Group 38"/>
              <p:cNvGrpSpPr>
                <a:grpSpLocks/>
              </p:cNvGrpSpPr>
              <p:nvPr/>
            </p:nvGrpSpPr>
            <p:grpSpPr bwMode="auto">
              <a:xfrm>
                <a:off x="3293" y="2636"/>
                <a:ext cx="257" cy="51"/>
                <a:chOff x="3293" y="2636"/>
                <a:chExt cx="257" cy="51"/>
              </a:xfrm>
            </p:grpSpPr>
            <p:sp>
              <p:nvSpPr>
                <p:cNvPr id="34973" name="Oval 39"/>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34974" name="Oval 40"/>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34975" name="Oval 41"/>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grpSp>
        </p:grpSp>
        <p:grpSp>
          <p:nvGrpSpPr>
            <p:cNvPr id="34910" name="Group 42"/>
            <p:cNvGrpSpPr>
              <a:grpSpLocks/>
            </p:cNvGrpSpPr>
            <p:nvPr/>
          </p:nvGrpSpPr>
          <p:grpSpPr bwMode="auto">
            <a:xfrm>
              <a:off x="928" y="1829"/>
              <a:ext cx="662" cy="817"/>
              <a:chOff x="928" y="1829"/>
              <a:chExt cx="662" cy="817"/>
            </a:xfrm>
          </p:grpSpPr>
          <p:sp>
            <p:nvSpPr>
              <p:cNvPr id="34956" name="Text Box 43"/>
              <p:cNvSpPr txBox="1">
                <a:spLocks noChangeArrowheads="1"/>
              </p:cNvSpPr>
              <p:nvPr/>
            </p:nvSpPr>
            <p:spPr bwMode="auto">
              <a:xfrm>
                <a:off x="928" y="1829"/>
                <a:ext cx="662" cy="250"/>
              </a:xfrm>
              <a:prstGeom prst="rect">
                <a:avLst/>
              </a:prstGeom>
              <a:noFill/>
              <a:ln w="9525">
                <a:noFill/>
                <a:miter lim="800000"/>
                <a:headEnd/>
                <a:tailEnd/>
              </a:ln>
            </p:spPr>
            <p:txBody>
              <a:bodyPr>
                <a:spAutoFit/>
              </a:bodyPr>
              <a:lstStyle/>
              <a:p>
                <a:pPr>
                  <a:spcBef>
                    <a:spcPct val="50000"/>
                  </a:spcBef>
                </a:pPr>
                <a:r>
                  <a:rPr lang="en-US" sz="2000">
                    <a:latin typeface="Arial" charset="0"/>
                    <a:ea typeface="ＭＳ Ｐゴシック" pitchFamily="34" charset="-128"/>
                  </a:rPr>
                  <a:t>person</a:t>
                </a:r>
              </a:p>
            </p:txBody>
          </p:sp>
          <p:sp>
            <p:nvSpPr>
              <p:cNvPr id="34957" name="Rectangle 44"/>
              <p:cNvSpPr>
                <a:spLocks noChangeArrowheads="1"/>
              </p:cNvSpPr>
              <p:nvPr/>
            </p:nvSpPr>
            <p:spPr bwMode="auto">
              <a:xfrm>
                <a:off x="1045" y="2061"/>
                <a:ext cx="372" cy="198"/>
              </a:xfrm>
              <a:prstGeom prst="rect">
                <a:avLst/>
              </a:prstGeom>
              <a:noFill/>
              <a:ln w="19050">
                <a:solidFill>
                  <a:schemeClr val="tx1"/>
                </a:solidFill>
                <a:miter lim="800000"/>
                <a:headEnd/>
                <a:tailEnd/>
              </a:ln>
            </p:spPr>
            <p:txBody>
              <a:bodyPr wrap="none" anchor="ctr"/>
              <a:lstStyle/>
              <a:p>
                <a:pPr algn="ctr"/>
                <a:endParaRPr lang="id-ID">
                  <a:ea typeface="ＭＳ Ｐゴシック" pitchFamily="34" charset="-128"/>
                </a:endParaRPr>
              </a:p>
            </p:txBody>
          </p:sp>
          <p:grpSp>
            <p:nvGrpSpPr>
              <p:cNvPr id="34958" name="Group 45"/>
              <p:cNvGrpSpPr>
                <a:grpSpLocks/>
              </p:cNvGrpSpPr>
              <p:nvPr/>
            </p:nvGrpSpPr>
            <p:grpSpPr bwMode="auto">
              <a:xfrm>
                <a:off x="1217" y="2141"/>
                <a:ext cx="220" cy="505"/>
                <a:chOff x="1217" y="2141"/>
                <a:chExt cx="220" cy="505"/>
              </a:xfrm>
            </p:grpSpPr>
            <p:sp>
              <p:nvSpPr>
                <p:cNvPr id="34959" name="Oval 46"/>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960" name="Freeform 47"/>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a:solidFill>
                    <a:schemeClr val="tx2"/>
                  </a:solidFill>
                  <a:miter lim="800000"/>
                  <a:headEnd/>
                  <a:tailEnd type="triangle" w="med" len="med"/>
                </a:ln>
              </p:spPr>
              <p:txBody>
                <a:bodyPr anchor="ctr"/>
                <a:lstStyle/>
                <a:p>
                  <a:endParaRPr lang="en-US"/>
                </a:p>
              </p:txBody>
            </p:sp>
          </p:grpSp>
        </p:grpSp>
        <p:grpSp>
          <p:nvGrpSpPr>
            <p:cNvPr id="34911" name="Group 48"/>
            <p:cNvGrpSpPr>
              <a:grpSpLocks/>
            </p:cNvGrpSpPr>
            <p:nvPr/>
          </p:nvGrpSpPr>
          <p:grpSpPr bwMode="auto">
            <a:xfrm>
              <a:off x="1563" y="2663"/>
              <a:ext cx="97" cy="297"/>
              <a:chOff x="1709" y="2313"/>
              <a:chExt cx="97" cy="297"/>
            </a:xfrm>
          </p:grpSpPr>
          <p:sp>
            <p:nvSpPr>
              <p:cNvPr id="34952" name="Oval 4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953" name="Line 50"/>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954" name="Line 51"/>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955" name="Line 52"/>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912" name="Group 53"/>
            <p:cNvGrpSpPr>
              <a:grpSpLocks/>
            </p:cNvGrpSpPr>
            <p:nvPr/>
          </p:nvGrpSpPr>
          <p:grpSpPr bwMode="auto">
            <a:xfrm>
              <a:off x="1870" y="2664"/>
              <a:ext cx="97" cy="297"/>
              <a:chOff x="1709" y="2313"/>
              <a:chExt cx="97" cy="297"/>
            </a:xfrm>
          </p:grpSpPr>
          <p:sp>
            <p:nvSpPr>
              <p:cNvPr id="34948" name="Oval 5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949" name="Line 55"/>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950" name="Line 56"/>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951" name="Line 57"/>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913" name="Group 58"/>
            <p:cNvGrpSpPr>
              <a:grpSpLocks/>
            </p:cNvGrpSpPr>
            <p:nvPr/>
          </p:nvGrpSpPr>
          <p:grpSpPr bwMode="auto">
            <a:xfrm>
              <a:off x="2197" y="2663"/>
              <a:ext cx="97" cy="297"/>
              <a:chOff x="1709" y="2313"/>
              <a:chExt cx="97" cy="297"/>
            </a:xfrm>
          </p:grpSpPr>
          <p:sp>
            <p:nvSpPr>
              <p:cNvPr id="34944" name="Oval 5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945" name="Line 60"/>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946" name="Line 61"/>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947" name="Line 62"/>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914" name="Group 63"/>
            <p:cNvGrpSpPr>
              <a:grpSpLocks/>
            </p:cNvGrpSpPr>
            <p:nvPr/>
          </p:nvGrpSpPr>
          <p:grpSpPr bwMode="auto">
            <a:xfrm>
              <a:off x="2478" y="2664"/>
              <a:ext cx="97" cy="297"/>
              <a:chOff x="1709" y="2313"/>
              <a:chExt cx="97" cy="297"/>
            </a:xfrm>
          </p:grpSpPr>
          <p:sp>
            <p:nvSpPr>
              <p:cNvPr id="34940" name="Oval 6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941" name="Line 65"/>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942" name="Line 66"/>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943" name="Line 67"/>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915" name="Group 68"/>
            <p:cNvGrpSpPr>
              <a:grpSpLocks/>
            </p:cNvGrpSpPr>
            <p:nvPr/>
          </p:nvGrpSpPr>
          <p:grpSpPr bwMode="auto">
            <a:xfrm>
              <a:off x="2805" y="2664"/>
              <a:ext cx="97" cy="297"/>
              <a:chOff x="1709" y="2313"/>
              <a:chExt cx="97" cy="297"/>
            </a:xfrm>
          </p:grpSpPr>
          <p:sp>
            <p:nvSpPr>
              <p:cNvPr id="34936" name="Oval 6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937" name="Line 70"/>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938" name="Line 71"/>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939" name="Line 72"/>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916" name="Group 73"/>
            <p:cNvGrpSpPr>
              <a:grpSpLocks/>
            </p:cNvGrpSpPr>
            <p:nvPr/>
          </p:nvGrpSpPr>
          <p:grpSpPr bwMode="auto">
            <a:xfrm>
              <a:off x="4027" y="2664"/>
              <a:ext cx="97" cy="297"/>
              <a:chOff x="1709" y="2313"/>
              <a:chExt cx="97" cy="297"/>
            </a:xfrm>
          </p:grpSpPr>
          <p:sp>
            <p:nvSpPr>
              <p:cNvPr id="34932" name="Oval 7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933" name="Line 75"/>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934" name="Line 76"/>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935" name="Line 77"/>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917" name="Group 78"/>
            <p:cNvGrpSpPr>
              <a:grpSpLocks/>
            </p:cNvGrpSpPr>
            <p:nvPr/>
          </p:nvGrpSpPr>
          <p:grpSpPr bwMode="auto">
            <a:xfrm>
              <a:off x="4340" y="2664"/>
              <a:ext cx="97" cy="297"/>
              <a:chOff x="1709" y="2313"/>
              <a:chExt cx="97" cy="297"/>
            </a:xfrm>
          </p:grpSpPr>
          <p:sp>
            <p:nvSpPr>
              <p:cNvPr id="34928" name="Oval 7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929" name="Line 80"/>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930" name="Line 81"/>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931" name="Line 82"/>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918" name="Group 83"/>
            <p:cNvGrpSpPr>
              <a:grpSpLocks/>
            </p:cNvGrpSpPr>
            <p:nvPr/>
          </p:nvGrpSpPr>
          <p:grpSpPr bwMode="auto">
            <a:xfrm>
              <a:off x="4654" y="2663"/>
              <a:ext cx="97" cy="297"/>
              <a:chOff x="1709" y="2313"/>
              <a:chExt cx="97" cy="297"/>
            </a:xfrm>
          </p:grpSpPr>
          <p:sp>
            <p:nvSpPr>
              <p:cNvPr id="34924" name="Oval 8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925" name="Line 85"/>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926" name="Line 86"/>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927" name="Line 87"/>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919" name="Group 88"/>
            <p:cNvGrpSpPr>
              <a:grpSpLocks/>
            </p:cNvGrpSpPr>
            <p:nvPr/>
          </p:nvGrpSpPr>
          <p:grpSpPr bwMode="auto">
            <a:xfrm>
              <a:off x="4975" y="2663"/>
              <a:ext cx="97" cy="297"/>
              <a:chOff x="1709" y="2313"/>
              <a:chExt cx="97" cy="297"/>
            </a:xfrm>
          </p:grpSpPr>
          <p:sp>
            <p:nvSpPr>
              <p:cNvPr id="34920" name="Oval 8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921" name="Line 90"/>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922" name="Line 91"/>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923" name="Line 92"/>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sp>
        <p:nvSpPr>
          <p:cNvPr id="108638" name="Rectangle 94"/>
          <p:cNvSpPr>
            <a:spLocks noChangeArrowheads="1"/>
          </p:cNvSpPr>
          <p:nvPr/>
        </p:nvSpPr>
        <p:spPr bwMode="auto">
          <a:xfrm>
            <a:off x="1393825" y="2797175"/>
            <a:ext cx="6942138" cy="3151188"/>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grpSp>
        <p:nvGrpSpPr>
          <p:cNvPr id="34828" name="Group 95"/>
          <p:cNvGrpSpPr>
            <a:grpSpLocks/>
          </p:cNvGrpSpPr>
          <p:nvPr/>
        </p:nvGrpSpPr>
        <p:grpSpPr bwMode="auto">
          <a:xfrm>
            <a:off x="2289175" y="3638550"/>
            <a:ext cx="5864225" cy="820738"/>
            <a:chOff x="1459" y="2292"/>
            <a:chExt cx="3694" cy="517"/>
          </a:xfrm>
        </p:grpSpPr>
        <p:sp>
          <p:nvSpPr>
            <p:cNvPr id="108640" name="Rectangle 96"/>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4882" name="Line 97"/>
            <p:cNvSpPr>
              <a:spLocks noChangeShapeType="1"/>
            </p:cNvSpPr>
            <p:nvPr/>
          </p:nvSpPr>
          <p:spPr bwMode="auto">
            <a:xfrm>
              <a:off x="1759" y="2503"/>
              <a:ext cx="0" cy="304"/>
            </a:xfrm>
            <a:prstGeom prst="line">
              <a:avLst/>
            </a:prstGeom>
            <a:noFill/>
            <a:ln w="9525">
              <a:solidFill>
                <a:schemeClr val="tx1"/>
              </a:solidFill>
              <a:miter lim="800000"/>
              <a:headEnd/>
              <a:tailEnd/>
            </a:ln>
          </p:spPr>
          <p:txBody>
            <a:bodyPr anchor="ctr"/>
            <a:lstStyle/>
            <a:p>
              <a:endParaRPr lang="en-US"/>
            </a:p>
          </p:txBody>
        </p:sp>
        <p:sp>
          <p:nvSpPr>
            <p:cNvPr id="34883" name="Line 98"/>
            <p:cNvSpPr>
              <a:spLocks noChangeShapeType="1"/>
            </p:cNvSpPr>
            <p:nvPr/>
          </p:nvSpPr>
          <p:spPr bwMode="auto">
            <a:xfrm>
              <a:off x="2068" y="2503"/>
              <a:ext cx="0" cy="304"/>
            </a:xfrm>
            <a:prstGeom prst="line">
              <a:avLst/>
            </a:prstGeom>
            <a:noFill/>
            <a:ln w="9525">
              <a:solidFill>
                <a:schemeClr val="tx1"/>
              </a:solidFill>
              <a:miter lim="800000"/>
              <a:headEnd/>
              <a:tailEnd/>
            </a:ln>
          </p:spPr>
          <p:txBody>
            <a:bodyPr anchor="ctr"/>
            <a:lstStyle/>
            <a:p>
              <a:endParaRPr lang="en-US"/>
            </a:p>
          </p:txBody>
        </p:sp>
        <p:sp>
          <p:nvSpPr>
            <p:cNvPr id="34884" name="Line 99"/>
            <p:cNvSpPr>
              <a:spLocks noChangeShapeType="1"/>
            </p:cNvSpPr>
            <p:nvPr/>
          </p:nvSpPr>
          <p:spPr bwMode="auto">
            <a:xfrm>
              <a:off x="2995" y="2503"/>
              <a:ext cx="0" cy="304"/>
            </a:xfrm>
            <a:prstGeom prst="line">
              <a:avLst/>
            </a:prstGeom>
            <a:noFill/>
            <a:ln w="9525">
              <a:solidFill>
                <a:schemeClr val="tx1"/>
              </a:solidFill>
              <a:miter lim="800000"/>
              <a:headEnd/>
              <a:tailEnd/>
            </a:ln>
          </p:spPr>
          <p:txBody>
            <a:bodyPr anchor="ctr"/>
            <a:lstStyle/>
            <a:p>
              <a:endParaRPr lang="en-US"/>
            </a:p>
          </p:txBody>
        </p:sp>
        <p:sp>
          <p:nvSpPr>
            <p:cNvPr id="34885" name="Line 100"/>
            <p:cNvSpPr>
              <a:spLocks noChangeShapeType="1"/>
            </p:cNvSpPr>
            <p:nvPr/>
          </p:nvSpPr>
          <p:spPr bwMode="auto">
            <a:xfrm>
              <a:off x="2377" y="2503"/>
              <a:ext cx="0" cy="304"/>
            </a:xfrm>
            <a:prstGeom prst="line">
              <a:avLst/>
            </a:prstGeom>
            <a:noFill/>
            <a:ln w="9525">
              <a:solidFill>
                <a:schemeClr val="tx1"/>
              </a:solidFill>
              <a:miter lim="800000"/>
              <a:headEnd/>
              <a:tailEnd/>
            </a:ln>
          </p:spPr>
          <p:txBody>
            <a:bodyPr anchor="ctr"/>
            <a:lstStyle/>
            <a:p>
              <a:endParaRPr lang="en-US"/>
            </a:p>
          </p:txBody>
        </p:sp>
        <p:sp>
          <p:nvSpPr>
            <p:cNvPr id="34886" name="Line 101"/>
            <p:cNvSpPr>
              <a:spLocks noChangeShapeType="1"/>
            </p:cNvSpPr>
            <p:nvPr/>
          </p:nvSpPr>
          <p:spPr bwMode="auto">
            <a:xfrm>
              <a:off x="2686" y="2503"/>
              <a:ext cx="0" cy="304"/>
            </a:xfrm>
            <a:prstGeom prst="line">
              <a:avLst/>
            </a:prstGeom>
            <a:noFill/>
            <a:ln w="9525">
              <a:solidFill>
                <a:schemeClr val="tx1"/>
              </a:solidFill>
              <a:miter lim="800000"/>
              <a:headEnd/>
              <a:tailEnd/>
            </a:ln>
          </p:spPr>
          <p:txBody>
            <a:bodyPr anchor="ctr"/>
            <a:lstStyle/>
            <a:p>
              <a:endParaRPr lang="en-US"/>
            </a:p>
          </p:txBody>
        </p:sp>
        <p:sp>
          <p:nvSpPr>
            <p:cNvPr id="34887" name="Line 102"/>
            <p:cNvSpPr>
              <a:spLocks noChangeShapeType="1"/>
            </p:cNvSpPr>
            <p:nvPr/>
          </p:nvSpPr>
          <p:spPr bwMode="auto">
            <a:xfrm>
              <a:off x="3921" y="2503"/>
              <a:ext cx="0" cy="304"/>
            </a:xfrm>
            <a:prstGeom prst="line">
              <a:avLst/>
            </a:prstGeom>
            <a:noFill/>
            <a:ln w="9525">
              <a:solidFill>
                <a:schemeClr val="tx1"/>
              </a:solidFill>
              <a:miter lim="800000"/>
              <a:headEnd/>
              <a:tailEnd/>
            </a:ln>
          </p:spPr>
          <p:txBody>
            <a:bodyPr anchor="ctr"/>
            <a:lstStyle/>
            <a:p>
              <a:endParaRPr lang="en-US"/>
            </a:p>
          </p:txBody>
        </p:sp>
        <p:sp>
          <p:nvSpPr>
            <p:cNvPr id="34888" name="Line 103"/>
            <p:cNvSpPr>
              <a:spLocks noChangeShapeType="1"/>
            </p:cNvSpPr>
            <p:nvPr/>
          </p:nvSpPr>
          <p:spPr bwMode="auto">
            <a:xfrm>
              <a:off x="4230" y="2503"/>
              <a:ext cx="0" cy="304"/>
            </a:xfrm>
            <a:prstGeom prst="line">
              <a:avLst/>
            </a:prstGeom>
            <a:noFill/>
            <a:ln w="9525">
              <a:solidFill>
                <a:schemeClr val="tx1"/>
              </a:solidFill>
              <a:miter lim="800000"/>
              <a:headEnd/>
              <a:tailEnd/>
            </a:ln>
          </p:spPr>
          <p:txBody>
            <a:bodyPr anchor="ctr"/>
            <a:lstStyle/>
            <a:p>
              <a:endParaRPr lang="en-US"/>
            </a:p>
          </p:txBody>
        </p:sp>
        <p:sp>
          <p:nvSpPr>
            <p:cNvPr id="34889" name="Line 104"/>
            <p:cNvSpPr>
              <a:spLocks noChangeShapeType="1"/>
            </p:cNvSpPr>
            <p:nvPr/>
          </p:nvSpPr>
          <p:spPr bwMode="auto">
            <a:xfrm>
              <a:off x="4848" y="2503"/>
              <a:ext cx="0" cy="304"/>
            </a:xfrm>
            <a:prstGeom prst="line">
              <a:avLst/>
            </a:prstGeom>
            <a:noFill/>
            <a:ln w="9525">
              <a:solidFill>
                <a:schemeClr val="tx1"/>
              </a:solidFill>
              <a:miter lim="800000"/>
              <a:headEnd/>
              <a:tailEnd/>
            </a:ln>
          </p:spPr>
          <p:txBody>
            <a:bodyPr anchor="ctr"/>
            <a:lstStyle/>
            <a:p>
              <a:endParaRPr lang="en-US"/>
            </a:p>
          </p:txBody>
        </p:sp>
        <p:sp>
          <p:nvSpPr>
            <p:cNvPr id="34890" name="Line 105"/>
            <p:cNvSpPr>
              <a:spLocks noChangeShapeType="1"/>
            </p:cNvSpPr>
            <p:nvPr/>
          </p:nvSpPr>
          <p:spPr bwMode="auto">
            <a:xfrm>
              <a:off x="4539" y="2503"/>
              <a:ext cx="0" cy="304"/>
            </a:xfrm>
            <a:prstGeom prst="line">
              <a:avLst/>
            </a:prstGeom>
            <a:noFill/>
            <a:ln w="9525">
              <a:solidFill>
                <a:schemeClr val="tx1"/>
              </a:solidFill>
              <a:miter lim="800000"/>
              <a:headEnd/>
              <a:tailEnd/>
            </a:ln>
          </p:spPr>
          <p:txBody>
            <a:bodyPr anchor="ctr"/>
            <a:lstStyle/>
            <a:p>
              <a:endParaRPr lang="en-US"/>
            </a:p>
          </p:txBody>
        </p:sp>
        <p:grpSp>
          <p:nvGrpSpPr>
            <p:cNvPr id="34891" name="Group 106"/>
            <p:cNvGrpSpPr>
              <a:grpSpLocks/>
            </p:cNvGrpSpPr>
            <p:nvPr/>
          </p:nvGrpSpPr>
          <p:grpSpPr bwMode="auto">
            <a:xfrm>
              <a:off x="1522" y="2292"/>
              <a:ext cx="3628" cy="250"/>
              <a:chOff x="577" y="1828"/>
              <a:chExt cx="5135" cy="477"/>
            </a:xfrm>
          </p:grpSpPr>
          <p:sp>
            <p:nvSpPr>
              <p:cNvPr id="34896" name="Text Box 107"/>
              <p:cNvSpPr txBox="1">
                <a:spLocks noChangeArrowheads="1"/>
              </p:cNvSpPr>
              <p:nvPr/>
            </p:nvSpPr>
            <p:spPr bwMode="auto">
              <a:xfrm>
                <a:off x="577"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0</a:t>
                </a:r>
              </a:p>
            </p:txBody>
          </p:sp>
          <p:sp>
            <p:nvSpPr>
              <p:cNvPr id="34897" name="Text Box 108"/>
              <p:cNvSpPr txBox="1">
                <a:spLocks noChangeArrowheads="1"/>
              </p:cNvSpPr>
              <p:nvPr/>
            </p:nvSpPr>
            <p:spPr bwMode="auto">
              <a:xfrm>
                <a:off x="1002"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a:t>
                </a:r>
              </a:p>
            </p:txBody>
          </p:sp>
          <p:sp>
            <p:nvSpPr>
              <p:cNvPr id="34898" name="Text Box 109"/>
              <p:cNvSpPr txBox="1">
                <a:spLocks noChangeArrowheads="1"/>
              </p:cNvSpPr>
              <p:nvPr/>
            </p:nvSpPr>
            <p:spPr bwMode="auto">
              <a:xfrm>
                <a:off x="1425"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2</a:t>
                </a:r>
              </a:p>
            </p:txBody>
          </p:sp>
          <p:sp>
            <p:nvSpPr>
              <p:cNvPr id="34899" name="Text Box 110"/>
              <p:cNvSpPr txBox="1">
                <a:spLocks noChangeArrowheads="1"/>
              </p:cNvSpPr>
              <p:nvPr/>
            </p:nvSpPr>
            <p:spPr bwMode="auto">
              <a:xfrm>
                <a:off x="1852" y="1828"/>
                <a:ext cx="290"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3</a:t>
                </a:r>
              </a:p>
            </p:txBody>
          </p:sp>
          <p:sp>
            <p:nvSpPr>
              <p:cNvPr id="34900" name="Text Box 111"/>
              <p:cNvSpPr txBox="1">
                <a:spLocks noChangeArrowheads="1"/>
              </p:cNvSpPr>
              <p:nvPr/>
            </p:nvSpPr>
            <p:spPr bwMode="auto">
              <a:xfrm>
                <a:off x="2275" y="1828"/>
                <a:ext cx="291"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4</a:t>
                </a:r>
              </a:p>
            </p:txBody>
          </p:sp>
          <p:sp>
            <p:nvSpPr>
              <p:cNvPr id="34901" name="Text Box 112"/>
              <p:cNvSpPr txBox="1">
                <a:spLocks noChangeArrowheads="1"/>
              </p:cNvSpPr>
              <p:nvPr/>
            </p:nvSpPr>
            <p:spPr bwMode="auto">
              <a:xfrm>
                <a:off x="2744" y="1828"/>
                <a:ext cx="164" cy="477"/>
              </a:xfrm>
              <a:prstGeom prst="rect">
                <a:avLst/>
              </a:prstGeom>
              <a:noFill/>
              <a:ln w="9525">
                <a:noFill/>
                <a:miter lim="800000"/>
                <a:headEnd/>
                <a:tailEnd/>
              </a:ln>
            </p:spPr>
            <p:txBody>
              <a:bodyPr wrap="none">
                <a:spAutoFit/>
              </a:bodyPr>
              <a:lstStyle/>
              <a:p>
                <a:endParaRPr lang="id-ID" sz="2000">
                  <a:solidFill>
                    <a:schemeClr val="tx2"/>
                  </a:solidFill>
                  <a:latin typeface="Arial" charset="0"/>
                  <a:ea typeface="ＭＳ Ｐゴシック" pitchFamily="34" charset="-128"/>
                </a:endParaRPr>
              </a:p>
            </p:txBody>
          </p:sp>
          <p:sp>
            <p:nvSpPr>
              <p:cNvPr id="34902" name="Text Box 113"/>
              <p:cNvSpPr txBox="1">
                <a:spLocks noChangeArrowheads="1"/>
              </p:cNvSpPr>
              <p:nvPr/>
            </p:nvSpPr>
            <p:spPr bwMode="auto">
              <a:xfrm>
                <a:off x="3170" y="1828"/>
                <a:ext cx="164" cy="477"/>
              </a:xfrm>
              <a:prstGeom prst="rect">
                <a:avLst/>
              </a:prstGeom>
              <a:noFill/>
              <a:ln w="9525">
                <a:noFill/>
                <a:miter lim="800000"/>
                <a:headEnd/>
                <a:tailEnd/>
              </a:ln>
            </p:spPr>
            <p:txBody>
              <a:bodyPr wrap="none">
                <a:spAutoFit/>
              </a:bodyPr>
              <a:lstStyle/>
              <a:p>
                <a:endParaRPr lang="id-ID" sz="2000">
                  <a:solidFill>
                    <a:schemeClr val="tx2"/>
                  </a:solidFill>
                  <a:latin typeface="Arial" charset="0"/>
                  <a:ea typeface="ＭＳ Ｐゴシック" pitchFamily="34" charset="-128"/>
                </a:endParaRPr>
              </a:p>
            </p:txBody>
          </p:sp>
          <p:sp>
            <p:nvSpPr>
              <p:cNvPr id="34903" name="Text Box 114"/>
              <p:cNvSpPr txBox="1">
                <a:spLocks noChangeArrowheads="1"/>
              </p:cNvSpPr>
              <p:nvPr/>
            </p:nvSpPr>
            <p:spPr bwMode="auto">
              <a:xfrm>
                <a:off x="3619" y="1828"/>
                <a:ext cx="164" cy="477"/>
              </a:xfrm>
              <a:prstGeom prst="rect">
                <a:avLst/>
              </a:prstGeom>
              <a:noFill/>
              <a:ln w="9525">
                <a:noFill/>
                <a:miter lim="800000"/>
                <a:headEnd/>
                <a:tailEnd/>
              </a:ln>
            </p:spPr>
            <p:txBody>
              <a:bodyPr wrap="none">
                <a:spAutoFit/>
              </a:bodyPr>
              <a:lstStyle/>
              <a:p>
                <a:endParaRPr lang="id-ID" sz="2000">
                  <a:solidFill>
                    <a:schemeClr val="tx2"/>
                  </a:solidFill>
                  <a:latin typeface="Arial" charset="0"/>
                  <a:ea typeface="ＭＳ Ｐゴシック" pitchFamily="34" charset="-128"/>
                </a:endParaRPr>
              </a:p>
            </p:txBody>
          </p:sp>
          <p:sp>
            <p:nvSpPr>
              <p:cNvPr id="34904" name="Text Box 115"/>
              <p:cNvSpPr txBox="1">
                <a:spLocks noChangeArrowheads="1"/>
              </p:cNvSpPr>
              <p:nvPr/>
            </p:nvSpPr>
            <p:spPr bwMode="auto">
              <a:xfrm>
                <a:off x="4032" y="1828"/>
                <a:ext cx="416"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16</a:t>
                </a:r>
              </a:p>
            </p:txBody>
          </p:sp>
          <p:sp>
            <p:nvSpPr>
              <p:cNvPr id="34905" name="Text Box 116"/>
              <p:cNvSpPr txBox="1">
                <a:spLocks noChangeArrowheads="1"/>
              </p:cNvSpPr>
              <p:nvPr/>
            </p:nvSpPr>
            <p:spPr bwMode="auto">
              <a:xfrm>
                <a:off x="4445" y="1828"/>
                <a:ext cx="416"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17</a:t>
                </a:r>
              </a:p>
            </p:txBody>
          </p:sp>
          <p:sp>
            <p:nvSpPr>
              <p:cNvPr id="34906" name="Text Box 117"/>
              <p:cNvSpPr txBox="1">
                <a:spLocks noChangeArrowheads="1"/>
              </p:cNvSpPr>
              <p:nvPr/>
            </p:nvSpPr>
            <p:spPr bwMode="auto">
              <a:xfrm>
                <a:off x="4827" y="1828"/>
                <a:ext cx="417"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18</a:t>
                </a:r>
              </a:p>
            </p:txBody>
          </p:sp>
          <p:sp>
            <p:nvSpPr>
              <p:cNvPr id="34907" name="Text Box 118"/>
              <p:cNvSpPr txBox="1">
                <a:spLocks noChangeArrowheads="1"/>
              </p:cNvSpPr>
              <p:nvPr/>
            </p:nvSpPr>
            <p:spPr bwMode="auto">
              <a:xfrm>
                <a:off x="5296" y="1828"/>
                <a:ext cx="416" cy="477"/>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19</a:t>
                </a:r>
              </a:p>
            </p:txBody>
          </p:sp>
        </p:grpSp>
        <p:grpSp>
          <p:nvGrpSpPr>
            <p:cNvPr id="34892" name="Group 119"/>
            <p:cNvGrpSpPr>
              <a:grpSpLocks/>
            </p:cNvGrpSpPr>
            <p:nvPr/>
          </p:nvGrpSpPr>
          <p:grpSpPr bwMode="auto">
            <a:xfrm>
              <a:off x="3293" y="2636"/>
              <a:ext cx="257" cy="51"/>
              <a:chOff x="3293" y="2636"/>
              <a:chExt cx="257" cy="51"/>
            </a:xfrm>
          </p:grpSpPr>
          <p:sp>
            <p:nvSpPr>
              <p:cNvPr id="34893" name="Oval 120"/>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vert="eaVert" wrap="none" anchor="ctr"/>
              <a:lstStyle/>
              <a:p>
                <a:endParaRPr lang="id-ID"/>
              </a:p>
            </p:txBody>
          </p:sp>
          <p:sp>
            <p:nvSpPr>
              <p:cNvPr id="34894" name="Oval 121"/>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vert="eaVert" wrap="none" anchor="ctr"/>
              <a:lstStyle/>
              <a:p>
                <a:endParaRPr lang="id-ID"/>
              </a:p>
            </p:txBody>
          </p:sp>
          <p:sp>
            <p:nvSpPr>
              <p:cNvPr id="34895" name="Oval 122"/>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vert="eaVert" wrap="none" anchor="ctr"/>
              <a:lstStyle/>
              <a:p>
                <a:endParaRPr lang="id-ID"/>
              </a:p>
            </p:txBody>
          </p:sp>
        </p:grpSp>
      </p:grpSp>
      <p:grpSp>
        <p:nvGrpSpPr>
          <p:cNvPr id="34829" name="Group 123"/>
          <p:cNvGrpSpPr>
            <a:grpSpLocks/>
          </p:cNvGrpSpPr>
          <p:nvPr/>
        </p:nvGrpSpPr>
        <p:grpSpPr bwMode="auto">
          <a:xfrm>
            <a:off x="1446213" y="2903538"/>
            <a:ext cx="1050925" cy="1296987"/>
            <a:chOff x="928" y="1829"/>
            <a:chExt cx="662" cy="817"/>
          </a:xfrm>
        </p:grpSpPr>
        <p:sp>
          <p:nvSpPr>
            <p:cNvPr id="34876" name="Text Box 124"/>
            <p:cNvSpPr txBox="1">
              <a:spLocks noChangeArrowheads="1"/>
            </p:cNvSpPr>
            <p:nvPr/>
          </p:nvSpPr>
          <p:spPr bwMode="auto">
            <a:xfrm>
              <a:off x="928" y="1829"/>
              <a:ext cx="662" cy="250"/>
            </a:xfrm>
            <a:prstGeom prst="rect">
              <a:avLst/>
            </a:prstGeom>
            <a:noFill/>
            <a:ln w="9525">
              <a:noFill/>
              <a:miter lim="800000"/>
              <a:headEnd/>
              <a:tailEnd/>
            </a:ln>
          </p:spPr>
          <p:txBody>
            <a:bodyPr>
              <a:spAutoFit/>
            </a:bodyPr>
            <a:lstStyle/>
            <a:p>
              <a:pPr>
                <a:spcBef>
                  <a:spcPct val="50000"/>
                </a:spcBef>
              </a:pPr>
              <a:r>
                <a:rPr lang="en-US" sz="2000">
                  <a:latin typeface="Arial" charset="0"/>
                  <a:ea typeface="ＭＳ Ｐゴシック" pitchFamily="34" charset="-128"/>
                </a:rPr>
                <a:t>mhs</a:t>
              </a:r>
            </a:p>
          </p:txBody>
        </p:sp>
        <p:sp>
          <p:nvSpPr>
            <p:cNvPr id="34877" name="Rectangle 125"/>
            <p:cNvSpPr>
              <a:spLocks noChangeArrowheads="1"/>
            </p:cNvSpPr>
            <p:nvPr/>
          </p:nvSpPr>
          <p:spPr bwMode="auto">
            <a:xfrm>
              <a:off x="1045" y="2061"/>
              <a:ext cx="372" cy="198"/>
            </a:xfrm>
            <a:prstGeom prst="rect">
              <a:avLst/>
            </a:prstGeom>
            <a:noFill/>
            <a:ln w="19050">
              <a:solidFill>
                <a:schemeClr val="tx1"/>
              </a:solidFill>
              <a:miter lim="800000"/>
              <a:headEnd/>
              <a:tailEnd/>
            </a:ln>
          </p:spPr>
          <p:txBody>
            <a:bodyPr wrap="none" anchor="ctr"/>
            <a:lstStyle/>
            <a:p>
              <a:pPr algn="ctr"/>
              <a:endParaRPr lang="id-ID">
                <a:ea typeface="ＭＳ Ｐゴシック" pitchFamily="34" charset="-128"/>
              </a:endParaRPr>
            </a:p>
          </p:txBody>
        </p:sp>
        <p:grpSp>
          <p:nvGrpSpPr>
            <p:cNvPr id="34878" name="Group 126"/>
            <p:cNvGrpSpPr>
              <a:grpSpLocks/>
            </p:cNvGrpSpPr>
            <p:nvPr/>
          </p:nvGrpSpPr>
          <p:grpSpPr bwMode="auto">
            <a:xfrm>
              <a:off x="1217" y="2141"/>
              <a:ext cx="220" cy="505"/>
              <a:chOff x="1217" y="2141"/>
              <a:chExt cx="220" cy="505"/>
            </a:xfrm>
          </p:grpSpPr>
          <p:sp>
            <p:nvSpPr>
              <p:cNvPr id="34879" name="Oval 127"/>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880" name="Freeform 128"/>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a:solidFill>
                  <a:schemeClr val="tx2"/>
                </a:solidFill>
                <a:miter lim="800000"/>
                <a:headEnd/>
                <a:tailEnd type="triangle" w="med" len="med"/>
              </a:ln>
            </p:spPr>
            <p:txBody>
              <a:bodyPr anchor="ctr"/>
              <a:lstStyle/>
              <a:p>
                <a:endParaRPr lang="en-US"/>
              </a:p>
            </p:txBody>
          </p:sp>
        </p:grpSp>
      </p:grpSp>
      <p:grpSp>
        <p:nvGrpSpPr>
          <p:cNvPr id="34830" name="Group 129"/>
          <p:cNvGrpSpPr>
            <a:grpSpLocks/>
          </p:cNvGrpSpPr>
          <p:nvPr/>
        </p:nvGrpSpPr>
        <p:grpSpPr bwMode="auto">
          <a:xfrm>
            <a:off x="2941638" y="4229100"/>
            <a:ext cx="153987" cy="471488"/>
            <a:chOff x="1709" y="2313"/>
            <a:chExt cx="97" cy="297"/>
          </a:xfrm>
        </p:grpSpPr>
        <p:sp>
          <p:nvSpPr>
            <p:cNvPr id="34872" name="Oval 13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873" name="Line 131"/>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874" name="Line 132"/>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875" name="Line 133"/>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831" name="Group 134"/>
          <p:cNvGrpSpPr>
            <a:grpSpLocks/>
          </p:cNvGrpSpPr>
          <p:nvPr/>
        </p:nvGrpSpPr>
        <p:grpSpPr bwMode="auto">
          <a:xfrm>
            <a:off x="3460750" y="4227513"/>
            <a:ext cx="153988" cy="471487"/>
            <a:chOff x="1709" y="2313"/>
            <a:chExt cx="97" cy="297"/>
          </a:xfrm>
        </p:grpSpPr>
        <p:sp>
          <p:nvSpPr>
            <p:cNvPr id="34868" name="Oval 13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869" name="Line 136"/>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870" name="Line 137"/>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871" name="Line 138"/>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832" name="Group 139"/>
          <p:cNvGrpSpPr>
            <a:grpSpLocks/>
          </p:cNvGrpSpPr>
          <p:nvPr/>
        </p:nvGrpSpPr>
        <p:grpSpPr bwMode="auto">
          <a:xfrm>
            <a:off x="3906838" y="4229100"/>
            <a:ext cx="153987" cy="471488"/>
            <a:chOff x="1709" y="2313"/>
            <a:chExt cx="97" cy="297"/>
          </a:xfrm>
        </p:grpSpPr>
        <p:sp>
          <p:nvSpPr>
            <p:cNvPr id="34864" name="Oval 14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865" name="Line 141"/>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866" name="Line 142"/>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867" name="Line 143"/>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833" name="Group 144"/>
          <p:cNvGrpSpPr>
            <a:grpSpLocks/>
          </p:cNvGrpSpPr>
          <p:nvPr/>
        </p:nvGrpSpPr>
        <p:grpSpPr bwMode="auto">
          <a:xfrm>
            <a:off x="4425950" y="4229100"/>
            <a:ext cx="153988" cy="471488"/>
            <a:chOff x="1709" y="2313"/>
            <a:chExt cx="97" cy="297"/>
          </a:xfrm>
        </p:grpSpPr>
        <p:sp>
          <p:nvSpPr>
            <p:cNvPr id="34860" name="Oval 14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861" name="Line 146"/>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862" name="Line 147"/>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863" name="Line 148"/>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834" name="Group 149"/>
          <p:cNvGrpSpPr>
            <a:grpSpLocks/>
          </p:cNvGrpSpPr>
          <p:nvPr/>
        </p:nvGrpSpPr>
        <p:grpSpPr bwMode="auto">
          <a:xfrm>
            <a:off x="6365875" y="4229100"/>
            <a:ext cx="153988" cy="471488"/>
            <a:chOff x="1709" y="2313"/>
            <a:chExt cx="97" cy="297"/>
          </a:xfrm>
        </p:grpSpPr>
        <p:sp>
          <p:nvSpPr>
            <p:cNvPr id="34856" name="Oval 15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857" name="Line 151"/>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858" name="Line 152"/>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859" name="Line 153"/>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835" name="Group 154"/>
          <p:cNvGrpSpPr>
            <a:grpSpLocks/>
          </p:cNvGrpSpPr>
          <p:nvPr/>
        </p:nvGrpSpPr>
        <p:grpSpPr bwMode="auto">
          <a:xfrm>
            <a:off x="6862763" y="4229100"/>
            <a:ext cx="153987" cy="471488"/>
            <a:chOff x="1709" y="2313"/>
            <a:chExt cx="97" cy="297"/>
          </a:xfrm>
        </p:grpSpPr>
        <p:sp>
          <p:nvSpPr>
            <p:cNvPr id="34852" name="Oval 15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853" name="Line 156"/>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854" name="Line 157"/>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855" name="Line 158"/>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836" name="Group 159"/>
          <p:cNvGrpSpPr>
            <a:grpSpLocks/>
          </p:cNvGrpSpPr>
          <p:nvPr/>
        </p:nvGrpSpPr>
        <p:grpSpPr bwMode="auto">
          <a:xfrm>
            <a:off x="7361238" y="4227513"/>
            <a:ext cx="153987" cy="471487"/>
            <a:chOff x="1709" y="2313"/>
            <a:chExt cx="97" cy="297"/>
          </a:xfrm>
        </p:grpSpPr>
        <p:sp>
          <p:nvSpPr>
            <p:cNvPr id="34848" name="Oval 16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849" name="Line 161"/>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850" name="Line 162"/>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851" name="Line 163"/>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nvGrpSpPr>
          <p:cNvPr id="34837" name="Group 164"/>
          <p:cNvGrpSpPr>
            <a:grpSpLocks/>
          </p:cNvGrpSpPr>
          <p:nvPr/>
        </p:nvGrpSpPr>
        <p:grpSpPr bwMode="auto">
          <a:xfrm>
            <a:off x="7870825" y="4227513"/>
            <a:ext cx="153988" cy="471487"/>
            <a:chOff x="1709" y="2313"/>
            <a:chExt cx="97" cy="297"/>
          </a:xfrm>
        </p:grpSpPr>
        <p:sp>
          <p:nvSpPr>
            <p:cNvPr id="34844" name="Oval 16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845" name="Line 166"/>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34846" name="Line 167"/>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34847" name="Line 168"/>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sp>
        <p:nvSpPr>
          <p:cNvPr id="34838" name="Text Box 170"/>
          <p:cNvSpPr txBox="1">
            <a:spLocks noChangeArrowheads="1"/>
          </p:cNvSpPr>
          <p:nvPr/>
        </p:nvSpPr>
        <p:spPr bwMode="auto">
          <a:xfrm>
            <a:off x="3173413" y="5399088"/>
            <a:ext cx="3452812" cy="457200"/>
          </a:xfrm>
          <a:prstGeom prst="rect">
            <a:avLst/>
          </a:prstGeom>
          <a:noFill/>
          <a:ln w="9525">
            <a:noFill/>
            <a:miter lim="800000"/>
            <a:headEnd/>
            <a:tailEnd/>
          </a:ln>
        </p:spPr>
        <p:txBody>
          <a:bodyPr>
            <a:spAutoFit/>
          </a:bodyPr>
          <a:lstStyle/>
          <a:p>
            <a:r>
              <a:rPr lang="en-US">
                <a:ea typeface="ＭＳ Ｐゴシック" pitchFamily="34" charset="-128"/>
              </a:rPr>
              <a:t>Setelah         dieksekusi</a:t>
            </a:r>
            <a:endParaRPr lang="en-US">
              <a:solidFill>
                <a:schemeClr val="tx2"/>
              </a:solidFill>
              <a:latin typeface="Arial" charset="0"/>
              <a:ea typeface="ＭＳ Ｐゴシック" pitchFamily="34" charset="-128"/>
            </a:endParaRPr>
          </a:p>
        </p:txBody>
      </p:sp>
      <p:sp>
        <p:nvSpPr>
          <p:cNvPr id="108715" name="Oval 171"/>
          <p:cNvSpPr>
            <a:spLocks noChangeArrowheads="1"/>
          </p:cNvSpPr>
          <p:nvPr/>
        </p:nvSpPr>
        <p:spPr bwMode="auto">
          <a:xfrm>
            <a:off x="4225925" y="5453063"/>
            <a:ext cx="436563" cy="347662"/>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C</a:t>
            </a:r>
            <a:endParaRPr lang="en-US" altLang="ja-JP">
              <a:solidFill>
                <a:srgbClr val="000000"/>
              </a:solidFill>
              <a:ea typeface="ＭＳ Ｐゴシック" pitchFamily="34" charset="-128"/>
            </a:endParaRPr>
          </a:p>
        </p:txBody>
      </p:sp>
      <p:sp>
        <p:nvSpPr>
          <p:cNvPr id="108716" name="AutoShape 172"/>
          <p:cNvSpPr>
            <a:spLocks noChangeArrowheads="1"/>
          </p:cNvSpPr>
          <p:nvPr/>
        </p:nvSpPr>
        <p:spPr bwMode="auto">
          <a:xfrm>
            <a:off x="1784350" y="4895850"/>
            <a:ext cx="844550" cy="887413"/>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defRPr/>
            </a:pPr>
            <a:endParaRPr lang="en-US"/>
          </a:p>
        </p:txBody>
      </p:sp>
      <p:sp>
        <p:nvSpPr>
          <p:cNvPr id="34841" name="Text Box 173"/>
          <p:cNvSpPr txBox="1">
            <a:spLocks noChangeArrowheads="1"/>
          </p:cNvSpPr>
          <p:nvPr/>
        </p:nvSpPr>
        <p:spPr bwMode="auto">
          <a:xfrm>
            <a:off x="1706563" y="5084763"/>
            <a:ext cx="1055687" cy="274637"/>
          </a:xfrm>
          <a:prstGeom prst="rect">
            <a:avLst/>
          </a:prstGeom>
          <a:noFill/>
          <a:ln w="9525">
            <a:noFill/>
            <a:miter lim="800000"/>
            <a:headEnd/>
            <a:tailEnd/>
          </a:ln>
        </p:spPr>
        <p:txBody>
          <a:bodyPr>
            <a:spAutoFit/>
          </a:bodyPr>
          <a:lstStyle/>
          <a:p>
            <a:r>
              <a:rPr lang="en-US" altLang="ja-JP" sz="1200" b="1">
                <a:solidFill>
                  <a:srgbClr val="000000"/>
                </a:solidFill>
                <a:latin typeface="Arial" charset="0"/>
                <a:ea typeface="ＭＳ Ｐゴシック" pitchFamily="34" charset="-128"/>
              </a:rPr>
              <a:t>Mahasiswa</a:t>
            </a:r>
            <a:endParaRPr lang="en-US" altLang="ja-JP" sz="1200">
              <a:ea typeface="ＭＳ Ｐゴシック" pitchFamily="34" charset="-128"/>
            </a:endParaRPr>
          </a:p>
        </p:txBody>
      </p:sp>
      <p:sp>
        <p:nvSpPr>
          <p:cNvPr id="34842" name="Oval 174"/>
          <p:cNvSpPr>
            <a:spLocks noChangeArrowheads="1"/>
          </p:cNvSpPr>
          <p:nvPr/>
        </p:nvSpPr>
        <p:spPr bwMode="auto">
          <a:xfrm>
            <a:off x="2490788" y="4230688"/>
            <a:ext cx="71437" cy="71437"/>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34843" name="Freeform 175"/>
          <p:cNvSpPr>
            <a:spLocks/>
          </p:cNvSpPr>
          <p:nvPr/>
        </p:nvSpPr>
        <p:spPr bwMode="auto">
          <a:xfrm>
            <a:off x="2381250" y="4273550"/>
            <a:ext cx="155575" cy="609600"/>
          </a:xfrm>
          <a:custGeom>
            <a:avLst/>
            <a:gdLst>
              <a:gd name="T0" fmla="*/ 2147483647 w 98"/>
              <a:gd name="T1" fmla="*/ 0 h 384"/>
              <a:gd name="T2" fmla="*/ 2147483647 w 98"/>
              <a:gd name="T3" fmla="*/ 2147483647 h 384"/>
              <a:gd name="T4" fmla="*/ 2147483647 w 98"/>
              <a:gd name="T5" fmla="*/ 2147483647 h 384"/>
              <a:gd name="T6" fmla="*/ 0 w 98"/>
              <a:gd name="T7" fmla="*/ 2147483647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spTree>
    <p:custDataLst>
      <p:tags r:id="rId1"/>
    </p:custData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1000"/>
                            </p:stCondLst>
                            <p:childTnLst>
                              <p:par>
                                <p:cTn id="9" presetID="9" presetClass="entr" presetSubtype="0" fill="hold" grpId="0" nodeType="afterEffect">
                                  <p:stCondLst>
                                    <p:cond delay="1000"/>
                                  </p:stCondLst>
                                  <p:childTnLst>
                                    <p:set>
                                      <p:cBhvr>
                                        <p:cTn id="10" dur="1" fill="hold">
                                          <p:stCondLst>
                                            <p:cond delay="0"/>
                                          </p:stCondLst>
                                        </p:cTn>
                                        <p:tgtEl>
                                          <p:spTgt spid="108555"/>
                                        </p:tgtEl>
                                        <p:attrNameLst>
                                          <p:attrName>style.visibility</p:attrName>
                                        </p:attrNameLst>
                                      </p:cBhvr>
                                      <p:to>
                                        <p:strVal val="visible"/>
                                      </p:to>
                                    </p:set>
                                    <p:animEffect transition="in" filter="dissolve">
                                      <p:cBhvr>
                                        <p:cTn id="11" dur="500"/>
                                        <p:tgtEl>
                                          <p:spTgt spid="108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8" name="Slide Number Placeholder 4"/>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D3F26193-44DE-4A00-88A0-B35FC6E400BA}" type="slidenum">
              <a:rPr lang="en-US">
                <a:solidFill>
                  <a:srgbClr val="996633"/>
                </a:solidFill>
              </a:rPr>
              <a:pPr>
                <a:defRPr/>
              </a:pPr>
              <a:t>22</a:t>
            </a:fld>
            <a:endParaRPr lang="en-US">
              <a:solidFill>
                <a:srgbClr val="996633"/>
              </a:solidFill>
            </a:endParaRPr>
          </a:p>
        </p:txBody>
      </p:sp>
      <p:sp>
        <p:nvSpPr>
          <p:cNvPr id="35844" name="Rectangle 2"/>
          <p:cNvSpPr>
            <a:spLocks noGrp="1" noChangeArrowheads="1"/>
          </p:cNvSpPr>
          <p:nvPr>
            <p:ph type="title"/>
          </p:nvPr>
        </p:nvSpPr>
        <p:spPr/>
        <p:txBody>
          <a:bodyPr/>
          <a:lstStyle/>
          <a:p>
            <a:pPr eaLnBrk="1" hangingPunct="1"/>
            <a:r>
              <a:rPr lang="en-US" sz="2800"/>
              <a:t>Pemrosesan Array Mahasiswa – Contoh 1</a:t>
            </a:r>
          </a:p>
        </p:txBody>
      </p:sp>
      <p:sp>
        <p:nvSpPr>
          <p:cNvPr id="35845" name="Rectangle 3"/>
          <p:cNvSpPr>
            <a:spLocks noGrp="1" noChangeArrowheads="1"/>
          </p:cNvSpPr>
          <p:nvPr>
            <p:ph type="body" idx="1"/>
          </p:nvPr>
        </p:nvSpPr>
        <p:spPr>
          <a:xfrm>
            <a:off x="242888" y="1174750"/>
            <a:ext cx="8710612" cy="406400"/>
          </a:xfrm>
        </p:spPr>
        <p:txBody>
          <a:bodyPr/>
          <a:lstStyle/>
          <a:p>
            <a:pPr eaLnBrk="1" hangingPunct="1">
              <a:lnSpc>
                <a:spcPct val="90000"/>
              </a:lnSpc>
            </a:pPr>
            <a:r>
              <a:rPr lang="en-US" sz="2400"/>
              <a:t>Membuat objek </a:t>
            </a:r>
            <a:r>
              <a:rPr lang="en-US" sz="2400">
                <a:solidFill>
                  <a:schemeClr val="tx2"/>
                </a:solidFill>
              </a:rPr>
              <a:t>Mahasiswa</a:t>
            </a:r>
            <a:r>
              <a:rPr lang="en-US" sz="2400"/>
              <a:t> dan membuat array </a:t>
            </a:r>
            <a:r>
              <a:rPr lang="en-US" sz="2400">
                <a:solidFill>
                  <a:schemeClr val="tx2"/>
                </a:solidFill>
              </a:rPr>
              <a:t>mhs</a:t>
            </a:r>
            <a:r>
              <a:rPr lang="en-US" sz="2400"/>
              <a:t>. </a:t>
            </a:r>
          </a:p>
          <a:p>
            <a:pPr lvl="2" eaLnBrk="1" hangingPunct="1">
              <a:lnSpc>
                <a:spcPct val="90000"/>
              </a:lnSpc>
              <a:buFontTx/>
              <a:buNone/>
            </a:pPr>
            <a:endParaRPr lang="en-US" sz="1800">
              <a:latin typeface="Courier New" pitchFamily="49" charset="0"/>
            </a:endParaRPr>
          </a:p>
        </p:txBody>
      </p:sp>
      <p:sp>
        <p:nvSpPr>
          <p:cNvPr id="110597" name="Rectangle 5"/>
          <p:cNvSpPr>
            <a:spLocks noChangeArrowheads="1"/>
          </p:cNvSpPr>
          <p:nvPr/>
        </p:nvSpPr>
        <p:spPr bwMode="auto">
          <a:xfrm>
            <a:off x="381000" y="1676400"/>
            <a:ext cx="8569325" cy="49212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5847" name="Rectangle 6"/>
          <p:cNvSpPr>
            <a:spLocks noChangeArrowheads="1"/>
          </p:cNvSpPr>
          <p:nvPr/>
        </p:nvSpPr>
        <p:spPr bwMode="auto">
          <a:xfrm>
            <a:off x="546100" y="1809750"/>
            <a:ext cx="8239125" cy="4737100"/>
          </a:xfrm>
          <a:prstGeom prst="rect">
            <a:avLst/>
          </a:prstGeom>
          <a:noFill/>
          <a:ln w="9525">
            <a:noFill/>
            <a:miter lim="800000"/>
            <a:headEnd/>
            <a:tailEnd/>
          </a:ln>
        </p:spPr>
        <p:txBody>
          <a:bodyPr>
            <a:spAutoFit/>
          </a:bodyPr>
          <a:lstStyle/>
          <a:p>
            <a:pPr>
              <a:tabLst>
                <a:tab pos="457200" algn="l"/>
                <a:tab pos="914400" algn="l"/>
                <a:tab pos="1257300" algn="l"/>
                <a:tab pos="1828800" algn="l"/>
                <a:tab pos="2057400" algn="l"/>
                <a:tab pos="2286000" algn="l"/>
              </a:tabLst>
            </a:pPr>
            <a:r>
              <a:rPr lang="en-US" sz="1600">
                <a:solidFill>
                  <a:srgbClr val="003399"/>
                </a:solidFill>
              </a:rPr>
              <a:t>Mahasiswa[]    mhs;         </a:t>
            </a:r>
          </a:p>
          <a:p>
            <a:pPr>
              <a:tabLst>
                <a:tab pos="457200" algn="l"/>
                <a:tab pos="914400" algn="l"/>
                <a:tab pos="1257300" algn="l"/>
                <a:tab pos="1828800" algn="l"/>
                <a:tab pos="2057400" algn="l"/>
                <a:tab pos="2286000" algn="l"/>
              </a:tabLst>
            </a:pPr>
            <a:r>
              <a:rPr lang="en-US" sz="1600">
                <a:solidFill>
                  <a:srgbClr val="003399"/>
                </a:solidFill>
              </a:rPr>
              <a:t>        mhs = new Mahasiswa[5];     </a:t>
            </a:r>
          </a:p>
          <a:p>
            <a:pPr>
              <a:tabLst>
                <a:tab pos="457200" algn="l"/>
                <a:tab pos="914400" algn="l"/>
                <a:tab pos="1257300" algn="l"/>
                <a:tab pos="1828800" algn="l"/>
                <a:tab pos="2057400" algn="l"/>
                <a:tab pos="2286000" algn="l"/>
              </a:tabLst>
            </a:pPr>
            <a:endParaRPr lang="en-US" sz="1600">
              <a:solidFill>
                <a:srgbClr val="003399"/>
              </a:solidFill>
            </a:endParaRPr>
          </a:p>
          <a:p>
            <a:pPr>
              <a:tabLst>
                <a:tab pos="457200" algn="l"/>
                <a:tab pos="914400" algn="l"/>
                <a:tab pos="1257300" algn="l"/>
                <a:tab pos="1828800" algn="l"/>
                <a:tab pos="2057400" algn="l"/>
                <a:tab pos="2286000" algn="l"/>
              </a:tabLst>
            </a:pPr>
            <a:r>
              <a:rPr lang="en-US" sz="1600">
                <a:solidFill>
                  <a:srgbClr val="003399"/>
                </a:solidFill>
              </a:rPr>
              <a:t>        String      nama, nim, imil;</a:t>
            </a:r>
          </a:p>
          <a:p>
            <a:pPr>
              <a:tabLst>
                <a:tab pos="457200" algn="l"/>
                <a:tab pos="914400" algn="l"/>
                <a:tab pos="1257300" algn="l"/>
                <a:tab pos="1828800" algn="l"/>
                <a:tab pos="2057400" algn="l"/>
                <a:tab pos="2286000" algn="l"/>
              </a:tabLst>
            </a:pPr>
            <a:r>
              <a:rPr lang="en-US" sz="1600">
                <a:solidFill>
                  <a:srgbClr val="003399"/>
                </a:solidFill>
              </a:rPr>
              <a:t>        int         umur;</a:t>
            </a:r>
          </a:p>
          <a:p>
            <a:pPr>
              <a:tabLst>
                <a:tab pos="457200" algn="l"/>
                <a:tab pos="914400" algn="l"/>
                <a:tab pos="1257300" algn="l"/>
                <a:tab pos="1828800" algn="l"/>
                <a:tab pos="2057400" algn="l"/>
                <a:tab pos="2286000" algn="l"/>
              </a:tabLst>
            </a:pPr>
            <a:endParaRPr lang="en-US" sz="1600">
              <a:solidFill>
                <a:srgbClr val="003399"/>
              </a:solidFill>
            </a:endParaRPr>
          </a:p>
          <a:p>
            <a:pPr>
              <a:tabLst>
                <a:tab pos="457200" algn="l"/>
                <a:tab pos="914400" algn="l"/>
                <a:tab pos="1257300" algn="l"/>
                <a:tab pos="1828800" algn="l"/>
                <a:tab pos="2057400" algn="l"/>
                <a:tab pos="2286000" algn="l"/>
              </a:tabLst>
            </a:pPr>
            <a:r>
              <a:rPr lang="en-US" sz="1600">
                <a:solidFill>
                  <a:srgbClr val="003399"/>
                </a:solidFill>
              </a:rPr>
              <a:t>        for (int i = 0; i &lt; mhs.length; i++) {</a:t>
            </a:r>
          </a:p>
          <a:p>
            <a:pPr>
              <a:tabLst>
                <a:tab pos="457200" algn="l"/>
                <a:tab pos="914400" algn="l"/>
                <a:tab pos="1257300" algn="l"/>
                <a:tab pos="1828800" algn="l"/>
                <a:tab pos="2057400" algn="l"/>
                <a:tab pos="2286000" algn="l"/>
              </a:tabLst>
            </a:pPr>
            <a:r>
              <a:rPr lang="en-US" sz="1600">
                <a:solidFill>
                  <a:srgbClr val="003399"/>
                </a:solidFill>
              </a:rPr>
              <a:t>            </a:t>
            </a:r>
          </a:p>
          <a:p>
            <a:pPr>
              <a:tabLst>
                <a:tab pos="457200" algn="l"/>
                <a:tab pos="914400" algn="l"/>
                <a:tab pos="1257300" algn="l"/>
                <a:tab pos="1828800" algn="l"/>
                <a:tab pos="2057400" algn="l"/>
                <a:tab pos="2286000" algn="l"/>
              </a:tabLst>
            </a:pPr>
            <a:r>
              <a:rPr lang="en-US" sz="1600">
                <a:solidFill>
                  <a:srgbClr val="003399"/>
                </a:solidFill>
              </a:rPr>
              <a:t>            //read in data values</a:t>
            </a:r>
          </a:p>
          <a:p>
            <a:pPr>
              <a:tabLst>
                <a:tab pos="457200" algn="l"/>
                <a:tab pos="914400" algn="l"/>
                <a:tab pos="1257300" algn="l"/>
                <a:tab pos="1828800" algn="l"/>
                <a:tab pos="2057400" algn="l"/>
                <a:tab pos="2286000" algn="l"/>
              </a:tabLst>
            </a:pPr>
            <a:r>
              <a:rPr lang="en-US" sz="1600">
                <a:solidFill>
                  <a:srgbClr val="003399"/>
                </a:solidFill>
              </a:rPr>
              <a:t>            nim  = JOptionPane.showInputDialog(null, "Masukkan nim : " );</a:t>
            </a:r>
          </a:p>
          <a:p>
            <a:pPr>
              <a:tabLst>
                <a:tab pos="457200" algn="l"/>
                <a:tab pos="914400" algn="l"/>
                <a:tab pos="1257300" algn="l"/>
                <a:tab pos="1828800" algn="l"/>
                <a:tab pos="2057400" algn="l"/>
                <a:tab pos="2286000" algn="l"/>
              </a:tabLst>
            </a:pPr>
            <a:r>
              <a:rPr lang="en-US" sz="1600">
                <a:solidFill>
                  <a:srgbClr val="003399"/>
                </a:solidFill>
              </a:rPr>
              <a:t>            nama    = JOptionPane.showInputDialog(null, "Masukkan nama : ");</a:t>
            </a:r>
          </a:p>
          <a:p>
            <a:pPr>
              <a:tabLst>
                <a:tab pos="457200" algn="l"/>
                <a:tab pos="914400" algn="l"/>
                <a:tab pos="1257300" algn="l"/>
                <a:tab pos="1828800" algn="l"/>
                <a:tab pos="2057400" algn="l"/>
                <a:tab pos="2286000" algn="l"/>
              </a:tabLst>
            </a:pPr>
            <a:r>
              <a:rPr lang="en-US" sz="1600">
                <a:solidFill>
                  <a:srgbClr val="003399"/>
                </a:solidFill>
              </a:rPr>
              <a:t>            umur  = Integer.parseInt(JOptionPane.showInputDialog(null, "Masukkan umur : "));</a:t>
            </a:r>
          </a:p>
          <a:p>
            <a:pPr>
              <a:tabLst>
                <a:tab pos="457200" algn="l"/>
                <a:tab pos="914400" algn="l"/>
                <a:tab pos="1257300" algn="l"/>
                <a:tab pos="1828800" algn="l"/>
                <a:tab pos="2057400" algn="l"/>
                <a:tab pos="2286000" algn="l"/>
              </a:tabLst>
            </a:pPr>
            <a:r>
              <a:rPr lang="en-US" sz="1600">
                <a:solidFill>
                  <a:srgbClr val="003399"/>
                </a:solidFill>
              </a:rPr>
              <a:t>            imil =JOptionPane.showInputDialog(null, "Masukkan email : ");</a:t>
            </a:r>
          </a:p>
          <a:p>
            <a:pPr>
              <a:tabLst>
                <a:tab pos="457200" algn="l"/>
                <a:tab pos="914400" algn="l"/>
                <a:tab pos="1257300" algn="l"/>
                <a:tab pos="1828800" algn="l"/>
                <a:tab pos="2057400" algn="l"/>
                <a:tab pos="2286000" algn="l"/>
              </a:tabLst>
            </a:pPr>
            <a:r>
              <a:rPr lang="en-US" sz="1600">
                <a:solidFill>
                  <a:srgbClr val="003399"/>
                </a:solidFill>
              </a:rPr>
              <a:t>         </a:t>
            </a:r>
          </a:p>
          <a:p>
            <a:pPr>
              <a:tabLst>
                <a:tab pos="457200" algn="l"/>
                <a:tab pos="914400" algn="l"/>
                <a:tab pos="1257300" algn="l"/>
                <a:tab pos="1828800" algn="l"/>
                <a:tab pos="2057400" algn="l"/>
                <a:tab pos="2286000" algn="l"/>
              </a:tabLst>
            </a:pPr>
            <a:r>
              <a:rPr lang="en-US" sz="1600">
                <a:solidFill>
                  <a:srgbClr val="003399"/>
                </a:solidFill>
              </a:rPr>
              <a:t>            //create a new Mahasiswa and assign values</a:t>
            </a:r>
          </a:p>
          <a:p>
            <a:pPr>
              <a:tabLst>
                <a:tab pos="457200" algn="l"/>
                <a:tab pos="914400" algn="l"/>
                <a:tab pos="1257300" algn="l"/>
                <a:tab pos="1828800" algn="l"/>
                <a:tab pos="2057400" algn="l"/>
                <a:tab pos="2286000" algn="l"/>
              </a:tabLst>
            </a:pPr>
            <a:r>
              <a:rPr lang="en-US" sz="1600">
                <a:solidFill>
                  <a:srgbClr val="003399"/>
                </a:solidFill>
              </a:rPr>
              <a:t>            mhs[i] = new Mahasiswa(nim, nama);</a:t>
            </a:r>
          </a:p>
          <a:p>
            <a:pPr>
              <a:tabLst>
                <a:tab pos="457200" algn="l"/>
                <a:tab pos="914400" algn="l"/>
                <a:tab pos="1257300" algn="l"/>
                <a:tab pos="1828800" algn="l"/>
                <a:tab pos="2057400" algn="l"/>
                <a:tab pos="2286000" algn="l"/>
              </a:tabLst>
            </a:pPr>
            <a:r>
              <a:rPr lang="en-US" sz="1600">
                <a:solidFill>
                  <a:srgbClr val="003399"/>
                </a:solidFill>
              </a:rPr>
              <a:t>            mhs[i].setEmail(imil);</a:t>
            </a:r>
          </a:p>
          <a:p>
            <a:pPr>
              <a:tabLst>
                <a:tab pos="457200" algn="l"/>
                <a:tab pos="914400" algn="l"/>
                <a:tab pos="1257300" algn="l"/>
                <a:tab pos="1828800" algn="l"/>
                <a:tab pos="2057400" algn="l"/>
                <a:tab pos="2286000" algn="l"/>
              </a:tabLst>
            </a:pPr>
            <a:r>
              <a:rPr lang="en-US" sz="1600">
                <a:solidFill>
                  <a:srgbClr val="003399"/>
                </a:solidFill>
              </a:rPr>
              <a:t>            mhs[i].setUmur(umur);</a:t>
            </a:r>
          </a:p>
          <a:p>
            <a:pPr>
              <a:tabLst>
                <a:tab pos="457200" algn="l"/>
                <a:tab pos="914400" algn="l"/>
                <a:tab pos="1257300" algn="l"/>
                <a:tab pos="1828800" algn="l"/>
                <a:tab pos="2057400" algn="l"/>
                <a:tab pos="2286000" algn="l"/>
              </a:tabLst>
            </a:pPr>
            <a:r>
              <a:rPr lang="en-US" sz="1600">
                <a:solidFill>
                  <a:srgbClr val="003399"/>
                </a:solidFill>
              </a:rPr>
              <a:t>      }</a:t>
            </a:r>
          </a:p>
        </p:txBody>
      </p:sp>
    </p:spTree>
    <p:custDataLst>
      <p:tags r:id="rId1"/>
    </p:custDataLst>
  </p:cSld>
  <p:clrMapOvr>
    <a:masterClrMapping/>
  </p:clrMapOvr>
  <p:transition spd="med" advClick="0">
    <p:wipe/>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8" name="Slide Number Placeholder 4"/>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B3F7356E-DD07-4D6C-A021-749AB9B2894F}" type="slidenum">
              <a:rPr lang="en-US">
                <a:solidFill>
                  <a:srgbClr val="996633"/>
                </a:solidFill>
              </a:rPr>
              <a:pPr>
                <a:defRPr/>
              </a:pPr>
              <a:t>23</a:t>
            </a:fld>
            <a:endParaRPr lang="en-US">
              <a:solidFill>
                <a:srgbClr val="996633"/>
              </a:solidFill>
            </a:endParaRPr>
          </a:p>
        </p:txBody>
      </p:sp>
      <p:sp>
        <p:nvSpPr>
          <p:cNvPr id="36868" name="Rectangle 2"/>
          <p:cNvSpPr>
            <a:spLocks noGrp="1" noChangeArrowheads="1"/>
          </p:cNvSpPr>
          <p:nvPr>
            <p:ph type="title"/>
          </p:nvPr>
        </p:nvSpPr>
        <p:spPr/>
        <p:txBody>
          <a:bodyPr/>
          <a:lstStyle/>
          <a:p>
            <a:pPr eaLnBrk="1" hangingPunct="1"/>
            <a:r>
              <a:rPr lang="en-US" sz="2800"/>
              <a:t>Pemrosesan Array Mahasiswa – Contoh 2</a:t>
            </a:r>
          </a:p>
        </p:txBody>
      </p:sp>
      <p:sp>
        <p:nvSpPr>
          <p:cNvPr id="36869" name="Rectangle 3"/>
          <p:cNvSpPr>
            <a:spLocks noGrp="1" noChangeArrowheads="1"/>
          </p:cNvSpPr>
          <p:nvPr>
            <p:ph type="body" idx="1"/>
          </p:nvPr>
        </p:nvSpPr>
        <p:spPr>
          <a:xfrm>
            <a:off x="242888" y="1052513"/>
            <a:ext cx="8710612" cy="549275"/>
          </a:xfrm>
        </p:spPr>
        <p:txBody>
          <a:bodyPr/>
          <a:lstStyle/>
          <a:p>
            <a:pPr eaLnBrk="1" hangingPunct="1"/>
            <a:r>
              <a:rPr lang="en-US"/>
              <a:t>Mencari mahasiswa termuda dan tertua </a:t>
            </a:r>
          </a:p>
          <a:p>
            <a:pPr lvl="2" eaLnBrk="1" hangingPunct="1">
              <a:buFontTx/>
              <a:buNone/>
            </a:pPr>
            <a:endParaRPr lang="en-US">
              <a:latin typeface="Courier New" pitchFamily="49" charset="0"/>
            </a:endParaRPr>
          </a:p>
        </p:txBody>
      </p:sp>
      <p:sp>
        <p:nvSpPr>
          <p:cNvPr id="112645" name="Rectangle 5"/>
          <p:cNvSpPr>
            <a:spLocks noChangeArrowheads="1"/>
          </p:cNvSpPr>
          <p:nvPr/>
        </p:nvSpPr>
        <p:spPr bwMode="auto">
          <a:xfrm>
            <a:off x="401638" y="1684338"/>
            <a:ext cx="8569325" cy="44894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6871" name="Rectangle 6"/>
          <p:cNvSpPr>
            <a:spLocks noChangeArrowheads="1"/>
          </p:cNvSpPr>
          <p:nvPr/>
        </p:nvSpPr>
        <p:spPr bwMode="auto">
          <a:xfrm>
            <a:off x="566738" y="1811338"/>
            <a:ext cx="8239125" cy="4748223"/>
          </a:xfrm>
          <a:prstGeom prst="rect">
            <a:avLst/>
          </a:prstGeom>
          <a:noFill/>
          <a:ln w="9525">
            <a:noFill/>
            <a:miter lim="800000"/>
            <a:headEnd/>
            <a:tailEnd/>
          </a:ln>
        </p:spPr>
        <p:txBody>
          <a:bodyPr>
            <a:spAutoFit/>
          </a:bodyPr>
          <a:lstStyle/>
          <a:p>
            <a:pPr>
              <a:tabLst>
                <a:tab pos="457200" algn="l"/>
                <a:tab pos="914400" algn="l"/>
                <a:tab pos="1257300" algn="l"/>
                <a:tab pos="1828800" algn="l"/>
                <a:tab pos="2057400" algn="l"/>
                <a:tab pos="2286000" algn="l"/>
              </a:tabLst>
            </a:pPr>
            <a:r>
              <a:rPr lang="en-US" sz="1400" dirty="0" err="1">
                <a:solidFill>
                  <a:srgbClr val="003399"/>
                </a:solidFill>
              </a:rPr>
              <a:t>Mahasiswa</a:t>
            </a:r>
            <a:r>
              <a:rPr lang="en-US" sz="1400" dirty="0">
                <a:solidFill>
                  <a:srgbClr val="003399"/>
                </a:solidFill>
              </a:rPr>
              <a:t>    </a:t>
            </a:r>
            <a:r>
              <a:rPr lang="en-US" sz="1400" dirty="0" err="1">
                <a:solidFill>
                  <a:srgbClr val="003399"/>
                </a:solidFill>
              </a:rPr>
              <a:t>termuda</a:t>
            </a:r>
            <a:r>
              <a:rPr lang="en-US" sz="1400" dirty="0">
                <a:solidFill>
                  <a:srgbClr val="003399"/>
                </a:solidFill>
              </a:rPr>
              <a:t>,      / //</a:t>
            </a:r>
            <a:r>
              <a:rPr lang="en-US" sz="1400" dirty="0" err="1">
                <a:solidFill>
                  <a:srgbClr val="003399"/>
                </a:solidFill>
              </a:rPr>
              <a:t>menunjuk</a:t>
            </a:r>
            <a:r>
              <a:rPr lang="en-US" sz="1400" dirty="0">
                <a:solidFill>
                  <a:srgbClr val="003399"/>
                </a:solidFill>
              </a:rPr>
              <a:t> </a:t>
            </a:r>
            <a:r>
              <a:rPr lang="en-US" sz="1400" dirty="0" err="1">
                <a:solidFill>
                  <a:srgbClr val="003399"/>
                </a:solidFill>
              </a:rPr>
              <a:t>ke</a:t>
            </a:r>
            <a:r>
              <a:rPr lang="en-US" sz="1400" dirty="0">
                <a:solidFill>
                  <a:srgbClr val="003399"/>
                </a:solidFill>
              </a:rPr>
              <a:t> </a:t>
            </a:r>
            <a:r>
              <a:rPr lang="en-US" sz="1400" dirty="0" err="1">
                <a:solidFill>
                  <a:srgbClr val="003399"/>
                </a:solidFill>
              </a:rPr>
              <a:t>obyek</a:t>
            </a:r>
            <a:r>
              <a:rPr lang="en-US" sz="1400" dirty="0">
                <a:solidFill>
                  <a:srgbClr val="003399"/>
                </a:solidFill>
              </a:rPr>
              <a:t> </a:t>
            </a:r>
            <a:r>
              <a:rPr lang="en-US" sz="1400" dirty="0" err="1">
                <a:solidFill>
                  <a:srgbClr val="003399"/>
                </a:solidFill>
              </a:rPr>
              <a:t>mahasiswa</a:t>
            </a:r>
            <a:r>
              <a:rPr lang="en-US" sz="1400" dirty="0">
                <a:solidFill>
                  <a:srgbClr val="003399"/>
                </a:solidFill>
              </a:rPr>
              <a:t> </a:t>
            </a:r>
            <a:r>
              <a:rPr lang="en-US" sz="1400" dirty="0" err="1">
                <a:solidFill>
                  <a:srgbClr val="003399"/>
                </a:solidFill>
              </a:rPr>
              <a:t>termuda</a:t>
            </a:r>
            <a:endParaRPr lang="en-US" sz="1400" dirty="0">
              <a:solidFill>
                <a:srgbClr val="003399"/>
              </a:solidFill>
            </a:endParaRPr>
          </a:p>
          <a:p>
            <a:pPr>
              <a:tabLst>
                <a:tab pos="457200" algn="l"/>
                <a:tab pos="914400" algn="l"/>
                <a:tab pos="1257300" algn="l"/>
                <a:tab pos="1828800" algn="l"/>
                <a:tab pos="2057400" algn="l"/>
                <a:tab pos="2286000" algn="l"/>
              </a:tabLst>
            </a:pPr>
            <a:r>
              <a:rPr lang="en-US" sz="1400" dirty="0">
                <a:solidFill>
                  <a:srgbClr val="003399"/>
                </a:solidFill>
              </a:rPr>
              <a:t>                     </a:t>
            </a:r>
            <a:r>
              <a:rPr lang="en-US" sz="1400" dirty="0" err="1">
                <a:solidFill>
                  <a:srgbClr val="003399"/>
                </a:solidFill>
              </a:rPr>
              <a:t>tertua</a:t>
            </a:r>
            <a:r>
              <a:rPr lang="en-US" sz="1400" dirty="0">
                <a:solidFill>
                  <a:srgbClr val="003399"/>
                </a:solidFill>
              </a:rPr>
              <a:t>         /// //</a:t>
            </a:r>
            <a:r>
              <a:rPr lang="en-US" sz="1400" dirty="0" err="1">
                <a:solidFill>
                  <a:srgbClr val="003399"/>
                </a:solidFill>
              </a:rPr>
              <a:t>menunjuk</a:t>
            </a:r>
            <a:r>
              <a:rPr lang="en-US" sz="1400" dirty="0">
                <a:solidFill>
                  <a:srgbClr val="003399"/>
                </a:solidFill>
              </a:rPr>
              <a:t> </a:t>
            </a:r>
            <a:r>
              <a:rPr lang="en-US" sz="1400" dirty="0" err="1">
                <a:solidFill>
                  <a:srgbClr val="003399"/>
                </a:solidFill>
              </a:rPr>
              <a:t>ke</a:t>
            </a:r>
            <a:r>
              <a:rPr lang="en-US" sz="1400" dirty="0">
                <a:solidFill>
                  <a:srgbClr val="003399"/>
                </a:solidFill>
              </a:rPr>
              <a:t> </a:t>
            </a:r>
            <a:r>
              <a:rPr lang="en-US" sz="1400" dirty="0" err="1">
                <a:solidFill>
                  <a:srgbClr val="003399"/>
                </a:solidFill>
              </a:rPr>
              <a:t>obyek</a:t>
            </a:r>
            <a:r>
              <a:rPr lang="en-US" sz="1400" dirty="0">
                <a:solidFill>
                  <a:srgbClr val="003399"/>
                </a:solidFill>
              </a:rPr>
              <a:t> </a:t>
            </a:r>
            <a:r>
              <a:rPr lang="en-US" sz="1400" dirty="0" err="1">
                <a:solidFill>
                  <a:srgbClr val="003399"/>
                </a:solidFill>
              </a:rPr>
              <a:t>mahasiswa</a:t>
            </a:r>
            <a:r>
              <a:rPr lang="en-US" sz="1400" dirty="0">
                <a:solidFill>
                  <a:srgbClr val="003399"/>
                </a:solidFill>
              </a:rPr>
              <a:t> </a:t>
            </a:r>
            <a:r>
              <a:rPr lang="en-US" sz="1400" dirty="0" err="1">
                <a:solidFill>
                  <a:srgbClr val="003399"/>
                </a:solidFill>
              </a:rPr>
              <a:t>tertus</a:t>
            </a:r>
            <a:endParaRPr lang="en-US" sz="1400" dirty="0">
              <a:solidFill>
                <a:srgbClr val="003399"/>
              </a:solidFill>
            </a:endParaRPr>
          </a:p>
          <a:p>
            <a:pPr>
              <a:tabLst>
                <a:tab pos="457200" algn="l"/>
                <a:tab pos="914400" algn="l"/>
                <a:tab pos="1257300" algn="l"/>
                <a:tab pos="1828800" algn="l"/>
                <a:tab pos="2057400" algn="l"/>
                <a:tab pos="2286000" algn="l"/>
              </a:tabLst>
            </a:pPr>
            <a:endParaRPr lang="en-US" sz="1400" dirty="0">
              <a:solidFill>
                <a:srgbClr val="003399"/>
              </a:solidFill>
            </a:endParaRPr>
          </a:p>
          <a:p>
            <a:pPr>
              <a:tabLst>
                <a:tab pos="457200" algn="l"/>
                <a:tab pos="914400" algn="l"/>
                <a:tab pos="1257300" algn="l"/>
                <a:tab pos="1828800" algn="l"/>
                <a:tab pos="2057400" algn="l"/>
                <a:tab pos="2286000" algn="l"/>
              </a:tabLst>
            </a:pPr>
            <a:endParaRPr lang="en-US" sz="1400" dirty="0">
              <a:solidFill>
                <a:srgbClr val="003399"/>
              </a:solidFill>
            </a:endParaRPr>
          </a:p>
          <a:p>
            <a:pPr>
              <a:tabLst>
                <a:tab pos="457200" algn="l"/>
                <a:tab pos="914400" algn="l"/>
                <a:tab pos="1257300" algn="l"/>
                <a:tab pos="1828800" algn="l"/>
                <a:tab pos="2057400" algn="l"/>
                <a:tab pos="2286000" algn="l"/>
              </a:tabLst>
            </a:pPr>
            <a:r>
              <a:rPr lang="en-US" sz="1400" dirty="0">
                <a:solidFill>
                  <a:srgbClr val="003399"/>
                </a:solidFill>
              </a:rPr>
              <a:t>        </a:t>
            </a:r>
            <a:r>
              <a:rPr lang="en-US" sz="1400" dirty="0" err="1">
                <a:solidFill>
                  <a:srgbClr val="003399"/>
                </a:solidFill>
              </a:rPr>
              <a:t>termuda</a:t>
            </a:r>
            <a:r>
              <a:rPr lang="en-US" sz="1400" dirty="0">
                <a:solidFill>
                  <a:srgbClr val="003399"/>
                </a:solidFill>
              </a:rPr>
              <a:t> =  </a:t>
            </a:r>
            <a:r>
              <a:rPr lang="en-US" sz="1400" dirty="0" err="1">
                <a:solidFill>
                  <a:srgbClr val="003399"/>
                </a:solidFill>
              </a:rPr>
              <a:t>tertua</a:t>
            </a:r>
            <a:r>
              <a:rPr lang="en-US" sz="1400" dirty="0">
                <a:solidFill>
                  <a:srgbClr val="003399"/>
                </a:solidFill>
              </a:rPr>
              <a:t>= </a:t>
            </a:r>
            <a:r>
              <a:rPr lang="en-US" sz="1400" dirty="0" err="1">
                <a:solidFill>
                  <a:srgbClr val="003399"/>
                </a:solidFill>
              </a:rPr>
              <a:t>mhs</a:t>
            </a:r>
            <a:r>
              <a:rPr lang="en-US" sz="1400" dirty="0">
                <a:solidFill>
                  <a:srgbClr val="003399"/>
                </a:solidFill>
              </a:rPr>
              <a:t>[0];</a:t>
            </a:r>
          </a:p>
          <a:p>
            <a:pPr>
              <a:tabLst>
                <a:tab pos="457200" algn="l"/>
                <a:tab pos="914400" algn="l"/>
                <a:tab pos="1257300" algn="l"/>
                <a:tab pos="1828800" algn="l"/>
                <a:tab pos="2057400" algn="l"/>
                <a:tab pos="2286000" algn="l"/>
              </a:tabLst>
            </a:pPr>
            <a:r>
              <a:rPr lang="en-US" sz="1400" dirty="0">
                <a:solidFill>
                  <a:srgbClr val="003399"/>
                </a:solidFill>
              </a:rPr>
              <a:t>        </a:t>
            </a:r>
          </a:p>
          <a:p>
            <a:pPr>
              <a:tabLst>
                <a:tab pos="457200" algn="l"/>
                <a:tab pos="914400" algn="l"/>
                <a:tab pos="1257300" algn="l"/>
                <a:tab pos="1828800" algn="l"/>
                <a:tab pos="2057400" algn="l"/>
                <a:tab pos="2286000" algn="l"/>
              </a:tabLst>
            </a:pPr>
            <a:r>
              <a:rPr lang="en-US" sz="1400" dirty="0">
                <a:solidFill>
                  <a:srgbClr val="003399"/>
                </a:solidFill>
              </a:rPr>
              <a:t>        for (</a:t>
            </a:r>
            <a:r>
              <a:rPr lang="en-US" sz="1400" dirty="0" err="1">
                <a:solidFill>
                  <a:srgbClr val="003399"/>
                </a:solidFill>
              </a:rPr>
              <a:t>int</a:t>
            </a:r>
            <a:r>
              <a:rPr lang="en-US" sz="1400" dirty="0">
                <a:solidFill>
                  <a:srgbClr val="003399"/>
                </a:solidFill>
              </a:rPr>
              <a:t> </a:t>
            </a:r>
            <a:r>
              <a:rPr lang="en-US" sz="1400" dirty="0" err="1">
                <a:solidFill>
                  <a:srgbClr val="003399"/>
                </a:solidFill>
              </a:rPr>
              <a:t>i</a:t>
            </a:r>
            <a:r>
              <a:rPr lang="en-US" sz="1400" dirty="0">
                <a:solidFill>
                  <a:srgbClr val="003399"/>
                </a:solidFill>
              </a:rPr>
              <a:t> = 1; </a:t>
            </a:r>
            <a:r>
              <a:rPr lang="en-US" sz="1400" dirty="0" err="1">
                <a:solidFill>
                  <a:srgbClr val="003399"/>
                </a:solidFill>
              </a:rPr>
              <a:t>i</a:t>
            </a:r>
            <a:r>
              <a:rPr lang="en-US" sz="1400" dirty="0">
                <a:solidFill>
                  <a:srgbClr val="003399"/>
                </a:solidFill>
              </a:rPr>
              <a:t> &lt; </a:t>
            </a:r>
            <a:r>
              <a:rPr lang="en-US" sz="1400" dirty="0" err="1">
                <a:solidFill>
                  <a:srgbClr val="003399"/>
                </a:solidFill>
              </a:rPr>
              <a:t>mhs.length</a:t>
            </a:r>
            <a:r>
              <a:rPr lang="en-US" sz="1400" dirty="0">
                <a:solidFill>
                  <a:srgbClr val="003399"/>
                </a:solidFill>
              </a:rPr>
              <a:t>; </a:t>
            </a:r>
            <a:r>
              <a:rPr lang="en-US" sz="1400" dirty="0" err="1">
                <a:solidFill>
                  <a:srgbClr val="003399"/>
                </a:solidFill>
              </a:rPr>
              <a:t>i</a:t>
            </a:r>
            <a:r>
              <a:rPr lang="en-US" sz="1400" dirty="0">
                <a:solidFill>
                  <a:srgbClr val="003399"/>
                </a:solidFill>
              </a:rPr>
              <a:t>++) {</a:t>
            </a:r>
          </a:p>
          <a:p>
            <a:pPr>
              <a:tabLst>
                <a:tab pos="457200" algn="l"/>
                <a:tab pos="914400" algn="l"/>
                <a:tab pos="1257300" algn="l"/>
                <a:tab pos="1828800" algn="l"/>
                <a:tab pos="2057400" algn="l"/>
                <a:tab pos="2286000" algn="l"/>
              </a:tabLst>
            </a:pPr>
            <a:r>
              <a:rPr lang="en-US" sz="1400" dirty="0">
                <a:solidFill>
                  <a:srgbClr val="003399"/>
                </a:solidFill>
              </a:rPr>
              <a:t>        </a:t>
            </a:r>
          </a:p>
          <a:p>
            <a:pPr>
              <a:tabLst>
                <a:tab pos="457200" algn="l"/>
                <a:tab pos="914400" algn="l"/>
                <a:tab pos="1257300" algn="l"/>
                <a:tab pos="1828800" algn="l"/>
                <a:tab pos="2057400" algn="l"/>
                <a:tab pos="2286000" algn="l"/>
              </a:tabLst>
            </a:pPr>
            <a:r>
              <a:rPr lang="en-US" sz="1400" dirty="0">
                <a:solidFill>
                  <a:srgbClr val="003399"/>
                </a:solidFill>
              </a:rPr>
              <a:t>            if ( </a:t>
            </a:r>
            <a:r>
              <a:rPr lang="en-US" sz="1400" dirty="0" err="1">
                <a:solidFill>
                  <a:srgbClr val="003399"/>
                </a:solidFill>
              </a:rPr>
              <a:t>mhs</a:t>
            </a:r>
            <a:r>
              <a:rPr lang="en-US" sz="1400" dirty="0">
                <a:solidFill>
                  <a:srgbClr val="003399"/>
                </a:solidFill>
              </a:rPr>
              <a:t>[</a:t>
            </a:r>
            <a:r>
              <a:rPr lang="en-US" sz="1400" dirty="0" err="1">
                <a:solidFill>
                  <a:srgbClr val="003399"/>
                </a:solidFill>
              </a:rPr>
              <a:t>i</a:t>
            </a:r>
            <a:r>
              <a:rPr lang="en-US" sz="1400" dirty="0">
                <a:solidFill>
                  <a:srgbClr val="003399"/>
                </a:solidFill>
              </a:rPr>
              <a:t>].</a:t>
            </a:r>
            <a:r>
              <a:rPr lang="en-US" sz="1400" dirty="0" err="1">
                <a:solidFill>
                  <a:srgbClr val="003399"/>
                </a:solidFill>
              </a:rPr>
              <a:t>getUmur</a:t>
            </a:r>
            <a:r>
              <a:rPr lang="en-US" sz="1400" dirty="0">
                <a:solidFill>
                  <a:srgbClr val="003399"/>
                </a:solidFill>
              </a:rPr>
              <a:t>() &lt; </a:t>
            </a:r>
            <a:r>
              <a:rPr lang="en-US" sz="1400" dirty="0" err="1">
                <a:solidFill>
                  <a:srgbClr val="003399"/>
                </a:solidFill>
              </a:rPr>
              <a:t>termuda.getUmur</a:t>
            </a:r>
            <a:r>
              <a:rPr lang="en-US" sz="1400" dirty="0">
                <a:solidFill>
                  <a:srgbClr val="003399"/>
                </a:solidFill>
              </a:rPr>
              <a:t>() ) { </a:t>
            </a:r>
          </a:p>
          <a:p>
            <a:pPr>
              <a:tabLst>
                <a:tab pos="457200" algn="l"/>
                <a:tab pos="914400" algn="l"/>
                <a:tab pos="1257300" algn="l"/>
                <a:tab pos="1828800" algn="l"/>
                <a:tab pos="2057400" algn="l"/>
                <a:tab pos="2286000" algn="l"/>
              </a:tabLst>
            </a:pPr>
            <a:r>
              <a:rPr lang="en-US" sz="1400" dirty="0">
                <a:solidFill>
                  <a:srgbClr val="003399"/>
                </a:solidFill>
              </a:rPr>
              <a:t>                //</a:t>
            </a:r>
            <a:r>
              <a:rPr lang="en-US" sz="1400" dirty="0" err="1">
                <a:solidFill>
                  <a:srgbClr val="003399"/>
                </a:solidFill>
              </a:rPr>
              <a:t>umur</a:t>
            </a:r>
            <a:r>
              <a:rPr lang="en-US" sz="1400" dirty="0">
                <a:solidFill>
                  <a:srgbClr val="003399"/>
                </a:solidFill>
              </a:rPr>
              <a:t> </a:t>
            </a:r>
            <a:r>
              <a:rPr lang="en-US" sz="1400" dirty="0" err="1">
                <a:solidFill>
                  <a:srgbClr val="003399"/>
                </a:solidFill>
              </a:rPr>
              <a:t>mhs</a:t>
            </a:r>
            <a:r>
              <a:rPr lang="en-US" sz="1400" dirty="0">
                <a:solidFill>
                  <a:srgbClr val="003399"/>
                </a:solidFill>
              </a:rPr>
              <a:t>[</a:t>
            </a:r>
            <a:r>
              <a:rPr lang="en-US" sz="1400" dirty="0" err="1">
                <a:solidFill>
                  <a:srgbClr val="003399"/>
                </a:solidFill>
              </a:rPr>
              <a:t>i</a:t>
            </a:r>
            <a:r>
              <a:rPr lang="en-US" sz="1400" dirty="0">
                <a:solidFill>
                  <a:srgbClr val="003399"/>
                </a:solidFill>
              </a:rPr>
              <a:t>] </a:t>
            </a:r>
            <a:r>
              <a:rPr lang="en-US" sz="1400" dirty="0" err="1">
                <a:solidFill>
                  <a:srgbClr val="003399"/>
                </a:solidFill>
              </a:rPr>
              <a:t>lebih</a:t>
            </a:r>
            <a:r>
              <a:rPr lang="en-US" sz="1400" dirty="0">
                <a:solidFill>
                  <a:srgbClr val="003399"/>
                </a:solidFill>
              </a:rPr>
              <a:t> </a:t>
            </a:r>
            <a:r>
              <a:rPr lang="en-US" sz="1400" dirty="0" err="1">
                <a:solidFill>
                  <a:srgbClr val="003399"/>
                </a:solidFill>
              </a:rPr>
              <a:t>muda</a:t>
            </a:r>
            <a:endParaRPr lang="en-US" sz="1400" dirty="0">
              <a:solidFill>
                <a:srgbClr val="003399"/>
              </a:solidFill>
            </a:endParaRPr>
          </a:p>
          <a:p>
            <a:pPr>
              <a:tabLst>
                <a:tab pos="457200" algn="l"/>
                <a:tab pos="914400" algn="l"/>
                <a:tab pos="1257300" algn="l"/>
                <a:tab pos="1828800" algn="l"/>
                <a:tab pos="2057400" algn="l"/>
                <a:tab pos="2286000" algn="l"/>
              </a:tabLst>
            </a:pPr>
            <a:r>
              <a:rPr lang="en-US" sz="1400" dirty="0">
                <a:solidFill>
                  <a:srgbClr val="003399"/>
                </a:solidFill>
              </a:rPr>
              <a:t>                </a:t>
            </a:r>
            <a:r>
              <a:rPr lang="en-US" sz="1400" dirty="0" err="1">
                <a:solidFill>
                  <a:srgbClr val="003399"/>
                </a:solidFill>
              </a:rPr>
              <a:t>termuda</a:t>
            </a:r>
            <a:r>
              <a:rPr lang="en-US" sz="1400" dirty="0">
                <a:solidFill>
                  <a:srgbClr val="003399"/>
                </a:solidFill>
              </a:rPr>
              <a:t> =   </a:t>
            </a:r>
            <a:r>
              <a:rPr lang="en-US" sz="1400" dirty="0" err="1">
                <a:solidFill>
                  <a:srgbClr val="003399"/>
                </a:solidFill>
              </a:rPr>
              <a:t>mhs</a:t>
            </a:r>
            <a:r>
              <a:rPr lang="en-US" sz="1400" dirty="0">
                <a:solidFill>
                  <a:srgbClr val="003399"/>
                </a:solidFill>
              </a:rPr>
              <a:t>[</a:t>
            </a:r>
            <a:r>
              <a:rPr lang="en-US" sz="1400" dirty="0" err="1">
                <a:solidFill>
                  <a:srgbClr val="003399"/>
                </a:solidFill>
              </a:rPr>
              <a:t>i</a:t>
            </a:r>
            <a:r>
              <a:rPr lang="en-US" sz="1400" dirty="0">
                <a:solidFill>
                  <a:srgbClr val="003399"/>
                </a:solidFill>
              </a:rPr>
              <a:t>];</a:t>
            </a:r>
          </a:p>
          <a:p>
            <a:pPr>
              <a:tabLst>
                <a:tab pos="457200" algn="l"/>
                <a:tab pos="914400" algn="l"/>
                <a:tab pos="1257300" algn="l"/>
                <a:tab pos="1828800" algn="l"/>
                <a:tab pos="2057400" algn="l"/>
                <a:tab pos="2286000" algn="l"/>
              </a:tabLst>
            </a:pPr>
            <a:r>
              <a:rPr lang="en-US" sz="1400" dirty="0">
                <a:solidFill>
                  <a:srgbClr val="003399"/>
                </a:solidFill>
              </a:rPr>
              <a:t>            }</a:t>
            </a:r>
          </a:p>
          <a:p>
            <a:pPr>
              <a:tabLst>
                <a:tab pos="457200" algn="l"/>
                <a:tab pos="914400" algn="l"/>
                <a:tab pos="1257300" algn="l"/>
                <a:tab pos="1828800" algn="l"/>
                <a:tab pos="2057400" algn="l"/>
                <a:tab pos="2286000" algn="l"/>
              </a:tabLst>
            </a:pPr>
            <a:r>
              <a:rPr lang="en-US" sz="1400" dirty="0">
                <a:solidFill>
                  <a:srgbClr val="003399"/>
                </a:solidFill>
              </a:rPr>
              <a:t>           if (</a:t>
            </a:r>
            <a:r>
              <a:rPr lang="en-US" sz="1400" dirty="0" err="1">
                <a:solidFill>
                  <a:srgbClr val="003399"/>
                </a:solidFill>
              </a:rPr>
              <a:t>mhs</a:t>
            </a:r>
            <a:r>
              <a:rPr lang="en-US" sz="1400" dirty="0">
                <a:solidFill>
                  <a:srgbClr val="003399"/>
                </a:solidFill>
              </a:rPr>
              <a:t>[</a:t>
            </a:r>
            <a:r>
              <a:rPr lang="en-US" sz="1400" dirty="0" err="1">
                <a:solidFill>
                  <a:srgbClr val="003399"/>
                </a:solidFill>
              </a:rPr>
              <a:t>i</a:t>
            </a:r>
            <a:r>
              <a:rPr lang="en-US" sz="1400" dirty="0">
                <a:solidFill>
                  <a:srgbClr val="003399"/>
                </a:solidFill>
              </a:rPr>
              <a:t>].</a:t>
            </a:r>
            <a:r>
              <a:rPr lang="en-US" sz="1400" dirty="0" err="1">
                <a:solidFill>
                  <a:srgbClr val="003399"/>
                </a:solidFill>
              </a:rPr>
              <a:t>getUmur</a:t>
            </a:r>
            <a:r>
              <a:rPr lang="en-US" sz="1400" dirty="0">
                <a:solidFill>
                  <a:srgbClr val="003399"/>
                </a:solidFill>
              </a:rPr>
              <a:t>() &gt; </a:t>
            </a:r>
            <a:r>
              <a:rPr lang="en-US" sz="1400" dirty="0" err="1">
                <a:solidFill>
                  <a:srgbClr val="003399"/>
                </a:solidFill>
              </a:rPr>
              <a:t>tertua.getUmur</a:t>
            </a:r>
            <a:r>
              <a:rPr lang="en-US" sz="1400" dirty="0">
                <a:solidFill>
                  <a:srgbClr val="003399"/>
                </a:solidFill>
              </a:rPr>
              <a:t>() ) {                            </a:t>
            </a:r>
          </a:p>
          <a:p>
            <a:pPr>
              <a:tabLst>
                <a:tab pos="457200" algn="l"/>
                <a:tab pos="914400" algn="l"/>
                <a:tab pos="1257300" algn="l"/>
                <a:tab pos="1828800" algn="l"/>
                <a:tab pos="2057400" algn="l"/>
                <a:tab pos="2286000" algn="l"/>
              </a:tabLst>
            </a:pPr>
            <a:r>
              <a:rPr lang="en-US" sz="1400" dirty="0">
                <a:solidFill>
                  <a:srgbClr val="003399"/>
                </a:solidFill>
              </a:rPr>
              <a:t>                //</a:t>
            </a:r>
            <a:r>
              <a:rPr lang="en-US" sz="1400" dirty="0" err="1">
                <a:solidFill>
                  <a:srgbClr val="003399"/>
                </a:solidFill>
              </a:rPr>
              <a:t>ketemu</a:t>
            </a:r>
            <a:r>
              <a:rPr lang="en-US" sz="1400" dirty="0">
                <a:solidFill>
                  <a:srgbClr val="003399"/>
                </a:solidFill>
              </a:rPr>
              <a:t> </a:t>
            </a:r>
            <a:r>
              <a:rPr lang="en-US" sz="1400" dirty="0" err="1">
                <a:solidFill>
                  <a:srgbClr val="003399"/>
                </a:solidFill>
              </a:rPr>
              <a:t>mahasiswa</a:t>
            </a:r>
            <a:r>
              <a:rPr lang="en-US" sz="1400" dirty="0">
                <a:solidFill>
                  <a:srgbClr val="003399"/>
                </a:solidFill>
              </a:rPr>
              <a:t> yang </a:t>
            </a:r>
            <a:r>
              <a:rPr lang="en-US" sz="1400" dirty="0" err="1">
                <a:solidFill>
                  <a:srgbClr val="003399"/>
                </a:solidFill>
              </a:rPr>
              <a:t>lebih</a:t>
            </a:r>
            <a:r>
              <a:rPr lang="en-US" sz="1400" dirty="0">
                <a:solidFill>
                  <a:srgbClr val="003399"/>
                </a:solidFill>
              </a:rPr>
              <a:t> </a:t>
            </a:r>
            <a:r>
              <a:rPr lang="en-US" sz="1400" dirty="0" err="1">
                <a:solidFill>
                  <a:srgbClr val="003399"/>
                </a:solidFill>
              </a:rPr>
              <a:t>tua</a:t>
            </a:r>
            <a:endParaRPr lang="en-US" sz="1400" dirty="0">
              <a:solidFill>
                <a:srgbClr val="003399"/>
              </a:solidFill>
            </a:endParaRPr>
          </a:p>
          <a:p>
            <a:pPr>
              <a:tabLst>
                <a:tab pos="457200" algn="l"/>
                <a:tab pos="914400" algn="l"/>
                <a:tab pos="1257300" algn="l"/>
                <a:tab pos="1828800" algn="l"/>
                <a:tab pos="2057400" algn="l"/>
                <a:tab pos="2286000" algn="l"/>
              </a:tabLst>
            </a:pPr>
            <a:r>
              <a:rPr lang="en-US" sz="1400" dirty="0">
                <a:solidFill>
                  <a:srgbClr val="003399"/>
                </a:solidFill>
              </a:rPr>
              <a:t>                </a:t>
            </a:r>
            <a:r>
              <a:rPr lang="en-US" sz="1400" dirty="0" err="1">
                <a:solidFill>
                  <a:srgbClr val="003399"/>
                </a:solidFill>
              </a:rPr>
              <a:t>tertua</a:t>
            </a:r>
            <a:r>
              <a:rPr lang="en-US" sz="1400" dirty="0">
                <a:solidFill>
                  <a:srgbClr val="003399"/>
                </a:solidFill>
              </a:rPr>
              <a:t> </a:t>
            </a:r>
            <a:r>
              <a:rPr lang="en-US" sz="1400">
                <a:solidFill>
                  <a:srgbClr val="003399"/>
                </a:solidFill>
              </a:rPr>
              <a:t>=     mhs</a:t>
            </a:r>
            <a:r>
              <a:rPr lang="en-US" sz="1400" dirty="0">
                <a:solidFill>
                  <a:srgbClr val="003399"/>
                </a:solidFill>
              </a:rPr>
              <a:t>[</a:t>
            </a:r>
            <a:r>
              <a:rPr lang="en-US" sz="1400" dirty="0" err="1">
                <a:solidFill>
                  <a:srgbClr val="003399"/>
                </a:solidFill>
              </a:rPr>
              <a:t>i</a:t>
            </a:r>
            <a:r>
              <a:rPr lang="en-US" sz="1400" dirty="0">
                <a:solidFill>
                  <a:srgbClr val="003399"/>
                </a:solidFill>
              </a:rPr>
              <a:t>];</a:t>
            </a:r>
          </a:p>
          <a:p>
            <a:pPr>
              <a:tabLst>
                <a:tab pos="457200" algn="l"/>
                <a:tab pos="914400" algn="l"/>
                <a:tab pos="1257300" algn="l"/>
                <a:tab pos="1828800" algn="l"/>
                <a:tab pos="2057400" algn="l"/>
                <a:tab pos="2286000" algn="l"/>
              </a:tabLst>
            </a:pPr>
            <a:r>
              <a:rPr lang="en-US" sz="1400" dirty="0">
                <a:solidFill>
                  <a:srgbClr val="003399"/>
                </a:solidFill>
              </a:rPr>
              <a:t>            }</a:t>
            </a:r>
          </a:p>
          <a:p>
            <a:pPr>
              <a:tabLst>
                <a:tab pos="457200" algn="l"/>
                <a:tab pos="914400" algn="l"/>
                <a:tab pos="1257300" algn="l"/>
                <a:tab pos="1828800" algn="l"/>
                <a:tab pos="2057400" algn="l"/>
                <a:tab pos="2286000" algn="l"/>
              </a:tabLst>
            </a:pPr>
            <a:r>
              <a:rPr lang="en-US" sz="1400" dirty="0">
                <a:solidFill>
                  <a:srgbClr val="003399"/>
                </a:solidFill>
              </a:rPr>
              <a:t>        }</a:t>
            </a:r>
          </a:p>
          <a:p>
            <a:pPr>
              <a:tabLst>
                <a:tab pos="457200" algn="l"/>
                <a:tab pos="914400" algn="l"/>
                <a:tab pos="1257300" algn="l"/>
                <a:tab pos="1828800" algn="l"/>
                <a:tab pos="2057400" algn="l"/>
                <a:tab pos="2286000" algn="l"/>
              </a:tabLst>
            </a:pPr>
            <a:r>
              <a:rPr lang="en-US" sz="1400" dirty="0">
                <a:solidFill>
                  <a:srgbClr val="003399"/>
                </a:solidFill>
              </a:rPr>
              <a:t>        </a:t>
            </a:r>
          </a:p>
          <a:p>
            <a:pPr>
              <a:tabLst>
                <a:tab pos="457200" algn="l"/>
                <a:tab pos="914400" algn="l"/>
                <a:tab pos="1257300" algn="l"/>
                <a:tab pos="1828800" algn="l"/>
                <a:tab pos="2057400" algn="l"/>
                <a:tab pos="2286000" algn="l"/>
              </a:tabLst>
            </a:pPr>
            <a:r>
              <a:rPr lang="en-US" sz="1400" dirty="0">
                <a:solidFill>
                  <a:srgbClr val="003399"/>
                </a:solidFill>
              </a:rPr>
              <a:t>        </a:t>
            </a:r>
            <a:r>
              <a:rPr lang="en-US" sz="1400" dirty="0" err="1">
                <a:solidFill>
                  <a:srgbClr val="003399"/>
                </a:solidFill>
              </a:rPr>
              <a:t>System.out.println</a:t>
            </a:r>
            <a:r>
              <a:rPr lang="en-US" sz="1400" dirty="0">
                <a:solidFill>
                  <a:srgbClr val="003399"/>
                </a:solidFill>
              </a:rPr>
              <a:t>(“</a:t>
            </a:r>
            <a:r>
              <a:rPr lang="en-US" sz="1400" dirty="0" err="1">
                <a:solidFill>
                  <a:srgbClr val="003399"/>
                </a:solidFill>
              </a:rPr>
              <a:t>Tertua</a:t>
            </a:r>
            <a:r>
              <a:rPr lang="en-US" sz="1400" dirty="0">
                <a:solidFill>
                  <a:srgbClr val="003399"/>
                </a:solidFill>
              </a:rPr>
              <a:t>  :" +</a:t>
            </a:r>
            <a:r>
              <a:rPr lang="en-US" sz="1400" dirty="0" err="1">
                <a:solidFill>
                  <a:srgbClr val="003399"/>
                </a:solidFill>
              </a:rPr>
              <a:t>tertua</a:t>
            </a:r>
            <a:r>
              <a:rPr lang="en-US" sz="1400" dirty="0">
                <a:solidFill>
                  <a:srgbClr val="003399"/>
                </a:solidFill>
              </a:rPr>
              <a:t> .</a:t>
            </a:r>
            <a:r>
              <a:rPr lang="en-US" sz="1400" dirty="0" err="1">
                <a:solidFill>
                  <a:srgbClr val="003399"/>
                </a:solidFill>
              </a:rPr>
              <a:t>getNama</a:t>
            </a:r>
            <a:r>
              <a:rPr lang="en-US" sz="1400" dirty="0">
                <a:solidFill>
                  <a:srgbClr val="003399"/>
                </a:solidFill>
              </a:rPr>
              <a:t>()+ "</a:t>
            </a:r>
            <a:r>
              <a:rPr lang="en-US" sz="1400" dirty="0" err="1">
                <a:solidFill>
                  <a:srgbClr val="003399"/>
                </a:solidFill>
              </a:rPr>
              <a:t>berumur</a:t>
            </a:r>
            <a:r>
              <a:rPr lang="en-US" sz="1400" dirty="0">
                <a:solidFill>
                  <a:srgbClr val="003399"/>
                </a:solidFill>
              </a:rPr>
              <a:t> “ +   </a:t>
            </a:r>
            <a:r>
              <a:rPr lang="en-US" sz="1400" dirty="0" err="1">
                <a:solidFill>
                  <a:srgbClr val="003399"/>
                </a:solidFill>
              </a:rPr>
              <a:t>tertua.getUmur</a:t>
            </a:r>
            <a:r>
              <a:rPr lang="en-US" sz="1400" dirty="0">
                <a:solidFill>
                  <a:srgbClr val="003399"/>
                </a:solidFill>
              </a:rPr>
              <a:t>() + " </a:t>
            </a:r>
            <a:r>
              <a:rPr lang="en-US" sz="1400" dirty="0" err="1">
                <a:solidFill>
                  <a:srgbClr val="003399"/>
                </a:solidFill>
              </a:rPr>
              <a:t>tahun</a:t>
            </a:r>
            <a:r>
              <a:rPr lang="en-US" sz="1400" dirty="0">
                <a:solidFill>
                  <a:srgbClr val="003399"/>
                </a:solidFill>
              </a:rPr>
              <a:t>.");</a:t>
            </a:r>
          </a:p>
          <a:p>
            <a:pPr>
              <a:tabLst>
                <a:tab pos="457200" algn="l"/>
                <a:tab pos="914400" algn="l"/>
                <a:tab pos="1257300" algn="l"/>
                <a:tab pos="1828800" algn="l"/>
                <a:tab pos="2057400" algn="l"/>
                <a:tab pos="2286000" algn="l"/>
              </a:tabLst>
            </a:pPr>
            <a:r>
              <a:rPr lang="en-US" sz="1400" dirty="0">
                <a:solidFill>
                  <a:srgbClr val="003399"/>
                </a:solidFill>
              </a:rPr>
              <a:t>        </a:t>
            </a:r>
            <a:r>
              <a:rPr lang="en-US" sz="1400" dirty="0" err="1">
                <a:solidFill>
                  <a:srgbClr val="003399"/>
                </a:solidFill>
              </a:rPr>
              <a:t>System.out.println</a:t>
            </a:r>
            <a:r>
              <a:rPr lang="en-US" sz="1400" dirty="0">
                <a:solidFill>
                  <a:srgbClr val="003399"/>
                </a:solidFill>
              </a:rPr>
              <a:t>("</a:t>
            </a:r>
            <a:r>
              <a:rPr lang="en-US" sz="1400" dirty="0" err="1">
                <a:solidFill>
                  <a:srgbClr val="003399"/>
                </a:solidFill>
              </a:rPr>
              <a:t>Termuda</a:t>
            </a:r>
            <a:r>
              <a:rPr lang="en-US" sz="1400" dirty="0">
                <a:solidFill>
                  <a:srgbClr val="003399"/>
                </a:solidFill>
              </a:rPr>
              <a:t> :” +</a:t>
            </a:r>
            <a:r>
              <a:rPr lang="en-US" sz="1400" dirty="0" err="1">
                <a:solidFill>
                  <a:srgbClr val="003399"/>
                </a:solidFill>
              </a:rPr>
              <a:t>termuda.getNama</a:t>
            </a:r>
            <a:r>
              <a:rPr lang="en-US" sz="1400" dirty="0">
                <a:solidFill>
                  <a:srgbClr val="003399"/>
                </a:solidFill>
              </a:rPr>
              <a:t>()  + " </a:t>
            </a:r>
            <a:r>
              <a:rPr lang="en-US" sz="1400" dirty="0" err="1">
                <a:solidFill>
                  <a:srgbClr val="003399"/>
                </a:solidFill>
              </a:rPr>
              <a:t>adalah</a:t>
            </a:r>
            <a:r>
              <a:rPr lang="en-US" sz="1400" dirty="0">
                <a:solidFill>
                  <a:srgbClr val="003399"/>
                </a:solidFill>
              </a:rPr>
              <a:t> " +</a:t>
            </a:r>
            <a:r>
              <a:rPr lang="en-US" sz="1400" dirty="0" err="1">
                <a:solidFill>
                  <a:srgbClr val="003399"/>
                </a:solidFill>
              </a:rPr>
              <a:t>termuda.getUmur</a:t>
            </a:r>
            <a:r>
              <a:rPr lang="en-US" sz="1400" dirty="0">
                <a:solidFill>
                  <a:srgbClr val="003399"/>
                </a:solidFill>
              </a:rPr>
              <a:t>()+ " </a:t>
            </a:r>
            <a:r>
              <a:rPr lang="en-US" sz="1400" dirty="0" err="1">
                <a:solidFill>
                  <a:srgbClr val="003399"/>
                </a:solidFill>
              </a:rPr>
              <a:t>tahun</a:t>
            </a:r>
            <a:r>
              <a:rPr lang="en-US" sz="1400" dirty="0">
                <a:solidFill>
                  <a:srgbClr val="003399"/>
                </a:solidFill>
              </a:rPr>
              <a:t>.");</a:t>
            </a:r>
          </a:p>
          <a:p>
            <a:pPr>
              <a:lnSpc>
                <a:spcPct val="80000"/>
              </a:lnSpc>
              <a:spcBef>
                <a:spcPct val="50000"/>
              </a:spcBef>
              <a:tabLst>
                <a:tab pos="457200" algn="l"/>
                <a:tab pos="914400" algn="l"/>
                <a:tab pos="1257300" algn="l"/>
                <a:tab pos="1828800" algn="l"/>
                <a:tab pos="2057400" algn="l"/>
                <a:tab pos="2286000" algn="l"/>
              </a:tabLst>
            </a:pPr>
            <a:endParaRPr lang="en-US" sz="800" dirty="0">
              <a:solidFill>
                <a:srgbClr val="A50021"/>
              </a:solidFill>
              <a:latin typeface="Courier New" pitchFamily="49" charset="0"/>
              <a:ea typeface="ＭＳ Ｐゴシック" pitchFamily="34" charset="-128"/>
            </a:endParaRPr>
          </a:p>
          <a:p>
            <a:pPr>
              <a:lnSpc>
                <a:spcPct val="80000"/>
              </a:lnSpc>
              <a:spcBef>
                <a:spcPct val="50000"/>
              </a:spcBef>
              <a:tabLst>
                <a:tab pos="457200" algn="l"/>
                <a:tab pos="914400" algn="l"/>
                <a:tab pos="1257300" algn="l"/>
                <a:tab pos="1828800" algn="l"/>
                <a:tab pos="2057400" algn="l"/>
                <a:tab pos="2286000" algn="l"/>
              </a:tabLst>
            </a:pPr>
            <a:endParaRPr lang="en-US" sz="900" dirty="0">
              <a:solidFill>
                <a:srgbClr val="33CC33"/>
              </a:solidFill>
              <a:latin typeface="Courier New" pitchFamily="49" charset="0"/>
              <a:ea typeface="ＭＳ Ｐゴシック" pitchFamily="34" charset="-128"/>
            </a:endParaRPr>
          </a:p>
        </p:txBody>
      </p:sp>
    </p:spTree>
    <p:custDataLst>
      <p:tags r:id="rId1"/>
    </p:custDataLst>
  </p:cSld>
  <p:clrMapOvr>
    <a:masterClrMapping/>
  </p:clrMapOvr>
  <p:transition spd="med" advClick="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304800" y="280988"/>
            <a:ext cx="8839200" cy="6202362"/>
          </a:xfrm>
        </p:spPr>
        <p:txBody>
          <a:bodyPr/>
          <a:lstStyle/>
          <a:p>
            <a:pPr>
              <a:lnSpc>
                <a:spcPct val="80000"/>
              </a:lnSpc>
              <a:buFontTx/>
              <a:buNone/>
            </a:pPr>
            <a:r>
              <a:rPr lang="en-US" sz="1600"/>
              <a:t>package latihanpbo;</a:t>
            </a:r>
          </a:p>
          <a:p>
            <a:pPr>
              <a:lnSpc>
                <a:spcPct val="80000"/>
              </a:lnSpc>
              <a:buFontTx/>
              <a:buNone/>
            </a:pPr>
            <a:r>
              <a:rPr lang="en-US" sz="1600"/>
              <a:t>import javax.swing.*;</a:t>
            </a:r>
          </a:p>
          <a:p>
            <a:pPr>
              <a:lnSpc>
                <a:spcPct val="80000"/>
              </a:lnSpc>
              <a:buFontTx/>
              <a:buNone/>
            </a:pPr>
            <a:r>
              <a:rPr lang="en-US" sz="1600"/>
              <a:t>public class MainArrMhs {</a:t>
            </a:r>
          </a:p>
          <a:p>
            <a:pPr>
              <a:lnSpc>
                <a:spcPct val="80000"/>
              </a:lnSpc>
              <a:buFontTx/>
              <a:buNone/>
            </a:pPr>
            <a:r>
              <a:rPr lang="en-US" sz="1600"/>
              <a:t>    public static void main (String[] args)  {</a:t>
            </a:r>
          </a:p>
          <a:p>
            <a:pPr>
              <a:lnSpc>
                <a:spcPct val="80000"/>
              </a:lnSpc>
              <a:buFontTx/>
              <a:buNone/>
            </a:pPr>
            <a:r>
              <a:rPr lang="en-US" sz="1600"/>
              <a:t>        Mahasiswa[]    mhs;         </a:t>
            </a:r>
          </a:p>
          <a:p>
            <a:pPr>
              <a:lnSpc>
                <a:spcPct val="80000"/>
              </a:lnSpc>
              <a:buFontTx/>
              <a:buNone/>
            </a:pPr>
            <a:r>
              <a:rPr lang="en-US" sz="1600"/>
              <a:t>        mhs = new Mahasiswa[5];     </a:t>
            </a:r>
          </a:p>
          <a:p>
            <a:pPr>
              <a:lnSpc>
                <a:spcPct val="80000"/>
              </a:lnSpc>
              <a:buFontTx/>
              <a:buNone/>
            </a:pPr>
            <a:endParaRPr lang="en-US" sz="1600"/>
          </a:p>
          <a:p>
            <a:pPr>
              <a:lnSpc>
                <a:spcPct val="80000"/>
              </a:lnSpc>
              <a:buFontTx/>
              <a:buNone/>
            </a:pPr>
            <a:r>
              <a:rPr lang="en-US" sz="1600"/>
              <a:t>        String      nama, nim, imil;</a:t>
            </a:r>
          </a:p>
          <a:p>
            <a:pPr>
              <a:lnSpc>
                <a:spcPct val="80000"/>
              </a:lnSpc>
              <a:buFontTx/>
              <a:buNone/>
            </a:pPr>
            <a:r>
              <a:rPr lang="en-US" sz="1600"/>
              <a:t>        int         umur;</a:t>
            </a:r>
          </a:p>
          <a:p>
            <a:pPr>
              <a:lnSpc>
                <a:spcPct val="80000"/>
              </a:lnSpc>
              <a:buFontTx/>
              <a:buNone/>
            </a:pPr>
            <a:endParaRPr lang="en-US" sz="1600"/>
          </a:p>
          <a:p>
            <a:pPr>
              <a:lnSpc>
                <a:spcPct val="80000"/>
              </a:lnSpc>
              <a:buFontTx/>
              <a:buNone/>
            </a:pPr>
            <a:r>
              <a:rPr lang="en-US" sz="1600"/>
              <a:t>        for (int i = 0; i &lt; mhs.length; i++) {</a:t>
            </a:r>
          </a:p>
          <a:p>
            <a:pPr>
              <a:lnSpc>
                <a:spcPct val="80000"/>
              </a:lnSpc>
              <a:buFontTx/>
              <a:buNone/>
            </a:pPr>
            <a:r>
              <a:rPr lang="en-US" sz="1600"/>
              <a:t>            </a:t>
            </a:r>
          </a:p>
          <a:p>
            <a:pPr>
              <a:lnSpc>
                <a:spcPct val="80000"/>
              </a:lnSpc>
              <a:buFontTx/>
              <a:buNone/>
            </a:pPr>
            <a:r>
              <a:rPr lang="en-US" sz="1600"/>
              <a:t>            //read in data values</a:t>
            </a:r>
          </a:p>
          <a:p>
            <a:pPr>
              <a:lnSpc>
                <a:spcPct val="80000"/>
              </a:lnSpc>
              <a:buFontTx/>
              <a:buNone/>
            </a:pPr>
            <a:r>
              <a:rPr lang="en-US" sz="1600"/>
              <a:t>            nim  = JOptionPane.showInputDialog(null, "Masukkan nim : " );</a:t>
            </a:r>
          </a:p>
          <a:p>
            <a:pPr>
              <a:lnSpc>
                <a:spcPct val="80000"/>
              </a:lnSpc>
              <a:buFontTx/>
              <a:buNone/>
            </a:pPr>
            <a:r>
              <a:rPr lang="en-US" sz="1600"/>
              <a:t>            nama    = JOptionPane.showInputDialog(null, "Masukkan nama : ");</a:t>
            </a:r>
          </a:p>
          <a:p>
            <a:pPr>
              <a:lnSpc>
                <a:spcPct val="80000"/>
              </a:lnSpc>
              <a:buFontTx/>
              <a:buNone/>
            </a:pPr>
            <a:r>
              <a:rPr lang="en-US" sz="1600"/>
              <a:t>            umur  = Integer.parseInt(JOptionPane.showInputDialog(null, "Masukkan umur : "));</a:t>
            </a:r>
          </a:p>
          <a:p>
            <a:pPr>
              <a:lnSpc>
                <a:spcPct val="80000"/>
              </a:lnSpc>
              <a:buFontTx/>
              <a:buNone/>
            </a:pPr>
            <a:r>
              <a:rPr lang="en-US" sz="1600"/>
              <a:t>            imil =JOptionPane.showInputDialog(null, "Masukkan email : ");</a:t>
            </a:r>
          </a:p>
          <a:p>
            <a:pPr>
              <a:lnSpc>
                <a:spcPct val="80000"/>
              </a:lnSpc>
              <a:buFontTx/>
              <a:buNone/>
            </a:pPr>
            <a:r>
              <a:rPr lang="en-US" sz="1600"/>
              <a:t>         </a:t>
            </a:r>
          </a:p>
          <a:p>
            <a:pPr>
              <a:lnSpc>
                <a:spcPct val="80000"/>
              </a:lnSpc>
              <a:buFontTx/>
              <a:buNone/>
            </a:pPr>
            <a:r>
              <a:rPr lang="en-US" sz="1600"/>
              <a:t>            //create a new Mahasiswa and assign values</a:t>
            </a:r>
          </a:p>
          <a:p>
            <a:pPr>
              <a:lnSpc>
                <a:spcPct val="80000"/>
              </a:lnSpc>
              <a:buFontTx/>
              <a:buNone/>
            </a:pPr>
            <a:r>
              <a:rPr lang="en-US" sz="1600"/>
              <a:t>            mhs[i] = new Mahasiswa(nim, nama);</a:t>
            </a:r>
          </a:p>
          <a:p>
            <a:pPr>
              <a:lnSpc>
                <a:spcPct val="80000"/>
              </a:lnSpc>
              <a:buFontTx/>
              <a:buNone/>
            </a:pPr>
            <a:r>
              <a:rPr lang="en-US" sz="1600"/>
              <a:t>            mhs[i].setEmail(imil);</a:t>
            </a:r>
          </a:p>
          <a:p>
            <a:pPr>
              <a:lnSpc>
                <a:spcPct val="80000"/>
              </a:lnSpc>
              <a:buFontTx/>
              <a:buNone/>
            </a:pPr>
            <a:r>
              <a:rPr lang="en-US" sz="1600"/>
              <a:t>            mhs[i].setUmur(umur);</a:t>
            </a:r>
          </a:p>
          <a:p>
            <a:pPr>
              <a:lnSpc>
                <a:spcPct val="80000"/>
              </a:lnSpc>
              <a:buFontTx/>
              <a:buNone/>
            </a:pPr>
            <a:r>
              <a:rPr lang="en-US" sz="1600"/>
              <a:t>	}</a:t>
            </a:r>
          </a:p>
          <a:p>
            <a:pPr>
              <a:lnSpc>
                <a:spcPct val="80000"/>
              </a:lnSpc>
              <a:buFontTx/>
              <a:buNone/>
            </a:pPr>
            <a:r>
              <a:rPr lang="en-US" sz="1600"/>
              <a:t>        </a:t>
            </a:r>
          </a:p>
          <a:p>
            <a:pPr>
              <a:lnSpc>
                <a:spcPct val="80000"/>
              </a:lnSpc>
              <a:buFontTx/>
              <a:buNone/>
            </a:pPr>
            <a:r>
              <a:rPr lang="en-US" sz="1600"/>
              <a:t>                </a:t>
            </a:r>
          </a:p>
        </p:txBody>
      </p:sp>
    </p:spTree>
  </p:cSld>
  <p:clrMapOvr>
    <a:masterClrMapping/>
  </p:clrMapOvr>
  <p:transition spd="med" advClick="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4294967295"/>
          </p:nvPr>
        </p:nvSpPr>
        <p:spPr>
          <a:xfrm>
            <a:off x="304800" y="579438"/>
            <a:ext cx="8534400" cy="4648200"/>
          </a:xfrm>
        </p:spPr>
        <p:txBody>
          <a:bodyPr/>
          <a:lstStyle/>
          <a:p>
            <a:pPr>
              <a:lnSpc>
                <a:spcPct val="80000"/>
              </a:lnSpc>
              <a:buFontTx/>
              <a:buNone/>
            </a:pPr>
            <a:r>
              <a:rPr lang="en-US" sz="2000"/>
              <a:t>//-------------- Hitung rata-rata umur --------------//</a:t>
            </a:r>
          </a:p>
          <a:p>
            <a:pPr>
              <a:lnSpc>
                <a:spcPct val="80000"/>
              </a:lnSpc>
              <a:buFontTx/>
              <a:buNone/>
            </a:pPr>
            <a:r>
              <a:rPr lang="en-US" sz="2000"/>
              <a:t>        </a:t>
            </a:r>
          </a:p>
          <a:p>
            <a:pPr>
              <a:lnSpc>
                <a:spcPct val="80000"/>
              </a:lnSpc>
              <a:buFontTx/>
              <a:buNone/>
            </a:pPr>
            <a:r>
              <a:rPr lang="en-US" sz="2000"/>
              <a:t>        float sum = 0, rataUmur;</a:t>
            </a:r>
          </a:p>
          <a:p>
            <a:pPr>
              <a:lnSpc>
                <a:spcPct val="80000"/>
              </a:lnSpc>
              <a:buFontTx/>
              <a:buNone/>
            </a:pPr>
            <a:endParaRPr lang="en-US" sz="2000"/>
          </a:p>
          <a:p>
            <a:pPr>
              <a:lnSpc>
                <a:spcPct val="80000"/>
              </a:lnSpc>
              <a:buFontTx/>
              <a:buNone/>
            </a:pPr>
            <a:r>
              <a:rPr lang="en-US" sz="2000"/>
              <a:t>        for (int i = 0; i &lt; mhs.length; i++) {</a:t>
            </a:r>
          </a:p>
          <a:p>
            <a:pPr>
              <a:lnSpc>
                <a:spcPct val="80000"/>
              </a:lnSpc>
              <a:buFontTx/>
              <a:buNone/>
            </a:pPr>
            <a:r>
              <a:rPr lang="en-US" sz="2000"/>
              <a:t>            </a:t>
            </a:r>
          </a:p>
          <a:p>
            <a:pPr>
              <a:lnSpc>
                <a:spcPct val="80000"/>
              </a:lnSpc>
              <a:buFontTx/>
              <a:buNone/>
            </a:pPr>
            <a:r>
              <a:rPr lang="en-US" sz="2000"/>
              <a:t>            sum += mhs[i].getUmur();</a:t>
            </a:r>
          </a:p>
          <a:p>
            <a:pPr>
              <a:lnSpc>
                <a:spcPct val="80000"/>
              </a:lnSpc>
              <a:buFontTx/>
              <a:buNone/>
            </a:pPr>
            <a:r>
              <a:rPr lang="en-US" sz="2000"/>
              <a:t>        }</a:t>
            </a:r>
          </a:p>
          <a:p>
            <a:pPr>
              <a:lnSpc>
                <a:spcPct val="80000"/>
              </a:lnSpc>
              <a:buFontTx/>
              <a:buNone/>
            </a:pPr>
            <a:r>
              <a:rPr lang="en-US" sz="2000"/>
              <a:t>        </a:t>
            </a:r>
          </a:p>
          <a:p>
            <a:pPr>
              <a:lnSpc>
                <a:spcPct val="80000"/>
              </a:lnSpc>
              <a:buFontTx/>
              <a:buNone/>
            </a:pPr>
            <a:r>
              <a:rPr lang="en-US" sz="2000"/>
              <a:t>        rataUmur = sum / (float) mhs.length;</a:t>
            </a:r>
          </a:p>
          <a:p>
            <a:pPr>
              <a:lnSpc>
                <a:spcPct val="80000"/>
              </a:lnSpc>
              <a:buFontTx/>
              <a:buNone/>
            </a:pPr>
            <a:r>
              <a:rPr lang="en-US" sz="2000"/>
              <a:t>        </a:t>
            </a:r>
          </a:p>
          <a:p>
            <a:pPr>
              <a:lnSpc>
                <a:spcPct val="80000"/>
              </a:lnSpc>
              <a:buFontTx/>
              <a:buNone/>
            </a:pPr>
            <a:r>
              <a:rPr lang="en-US" sz="2000"/>
              <a:t>        System.out.println( "Rata-rata umur: " + rataUmur );</a:t>
            </a:r>
          </a:p>
          <a:p>
            <a:pPr>
              <a:lnSpc>
                <a:spcPct val="80000"/>
              </a:lnSpc>
              <a:buFontTx/>
              <a:buNone/>
            </a:pPr>
            <a:r>
              <a:rPr lang="en-US" sz="2000"/>
              <a:t>        System.out.println( );</a:t>
            </a:r>
          </a:p>
          <a:p>
            <a:pPr>
              <a:lnSpc>
                <a:spcPct val="80000"/>
              </a:lnSpc>
              <a:buFontTx/>
              <a:buNone/>
            </a:pPr>
            <a:r>
              <a:rPr lang="en-US" sz="2000"/>
              <a:t>        </a:t>
            </a:r>
          </a:p>
          <a:p>
            <a:pPr>
              <a:lnSpc>
                <a:spcPct val="80000"/>
              </a:lnSpc>
              <a:buFontTx/>
              <a:buNone/>
            </a:pPr>
            <a:r>
              <a:rPr lang="en-US" sz="2000"/>
              <a:t>        </a:t>
            </a:r>
          </a:p>
          <a:p>
            <a:pPr>
              <a:lnSpc>
                <a:spcPct val="80000"/>
              </a:lnSpc>
            </a:pPr>
            <a:endParaRPr lang="en-US" sz="2000"/>
          </a:p>
        </p:txBody>
      </p:sp>
    </p:spTree>
  </p:cSld>
  <p:clrMapOvr>
    <a:masterClrMapping/>
  </p:clrMapOvr>
  <p:transition spd="med" advClick="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304800" y="269875"/>
            <a:ext cx="8839200" cy="6588125"/>
          </a:xfrm>
        </p:spPr>
        <p:txBody>
          <a:bodyPr/>
          <a:lstStyle/>
          <a:p>
            <a:pPr>
              <a:lnSpc>
                <a:spcPct val="80000"/>
              </a:lnSpc>
              <a:buFontTx/>
              <a:buNone/>
            </a:pPr>
            <a:r>
              <a:rPr lang="en-US" sz="1600"/>
              <a:t>//------ Menemukan mahasiswa termuda dan tertua ----------//</a:t>
            </a:r>
          </a:p>
          <a:p>
            <a:pPr>
              <a:lnSpc>
                <a:spcPct val="80000"/>
              </a:lnSpc>
              <a:buFontTx/>
              <a:buNone/>
            </a:pPr>
            <a:r>
              <a:rPr lang="en-US" sz="1600"/>
              <a:t>                </a:t>
            </a:r>
          </a:p>
          <a:p>
            <a:pPr>
              <a:lnSpc>
                <a:spcPct val="80000"/>
              </a:lnSpc>
              <a:buFontTx/>
              <a:buNone/>
            </a:pPr>
            <a:r>
              <a:rPr lang="en-US" sz="1600"/>
              <a:t>        Mahasiswa    termuda,       //obyek untuk menyimpan mahasiswa termuda</a:t>
            </a:r>
          </a:p>
          <a:p>
            <a:pPr>
              <a:lnSpc>
                <a:spcPct val="80000"/>
              </a:lnSpc>
              <a:buFontTx/>
              <a:buNone/>
            </a:pPr>
            <a:r>
              <a:rPr lang="en-US" sz="1600"/>
              <a:t>                              tertua;         //obyek untuk menyiman mahasiswa tertua</a:t>
            </a:r>
          </a:p>
          <a:p>
            <a:pPr>
              <a:lnSpc>
                <a:spcPct val="80000"/>
              </a:lnSpc>
              <a:buFontTx/>
              <a:buNone/>
            </a:pPr>
            <a:endParaRPr lang="en-US" sz="1600"/>
          </a:p>
          <a:p>
            <a:pPr>
              <a:lnSpc>
                <a:spcPct val="80000"/>
              </a:lnSpc>
              <a:buFontTx/>
              <a:buNone/>
            </a:pPr>
            <a:r>
              <a:rPr lang="en-US" sz="1600"/>
              <a:t>        termuda = tertua = mhs[0];</a:t>
            </a:r>
          </a:p>
          <a:p>
            <a:pPr>
              <a:lnSpc>
                <a:spcPct val="80000"/>
              </a:lnSpc>
              <a:buFontTx/>
              <a:buNone/>
            </a:pPr>
            <a:r>
              <a:rPr lang="en-US" sz="1600"/>
              <a:t>        </a:t>
            </a:r>
          </a:p>
          <a:p>
            <a:pPr>
              <a:lnSpc>
                <a:spcPct val="80000"/>
              </a:lnSpc>
              <a:buFontTx/>
              <a:buNone/>
            </a:pPr>
            <a:r>
              <a:rPr lang="en-US" sz="1600"/>
              <a:t>        for (int i = 1; i &lt; mhs.length; i++) {</a:t>
            </a:r>
          </a:p>
          <a:p>
            <a:pPr>
              <a:lnSpc>
                <a:spcPct val="80000"/>
              </a:lnSpc>
              <a:buFontTx/>
              <a:buNone/>
            </a:pPr>
            <a:r>
              <a:rPr lang="en-US" sz="1600"/>
              <a:t>        </a:t>
            </a:r>
          </a:p>
          <a:p>
            <a:pPr>
              <a:lnSpc>
                <a:spcPct val="80000"/>
              </a:lnSpc>
              <a:buFontTx/>
              <a:buNone/>
            </a:pPr>
            <a:r>
              <a:rPr lang="en-US" sz="1600"/>
              <a:t>            if ( mhs[i].getUmur() &lt; termuda.getUmur() ) { </a:t>
            </a:r>
          </a:p>
          <a:p>
            <a:pPr>
              <a:lnSpc>
                <a:spcPct val="80000"/>
              </a:lnSpc>
              <a:buFontTx/>
              <a:buNone/>
            </a:pPr>
            <a:r>
              <a:rPr lang="en-US" sz="1600"/>
              <a:t>                //mhs[i] lebih muda umurnya</a:t>
            </a:r>
          </a:p>
          <a:p>
            <a:pPr>
              <a:lnSpc>
                <a:spcPct val="80000"/>
              </a:lnSpc>
              <a:buFontTx/>
              <a:buNone/>
            </a:pPr>
            <a:r>
              <a:rPr lang="en-US" sz="1600"/>
              <a:t>                termuda   = mhs[i];</a:t>
            </a:r>
          </a:p>
          <a:p>
            <a:pPr>
              <a:lnSpc>
                <a:spcPct val="80000"/>
              </a:lnSpc>
              <a:buFontTx/>
              <a:buNone/>
            </a:pPr>
            <a:r>
              <a:rPr lang="en-US" sz="1600"/>
              <a:t>            }</a:t>
            </a:r>
          </a:p>
          <a:p>
            <a:pPr>
              <a:lnSpc>
                <a:spcPct val="80000"/>
              </a:lnSpc>
              <a:buFontTx/>
              <a:buNone/>
            </a:pPr>
            <a:r>
              <a:rPr lang="en-US" sz="1600"/>
              <a:t>            else if ( mhs[i].getUmur() &gt; tertua.getUmur() ) {                            </a:t>
            </a:r>
          </a:p>
          <a:p>
            <a:pPr>
              <a:lnSpc>
                <a:spcPct val="80000"/>
              </a:lnSpc>
              <a:buFontTx/>
              <a:buNone/>
            </a:pPr>
            <a:r>
              <a:rPr lang="en-US" sz="1600"/>
              <a:t>                //mhs[i] lebih tua</a:t>
            </a:r>
          </a:p>
          <a:p>
            <a:pPr>
              <a:lnSpc>
                <a:spcPct val="80000"/>
              </a:lnSpc>
              <a:buFontTx/>
              <a:buNone/>
            </a:pPr>
            <a:r>
              <a:rPr lang="en-US" sz="1600"/>
              <a:t>                tertua     = mhs[i];</a:t>
            </a:r>
          </a:p>
          <a:p>
            <a:pPr>
              <a:lnSpc>
                <a:spcPct val="80000"/>
              </a:lnSpc>
              <a:buFontTx/>
              <a:buNone/>
            </a:pPr>
            <a:r>
              <a:rPr lang="en-US" sz="1600"/>
              <a:t>            }</a:t>
            </a:r>
          </a:p>
          <a:p>
            <a:pPr>
              <a:lnSpc>
                <a:spcPct val="80000"/>
              </a:lnSpc>
              <a:buFontTx/>
              <a:buNone/>
            </a:pPr>
            <a:r>
              <a:rPr lang="en-US" sz="1600"/>
              <a:t>        }</a:t>
            </a:r>
          </a:p>
          <a:p>
            <a:pPr>
              <a:lnSpc>
                <a:spcPct val="80000"/>
              </a:lnSpc>
              <a:buFontTx/>
              <a:buNone/>
            </a:pPr>
            <a:r>
              <a:rPr lang="en-US" sz="1600"/>
              <a:t>        </a:t>
            </a:r>
          </a:p>
          <a:p>
            <a:pPr>
              <a:lnSpc>
                <a:spcPct val="80000"/>
              </a:lnSpc>
              <a:buFontTx/>
              <a:buNone/>
            </a:pPr>
            <a:r>
              <a:rPr lang="en-US" sz="1600"/>
              <a:t>        System.out.println("Tertua  : " + tertua.getNama() </a:t>
            </a:r>
          </a:p>
          <a:p>
            <a:pPr>
              <a:lnSpc>
                <a:spcPct val="80000"/>
              </a:lnSpc>
              <a:buFontTx/>
              <a:buNone/>
            </a:pPr>
            <a:r>
              <a:rPr lang="en-US" sz="1600"/>
              <a:t>                    + " berumur " +   tertua.getUmur() + " tahun.");</a:t>
            </a:r>
          </a:p>
          <a:p>
            <a:pPr>
              <a:lnSpc>
                <a:spcPct val="80000"/>
              </a:lnSpc>
              <a:buFontTx/>
              <a:buNone/>
            </a:pPr>
            <a:r>
              <a:rPr lang="en-US" sz="1600"/>
              <a:t>        </a:t>
            </a:r>
          </a:p>
          <a:p>
            <a:pPr>
              <a:lnSpc>
                <a:spcPct val="80000"/>
              </a:lnSpc>
              <a:buFontTx/>
              <a:buNone/>
            </a:pPr>
            <a:r>
              <a:rPr lang="en-US" sz="1600"/>
              <a:t>        System.out.println("Termuda : " + termuda.getNama() </a:t>
            </a:r>
          </a:p>
          <a:p>
            <a:pPr>
              <a:lnSpc>
                <a:spcPct val="80000"/>
              </a:lnSpc>
              <a:buFontTx/>
              <a:buNone/>
            </a:pPr>
            <a:r>
              <a:rPr lang="en-US" sz="1600"/>
              <a:t>                    + " adalah " + termuda.getUmur()+ " tahun.");</a:t>
            </a:r>
          </a:p>
          <a:p>
            <a:pPr>
              <a:lnSpc>
                <a:spcPct val="80000"/>
              </a:lnSpc>
              <a:buFontTx/>
              <a:buNone/>
            </a:pPr>
            <a:r>
              <a:rPr lang="en-US" sz="1600"/>
              <a:t>                    </a:t>
            </a:r>
          </a:p>
          <a:p>
            <a:pPr>
              <a:lnSpc>
                <a:spcPct val="80000"/>
              </a:lnSpc>
              <a:buFontTx/>
              <a:buNone/>
            </a:pPr>
            <a:r>
              <a:rPr lang="en-US" sz="1600"/>
              <a:t>                    </a:t>
            </a:r>
          </a:p>
          <a:p>
            <a:pPr>
              <a:lnSpc>
                <a:spcPct val="80000"/>
              </a:lnSpc>
              <a:buFontTx/>
              <a:buNone/>
            </a:pPr>
            <a:r>
              <a:rPr lang="en-US" sz="1600"/>
              <a:t>        </a:t>
            </a:r>
          </a:p>
        </p:txBody>
      </p:sp>
    </p:spTree>
  </p:cSld>
  <p:clrMapOvr>
    <a:masterClrMapping/>
  </p:clrMapOvr>
  <p:transition spd="med" advClick="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0" y="301625"/>
            <a:ext cx="9144000" cy="6321425"/>
          </a:xfrm>
        </p:spPr>
        <p:txBody>
          <a:bodyPr/>
          <a:lstStyle/>
          <a:p>
            <a:pPr>
              <a:lnSpc>
                <a:spcPct val="80000"/>
              </a:lnSpc>
              <a:buFontTx/>
              <a:buNone/>
            </a:pPr>
            <a:r>
              <a:rPr lang="en-US" sz="1800"/>
              <a:t>//----------- Mencari mahasiswa tertentu ------------//</a:t>
            </a:r>
          </a:p>
          <a:p>
            <a:pPr>
              <a:lnSpc>
                <a:spcPct val="80000"/>
              </a:lnSpc>
              <a:buFontTx/>
              <a:buNone/>
            </a:pPr>
            <a:r>
              <a:rPr lang="en-US" sz="1800"/>
              <a:t>                    </a:t>
            </a:r>
          </a:p>
          <a:p>
            <a:pPr>
              <a:lnSpc>
                <a:spcPct val="80000"/>
              </a:lnSpc>
              <a:buFontTx/>
              <a:buNone/>
            </a:pPr>
            <a:r>
              <a:rPr lang="en-US" sz="1800"/>
              <a:t>String searchName = JOptionPane.showInputDialog(null, "Nama yang akan di cari :");</a:t>
            </a:r>
          </a:p>
          <a:p>
            <a:pPr>
              <a:lnSpc>
                <a:spcPct val="80000"/>
              </a:lnSpc>
              <a:buFontTx/>
              <a:buNone/>
            </a:pPr>
            <a:r>
              <a:rPr lang="en-US" sz="1800"/>
              <a:t>       </a:t>
            </a:r>
          </a:p>
          <a:p>
            <a:pPr>
              <a:lnSpc>
                <a:spcPct val="80000"/>
              </a:lnSpc>
              <a:buFontTx/>
              <a:buNone/>
            </a:pPr>
            <a:r>
              <a:rPr lang="en-US" sz="1800"/>
              <a:t>      int i = 0;</a:t>
            </a:r>
          </a:p>
          <a:p>
            <a:pPr>
              <a:lnSpc>
                <a:spcPct val="80000"/>
              </a:lnSpc>
              <a:buFontTx/>
              <a:buNone/>
            </a:pPr>
            <a:endParaRPr lang="en-US" sz="1800"/>
          </a:p>
          <a:p>
            <a:pPr>
              <a:lnSpc>
                <a:spcPct val="80000"/>
              </a:lnSpc>
              <a:buFontTx/>
              <a:buNone/>
            </a:pPr>
            <a:r>
              <a:rPr lang="en-US" sz="1800"/>
              <a:t>        while ( i &lt; mhs.length &amp;&amp; !mhs[i].getNama().equals( searchName ) ) </a:t>
            </a:r>
          </a:p>
          <a:p>
            <a:pPr>
              <a:lnSpc>
                <a:spcPct val="80000"/>
              </a:lnSpc>
              <a:buFontTx/>
              <a:buNone/>
            </a:pPr>
            <a:r>
              <a:rPr lang="en-US" sz="1800"/>
              <a:t>       {</a:t>
            </a:r>
          </a:p>
          <a:p>
            <a:pPr>
              <a:lnSpc>
                <a:spcPct val="80000"/>
              </a:lnSpc>
              <a:buFontTx/>
              <a:buNone/>
            </a:pPr>
            <a:r>
              <a:rPr lang="en-US" sz="1800"/>
              <a:t>            i++;</a:t>
            </a:r>
          </a:p>
          <a:p>
            <a:pPr>
              <a:lnSpc>
                <a:spcPct val="80000"/>
              </a:lnSpc>
              <a:buFontTx/>
              <a:buNone/>
            </a:pPr>
            <a:r>
              <a:rPr lang="en-US" sz="1800"/>
              <a:t>        }</a:t>
            </a:r>
          </a:p>
          <a:p>
            <a:pPr>
              <a:lnSpc>
                <a:spcPct val="80000"/>
              </a:lnSpc>
              <a:buFontTx/>
              <a:buNone/>
            </a:pPr>
            <a:r>
              <a:rPr lang="en-US" sz="1800"/>
              <a:t>        </a:t>
            </a:r>
          </a:p>
          <a:p>
            <a:pPr>
              <a:lnSpc>
                <a:spcPct val="80000"/>
              </a:lnSpc>
              <a:buFontTx/>
              <a:buNone/>
            </a:pPr>
            <a:r>
              <a:rPr lang="en-US" sz="1800"/>
              <a:t>        if (i == mhs.length) {</a:t>
            </a:r>
          </a:p>
          <a:p>
            <a:pPr>
              <a:lnSpc>
                <a:spcPct val="80000"/>
              </a:lnSpc>
              <a:buFontTx/>
              <a:buNone/>
            </a:pPr>
            <a:r>
              <a:rPr lang="en-US" sz="1800"/>
              <a:t>            //tidak ketemu</a:t>
            </a:r>
          </a:p>
          <a:p>
            <a:pPr>
              <a:lnSpc>
                <a:spcPct val="80000"/>
              </a:lnSpc>
              <a:buFontTx/>
              <a:buNone/>
            </a:pPr>
            <a:r>
              <a:rPr lang="en-US" sz="1800"/>
              <a:t>            System.out.println( searchName + " tidak ada di array" );</a:t>
            </a:r>
          </a:p>
          <a:p>
            <a:pPr>
              <a:lnSpc>
                <a:spcPct val="80000"/>
              </a:lnSpc>
              <a:buFontTx/>
              <a:buNone/>
            </a:pPr>
            <a:r>
              <a:rPr lang="en-US" sz="1800"/>
              <a:t>        }</a:t>
            </a:r>
          </a:p>
          <a:p>
            <a:pPr>
              <a:lnSpc>
                <a:spcPct val="80000"/>
              </a:lnSpc>
              <a:buFontTx/>
              <a:buNone/>
            </a:pPr>
            <a:r>
              <a:rPr lang="en-US" sz="1800"/>
              <a:t>        else {</a:t>
            </a:r>
          </a:p>
          <a:p>
            <a:pPr>
              <a:lnSpc>
                <a:spcPct val="80000"/>
              </a:lnSpc>
              <a:buFontTx/>
              <a:buNone/>
            </a:pPr>
            <a:r>
              <a:rPr lang="en-US" sz="1800"/>
              <a:t>            //ketemu</a:t>
            </a:r>
          </a:p>
          <a:p>
            <a:pPr>
              <a:lnSpc>
                <a:spcPct val="80000"/>
              </a:lnSpc>
              <a:buFontTx/>
              <a:buNone/>
            </a:pPr>
            <a:r>
              <a:rPr lang="en-US" sz="1800"/>
              <a:t>            System.out.println("Ditemukan " + searchName + </a:t>
            </a:r>
          </a:p>
          <a:p>
            <a:pPr>
              <a:lnSpc>
                <a:spcPct val="80000"/>
              </a:lnSpc>
              <a:buFontTx/>
              <a:buNone/>
            </a:pPr>
            <a:r>
              <a:rPr lang="en-US" sz="1800"/>
              <a:t>                               " pada posisi " + i);</a:t>
            </a:r>
          </a:p>
          <a:p>
            <a:pPr>
              <a:lnSpc>
                <a:spcPct val="80000"/>
              </a:lnSpc>
              <a:buFontTx/>
              <a:buNone/>
            </a:pPr>
            <a:r>
              <a:rPr lang="en-US" sz="1800"/>
              <a:t>        }</a:t>
            </a:r>
          </a:p>
          <a:p>
            <a:pPr>
              <a:lnSpc>
                <a:spcPct val="80000"/>
              </a:lnSpc>
              <a:buFontTx/>
              <a:buNone/>
            </a:pPr>
            <a:r>
              <a:rPr lang="en-US" sz="1800"/>
              <a:t>   }    </a:t>
            </a:r>
          </a:p>
          <a:p>
            <a:pPr>
              <a:lnSpc>
                <a:spcPct val="80000"/>
              </a:lnSpc>
              <a:buFontTx/>
              <a:buNone/>
            </a:pPr>
            <a:r>
              <a:rPr lang="en-US" sz="1800"/>
              <a:t>}</a:t>
            </a:r>
          </a:p>
          <a:p>
            <a:pPr>
              <a:lnSpc>
                <a:spcPct val="80000"/>
              </a:lnSpc>
              <a:buFontTx/>
              <a:buNone/>
            </a:pPr>
            <a:endParaRPr lang="en-US" sz="1800"/>
          </a:p>
          <a:p>
            <a:pPr>
              <a:lnSpc>
                <a:spcPct val="80000"/>
              </a:lnSpc>
              <a:buFontTx/>
              <a:buNone/>
            </a:pPr>
            <a:endParaRPr lang="en-US" sz="1800"/>
          </a:p>
        </p:txBody>
      </p:sp>
    </p:spTree>
  </p:cSld>
  <p:clrMapOvr>
    <a:masterClrMapping/>
  </p:clrMapOvr>
  <p:transition spd="med" advClick="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87" name="Slide Number Placeholder 3"/>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32DEEB88-73D3-49D6-84EF-EBE2F18A450C}" type="slidenum">
              <a:rPr lang="en-US">
                <a:solidFill>
                  <a:srgbClr val="996633"/>
                </a:solidFill>
              </a:rPr>
              <a:pPr>
                <a:defRPr/>
              </a:pPr>
              <a:t>28</a:t>
            </a:fld>
            <a:endParaRPr lang="en-US">
              <a:solidFill>
                <a:srgbClr val="996633"/>
              </a:solidFill>
            </a:endParaRPr>
          </a:p>
        </p:txBody>
      </p:sp>
      <p:sp>
        <p:nvSpPr>
          <p:cNvPr id="41988" name="Rectangle 2"/>
          <p:cNvSpPr>
            <a:spLocks noGrp="1" noChangeArrowheads="1"/>
          </p:cNvSpPr>
          <p:nvPr>
            <p:ph type="title"/>
          </p:nvPr>
        </p:nvSpPr>
        <p:spPr>
          <a:xfrm>
            <a:off x="661988" y="215900"/>
            <a:ext cx="8026400" cy="565150"/>
          </a:xfrm>
        </p:spPr>
        <p:txBody>
          <a:bodyPr/>
          <a:lstStyle/>
          <a:p>
            <a:pPr eaLnBrk="1" hangingPunct="1"/>
            <a:r>
              <a:rPr lang="en-US"/>
              <a:t>Menghapus Objek – Pendekatan 1</a:t>
            </a:r>
          </a:p>
        </p:txBody>
      </p:sp>
      <p:grpSp>
        <p:nvGrpSpPr>
          <p:cNvPr id="41989" name="Group 3"/>
          <p:cNvGrpSpPr>
            <a:grpSpLocks/>
          </p:cNvGrpSpPr>
          <p:nvPr/>
        </p:nvGrpSpPr>
        <p:grpSpPr bwMode="auto">
          <a:xfrm>
            <a:off x="2011363" y="1146175"/>
            <a:ext cx="4129087" cy="1171575"/>
            <a:chOff x="165" y="1025"/>
            <a:chExt cx="1295" cy="798"/>
          </a:xfrm>
        </p:grpSpPr>
        <p:sp>
          <p:nvSpPr>
            <p:cNvPr id="114692" name="Rectangle 4"/>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2071" name="Text Box 5"/>
            <p:cNvSpPr txBox="1">
              <a:spLocks noChangeArrowheads="1"/>
            </p:cNvSpPr>
            <p:nvPr/>
          </p:nvSpPr>
          <p:spPr bwMode="auto">
            <a:xfrm>
              <a:off x="245" y="1042"/>
              <a:ext cx="1169" cy="530"/>
            </a:xfrm>
            <a:prstGeom prst="rect">
              <a:avLst/>
            </a:prstGeom>
            <a:noFill/>
            <a:ln w="9525">
              <a:noFill/>
              <a:miter lim="800000"/>
              <a:headEnd/>
              <a:tailEnd/>
            </a:ln>
          </p:spPr>
          <p:txBody>
            <a:bodyPr>
              <a:spAutoFit/>
            </a:bodyPr>
            <a:lstStyle/>
            <a:p>
              <a:pPr>
                <a:lnSpc>
                  <a:spcPct val="150000"/>
                </a:lnSpc>
              </a:pPr>
              <a:r>
                <a:rPr lang="en-US" altLang="ja-JP" sz="1400">
                  <a:solidFill>
                    <a:srgbClr val="0033CC"/>
                  </a:solidFill>
                  <a:latin typeface="Courier New" pitchFamily="49" charset="0"/>
                  <a:ea typeface="ＭＳ Ｐゴシック" pitchFamily="34" charset="-128"/>
                </a:rPr>
                <a:t>int</a:t>
              </a:r>
              <a:r>
                <a:rPr lang="en-US" altLang="ja-JP" sz="1400">
                  <a:solidFill>
                    <a:srgbClr val="000000"/>
                  </a:solidFill>
                  <a:latin typeface="Courier New" pitchFamily="49" charset="0"/>
                  <a:ea typeface="ＭＳ Ｐゴシック" pitchFamily="34" charset="-128"/>
                </a:rPr>
                <a:t> delIdx = 1;</a:t>
              </a:r>
            </a:p>
            <a:p>
              <a:pPr>
                <a:lnSpc>
                  <a:spcPct val="150000"/>
                </a:lnSpc>
              </a:pPr>
              <a:r>
                <a:rPr lang="en-US" altLang="ja-JP" sz="1400">
                  <a:solidFill>
                    <a:srgbClr val="000000"/>
                  </a:solidFill>
                  <a:latin typeface="Courier New" pitchFamily="49" charset="0"/>
                  <a:ea typeface="ＭＳ Ｐゴシック" pitchFamily="34" charset="-128"/>
                </a:rPr>
                <a:t>mhs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delIdx</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null</a:t>
              </a:r>
              <a:r>
                <a:rPr lang="en-US" altLang="ja-JP" sz="1400">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grpSp>
      <p:sp>
        <p:nvSpPr>
          <p:cNvPr id="114694" name="AutoShape 6"/>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defRPr/>
            </a:pPr>
            <a:r>
              <a:rPr lang="en-US" altLang="ja-JP" sz="1400">
                <a:solidFill>
                  <a:srgbClr val="000000"/>
                </a:solidFill>
                <a:latin typeface="Arial" charset="0"/>
                <a:ea typeface="ＭＳ Ｐゴシック" pitchFamily="34" charset="-128"/>
              </a:rPr>
              <a:t>Menghapus  </a:t>
            </a:r>
            <a:r>
              <a:rPr lang="en-US" altLang="ja-JP" sz="1400">
                <a:solidFill>
                  <a:schemeClr val="tx2"/>
                </a:solidFill>
                <a:latin typeface="Arial" charset="0"/>
                <a:ea typeface="ＭＳ Ｐゴシック" pitchFamily="34" charset="-128"/>
              </a:rPr>
              <a:t>Mahasiswa B</a:t>
            </a:r>
            <a:r>
              <a:rPr lang="en-US" altLang="ja-JP" sz="1400">
                <a:solidFill>
                  <a:srgbClr val="000000"/>
                </a:solidFill>
                <a:latin typeface="Arial" charset="0"/>
                <a:ea typeface="ＭＳ Ｐゴシック" pitchFamily="34" charset="-128"/>
              </a:rPr>
              <a:t> dengan mengeset referensi di posisi 1 menjadi null</a:t>
            </a:r>
          </a:p>
        </p:txBody>
      </p:sp>
      <p:grpSp>
        <p:nvGrpSpPr>
          <p:cNvPr id="41991" name="Group 7"/>
          <p:cNvGrpSpPr>
            <a:grpSpLocks/>
          </p:cNvGrpSpPr>
          <p:nvPr/>
        </p:nvGrpSpPr>
        <p:grpSpPr bwMode="auto">
          <a:xfrm>
            <a:off x="547688" y="2703513"/>
            <a:ext cx="3589337" cy="2938462"/>
            <a:chOff x="345" y="1685"/>
            <a:chExt cx="2261" cy="1851"/>
          </a:xfrm>
        </p:grpSpPr>
        <p:sp>
          <p:nvSpPr>
            <p:cNvPr id="114696" name="Rectangle 8"/>
            <p:cNvSpPr>
              <a:spLocks noChangeArrowheads="1"/>
            </p:cNvSpPr>
            <p:nvPr/>
          </p:nvSpPr>
          <p:spPr bwMode="auto">
            <a:xfrm>
              <a:off x="345" y="168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grpSp>
          <p:nvGrpSpPr>
            <p:cNvPr id="42038" name="Group 9"/>
            <p:cNvGrpSpPr>
              <a:grpSpLocks/>
            </p:cNvGrpSpPr>
            <p:nvPr/>
          </p:nvGrpSpPr>
          <p:grpSpPr bwMode="auto">
            <a:xfrm>
              <a:off x="372" y="1694"/>
              <a:ext cx="1994" cy="1643"/>
              <a:chOff x="372" y="1694"/>
              <a:chExt cx="1994" cy="1643"/>
            </a:xfrm>
          </p:grpSpPr>
          <p:grpSp>
            <p:nvGrpSpPr>
              <p:cNvPr id="42039" name="Group 10"/>
              <p:cNvGrpSpPr>
                <a:grpSpLocks/>
              </p:cNvGrpSpPr>
              <p:nvPr/>
            </p:nvGrpSpPr>
            <p:grpSpPr bwMode="auto">
              <a:xfrm>
                <a:off x="903" y="2367"/>
                <a:ext cx="1454" cy="307"/>
                <a:chOff x="903" y="2367"/>
                <a:chExt cx="1230" cy="307"/>
              </a:xfrm>
            </p:grpSpPr>
            <p:sp>
              <p:nvSpPr>
                <p:cNvPr id="114699" name="Rectangle 11"/>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2067" name="Line 12"/>
                <p:cNvSpPr>
                  <a:spLocks noChangeShapeType="1"/>
                </p:cNvSpPr>
                <p:nvPr/>
              </p:nvSpPr>
              <p:spPr bwMode="auto">
                <a:xfrm>
                  <a:off x="1203" y="2368"/>
                  <a:ext cx="0" cy="304"/>
                </a:xfrm>
                <a:prstGeom prst="line">
                  <a:avLst/>
                </a:prstGeom>
                <a:noFill/>
                <a:ln w="9525">
                  <a:solidFill>
                    <a:schemeClr val="tx1"/>
                  </a:solidFill>
                  <a:miter lim="800000"/>
                  <a:headEnd/>
                  <a:tailEnd/>
                </a:ln>
              </p:spPr>
              <p:txBody>
                <a:bodyPr anchor="ctr"/>
                <a:lstStyle/>
                <a:p>
                  <a:endParaRPr lang="en-US"/>
                </a:p>
              </p:txBody>
            </p:sp>
            <p:sp>
              <p:nvSpPr>
                <p:cNvPr id="42068" name="Line 13"/>
                <p:cNvSpPr>
                  <a:spLocks noChangeShapeType="1"/>
                </p:cNvSpPr>
                <p:nvPr/>
              </p:nvSpPr>
              <p:spPr bwMode="auto">
                <a:xfrm>
                  <a:off x="1512" y="2368"/>
                  <a:ext cx="0" cy="304"/>
                </a:xfrm>
                <a:prstGeom prst="line">
                  <a:avLst/>
                </a:prstGeom>
                <a:noFill/>
                <a:ln w="9525">
                  <a:solidFill>
                    <a:schemeClr val="tx1"/>
                  </a:solidFill>
                  <a:miter lim="800000"/>
                  <a:headEnd/>
                  <a:tailEnd/>
                </a:ln>
              </p:spPr>
              <p:txBody>
                <a:bodyPr anchor="ctr"/>
                <a:lstStyle/>
                <a:p>
                  <a:endParaRPr lang="en-US"/>
                </a:p>
              </p:txBody>
            </p:sp>
            <p:sp>
              <p:nvSpPr>
                <p:cNvPr id="42069" name="Line 14"/>
                <p:cNvSpPr>
                  <a:spLocks noChangeShapeType="1"/>
                </p:cNvSpPr>
                <p:nvPr/>
              </p:nvSpPr>
              <p:spPr bwMode="auto">
                <a:xfrm>
                  <a:off x="1821" y="2368"/>
                  <a:ext cx="0" cy="304"/>
                </a:xfrm>
                <a:prstGeom prst="line">
                  <a:avLst/>
                </a:prstGeom>
                <a:noFill/>
                <a:ln w="9525">
                  <a:solidFill>
                    <a:schemeClr val="tx1"/>
                  </a:solidFill>
                  <a:miter lim="800000"/>
                  <a:headEnd/>
                  <a:tailEnd/>
                </a:ln>
              </p:spPr>
              <p:txBody>
                <a:bodyPr anchor="ctr"/>
                <a:lstStyle/>
                <a:p>
                  <a:endParaRPr lang="en-US"/>
                </a:p>
              </p:txBody>
            </p:sp>
          </p:grpSp>
          <p:sp>
            <p:nvSpPr>
              <p:cNvPr id="42040" name="Text Box 15"/>
              <p:cNvSpPr txBox="1">
                <a:spLocks noChangeArrowheads="1"/>
              </p:cNvSpPr>
              <p:nvPr/>
            </p:nvSpPr>
            <p:spPr bwMode="auto">
              <a:xfrm>
                <a:off x="966" y="2157"/>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0</a:t>
                </a:r>
              </a:p>
            </p:txBody>
          </p:sp>
          <p:sp>
            <p:nvSpPr>
              <p:cNvPr id="42041" name="Text Box 16"/>
              <p:cNvSpPr txBox="1">
                <a:spLocks noChangeArrowheads="1"/>
              </p:cNvSpPr>
              <p:nvPr/>
            </p:nvSpPr>
            <p:spPr bwMode="auto">
              <a:xfrm>
                <a:off x="1332" y="2157"/>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a:t>
                </a:r>
              </a:p>
            </p:txBody>
          </p:sp>
          <p:sp>
            <p:nvSpPr>
              <p:cNvPr id="42042" name="Text Box 17"/>
              <p:cNvSpPr txBox="1">
                <a:spLocks noChangeArrowheads="1"/>
              </p:cNvSpPr>
              <p:nvPr/>
            </p:nvSpPr>
            <p:spPr bwMode="auto">
              <a:xfrm>
                <a:off x="1703" y="2157"/>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2</a:t>
                </a:r>
              </a:p>
            </p:txBody>
          </p:sp>
          <p:sp>
            <p:nvSpPr>
              <p:cNvPr id="42043" name="Text Box 18"/>
              <p:cNvSpPr txBox="1">
                <a:spLocks noChangeArrowheads="1"/>
              </p:cNvSpPr>
              <p:nvPr/>
            </p:nvSpPr>
            <p:spPr bwMode="auto">
              <a:xfrm>
                <a:off x="2083" y="2157"/>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3</a:t>
                </a:r>
              </a:p>
            </p:txBody>
          </p:sp>
          <p:grpSp>
            <p:nvGrpSpPr>
              <p:cNvPr id="42044" name="Group 19"/>
              <p:cNvGrpSpPr>
                <a:grpSpLocks/>
              </p:cNvGrpSpPr>
              <p:nvPr/>
            </p:nvGrpSpPr>
            <p:grpSpPr bwMode="auto">
              <a:xfrm>
                <a:off x="372" y="1694"/>
                <a:ext cx="662" cy="817"/>
                <a:chOff x="928" y="1829"/>
                <a:chExt cx="662" cy="817"/>
              </a:xfrm>
            </p:grpSpPr>
            <p:sp>
              <p:nvSpPr>
                <p:cNvPr id="42061" name="Text Box 20"/>
                <p:cNvSpPr txBox="1">
                  <a:spLocks noChangeArrowheads="1"/>
                </p:cNvSpPr>
                <p:nvPr/>
              </p:nvSpPr>
              <p:spPr bwMode="auto">
                <a:xfrm>
                  <a:off x="928" y="1829"/>
                  <a:ext cx="662" cy="250"/>
                </a:xfrm>
                <a:prstGeom prst="rect">
                  <a:avLst/>
                </a:prstGeom>
                <a:noFill/>
                <a:ln w="9525">
                  <a:noFill/>
                  <a:miter lim="800000"/>
                  <a:headEnd/>
                  <a:tailEnd/>
                </a:ln>
              </p:spPr>
              <p:txBody>
                <a:bodyPr>
                  <a:spAutoFit/>
                </a:bodyPr>
                <a:lstStyle/>
                <a:p>
                  <a:pPr>
                    <a:spcBef>
                      <a:spcPct val="50000"/>
                    </a:spcBef>
                  </a:pPr>
                  <a:r>
                    <a:rPr lang="en-US" sz="2000">
                      <a:latin typeface="Arial" charset="0"/>
                      <a:ea typeface="ＭＳ Ｐゴシック" pitchFamily="34" charset="-128"/>
                    </a:rPr>
                    <a:t>mhs</a:t>
                  </a:r>
                </a:p>
              </p:txBody>
            </p:sp>
            <p:sp>
              <p:nvSpPr>
                <p:cNvPr id="42062" name="Rectangle 21"/>
                <p:cNvSpPr>
                  <a:spLocks noChangeArrowheads="1"/>
                </p:cNvSpPr>
                <p:nvPr/>
              </p:nvSpPr>
              <p:spPr bwMode="auto">
                <a:xfrm>
                  <a:off x="1045" y="2061"/>
                  <a:ext cx="372" cy="198"/>
                </a:xfrm>
                <a:prstGeom prst="rect">
                  <a:avLst/>
                </a:prstGeom>
                <a:noFill/>
                <a:ln w="19050">
                  <a:solidFill>
                    <a:schemeClr val="tx1"/>
                  </a:solidFill>
                  <a:miter lim="800000"/>
                  <a:headEnd/>
                  <a:tailEnd/>
                </a:ln>
              </p:spPr>
              <p:txBody>
                <a:bodyPr wrap="none" anchor="ctr"/>
                <a:lstStyle/>
                <a:p>
                  <a:pPr algn="ctr"/>
                  <a:endParaRPr lang="id-ID">
                    <a:ea typeface="ＭＳ Ｐゴシック" pitchFamily="34" charset="-128"/>
                  </a:endParaRPr>
                </a:p>
              </p:txBody>
            </p:sp>
            <p:grpSp>
              <p:nvGrpSpPr>
                <p:cNvPr id="42063" name="Group 22"/>
                <p:cNvGrpSpPr>
                  <a:grpSpLocks/>
                </p:cNvGrpSpPr>
                <p:nvPr/>
              </p:nvGrpSpPr>
              <p:grpSpPr bwMode="auto">
                <a:xfrm>
                  <a:off x="1217" y="2141"/>
                  <a:ext cx="220" cy="505"/>
                  <a:chOff x="1217" y="2141"/>
                  <a:chExt cx="220" cy="505"/>
                </a:xfrm>
              </p:grpSpPr>
              <p:sp>
                <p:nvSpPr>
                  <p:cNvPr id="42064" name="Oval 23"/>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2065" name="Freeform 24"/>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a:solidFill>
                      <a:schemeClr val="tx2"/>
                    </a:solidFill>
                    <a:miter lim="800000"/>
                    <a:headEnd/>
                    <a:tailEnd type="triangle" w="med" len="med"/>
                  </a:ln>
                </p:spPr>
                <p:txBody>
                  <a:bodyPr anchor="ctr"/>
                  <a:lstStyle/>
                  <a:p>
                    <a:endParaRPr lang="en-US"/>
                  </a:p>
                </p:txBody>
              </p:sp>
            </p:grpSp>
          </p:grpSp>
          <p:sp>
            <p:nvSpPr>
              <p:cNvPr id="114713" name="AutoShape 25"/>
              <p:cNvSpPr>
                <a:spLocks noChangeArrowheads="1"/>
              </p:cNvSpPr>
              <p:nvPr/>
            </p:nvSpPr>
            <p:spPr bwMode="auto">
              <a:xfrm>
                <a:off x="669"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A</a:t>
                </a:r>
              </a:p>
            </p:txBody>
          </p:sp>
          <p:grpSp>
            <p:nvGrpSpPr>
              <p:cNvPr id="42046" name="Group 26"/>
              <p:cNvGrpSpPr>
                <a:grpSpLocks/>
              </p:cNvGrpSpPr>
              <p:nvPr/>
            </p:nvGrpSpPr>
            <p:grpSpPr bwMode="auto">
              <a:xfrm>
                <a:off x="961" y="2530"/>
                <a:ext cx="114" cy="411"/>
                <a:chOff x="961" y="2530"/>
                <a:chExt cx="114" cy="411"/>
              </a:xfrm>
            </p:grpSpPr>
            <p:sp>
              <p:nvSpPr>
                <p:cNvPr id="42059" name="Oval 27"/>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2060" name="Freeform 28"/>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grpSp>
            <p:nvGrpSpPr>
              <p:cNvPr id="42047" name="Group 29"/>
              <p:cNvGrpSpPr>
                <a:grpSpLocks/>
              </p:cNvGrpSpPr>
              <p:nvPr/>
            </p:nvGrpSpPr>
            <p:grpSpPr bwMode="auto">
              <a:xfrm>
                <a:off x="1352" y="2517"/>
                <a:ext cx="114" cy="411"/>
                <a:chOff x="961" y="2530"/>
                <a:chExt cx="114" cy="411"/>
              </a:xfrm>
            </p:grpSpPr>
            <p:sp>
              <p:nvSpPr>
                <p:cNvPr id="42057" name="Oval 30"/>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2058" name="Freeform 31"/>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grpSp>
            <p:nvGrpSpPr>
              <p:cNvPr id="42048" name="Group 32"/>
              <p:cNvGrpSpPr>
                <a:grpSpLocks/>
              </p:cNvGrpSpPr>
              <p:nvPr/>
            </p:nvGrpSpPr>
            <p:grpSpPr bwMode="auto">
              <a:xfrm>
                <a:off x="1735" y="2523"/>
                <a:ext cx="114" cy="411"/>
                <a:chOff x="961" y="2530"/>
                <a:chExt cx="114" cy="411"/>
              </a:xfrm>
            </p:grpSpPr>
            <p:sp>
              <p:nvSpPr>
                <p:cNvPr id="42055" name="Oval 33"/>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2056" name="Freeform 34"/>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grpSp>
            <p:nvGrpSpPr>
              <p:cNvPr id="42049" name="Group 35"/>
              <p:cNvGrpSpPr>
                <a:grpSpLocks/>
              </p:cNvGrpSpPr>
              <p:nvPr/>
            </p:nvGrpSpPr>
            <p:grpSpPr bwMode="auto">
              <a:xfrm>
                <a:off x="2132" y="2510"/>
                <a:ext cx="114" cy="411"/>
                <a:chOff x="961" y="2530"/>
                <a:chExt cx="114" cy="411"/>
              </a:xfrm>
            </p:grpSpPr>
            <p:sp>
              <p:nvSpPr>
                <p:cNvPr id="42053" name="Oval 36"/>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2054" name="Freeform 37"/>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sp>
            <p:nvSpPr>
              <p:cNvPr id="114726" name="AutoShape 38"/>
              <p:cNvSpPr>
                <a:spLocks noChangeArrowheads="1"/>
              </p:cNvSpPr>
              <p:nvPr/>
            </p:nvSpPr>
            <p:spPr bwMode="auto">
              <a:xfrm>
                <a:off x="1114"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B</a:t>
                </a:r>
              </a:p>
            </p:txBody>
          </p:sp>
          <p:sp>
            <p:nvSpPr>
              <p:cNvPr id="114727" name="AutoShape 39"/>
              <p:cNvSpPr>
                <a:spLocks noChangeArrowheads="1"/>
              </p:cNvSpPr>
              <p:nvPr/>
            </p:nvSpPr>
            <p:spPr bwMode="auto">
              <a:xfrm>
                <a:off x="1560"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C</a:t>
                </a:r>
              </a:p>
            </p:txBody>
          </p:sp>
          <p:sp>
            <p:nvSpPr>
              <p:cNvPr id="114728" name="AutoShape 40"/>
              <p:cNvSpPr>
                <a:spLocks noChangeArrowheads="1"/>
              </p:cNvSpPr>
              <p:nvPr/>
            </p:nvSpPr>
            <p:spPr bwMode="auto">
              <a:xfrm>
                <a:off x="2006"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D</a:t>
                </a:r>
              </a:p>
            </p:txBody>
          </p:sp>
        </p:grpSp>
      </p:grpSp>
      <p:grpSp>
        <p:nvGrpSpPr>
          <p:cNvPr id="12" name="Group 41"/>
          <p:cNvGrpSpPr>
            <a:grpSpLocks/>
          </p:cNvGrpSpPr>
          <p:nvPr/>
        </p:nvGrpSpPr>
        <p:grpSpPr bwMode="auto">
          <a:xfrm>
            <a:off x="1497013" y="1585913"/>
            <a:ext cx="3702050" cy="347662"/>
            <a:chOff x="943" y="999"/>
            <a:chExt cx="2332" cy="219"/>
          </a:xfrm>
        </p:grpSpPr>
        <p:sp>
          <p:nvSpPr>
            <p:cNvPr id="114730" name="Oval 42"/>
            <p:cNvSpPr>
              <a:spLocks noChangeArrowheads="1"/>
            </p:cNvSpPr>
            <p:nvPr/>
          </p:nvSpPr>
          <p:spPr bwMode="auto">
            <a:xfrm>
              <a:off x="943" y="99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sp>
          <p:nvSpPr>
            <p:cNvPr id="42036" name="Rectangle 43"/>
            <p:cNvSpPr>
              <a:spLocks noChangeArrowheads="1"/>
            </p:cNvSpPr>
            <p:nvPr/>
          </p:nvSpPr>
          <p:spPr bwMode="auto">
            <a:xfrm>
              <a:off x="1316" y="1019"/>
              <a:ext cx="1959" cy="179"/>
            </a:xfrm>
            <a:prstGeom prst="rect">
              <a:avLst/>
            </a:prstGeom>
            <a:noFill/>
            <a:ln w="12700">
              <a:solidFill>
                <a:srgbClr val="D21804"/>
              </a:solidFill>
              <a:miter lim="800000"/>
              <a:headEnd/>
              <a:tailEnd/>
            </a:ln>
          </p:spPr>
          <p:txBody>
            <a:bodyPr wrap="none" anchor="ctr"/>
            <a:lstStyle/>
            <a:p>
              <a:endParaRPr lang="id-ID"/>
            </a:p>
          </p:txBody>
        </p:sp>
      </p:grpSp>
      <p:grpSp>
        <p:nvGrpSpPr>
          <p:cNvPr id="13" name="Group 44"/>
          <p:cNvGrpSpPr>
            <a:grpSpLocks/>
          </p:cNvGrpSpPr>
          <p:nvPr/>
        </p:nvGrpSpPr>
        <p:grpSpPr bwMode="auto">
          <a:xfrm>
            <a:off x="1028700" y="2706688"/>
            <a:ext cx="7243763" cy="3408362"/>
            <a:chOff x="648" y="1705"/>
            <a:chExt cx="4563" cy="2147"/>
          </a:xfrm>
        </p:grpSpPr>
        <p:grpSp>
          <p:nvGrpSpPr>
            <p:cNvPr id="41994" name="Group 45"/>
            <p:cNvGrpSpPr>
              <a:grpSpLocks/>
            </p:cNvGrpSpPr>
            <p:nvPr/>
          </p:nvGrpSpPr>
          <p:grpSpPr bwMode="auto">
            <a:xfrm>
              <a:off x="2950" y="1705"/>
              <a:ext cx="2261" cy="1851"/>
              <a:chOff x="2950" y="1705"/>
              <a:chExt cx="2261" cy="1851"/>
            </a:xfrm>
          </p:grpSpPr>
          <p:sp>
            <p:nvSpPr>
              <p:cNvPr id="114734" name="Rectangle 46"/>
              <p:cNvSpPr>
                <a:spLocks noChangeArrowheads="1"/>
              </p:cNvSpPr>
              <p:nvPr/>
            </p:nvSpPr>
            <p:spPr bwMode="auto">
              <a:xfrm>
                <a:off x="2950" y="170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grpSp>
            <p:nvGrpSpPr>
              <p:cNvPr id="42002" name="Group 47"/>
              <p:cNvGrpSpPr>
                <a:grpSpLocks/>
              </p:cNvGrpSpPr>
              <p:nvPr/>
            </p:nvGrpSpPr>
            <p:grpSpPr bwMode="auto">
              <a:xfrm>
                <a:off x="2970" y="1745"/>
                <a:ext cx="1994" cy="1643"/>
                <a:chOff x="2970" y="1745"/>
                <a:chExt cx="1994" cy="1643"/>
              </a:xfrm>
            </p:grpSpPr>
            <p:grpSp>
              <p:nvGrpSpPr>
                <p:cNvPr id="42008" name="Group 48"/>
                <p:cNvGrpSpPr>
                  <a:grpSpLocks/>
                </p:cNvGrpSpPr>
                <p:nvPr/>
              </p:nvGrpSpPr>
              <p:grpSpPr bwMode="auto">
                <a:xfrm>
                  <a:off x="3501" y="2418"/>
                  <a:ext cx="1454" cy="307"/>
                  <a:chOff x="903" y="2367"/>
                  <a:chExt cx="1230" cy="307"/>
                </a:xfrm>
              </p:grpSpPr>
              <p:sp>
                <p:nvSpPr>
                  <p:cNvPr id="114737" name="Rectangle 49"/>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2032" name="Line 50"/>
                  <p:cNvSpPr>
                    <a:spLocks noChangeShapeType="1"/>
                  </p:cNvSpPr>
                  <p:nvPr/>
                </p:nvSpPr>
                <p:spPr bwMode="auto">
                  <a:xfrm>
                    <a:off x="1203" y="2368"/>
                    <a:ext cx="0" cy="304"/>
                  </a:xfrm>
                  <a:prstGeom prst="line">
                    <a:avLst/>
                  </a:prstGeom>
                  <a:noFill/>
                  <a:ln w="9525">
                    <a:solidFill>
                      <a:schemeClr val="tx1"/>
                    </a:solidFill>
                    <a:miter lim="800000"/>
                    <a:headEnd/>
                    <a:tailEnd/>
                  </a:ln>
                </p:spPr>
                <p:txBody>
                  <a:bodyPr anchor="ctr"/>
                  <a:lstStyle/>
                  <a:p>
                    <a:endParaRPr lang="en-US"/>
                  </a:p>
                </p:txBody>
              </p:sp>
              <p:sp>
                <p:nvSpPr>
                  <p:cNvPr id="42033" name="Line 51"/>
                  <p:cNvSpPr>
                    <a:spLocks noChangeShapeType="1"/>
                  </p:cNvSpPr>
                  <p:nvPr/>
                </p:nvSpPr>
                <p:spPr bwMode="auto">
                  <a:xfrm>
                    <a:off x="1512" y="2368"/>
                    <a:ext cx="0" cy="304"/>
                  </a:xfrm>
                  <a:prstGeom prst="line">
                    <a:avLst/>
                  </a:prstGeom>
                  <a:noFill/>
                  <a:ln w="9525">
                    <a:solidFill>
                      <a:schemeClr val="tx1"/>
                    </a:solidFill>
                    <a:miter lim="800000"/>
                    <a:headEnd/>
                    <a:tailEnd/>
                  </a:ln>
                </p:spPr>
                <p:txBody>
                  <a:bodyPr anchor="ctr"/>
                  <a:lstStyle/>
                  <a:p>
                    <a:endParaRPr lang="en-US"/>
                  </a:p>
                </p:txBody>
              </p:sp>
              <p:sp>
                <p:nvSpPr>
                  <p:cNvPr id="42034" name="Line 52"/>
                  <p:cNvSpPr>
                    <a:spLocks noChangeShapeType="1"/>
                  </p:cNvSpPr>
                  <p:nvPr/>
                </p:nvSpPr>
                <p:spPr bwMode="auto">
                  <a:xfrm>
                    <a:off x="1821" y="2368"/>
                    <a:ext cx="0" cy="304"/>
                  </a:xfrm>
                  <a:prstGeom prst="line">
                    <a:avLst/>
                  </a:prstGeom>
                  <a:noFill/>
                  <a:ln w="9525">
                    <a:solidFill>
                      <a:schemeClr val="tx1"/>
                    </a:solidFill>
                    <a:miter lim="800000"/>
                    <a:headEnd/>
                    <a:tailEnd/>
                  </a:ln>
                </p:spPr>
                <p:txBody>
                  <a:bodyPr anchor="ctr"/>
                  <a:lstStyle/>
                  <a:p>
                    <a:endParaRPr lang="en-US"/>
                  </a:p>
                </p:txBody>
              </p:sp>
            </p:grpSp>
            <p:sp>
              <p:nvSpPr>
                <p:cNvPr id="42009" name="Text Box 53"/>
                <p:cNvSpPr txBox="1">
                  <a:spLocks noChangeArrowheads="1"/>
                </p:cNvSpPr>
                <p:nvPr/>
              </p:nvSpPr>
              <p:spPr bwMode="auto">
                <a:xfrm>
                  <a:off x="3564" y="2208"/>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0</a:t>
                  </a:r>
                </a:p>
              </p:txBody>
            </p:sp>
            <p:sp>
              <p:nvSpPr>
                <p:cNvPr id="42010" name="Text Box 54"/>
                <p:cNvSpPr txBox="1">
                  <a:spLocks noChangeArrowheads="1"/>
                </p:cNvSpPr>
                <p:nvPr/>
              </p:nvSpPr>
              <p:spPr bwMode="auto">
                <a:xfrm>
                  <a:off x="3930" y="2208"/>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a:t>
                  </a:r>
                </a:p>
              </p:txBody>
            </p:sp>
            <p:sp>
              <p:nvSpPr>
                <p:cNvPr id="42011" name="Text Box 55"/>
                <p:cNvSpPr txBox="1">
                  <a:spLocks noChangeArrowheads="1"/>
                </p:cNvSpPr>
                <p:nvPr/>
              </p:nvSpPr>
              <p:spPr bwMode="auto">
                <a:xfrm>
                  <a:off x="4301" y="2208"/>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2</a:t>
                  </a:r>
                </a:p>
              </p:txBody>
            </p:sp>
            <p:sp>
              <p:nvSpPr>
                <p:cNvPr id="42012" name="Text Box 56"/>
                <p:cNvSpPr txBox="1">
                  <a:spLocks noChangeArrowheads="1"/>
                </p:cNvSpPr>
                <p:nvPr/>
              </p:nvSpPr>
              <p:spPr bwMode="auto">
                <a:xfrm>
                  <a:off x="4681" y="2208"/>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3</a:t>
                  </a:r>
                </a:p>
              </p:txBody>
            </p:sp>
            <p:grpSp>
              <p:nvGrpSpPr>
                <p:cNvPr id="42013" name="Group 57"/>
                <p:cNvGrpSpPr>
                  <a:grpSpLocks/>
                </p:cNvGrpSpPr>
                <p:nvPr/>
              </p:nvGrpSpPr>
              <p:grpSpPr bwMode="auto">
                <a:xfrm>
                  <a:off x="2970" y="1745"/>
                  <a:ext cx="662" cy="817"/>
                  <a:chOff x="928" y="1829"/>
                  <a:chExt cx="662" cy="817"/>
                </a:xfrm>
              </p:grpSpPr>
              <p:sp>
                <p:nvSpPr>
                  <p:cNvPr id="42026" name="Text Box 58"/>
                  <p:cNvSpPr txBox="1">
                    <a:spLocks noChangeArrowheads="1"/>
                  </p:cNvSpPr>
                  <p:nvPr/>
                </p:nvSpPr>
                <p:spPr bwMode="auto">
                  <a:xfrm>
                    <a:off x="928" y="1829"/>
                    <a:ext cx="662" cy="250"/>
                  </a:xfrm>
                  <a:prstGeom prst="rect">
                    <a:avLst/>
                  </a:prstGeom>
                  <a:noFill/>
                  <a:ln w="9525">
                    <a:noFill/>
                    <a:miter lim="800000"/>
                    <a:headEnd/>
                    <a:tailEnd/>
                  </a:ln>
                </p:spPr>
                <p:txBody>
                  <a:bodyPr>
                    <a:spAutoFit/>
                  </a:bodyPr>
                  <a:lstStyle/>
                  <a:p>
                    <a:pPr>
                      <a:spcBef>
                        <a:spcPct val="50000"/>
                      </a:spcBef>
                    </a:pPr>
                    <a:r>
                      <a:rPr lang="en-US" sz="2000">
                        <a:latin typeface="Arial" charset="0"/>
                        <a:ea typeface="ＭＳ Ｐゴシック" pitchFamily="34" charset="-128"/>
                      </a:rPr>
                      <a:t>mhs</a:t>
                    </a:r>
                  </a:p>
                </p:txBody>
              </p:sp>
              <p:sp>
                <p:nvSpPr>
                  <p:cNvPr id="42027" name="Rectangle 59"/>
                  <p:cNvSpPr>
                    <a:spLocks noChangeArrowheads="1"/>
                  </p:cNvSpPr>
                  <p:nvPr/>
                </p:nvSpPr>
                <p:spPr bwMode="auto">
                  <a:xfrm>
                    <a:off x="1045" y="2061"/>
                    <a:ext cx="372" cy="198"/>
                  </a:xfrm>
                  <a:prstGeom prst="rect">
                    <a:avLst/>
                  </a:prstGeom>
                  <a:noFill/>
                  <a:ln w="19050">
                    <a:solidFill>
                      <a:schemeClr val="tx1"/>
                    </a:solidFill>
                    <a:miter lim="800000"/>
                    <a:headEnd/>
                    <a:tailEnd/>
                  </a:ln>
                </p:spPr>
                <p:txBody>
                  <a:bodyPr wrap="none" anchor="ctr"/>
                  <a:lstStyle/>
                  <a:p>
                    <a:pPr algn="ctr"/>
                    <a:endParaRPr lang="id-ID">
                      <a:ea typeface="ＭＳ Ｐゴシック" pitchFamily="34" charset="-128"/>
                    </a:endParaRPr>
                  </a:p>
                </p:txBody>
              </p:sp>
              <p:grpSp>
                <p:nvGrpSpPr>
                  <p:cNvPr id="42028" name="Group 60"/>
                  <p:cNvGrpSpPr>
                    <a:grpSpLocks/>
                  </p:cNvGrpSpPr>
                  <p:nvPr/>
                </p:nvGrpSpPr>
                <p:grpSpPr bwMode="auto">
                  <a:xfrm>
                    <a:off x="1217" y="2141"/>
                    <a:ext cx="220" cy="505"/>
                    <a:chOff x="1217" y="2141"/>
                    <a:chExt cx="220" cy="505"/>
                  </a:xfrm>
                </p:grpSpPr>
                <p:sp>
                  <p:nvSpPr>
                    <p:cNvPr id="42029" name="Oval 61"/>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2030" name="Freeform 62"/>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a:solidFill>
                        <a:schemeClr val="tx2"/>
                      </a:solidFill>
                      <a:miter lim="800000"/>
                      <a:headEnd/>
                      <a:tailEnd type="triangle" w="med" len="med"/>
                    </a:ln>
                  </p:spPr>
                  <p:txBody>
                    <a:bodyPr anchor="ctr"/>
                    <a:lstStyle/>
                    <a:p>
                      <a:endParaRPr lang="en-US"/>
                    </a:p>
                  </p:txBody>
                </p:sp>
              </p:grpSp>
            </p:grpSp>
            <p:sp>
              <p:nvSpPr>
                <p:cNvPr id="114751" name="AutoShape 63"/>
                <p:cNvSpPr>
                  <a:spLocks noChangeArrowheads="1"/>
                </p:cNvSpPr>
                <p:nvPr/>
              </p:nvSpPr>
              <p:spPr bwMode="auto">
                <a:xfrm>
                  <a:off x="3267"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A</a:t>
                  </a:r>
                </a:p>
              </p:txBody>
            </p:sp>
            <p:grpSp>
              <p:nvGrpSpPr>
                <p:cNvPr id="42015" name="Group 64"/>
                <p:cNvGrpSpPr>
                  <a:grpSpLocks/>
                </p:cNvGrpSpPr>
                <p:nvPr/>
              </p:nvGrpSpPr>
              <p:grpSpPr bwMode="auto">
                <a:xfrm>
                  <a:off x="3559" y="2581"/>
                  <a:ext cx="114" cy="411"/>
                  <a:chOff x="961" y="2530"/>
                  <a:chExt cx="114" cy="411"/>
                </a:xfrm>
              </p:grpSpPr>
              <p:sp>
                <p:nvSpPr>
                  <p:cNvPr id="42024" name="Oval 65"/>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2025" name="Freeform 66"/>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grpSp>
              <p:nvGrpSpPr>
                <p:cNvPr id="42016" name="Group 67"/>
                <p:cNvGrpSpPr>
                  <a:grpSpLocks/>
                </p:cNvGrpSpPr>
                <p:nvPr/>
              </p:nvGrpSpPr>
              <p:grpSpPr bwMode="auto">
                <a:xfrm>
                  <a:off x="4333" y="2574"/>
                  <a:ext cx="114" cy="411"/>
                  <a:chOff x="961" y="2530"/>
                  <a:chExt cx="114" cy="411"/>
                </a:xfrm>
              </p:grpSpPr>
              <p:sp>
                <p:nvSpPr>
                  <p:cNvPr id="42022" name="Oval 68"/>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2023" name="Freeform 69"/>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grpSp>
              <p:nvGrpSpPr>
                <p:cNvPr id="42017" name="Group 70"/>
                <p:cNvGrpSpPr>
                  <a:grpSpLocks/>
                </p:cNvGrpSpPr>
                <p:nvPr/>
              </p:nvGrpSpPr>
              <p:grpSpPr bwMode="auto">
                <a:xfrm>
                  <a:off x="4730" y="2561"/>
                  <a:ext cx="114" cy="411"/>
                  <a:chOff x="961" y="2530"/>
                  <a:chExt cx="114" cy="411"/>
                </a:xfrm>
              </p:grpSpPr>
              <p:sp>
                <p:nvSpPr>
                  <p:cNvPr id="42020" name="Oval 71"/>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2021" name="Freeform 72"/>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sp>
              <p:nvSpPr>
                <p:cNvPr id="114761" name="AutoShape 73"/>
                <p:cNvSpPr>
                  <a:spLocks noChangeArrowheads="1"/>
                </p:cNvSpPr>
                <p:nvPr/>
              </p:nvSpPr>
              <p:spPr bwMode="auto">
                <a:xfrm>
                  <a:off x="4158"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C</a:t>
                  </a:r>
                </a:p>
              </p:txBody>
            </p:sp>
            <p:sp>
              <p:nvSpPr>
                <p:cNvPr id="114762" name="AutoShape 74"/>
                <p:cNvSpPr>
                  <a:spLocks noChangeArrowheads="1"/>
                </p:cNvSpPr>
                <p:nvPr/>
              </p:nvSpPr>
              <p:spPr bwMode="auto">
                <a:xfrm>
                  <a:off x="4604" y="298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D</a:t>
                  </a:r>
                </a:p>
              </p:txBody>
            </p:sp>
          </p:grpSp>
          <p:grpSp>
            <p:nvGrpSpPr>
              <p:cNvPr id="42003" name="Group 75"/>
              <p:cNvGrpSpPr>
                <a:grpSpLocks/>
              </p:cNvGrpSpPr>
              <p:nvPr/>
            </p:nvGrpSpPr>
            <p:grpSpPr bwMode="auto">
              <a:xfrm>
                <a:off x="3976" y="2580"/>
                <a:ext cx="97" cy="297"/>
                <a:chOff x="1709" y="2313"/>
                <a:chExt cx="97" cy="297"/>
              </a:xfrm>
            </p:grpSpPr>
            <p:sp>
              <p:nvSpPr>
                <p:cNvPr id="42004" name="Oval 76"/>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2005" name="Line 77"/>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42006" name="Line 78"/>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42007" name="Line 79"/>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grpSp>
          <p:nvGrpSpPr>
            <p:cNvPr id="41995" name="Group 80"/>
            <p:cNvGrpSpPr>
              <a:grpSpLocks/>
            </p:cNvGrpSpPr>
            <p:nvPr/>
          </p:nvGrpSpPr>
          <p:grpSpPr bwMode="auto">
            <a:xfrm>
              <a:off x="648" y="3598"/>
              <a:ext cx="1765" cy="253"/>
              <a:chOff x="648" y="3595"/>
              <a:chExt cx="1765" cy="253"/>
            </a:xfrm>
          </p:grpSpPr>
          <p:sp>
            <p:nvSpPr>
              <p:cNvPr id="41999" name="Text Box 81"/>
              <p:cNvSpPr txBox="1">
                <a:spLocks noChangeArrowheads="1"/>
              </p:cNvSpPr>
              <p:nvPr/>
            </p:nvSpPr>
            <p:spPr bwMode="auto">
              <a:xfrm>
                <a:off x="648" y="3595"/>
                <a:ext cx="1765" cy="252"/>
              </a:xfrm>
              <a:prstGeom prst="rect">
                <a:avLst/>
              </a:prstGeom>
              <a:noFill/>
              <a:ln w="9525">
                <a:noFill/>
                <a:miter lim="800000"/>
                <a:headEnd/>
                <a:tailEnd/>
              </a:ln>
            </p:spPr>
            <p:txBody>
              <a:bodyPr wrap="none">
                <a:spAutoFit/>
              </a:bodyPr>
              <a:lstStyle/>
              <a:p>
                <a:r>
                  <a:rPr lang="en-US" sz="2000">
                    <a:ea typeface="ＭＳ Ｐゴシック" pitchFamily="34" charset="-128"/>
                  </a:rPr>
                  <a:t>Sebelum          dieksekusi</a:t>
                </a:r>
                <a:endParaRPr lang="en-US" sz="2000">
                  <a:solidFill>
                    <a:schemeClr val="tx2"/>
                  </a:solidFill>
                  <a:latin typeface="Arial" charset="0"/>
                  <a:ea typeface="ＭＳ Ｐゴシック" pitchFamily="34" charset="-128"/>
                </a:endParaRPr>
              </a:p>
            </p:txBody>
          </p:sp>
          <p:sp>
            <p:nvSpPr>
              <p:cNvPr id="114770" name="Oval 82"/>
              <p:cNvSpPr>
                <a:spLocks noChangeArrowheads="1"/>
              </p:cNvSpPr>
              <p:nvPr/>
            </p:nvSpPr>
            <p:spPr bwMode="auto">
              <a:xfrm>
                <a:off x="1305" y="362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nvGrpSpPr>
            <p:cNvPr id="41996" name="Group 83"/>
            <p:cNvGrpSpPr>
              <a:grpSpLocks/>
            </p:cNvGrpSpPr>
            <p:nvPr/>
          </p:nvGrpSpPr>
          <p:grpSpPr bwMode="auto">
            <a:xfrm>
              <a:off x="3131" y="3599"/>
              <a:ext cx="1765" cy="253"/>
              <a:chOff x="1396" y="2098"/>
              <a:chExt cx="1765" cy="253"/>
            </a:xfrm>
          </p:grpSpPr>
          <p:sp>
            <p:nvSpPr>
              <p:cNvPr id="41997" name="Text Box 84"/>
              <p:cNvSpPr txBox="1">
                <a:spLocks noChangeArrowheads="1"/>
              </p:cNvSpPr>
              <p:nvPr/>
            </p:nvSpPr>
            <p:spPr bwMode="auto">
              <a:xfrm>
                <a:off x="1396" y="2098"/>
                <a:ext cx="1765" cy="252"/>
              </a:xfrm>
              <a:prstGeom prst="rect">
                <a:avLst/>
              </a:prstGeom>
              <a:noFill/>
              <a:ln w="9525">
                <a:noFill/>
                <a:miter lim="800000"/>
                <a:headEnd/>
                <a:tailEnd/>
              </a:ln>
            </p:spPr>
            <p:txBody>
              <a:bodyPr>
                <a:spAutoFit/>
              </a:bodyPr>
              <a:lstStyle/>
              <a:p>
                <a:r>
                  <a:rPr lang="en-US" sz="2000">
                    <a:ea typeface="ＭＳ Ｐゴシック" pitchFamily="34" charset="-128"/>
                  </a:rPr>
                  <a:t>Setelah    is    dieksekusi</a:t>
                </a:r>
                <a:endParaRPr lang="en-US" sz="2000">
                  <a:solidFill>
                    <a:schemeClr val="tx2"/>
                  </a:solidFill>
                  <a:latin typeface="Arial" charset="0"/>
                  <a:ea typeface="ＭＳ Ｐゴシック" pitchFamily="34" charset="-128"/>
                </a:endParaRPr>
              </a:p>
            </p:txBody>
          </p:sp>
          <p:sp>
            <p:nvSpPr>
              <p:cNvPr id="114773" name="Oval 85"/>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spTree>
    <p:custDataLst>
      <p:tags r:id="rId1"/>
    </p:custData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114694"/>
                                        </p:tgtEl>
                                        <p:attrNameLst>
                                          <p:attrName>style.visibility</p:attrName>
                                        </p:attrNameLst>
                                      </p:cBhvr>
                                      <p:to>
                                        <p:strVal val="visible"/>
                                      </p:to>
                                    </p:set>
                                    <p:animEffect transition="in" filter="dissolve">
                                      <p:cBhvr>
                                        <p:cTn id="11" dur="500"/>
                                        <p:tgtEl>
                                          <p:spTgt spid="11469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87" name="Slide Number Placeholder 3"/>
          <p:cNvSpPr>
            <a:spLocks noGrp="1"/>
          </p:cNvSpPr>
          <p:nvPr>
            <p:ph type="sldNum" sz="quarter" idx="11"/>
          </p:nvPr>
        </p:nvSpPr>
        <p:spPr/>
        <p:txBody>
          <a:bodyPr/>
          <a:lstStyle/>
          <a:p>
            <a:pPr>
              <a:defRPr/>
            </a:pPr>
            <a:endParaRPr lang="en-US" dirty="0"/>
          </a:p>
          <a:p>
            <a:pPr>
              <a:defRPr/>
            </a:pPr>
            <a:r>
              <a:rPr lang="en-US" dirty="0">
                <a:solidFill>
                  <a:srgbClr val="996633"/>
                </a:solidFill>
              </a:rPr>
              <a:t>Chapter 10</a:t>
            </a:r>
            <a:r>
              <a:rPr lang="en-US" sz="1200" dirty="0">
                <a:solidFill>
                  <a:srgbClr val="996633"/>
                </a:solidFill>
                <a:latin typeface="Times New Roman" pitchFamily="18" charset="0"/>
              </a:rPr>
              <a:t> - </a:t>
            </a:r>
            <a:fld id="{F4FAF621-A7DC-4A80-9359-B0BD8C4E4E7F}" type="slidenum">
              <a:rPr lang="en-US">
                <a:solidFill>
                  <a:srgbClr val="996633"/>
                </a:solidFill>
              </a:rPr>
              <a:pPr>
                <a:defRPr/>
              </a:pPr>
              <a:t>29</a:t>
            </a:fld>
            <a:endParaRPr lang="en-US" dirty="0">
              <a:solidFill>
                <a:srgbClr val="996633"/>
              </a:solidFill>
            </a:endParaRPr>
          </a:p>
        </p:txBody>
      </p:sp>
      <p:sp>
        <p:nvSpPr>
          <p:cNvPr id="43012" name="Rectangle 2"/>
          <p:cNvSpPr>
            <a:spLocks noGrp="1" noChangeArrowheads="1"/>
          </p:cNvSpPr>
          <p:nvPr>
            <p:ph type="title"/>
          </p:nvPr>
        </p:nvSpPr>
        <p:spPr>
          <a:xfrm>
            <a:off x="661988" y="215900"/>
            <a:ext cx="8026400" cy="565150"/>
          </a:xfrm>
        </p:spPr>
        <p:txBody>
          <a:bodyPr/>
          <a:lstStyle/>
          <a:p>
            <a:pPr eaLnBrk="1" hangingPunct="1"/>
            <a:r>
              <a:rPr lang="en-US"/>
              <a:t>Menghapus Objek – Pendekatan 2</a:t>
            </a:r>
          </a:p>
        </p:txBody>
      </p:sp>
      <p:grpSp>
        <p:nvGrpSpPr>
          <p:cNvPr id="43013" name="Group 3"/>
          <p:cNvGrpSpPr>
            <a:grpSpLocks/>
          </p:cNvGrpSpPr>
          <p:nvPr/>
        </p:nvGrpSpPr>
        <p:grpSpPr bwMode="auto">
          <a:xfrm>
            <a:off x="2011363" y="1146175"/>
            <a:ext cx="4129087" cy="1171575"/>
            <a:chOff x="165" y="1025"/>
            <a:chExt cx="1295" cy="798"/>
          </a:xfrm>
        </p:grpSpPr>
        <p:sp>
          <p:nvSpPr>
            <p:cNvPr id="116740" name="Rectangle 4"/>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3095" name="Text Box 5"/>
            <p:cNvSpPr txBox="1">
              <a:spLocks noChangeArrowheads="1"/>
            </p:cNvSpPr>
            <p:nvPr/>
          </p:nvSpPr>
          <p:spPr bwMode="auto">
            <a:xfrm>
              <a:off x="245" y="1042"/>
              <a:ext cx="1169" cy="747"/>
            </a:xfrm>
            <a:prstGeom prst="rect">
              <a:avLst/>
            </a:prstGeom>
            <a:noFill/>
            <a:ln w="9525">
              <a:noFill/>
              <a:miter lim="800000"/>
              <a:headEnd/>
              <a:tailEnd/>
            </a:ln>
          </p:spPr>
          <p:txBody>
            <a:bodyPr>
              <a:spAutoFit/>
            </a:bodyPr>
            <a:lstStyle/>
            <a:p>
              <a:pPr>
                <a:lnSpc>
                  <a:spcPct val="150000"/>
                </a:lnSpc>
              </a:pPr>
              <a:r>
                <a:rPr lang="en-US" altLang="ja-JP" sz="1400">
                  <a:solidFill>
                    <a:srgbClr val="0066CC"/>
                  </a:solidFill>
                  <a:latin typeface="Courier New" pitchFamily="49" charset="0"/>
                  <a:ea typeface="ＭＳ Ｐゴシック" pitchFamily="34" charset="-128"/>
                </a:rPr>
                <a:t>int</a:t>
              </a:r>
              <a:r>
                <a:rPr lang="en-US" altLang="ja-JP" sz="1400">
                  <a:solidFill>
                    <a:srgbClr val="000000"/>
                  </a:solidFill>
                  <a:latin typeface="Courier New" pitchFamily="49" charset="0"/>
                  <a:ea typeface="ＭＳ Ｐゴシック" pitchFamily="34" charset="-128"/>
                </a:rPr>
                <a:t> delIdx = 1, last = 3;</a:t>
              </a:r>
            </a:p>
            <a:p>
              <a:pPr>
                <a:lnSpc>
                  <a:spcPct val="150000"/>
                </a:lnSpc>
              </a:pPr>
              <a:r>
                <a:rPr lang="en-US" altLang="ja-JP" sz="1400">
                  <a:solidFill>
                    <a:srgbClr val="000000"/>
                  </a:solidFill>
                  <a:latin typeface="Courier New" pitchFamily="49" charset="0"/>
                  <a:ea typeface="ＭＳ Ｐゴシック" pitchFamily="34" charset="-128"/>
                </a:rPr>
                <a:t>mhs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delIndex</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mhs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last</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p>
            <a:p>
              <a:pPr>
                <a:lnSpc>
                  <a:spcPct val="150000"/>
                </a:lnSpc>
              </a:pPr>
              <a:r>
                <a:rPr lang="en-US" altLang="ja-JP" sz="1400">
                  <a:solidFill>
                    <a:srgbClr val="000000"/>
                  </a:solidFill>
                  <a:latin typeface="Courier New" pitchFamily="49" charset="0"/>
                  <a:ea typeface="ＭＳ Ｐゴシック" pitchFamily="34" charset="-128"/>
                </a:rPr>
                <a:t>mhs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last</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66CC"/>
                  </a:solidFill>
                  <a:latin typeface="Courier New" pitchFamily="49" charset="0"/>
                  <a:ea typeface="ＭＳ Ｐゴシック" pitchFamily="34" charset="-128"/>
                </a:rPr>
                <a:t>null</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grpSp>
      <p:sp>
        <p:nvSpPr>
          <p:cNvPr id="116742" name="AutoShape 6"/>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defRPr/>
            </a:pPr>
            <a:r>
              <a:rPr lang="en-US" altLang="ja-JP" sz="1400">
                <a:solidFill>
                  <a:srgbClr val="000000"/>
                </a:solidFill>
                <a:latin typeface="Arial" charset="0"/>
                <a:ea typeface="ＭＳ Ｐゴシック" pitchFamily="34" charset="-128"/>
              </a:rPr>
              <a:t>Menghapus  </a:t>
            </a:r>
            <a:r>
              <a:rPr lang="en-US" altLang="ja-JP" sz="1400">
                <a:solidFill>
                  <a:schemeClr val="tx2"/>
                </a:solidFill>
                <a:latin typeface="Arial" charset="0"/>
                <a:ea typeface="ＭＳ Ｐゴシック" pitchFamily="34" charset="-128"/>
              </a:rPr>
              <a:t>Mahasiswa B</a:t>
            </a:r>
            <a:r>
              <a:rPr lang="en-US" altLang="ja-JP" sz="1400">
                <a:solidFill>
                  <a:srgbClr val="000000"/>
                </a:solidFill>
                <a:latin typeface="Arial" charset="0"/>
                <a:ea typeface="ＭＳ Ｐゴシック" pitchFamily="34" charset="-128"/>
              </a:rPr>
              <a:t> dengan mengeset referensi di posisi 1 ke person terakhir </a:t>
            </a:r>
          </a:p>
        </p:txBody>
      </p:sp>
      <p:grpSp>
        <p:nvGrpSpPr>
          <p:cNvPr id="43015" name="Group 7"/>
          <p:cNvGrpSpPr>
            <a:grpSpLocks/>
          </p:cNvGrpSpPr>
          <p:nvPr/>
        </p:nvGrpSpPr>
        <p:grpSpPr bwMode="auto">
          <a:xfrm>
            <a:off x="547688" y="2703513"/>
            <a:ext cx="3589337" cy="2938462"/>
            <a:chOff x="345" y="1685"/>
            <a:chExt cx="2261" cy="1851"/>
          </a:xfrm>
        </p:grpSpPr>
        <p:sp>
          <p:nvSpPr>
            <p:cNvPr id="116744" name="Rectangle 8"/>
            <p:cNvSpPr>
              <a:spLocks noChangeArrowheads="1"/>
            </p:cNvSpPr>
            <p:nvPr/>
          </p:nvSpPr>
          <p:spPr bwMode="auto">
            <a:xfrm>
              <a:off x="345" y="168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grpSp>
          <p:nvGrpSpPr>
            <p:cNvPr id="43062" name="Group 9"/>
            <p:cNvGrpSpPr>
              <a:grpSpLocks/>
            </p:cNvGrpSpPr>
            <p:nvPr/>
          </p:nvGrpSpPr>
          <p:grpSpPr bwMode="auto">
            <a:xfrm>
              <a:off x="372" y="1694"/>
              <a:ext cx="1994" cy="1643"/>
              <a:chOff x="372" y="1694"/>
              <a:chExt cx="1994" cy="1643"/>
            </a:xfrm>
          </p:grpSpPr>
          <p:grpSp>
            <p:nvGrpSpPr>
              <p:cNvPr id="43063" name="Group 10"/>
              <p:cNvGrpSpPr>
                <a:grpSpLocks/>
              </p:cNvGrpSpPr>
              <p:nvPr/>
            </p:nvGrpSpPr>
            <p:grpSpPr bwMode="auto">
              <a:xfrm>
                <a:off x="903" y="2367"/>
                <a:ext cx="1454" cy="307"/>
                <a:chOff x="903" y="2367"/>
                <a:chExt cx="1230" cy="307"/>
              </a:xfrm>
            </p:grpSpPr>
            <p:sp>
              <p:nvSpPr>
                <p:cNvPr id="116747" name="Rectangle 11"/>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3091" name="Line 12"/>
                <p:cNvSpPr>
                  <a:spLocks noChangeShapeType="1"/>
                </p:cNvSpPr>
                <p:nvPr/>
              </p:nvSpPr>
              <p:spPr bwMode="auto">
                <a:xfrm>
                  <a:off x="1203" y="2368"/>
                  <a:ext cx="0" cy="304"/>
                </a:xfrm>
                <a:prstGeom prst="line">
                  <a:avLst/>
                </a:prstGeom>
                <a:noFill/>
                <a:ln w="9525">
                  <a:solidFill>
                    <a:schemeClr val="tx1"/>
                  </a:solidFill>
                  <a:miter lim="800000"/>
                  <a:headEnd/>
                  <a:tailEnd/>
                </a:ln>
              </p:spPr>
              <p:txBody>
                <a:bodyPr anchor="ctr"/>
                <a:lstStyle/>
                <a:p>
                  <a:endParaRPr lang="en-US"/>
                </a:p>
              </p:txBody>
            </p:sp>
            <p:sp>
              <p:nvSpPr>
                <p:cNvPr id="43092" name="Line 13"/>
                <p:cNvSpPr>
                  <a:spLocks noChangeShapeType="1"/>
                </p:cNvSpPr>
                <p:nvPr/>
              </p:nvSpPr>
              <p:spPr bwMode="auto">
                <a:xfrm>
                  <a:off x="1512" y="2368"/>
                  <a:ext cx="0" cy="304"/>
                </a:xfrm>
                <a:prstGeom prst="line">
                  <a:avLst/>
                </a:prstGeom>
                <a:noFill/>
                <a:ln w="9525">
                  <a:solidFill>
                    <a:schemeClr val="tx1"/>
                  </a:solidFill>
                  <a:miter lim="800000"/>
                  <a:headEnd/>
                  <a:tailEnd/>
                </a:ln>
              </p:spPr>
              <p:txBody>
                <a:bodyPr anchor="ctr"/>
                <a:lstStyle/>
                <a:p>
                  <a:endParaRPr lang="en-US"/>
                </a:p>
              </p:txBody>
            </p:sp>
            <p:sp>
              <p:nvSpPr>
                <p:cNvPr id="43093" name="Line 14"/>
                <p:cNvSpPr>
                  <a:spLocks noChangeShapeType="1"/>
                </p:cNvSpPr>
                <p:nvPr/>
              </p:nvSpPr>
              <p:spPr bwMode="auto">
                <a:xfrm>
                  <a:off x="1821" y="2368"/>
                  <a:ext cx="0" cy="304"/>
                </a:xfrm>
                <a:prstGeom prst="line">
                  <a:avLst/>
                </a:prstGeom>
                <a:noFill/>
                <a:ln w="9525">
                  <a:solidFill>
                    <a:schemeClr val="tx1"/>
                  </a:solidFill>
                  <a:miter lim="800000"/>
                  <a:headEnd/>
                  <a:tailEnd/>
                </a:ln>
              </p:spPr>
              <p:txBody>
                <a:bodyPr anchor="ctr"/>
                <a:lstStyle/>
                <a:p>
                  <a:endParaRPr lang="en-US"/>
                </a:p>
              </p:txBody>
            </p:sp>
          </p:grpSp>
          <p:sp>
            <p:nvSpPr>
              <p:cNvPr id="43064" name="Text Box 15"/>
              <p:cNvSpPr txBox="1">
                <a:spLocks noChangeArrowheads="1"/>
              </p:cNvSpPr>
              <p:nvPr/>
            </p:nvSpPr>
            <p:spPr bwMode="auto">
              <a:xfrm>
                <a:off x="966" y="2157"/>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0</a:t>
                </a:r>
              </a:p>
            </p:txBody>
          </p:sp>
          <p:sp>
            <p:nvSpPr>
              <p:cNvPr id="43065" name="Text Box 16"/>
              <p:cNvSpPr txBox="1">
                <a:spLocks noChangeArrowheads="1"/>
              </p:cNvSpPr>
              <p:nvPr/>
            </p:nvSpPr>
            <p:spPr bwMode="auto">
              <a:xfrm>
                <a:off x="1332" y="2157"/>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a:t>
                </a:r>
              </a:p>
            </p:txBody>
          </p:sp>
          <p:sp>
            <p:nvSpPr>
              <p:cNvPr id="43066" name="Text Box 17"/>
              <p:cNvSpPr txBox="1">
                <a:spLocks noChangeArrowheads="1"/>
              </p:cNvSpPr>
              <p:nvPr/>
            </p:nvSpPr>
            <p:spPr bwMode="auto">
              <a:xfrm>
                <a:off x="1703" y="2157"/>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2</a:t>
                </a:r>
              </a:p>
            </p:txBody>
          </p:sp>
          <p:sp>
            <p:nvSpPr>
              <p:cNvPr id="43067" name="Text Box 18"/>
              <p:cNvSpPr txBox="1">
                <a:spLocks noChangeArrowheads="1"/>
              </p:cNvSpPr>
              <p:nvPr/>
            </p:nvSpPr>
            <p:spPr bwMode="auto">
              <a:xfrm>
                <a:off x="2083" y="2157"/>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3</a:t>
                </a:r>
              </a:p>
            </p:txBody>
          </p:sp>
          <p:grpSp>
            <p:nvGrpSpPr>
              <p:cNvPr id="43068" name="Group 19"/>
              <p:cNvGrpSpPr>
                <a:grpSpLocks/>
              </p:cNvGrpSpPr>
              <p:nvPr/>
            </p:nvGrpSpPr>
            <p:grpSpPr bwMode="auto">
              <a:xfrm>
                <a:off x="372" y="1694"/>
                <a:ext cx="662" cy="817"/>
                <a:chOff x="928" y="1829"/>
                <a:chExt cx="662" cy="817"/>
              </a:xfrm>
            </p:grpSpPr>
            <p:sp>
              <p:nvSpPr>
                <p:cNvPr id="43085" name="Text Box 20"/>
                <p:cNvSpPr txBox="1">
                  <a:spLocks noChangeArrowheads="1"/>
                </p:cNvSpPr>
                <p:nvPr/>
              </p:nvSpPr>
              <p:spPr bwMode="auto">
                <a:xfrm>
                  <a:off x="928" y="1829"/>
                  <a:ext cx="662" cy="250"/>
                </a:xfrm>
                <a:prstGeom prst="rect">
                  <a:avLst/>
                </a:prstGeom>
                <a:noFill/>
                <a:ln w="9525">
                  <a:noFill/>
                  <a:miter lim="800000"/>
                  <a:headEnd/>
                  <a:tailEnd/>
                </a:ln>
              </p:spPr>
              <p:txBody>
                <a:bodyPr>
                  <a:spAutoFit/>
                </a:bodyPr>
                <a:lstStyle/>
                <a:p>
                  <a:pPr>
                    <a:spcBef>
                      <a:spcPct val="50000"/>
                    </a:spcBef>
                  </a:pPr>
                  <a:r>
                    <a:rPr lang="en-US" sz="2000">
                      <a:latin typeface="Arial" charset="0"/>
                      <a:ea typeface="ＭＳ Ｐゴシック" pitchFamily="34" charset="-128"/>
                    </a:rPr>
                    <a:t>mhs</a:t>
                  </a:r>
                </a:p>
              </p:txBody>
            </p:sp>
            <p:sp>
              <p:nvSpPr>
                <p:cNvPr id="43086" name="Rectangle 21"/>
                <p:cNvSpPr>
                  <a:spLocks noChangeArrowheads="1"/>
                </p:cNvSpPr>
                <p:nvPr/>
              </p:nvSpPr>
              <p:spPr bwMode="auto">
                <a:xfrm>
                  <a:off x="1045" y="2061"/>
                  <a:ext cx="372" cy="198"/>
                </a:xfrm>
                <a:prstGeom prst="rect">
                  <a:avLst/>
                </a:prstGeom>
                <a:noFill/>
                <a:ln w="19050">
                  <a:solidFill>
                    <a:schemeClr val="tx1"/>
                  </a:solidFill>
                  <a:miter lim="800000"/>
                  <a:headEnd/>
                  <a:tailEnd/>
                </a:ln>
              </p:spPr>
              <p:txBody>
                <a:bodyPr wrap="none" anchor="ctr"/>
                <a:lstStyle/>
                <a:p>
                  <a:pPr algn="ctr"/>
                  <a:endParaRPr lang="id-ID">
                    <a:ea typeface="ＭＳ Ｐゴシック" pitchFamily="34" charset="-128"/>
                  </a:endParaRPr>
                </a:p>
              </p:txBody>
            </p:sp>
            <p:grpSp>
              <p:nvGrpSpPr>
                <p:cNvPr id="43087" name="Group 22"/>
                <p:cNvGrpSpPr>
                  <a:grpSpLocks/>
                </p:cNvGrpSpPr>
                <p:nvPr/>
              </p:nvGrpSpPr>
              <p:grpSpPr bwMode="auto">
                <a:xfrm>
                  <a:off x="1217" y="2141"/>
                  <a:ext cx="220" cy="505"/>
                  <a:chOff x="1217" y="2141"/>
                  <a:chExt cx="220" cy="505"/>
                </a:xfrm>
              </p:grpSpPr>
              <p:sp>
                <p:nvSpPr>
                  <p:cNvPr id="43088" name="Oval 23"/>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3089" name="Freeform 24"/>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a:solidFill>
                      <a:schemeClr val="tx2"/>
                    </a:solidFill>
                    <a:miter lim="800000"/>
                    <a:headEnd/>
                    <a:tailEnd type="triangle" w="med" len="med"/>
                  </a:ln>
                </p:spPr>
                <p:txBody>
                  <a:bodyPr anchor="ctr"/>
                  <a:lstStyle/>
                  <a:p>
                    <a:endParaRPr lang="en-US"/>
                  </a:p>
                </p:txBody>
              </p:sp>
            </p:grpSp>
          </p:grpSp>
          <p:sp>
            <p:nvSpPr>
              <p:cNvPr id="116761" name="AutoShape 25"/>
              <p:cNvSpPr>
                <a:spLocks noChangeArrowheads="1"/>
              </p:cNvSpPr>
              <p:nvPr/>
            </p:nvSpPr>
            <p:spPr bwMode="auto">
              <a:xfrm>
                <a:off x="669"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A</a:t>
                </a:r>
              </a:p>
            </p:txBody>
          </p:sp>
          <p:grpSp>
            <p:nvGrpSpPr>
              <p:cNvPr id="43070" name="Group 26"/>
              <p:cNvGrpSpPr>
                <a:grpSpLocks/>
              </p:cNvGrpSpPr>
              <p:nvPr/>
            </p:nvGrpSpPr>
            <p:grpSpPr bwMode="auto">
              <a:xfrm>
                <a:off x="961" y="2530"/>
                <a:ext cx="114" cy="411"/>
                <a:chOff x="961" y="2530"/>
                <a:chExt cx="114" cy="411"/>
              </a:xfrm>
            </p:grpSpPr>
            <p:sp>
              <p:nvSpPr>
                <p:cNvPr id="43083" name="Oval 27"/>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3084" name="Freeform 28"/>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grpSp>
            <p:nvGrpSpPr>
              <p:cNvPr id="43071" name="Group 29"/>
              <p:cNvGrpSpPr>
                <a:grpSpLocks/>
              </p:cNvGrpSpPr>
              <p:nvPr/>
            </p:nvGrpSpPr>
            <p:grpSpPr bwMode="auto">
              <a:xfrm>
                <a:off x="1352" y="2517"/>
                <a:ext cx="114" cy="411"/>
                <a:chOff x="961" y="2530"/>
                <a:chExt cx="114" cy="411"/>
              </a:xfrm>
            </p:grpSpPr>
            <p:sp>
              <p:nvSpPr>
                <p:cNvPr id="43081" name="Oval 30"/>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3082" name="Freeform 31"/>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grpSp>
            <p:nvGrpSpPr>
              <p:cNvPr id="43072" name="Group 32"/>
              <p:cNvGrpSpPr>
                <a:grpSpLocks/>
              </p:cNvGrpSpPr>
              <p:nvPr/>
            </p:nvGrpSpPr>
            <p:grpSpPr bwMode="auto">
              <a:xfrm>
                <a:off x="1735" y="2523"/>
                <a:ext cx="114" cy="411"/>
                <a:chOff x="961" y="2530"/>
                <a:chExt cx="114" cy="411"/>
              </a:xfrm>
            </p:grpSpPr>
            <p:sp>
              <p:nvSpPr>
                <p:cNvPr id="43079" name="Oval 33"/>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3080" name="Freeform 34"/>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grpSp>
            <p:nvGrpSpPr>
              <p:cNvPr id="43073" name="Group 35"/>
              <p:cNvGrpSpPr>
                <a:grpSpLocks/>
              </p:cNvGrpSpPr>
              <p:nvPr/>
            </p:nvGrpSpPr>
            <p:grpSpPr bwMode="auto">
              <a:xfrm>
                <a:off x="2132" y="2510"/>
                <a:ext cx="114" cy="411"/>
                <a:chOff x="961" y="2530"/>
                <a:chExt cx="114" cy="411"/>
              </a:xfrm>
            </p:grpSpPr>
            <p:sp>
              <p:nvSpPr>
                <p:cNvPr id="43077" name="Oval 36"/>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3078" name="Freeform 37"/>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sp>
            <p:nvSpPr>
              <p:cNvPr id="116774" name="AutoShape 38"/>
              <p:cNvSpPr>
                <a:spLocks noChangeArrowheads="1"/>
              </p:cNvSpPr>
              <p:nvPr/>
            </p:nvSpPr>
            <p:spPr bwMode="auto">
              <a:xfrm>
                <a:off x="1114"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B</a:t>
                </a:r>
              </a:p>
            </p:txBody>
          </p:sp>
          <p:sp>
            <p:nvSpPr>
              <p:cNvPr id="116775" name="AutoShape 39"/>
              <p:cNvSpPr>
                <a:spLocks noChangeArrowheads="1"/>
              </p:cNvSpPr>
              <p:nvPr/>
            </p:nvSpPr>
            <p:spPr bwMode="auto">
              <a:xfrm>
                <a:off x="1560"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C</a:t>
                </a:r>
              </a:p>
            </p:txBody>
          </p:sp>
          <p:sp>
            <p:nvSpPr>
              <p:cNvPr id="116776" name="AutoShape 40"/>
              <p:cNvSpPr>
                <a:spLocks noChangeArrowheads="1"/>
              </p:cNvSpPr>
              <p:nvPr/>
            </p:nvSpPr>
            <p:spPr bwMode="auto">
              <a:xfrm>
                <a:off x="2006"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D</a:t>
                </a:r>
              </a:p>
            </p:txBody>
          </p:sp>
        </p:grpSp>
      </p:grpSp>
      <p:grpSp>
        <p:nvGrpSpPr>
          <p:cNvPr id="12" name="Group 41"/>
          <p:cNvGrpSpPr>
            <a:grpSpLocks/>
          </p:cNvGrpSpPr>
          <p:nvPr/>
        </p:nvGrpSpPr>
        <p:grpSpPr bwMode="auto">
          <a:xfrm>
            <a:off x="1497013" y="1546225"/>
            <a:ext cx="4422775" cy="681038"/>
            <a:chOff x="943" y="974"/>
            <a:chExt cx="2786" cy="429"/>
          </a:xfrm>
        </p:grpSpPr>
        <p:sp>
          <p:nvSpPr>
            <p:cNvPr id="116778" name="Oval 42"/>
            <p:cNvSpPr>
              <a:spLocks noChangeArrowheads="1"/>
            </p:cNvSpPr>
            <p:nvPr/>
          </p:nvSpPr>
          <p:spPr bwMode="auto">
            <a:xfrm>
              <a:off x="943" y="99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sp>
          <p:nvSpPr>
            <p:cNvPr id="43060" name="Rectangle 43"/>
            <p:cNvSpPr>
              <a:spLocks noChangeArrowheads="1"/>
            </p:cNvSpPr>
            <p:nvPr/>
          </p:nvSpPr>
          <p:spPr bwMode="auto">
            <a:xfrm>
              <a:off x="1316" y="974"/>
              <a:ext cx="2413" cy="429"/>
            </a:xfrm>
            <a:prstGeom prst="rect">
              <a:avLst/>
            </a:prstGeom>
            <a:noFill/>
            <a:ln w="12700">
              <a:solidFill>
                <a:srgbClr val="D21804"/>
              </a:solidFill>
              <a:miter lim="800000"/>
              <a:headEnd/>
              <a:tailEnd/>
            </a:ln>
          </p:spPr>
          <p:txBody>
            <a:bodyPr wrap="none" anchor="ctr"/>
            <a:lstStyle/>
            <a:p>
              <a:endParaRPr lang="id-ID"/>
            </a:p>
          </p:txBody>
        </p:sp>
      </p:grpSp>
      <p:grpSp>
        <p:nvGrpSpPr>
          <p:cNvPr id="13" name="Group 44"/>
          <p:cNvGrpSpPr>
            <a:grpSpLocks/>
          </p:cNvGrpSpPr>
          <p:nvPr/>
        </p:nvGrpSpPr>
        <p:grpSpPr bwMode="auto">
          <a:xfrm>
            <a:off x="1028700" y="2706688"/>
            <a:ext cx="7570788" cy="3408362"/>
            <a:chOff x="648" y="1705"/>
            <a:chExt cx="4769" cy="2147"/>
          </a:xfrm>
        </p:grpSpPr>
        <p:grpSp>
          <p:nvGrpSpPr>
            <p:cNvPr id="43018" name="Group 45"/>
            <p:cNvGrpSpPr>
              <a:grpSpLocks/>
            </p:cNvGrpSpPr>
            <p:nvPr/>
          </p:nvGrpSpPr>
          <p:grpSpPr bwMode="auto">
            <a:xfrm>
              <a:off x="2950" y="1705"/>
              <a:ext cx="2261" cy="1851"/>
              <a:chOff x="2950" y="1705"/>
              <a:chExt cx="2261" cy="1851"/>
            </a:xfrm>
          </p:grpSpPr>
          <p:sp>
            <p:nvSpPr>
              <p:cNvPr id="116782" name="Rectangle 46"/>
              <p:cNvSpPr>
                <a:spLocks noChangeArrowheads="1"/>
              </p:cNvSpPr>
              <p:nvPr/>
            </p:nvSpPr>
            <p:spPr bwMode="auto">
              <a:xfrm>
                <a:off x="2950" y="170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grpSp>
            <p:nvGrpSpPr>
              <p:cNvPr id="43026" name="Group 47"/>
              <p:cNvGrpSpPr>
                <a:grpSpLocks/>
              </p:cNvGrpSpPr>
              <p:nvPr/>
            </p:nvGrpSpPr>
            <p:grpSpPr bwMode="auto">
              <a:xfrm>
                <a:off x="2970" y="1745"/>
                <a:ext cx="1985" cy="1649"/>
                <a:chOff x="2970" y="1745"/>
                <a:chExt cx="1985" cy="1649"/>
              </a:xfrm>
            </p:grpSpPr>
            <p:grpSp>
              <p:nvGrpSpPr>
                <p:cNvPr id="43032" name="Group 48"/>
                <p:cNvGrpSpPr>
                  <a:grpSpLocks/>
                </p:cNvGrpSpPr>
                <p:nvPr/>
              </p:nvGrpSpPr>
              <p:grpSpPr bwMode="auto">
                <a:xfrm>
                  <a:off x="3501" y="2418"/>
                  <a:ext cx="1454" cy="307"/>
                  <a:chOff x="903" y="2367"/>
                  <a:chExt cx="1230" cy="307"/>
                </a:xfrm>
              </p:grpSpPr>
              <p:sp>
                <p:nvSpPr>
                  <p:cNvPr id="116785" name="Rectangle 49"/>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3056" name="Line 50"/>
                  <p:cNvSpPr>
                    <a:spLocks noChangeShapeType="1"/>
                  </p:cNvSpPr>
                  <p:nvPr/>
                </p:nvSpPr>
                <p:spPr bwMode="auto">
                  <a:xfrm>
                    <a:off x="1203" y="2368"/>
                    <a:ext cx="0" cy="304"/>
                  </a:xfrm>
                  <a:prstGeom prst="line">
                    <a:avLst/>
                  </a:prstGeom>
                  <a:noFill/>
                  <a:ln w="9525">
                    <a:solidFill>
                      <a:schemeClr val="tx1"/>
                    </a:solidFill>
                    <a:miter lim="800000"/>
                    <a:headEnd/>
                    <a:tailEnd/>
                  </a:ln>
                </p:spPr>
                <p:txBody>
                  <a:bodyPr anchor="ctr"/>
                  <a:lstStyle/>
                  <a:p>
                    <a:endParaRPr lang="en-US"/>
                  </a:p>
                </p:txBody>
              </p:sp>
              <p:sp>
                <p:nvSpPr>
                  <p:cNvPr id="43057" name="Line 51"/>
                  <p:cNvSpPr>
                    <a:spLocks noChangeShapeType="1"/>
                  </p:cNvSpPr>
                  <p:nvPr/>
                </p:nvSpPr>
                <p:spPr bwMode="auto">
                  <a:xfrm>
                    <a:off x="1512" y="2368"/>
                    <a:ext cx="0" cy="304"/>
                  </a:xfrm>
                  <a:prstGeom prst="line">
                    <a:avLst/>
                  </a:prstGeom>
                  <a:noFill/>
                  <a:ln w="9525">
                    <a:solidFill>
                      <a:schemeClr val="tx1"/>
                    </a:solidFill>
                    <a:miter lim="800000"/>
                    <a:headEnd/>
                    <a:tailEnd/>
                  </a:ln>
                </p:spPr>
                <p:txBody>
                  <a:bodyPr anchor="ctr"/>
                  <a:lstStyle/>
                  <a:p>
                    <a:endParaRPr lang="en-US"/>
                  </a:p>
                </p:txBody>
              </p:sp>
              <p:sp>
                <p:nvSpPr>
                  <p:cNvPr id="43058" name="Line 52"/>
                  <p:cNvSpPr>
                    <a:spLocks noChangeShapeType="1"/>
                  </p:cNvSpPr>
                  <p:nvPr/>
                </p:nvSpPr>
                <p:spPr bwMode="auto">
                  <a:xfrm>
                    <a:off x="1821" y="2368"/>
                    <a:ext cx="0" cy="304"/>
                  </a:xfrm>
                  <a:prstGeom prst="line">
                    <a:avLst/>
                  </a:prstGeom>
                  <a:noFill/>
                  <a:ln w="9525">
                    <a:solidFill>
                      <a:schemeClr val="tx1"/>
                    </a:solidFill>
                    <a:miter lim="800000"/>
                    <a:headEnd/>
                    <a:tailEnd/>
                  </a:ln>
                </p:spPr>
                <p:txBody>
                  <a:bodyPr anchor="ctr"/>
                  <a:lstStyle/>
                  <a:p>
                    <a:endParaRPr lang="en-US"/>
                  </a:p>
                </p:txBody>
              </p:sp>
            </p:grpSp>
            <p:sp>
              <p:nvSpPr>
                <p:cNvPr id="43033" name="Text Box 53"/>
                <p:cNvSpPr txBox="1">
                  <a:spLocks noChangeArrowheads="1"/>
                </p:cNvSpPr>
                <p:nvPr/>
              </p:nvSpPr>
              <p:spPr bwMode="auto">
                <a:xfrm>
                  <a:off x="3564" y="2208"/>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0</a:t>
                  </a:r>
                </a:p>
              </p:txBody>
            </p:sp>
            <p:sp>
              <p:nvSpPr>
                <p:cNvPr id="43034" name="Text Box 54"/>
                <p:cNvSpPr txBox="1">
                  <a:spLocks noChangeArrowheads="1"/>
                </p:cNvSpPr>
                <p:nvPr/>
              </p:nvSpPr>
              <p:spPr bwMode="auto">
                <a:xfrm>
                  <a:off x="3930" y="2208"/>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1</a:t>
                  </a:r>
                </a:p>
              </p:txBody>
            </p:sp>
            <p:sp>
              <p:nvSpPr>
                <p:cNvPr id="43035" name="Text Box 55"/>
                <p:cNvSpPr txBox="1">
                  <a:spLocks noChangeArrowheads="1"/>
                </p:cNvSpPr>
                <p:nvPr/>
              </p:nvSpPr>
              <p:spPr bwMode="auto">
                <a:xfrm>
                  <a:off x="4301" y="2208"/>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2</a:t>
                  </a:r>
                </a:p>
              </p:txBody>
            </p:sp>
            <p:sp>
              <p:nvSpPr>
                <p:cNvPr id="43036" name="Text Box 56"/>
                <p:cNvSpPr txBox="1">
                  <a:spLocks noChangeArrowheads="1"/>
                </p:cNvSpPr>
                <p:nvPr/>
              </p:nvSpPr>
              <p:spPr bwMode="auto">
                <a:xfrm>
                  <a:off x="4681" y="2208"/>
                  <a:ext cx="205" cy="250"/>
                </a:xfrm>
                <a:prstGeom prst="rect">
                  <a:avLst/>
                </a:prstGeom>
                <a:noFill/>
                <a:ln w="9525">
                  <a:noFill/>
                  <a:miter lim="800000"/>
                  <a:headEnd/>
                  <a:tailEnd/>
                </a:ln>
              </p:spPr>
              <p:txBody>
                <a:bodyPr wrap="none">
                  <a:spAutoFit/>
                </a:bodyPr>
                <a:lstStyle/>
                <a:p>
                  <a:r>
                    <a:rPr lang="en-US" sz="2000">
                      <a:solidFill>
                        <a:schemeClr val="tx2"/>
                      </a:solidFill>
                      <a:latin typeface="Arial" charset="0"/>
                      <a:ea typeface="ＭＳ Ｐゴシック" pitchFamily="34" charset="-128"/>
                    </a:rPr>
                    <a:t>3</a:t>
                  </a:r>
                </a:p>
              </p:txBody>
            </p:sp>
            <p:grpSp>
              <p:nvGrpSpPr>
                <p:cNvPr id="43037" name="Group 57"/>
                <p:cNvGrpSpPr>
                  <a:grpSpLocks/>
                </p:cNvGrpSpPr>
                <p:nvPr/>
              </p:nvGrpSpPr>
              <p:grpSpPr bwMode="auto">
                <a:xfrm>
                  <a:off x="2970" y="1745"/>
                  <a:ext cx="662" cy="817"/>
                  <a:chOff x="928" y="1829"/>
                  <a:chExt cx="662" cy="817"/>
                </a:xfrm>
              </p:grpSpPr>
              <p:sp>
                <p:nvSpPr>
                  <p:cNvPr id="43050" name="Text Box 58"/>
                  <p:cNvSpPr txBox="1">
                    <a:spLocks noChangeArrowheads="1"/>
                  </p:cNvSpPr>
                  <p:nvPr/>
                </p:nvSpPr>
                <p:spPr bwMode="auto">
                  <a:xfrm>
                    <a:off x="928" y="1829"/>
                    <a:ext cx="662" cy="250"/>
                  </a:xfrm>
                  <a:prstGeom prst="rect">
                    <a:avLst/>
                  </a:prstGeom>
                  <a:noFill/>
                  <a:ln w="9525">
                    <a:noFill/>
                    <a:miter lim="800000"/>
                    <a:headEnd/>
                    <a:tailEnd/>
                  </a:ln>
                </p:spPr>
                <p:txBody>
                  <a:bodyPr>
                    <a:spAutoFit/>
                  </a:bodyPr>
                  <a:lstStyle/>
                  <a:p>
                    <a:pPr>
                      <a:spcBef>
                        <a:spcPct val="50000"/>
                      </a:spcBef>
                    </a:pPr>
                    <a:r>
                      <a:rPr lang="en-US" sz="2000">
                        <a:latin typeface="Arial" charset="0"/>
                        <a:ea typeface="ＭＳ Ｐゴシック" pitchFamily="34" charset="-128"/>
                      </a:rPr>
                      <a:t>mhs</a:t>
                    </a:r>
                  </a:p>
                </p:txBody>
              </p:sp>
              <p:sp>
                <p:nvSpPr>
                  <p:cNvPr id="43051" name="Rectangle 59"/>
                  <p:cNvSpPr>
                    <a:spLocks noChangeArrowheads="1"/>
                  </p:cNvSpPr>
                  <p:nvPr/>
                </p:nvSpPr>
                <p:spPr bwMode="auto">
                  <a:xfrm>
                    <a:off x="1045" y="2061"/>
                    <a:ext cx="372" cy="198"/>
                  </a:xfrm>
                  <a:prstGeom prst="rect">
                    <a:avLst/>
                  </a:prstGeom>
                  <a:noFill/>
                  <a:ln w="19050">
                    <a:solidFill>
                      <a:schemeClr val="tx1"/>
                    </a:solidFill>
                    <a:miter lim="800000"/>
                    <a:headEnd/>
                    <a:tailEnd/>
                  </a:ln>
                </p:spPr>
                <p:txBody>
                  <a:bodyPr wrap="none" anchor="ctr"/>
                  <a:lstStyle/>
                  <a:p>
                    <a:pPr algn="ctr"/>
                    <a:endParaRPr lang="id-ID">
                      <a:ea typeface="ＭＳ Ｐゴシック" pitchFamily="34" charset="-128"/>
                    </a:endParaRPr>
                  </a:p>
                </p:txBody>
              </p:sp>
              <p:grpSp>
                <p:nvGrpSpPr>
                  <p:cNvPr id="43052" name="Group 60"/>
                  <p:cNvGrpSpPr>
                    <a:grpSpLocks/>
                  </p:cNvGrpSpPr>
                  <p:nvPr/>
                </p:nvGrpSpPr>
                <p:grpSpPr bwMode="auto">
                  <a:xfrm>
                    <a:off x="1217" y="2141"/>
                    <a:ext cx="220" cy="505"/>
                    <a:chOff x="1217" y="2141"/>
                    <a:chExt cx="220" cy="505"/>
                  </a:xfrm>
                </p:grpSpPr>
                <p:sp>
                  <p:nvSpPr>
                    <p:cNvPr id="43053" name="Oval 61"/>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3054" name="Freeform 62"/>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a:solidFill>
                        <a:schemeClr val="tx2"/>
                      </a:solidFill>
                      <a:miter lim="800000"/>
                      <a:headEnd/>
                      <a:tailEnd type="triangle" w="med" len="med"/>
                    </a:ln>
                  </p:spPr>
                  <p:txBody>
                    <a:bodyPr anchor="ctr"/>
                    <a:lstStyle/>
                    <a:p>
                      <a:endParaRPr lang="en-US"/>
                    </a:p>
                  </p:txBody>
                </p:sp>
              </p:grpSp>
            </p:grpSp>
            <p:sp>
              <p:nvSpPr>
                <p:cNvPr id="116799" name="AutoShape 63"/>
                <p:cNvSpPr>
                  <a:spLocks noChangeArrowheads="1"/>
                </p:cNvSpPr>
                <p:nvPr/>
              </p:nvSpPr>
              <p:spPr bwMode="auto">
                <a:xfrm>
                  <a:off x="3267"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A</a:t>
                  </a:r>
                </a:p>
              </p:txBody>
            </p:sp>
            <p:grpSp>
              <p:nvGrpSpPr>
                <p:cNvPr id="43039" name="Group 64"/>
                <p:cNvGrpSpPr>
                  <a:grpSpLocks/>
                </p:cNvGrpSpPr>
                <p:nvPr/>
              </p:nvGrpSpPr>
              <p:grpSpPr bwMode="auto">
                <a:xfrm>
                  <a:off x="3559" y="2581"/>
                  <a:ext cx="114" cy="411"/>
                  <a:chOff x="961" y="2530"/>
                  <a:chExt cx="114" cy="411"/>
                </a:xfrm>
              </p:grpSpPr>
              <p:sp>
                <p:nvSpPr>
                  <p:cNvPr id="43048" name="Oval 65"/>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3049" name="Freeform 66"/>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grpSp>
              <p:nvGrpSpPr>
                <p:cNvPr id="43040" name="Group 67"/>
                <p:cNvGrpSpPr>
                  <a:grpSpLocks/>
                </p:cNvGrpSpPr>
                <p:nvPr/>
              </p:nvGrpSpPr>
              <p:grpSpPr bwMode="auto">
                <a:xfrm>
                  <a:off x="4333" y="2574"/>
                  <a:ext cx="114" cy="411"/>
                  <a:chOff x="961" y="2530"/>
                  <a:chExt cx="114" cy="411"/>
                </a:xfrm>
              </p:grpSpPr>
              <p:sp>
                <p:nvSpPr>
                  <p:cNvPr id="43046" name="Oval 68"/>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3047" name="Freeform 69"/>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grpSp>
              <p:nvGrpSpPr>
                <p:cNvPr id="43041" name="Group 70"/>
                <p:cNvGrpSpPr>
                  <a:grpSpLocks/>
                </p:cNvGrpSpPr>
                <p:nvPr/>
              </p:nvGrpSpPr>
              <p:grpSpPr bwMode="auto">
                <a:xfrm>
                  <a:off x="3956" y="2574"/>
                  <a:ext cx="114" cy="411"/>
                  <a:chOff x="961" y="2530"/>
                  <a:chExt cx="114" cy="411"/>
                </a:xfrm>
              </p:grpSpPr>
              <p:sp>
                <p:nvSpPr>
                  <p:cNvPr id="43044" name="Oval 71"/>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3045" name="Freeform 72"/>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a:solidFill>
                      <a:schemeClr val="tx2"/>
                    </a:solidFill>
                    <a:miter lim="800000"/>
                    <a:headEnd/>
                    <a:tailEnd type="triangle" w="med" len="med"/>
                  </a:ln>
                </p:spPr>
                <p:txBody>
                  <a:bodyPr anchor="ctr"/>
                  <a:lstStyle/>
                  <a:p>
                    <a:endParaRPr lang="en-US"/>
                  </a:p>
                </p:txBody>
              </p:sp>
            </p:grpSp>
            <p:sp>
              <p:nvSpPr>
                <p:cNvPr id="116809" name="AutoShape 73"/>
                <p:cNvSpPr>
                  <a:spLocks noChangeArrowheads="1"/>
                </p:cNvSpPr>
                <p:nvPr/>
              </p:nvSpPr>
              <p:spPr bwMode="auto">
                <a:xfrm>
                  <a:off x="4158"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C</a:t>
                  </a:r>
                </a:p>
              </p:txBody>
            </p:sp>
            <p:sp>
              <p:nvSpPr>
                <p:cNvPr id="116810" name="AutoShape 74"/>
                <p:cNvSpPr>
                  <a:spLocks noChangeArrowheads="1"/>
                </p:cNvSpPr>
                <p:nvPr/>
              </p:nvSpPr>
              <p:spPr bwMode="auto">
                <a:xfrm>
                  <a:off x="3728" y="2989"/>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a:defRPr/>
                  </a:pPr>
                  <a:r>
                    <a:rPr lang="en-US" sz="1600">
                      <a:latin typeface="Tahoma" pitchFamily="34" charset="0"/>
                      <a:ea typeface="ＭＳ Ｐゴシック" pitchFamily="34" charset="-128"/>
                    </a:rPr>
                    <a:t>D</a:t>
                  </a:r>
                </a:p>
              </p:txBody>
            </p:sp>
          </p:grpSp>
          <p:grpSp>
            <p:nvGrpSpPr>
              <p:cNvPr id="43027" name="Group 75"/>
              <p:cNvGrpSpPr>
                <a:grpSpLocks/>
              </p:cNvGrpSpPr>
              <p:nvPr/>
            </p:nvGrpSpPr>
            <p:grpSpPr bwMode="auto">
              <a:xfrm>
                <a:off x="4738" y="2593"/>
                <a:ext cx="97" cy="297"/>
                <a:chOff x="1709" y="2313"/>
                <a:chExt cx="97" cy="297"/>
              </a:xfrm>
            </p:grpSpPr>
            <p:sp>
              <p:nvSpPr>
                <p:cNvPr id="43028" name="Oval 76"/>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3029" name="Line 77"/>
                <p:cNvSpPr>
                  <a:spLocks noChangeShapeType="1"/>
                </p:cNvSpPr>
                <p:nvPr/>
              </p:nvSpPr>
              <p:spPr bwMode="auto">
                <a:xfrm>
                  <a:off x="1757" y="2336"/>
                  <a:ext cx="0" cy="259"/>
                </a:xfrm>
                <a:prstGeom prst="line">
                  <a:avLst/>
                </a:prstGeom>
                <a:noFill/>
                <a:ln w="19050">
                  <a:solidFill>
                    <a:schemeClr val="tx2"/>
                  </a:solidFill>
                  <a:miter lim="800000"/>
                  <a:headEnd/>
                  <a:tailEnd/>
                </a:ln>
              </p:spPr>
              <p:txBody>
                <a:bodyPr anchor="ctr"/>
                <a:lstStyle/>
                <a:p>
                  <a:endParaRPr lang="en-US"/>
                </a:p>
              </p:txBody>
            </p:sp>
            <p:sp>
              <p:nvSpPr>
                <p:cNvPr id="43030" name="Line 78"/>
                <p:cNvSpPr>
                  <a:spLocks noChangeShapeType="1"/>
                </p:cNvSpPr>
                <p:nvPr/>
              </p:nvSpPr>
              <p:spPr bwMode="auto">
                <a:xfrm>
                  <a:off x="1724" y="2589"/>
                  <a:ext cx="67" cy="0"/>
                </a:xfrm>
                <a:prstGeom prst="line">
                  <a:avLst/>
                </a:prstGeom>
                <a:noFill/>
                <a:ln w="19050">
                  <a:solidFill>
                    <a:schemeClr val="tx2"/>
                  </a:solidFill>
                  <a:miter lim="800000"/>
                  <a:headEnd/>
                  <a:tailEnd/>
                </a:ln>
              </p:spPr>
              <p:txBody>
                <a:bodyPr anchor="ctr"/>
                <a:lstStyle/>
                <a:p>
                  <a:endParaRPr lang="en-US"/>
                </a:p>
              </p:txBody>
            </p:sp>
            <p:sp>
              <p:nvSpPr>
                <p:cNvPr id="43031" name="Line 79"/>
                <p:cNvSpPr>
                  <a:spLocks noChangeShapeType="1"/>
                </p:cNvSpPr>
                <p:nvPr/>
              </p:nvSpPr>
              <p:spPr bwMode="auto">
                <a:xfrm flipV="1">
                  <a:off x="1709" y="2608"/>
                  <a:ext cx="97" cy="2"/>
                </a:xfrm>
                <a:prstGeom prst="line">
                  <a:avLst/>
                </a:prstGeom>
                <a:noFill/>
                <a:ln w="19050">
                  <a:solidFill>
                    <a:schemeClr val="tx2"/>
                  </a:solidFill>
                  <a:miter lim="800000"/>
                  <a:headEnd/>
                  <a:tailEnd/>
                </a:ln>
              </p:spPr>
              <p:txBody>
                <a:bodyPr anchor="ctr"/>
                <a:lstStyle/>
                <a:p>
                  <a:endParaRPr lang="en-US"/>
                </a:p>
              </p:txBody>
            </p:sp>
          </p:grpSp>
        </p:grpSp>
        <p:grpSp>
          <p:nvGrpSpPr>
            <p:cNvPr id="43019" name="Group 80"/>
            <p:cNvGrpSpPr>
              <a:grpSpLocks/>
            </p:cNvGrpSpPr>
            <p:nvPr/>
          </p:nvGrpSpPr>
          <p:grpSpPr bwMode="auto">
            <a:xfrm>
              <a:off x="648" y="3598"/>
              <a:ext cx="1765" cy="253"/>
              <a:chOff x="648" y="3595"/>
              <a:chExt cx="1765" cy="253"/>
            </a:xfrm>
          </p:grpSpPr>
          <p:sp>
            <p:nvSpPr>
              <p:cNvPr id="43023" name="Text Box 81"/>
              <p:cNvSpPr txBox="1">
                <a:spLocks noChangeArrowheads="1"/>
              </p:cNvSpPr>
              <p:nvPr/>
            </p:nvSpPr>
            <p:spPr bwMode="auto">
              <a:xfrm>
                <a:off x="648" y="3595"/>
                <a:ext cx="1765" cy="252"/>
              </a:xfrm>
              <a:prstGeom prst="rect">
                <a:avLst/>
              </a:prstGeom>
              <a:noFill/>
              <a:ln w="9525">
                <a:noFill/>
                <a:miter lim="800000"/>
                <a:headEnd/>
                <a:tailEnd/>
              </a:ln>
            </p:spPr>
            <p:txBody>
              <a:bodyPr wrap="none">
                <a:spAutoFit/>
              </a:bodyPr>
              <a:lstStyle/>
              <a:p>
                <a:r>
                  <a:rPr lang="en-US" sz="2000">
                    <a:ea typeface="ＭＳ Ｐゴシック" pitchFamily="34" charset="-128"/>
                  </a:rPr>
                  <a:t>Sebelum          dieksekusi</a:t>
                </a:r>
                <a:endParaRPr lang="en-US" sz="2000">
                  <a:solidFill>
                    <a:schemeClr val="tx2"/>
                  </a:solidFill>
                  <a:latin typeface="Arial" charset="0"/>
                  <a:ea typeface="ＭＳ Ｐゴシック" pitchFamily="34" charset="-128"/>
                </a:endParaRPr>
              </a:p>
            </p:txBody>
          </p:sp>
          <p:sp>
            <p:nvSpPr>
              <p:cNvPr id="116818" name="Oval 82"/>
              <p:cNvSpPr>
                <a:spLocks noChangeArrowheads="1"/>
              </p:cNvSpPr>
              <p:nvPr/>
            </p:nvSpPr>
            <p:spPr bwMode="auto">
              <a:xfrm>
                <a:off x="1305" y="362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nvGrpSpPr>
            <p:cNvPr id="43020" name="Group 83"/>
            <p:cNvGrpSpPr>
              <a:grpSpLocks/>
            </p:cNvGrpSpPr>
            <p:nvPr/>
          </p:nvGrpSpPr>
          <p:grpSpPr bwMode="auto">
            <a:xfrm>
              <a:off x="3159" y="3599"/>
              <a:ext cx="2258" cy="253"/>
              <a:chOff x="1424" y="2098"/>
              <a:chExt cx="2258" cy="253"/>
            </a:xfrm>
          </p:grpSpPr>
          <p:sp>
            <p:nvSpPr>
              <p:cNvPr id="43021" name="Text Box 84"/>
              <p:cNvSpPr txBox="1">
                <a:spLocks noChangeArrowheads="1"/>
              </p:cNvSpPr>
              <p:nvPr/>
            </p:nvSpPr>
            <p:spPr bwMode="auto">
              <a:xfrm>
                <a:off x="1424" y="2098"/>
                <a:ext cx="2258" cy="252"/>
              </a:xfrm>
              <a:prstGeom prst="rect">
                <a:avLst/>
              </a:prstGeom>
              <a:noFill/>
              <a:ln w="9525">
                <a:noFill/>
                <a:miter lim="800000"/>
                <a:headEnd/>
                <a:tailEnd/>
              </a:ln>
            </p:spPr>
            <p:txBody>
              <a:bodyPr>
                <a:spAutoFit/>
              </a:bodyPr>
              <a:lstStyle/>
              <a:p>
                <a:r>
                  <a:rPr lang="en-US" sz="2000">
                    <a:ea typeface="ＭＳ Ｐゴシック" pitchFamily="34" charset="-128"/>
                  </a:rPr>
                  <a:t>Setelah           dieksekusi</a:t>
                </a:r>
                <a:endParaRPr lang="en-US" sz="2000">
                  <a:solidFill>
                    <a:schemeClr val="tx2"/>
                  </a:solidFill>
                  <a:latin typeface="Arial" charset="0"/>
                  <a:ea typeface="ＭＳ Ｐゴシック" pitchFamily="34" charset="-128"/>
                </a:endParaRPr>
              </a:p>
            </p:txBody>
          </p:sp>
          <p:sp>
            <p:nvSpPr>
              <p:cNvPr id="116821" name="Oval 85"/>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dirty="0">
                    <a:solidFill>
                      <a:srgbClr val="C1051B"/>
                    </a:solidFill>
                    <a:latin typeface="Arial" charset="0"/>
                    <a:ea typeface="ＭＳ Ｐゴシック" pitchFamily="34" charset="-128"/>
                  </a:rPr>
                  <a:t>A</a:t>
                </a:r>
                <a:endParaRPr lang="en-US" altLang="ja-JP" dirty="0">
                  <a:solidFill>
                    <a:srgbClr val="000000"/>
                  </a:solidFill>
                  <a:ea typeface="ＭＳ Ｐゴシック" pitchFamily="34" charset="-128"/>
                </a:endParaRPr>
              </a:p>
            </p:txBody>
          </p:sp>
        </p:grpSp>
      </p:grpSp>
    </p:spTree>
    <p:custDataLst>
      <p:tags r:id="rId1"/>
    </p:custData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116742"/>
                                        </p:tgtEl>
                                        <p:attrNameLst>
                                          <p:attrName>style.visibility</p:attrName>
                                        </p:attrNameLst>
                                      </p:cBhvr>
                                      <p:to>
                                        <p:strVal val="visible"/>
                                      </p:to>
                                    </p:set>
                                    <p:animEffect transition="in" filter="dissolve">
                                      <p:cBhvr>
                                        <p:cTn id="11" dur="500"/>
                                        <p:tgtEl>
                                          <p:spTgt spid="11674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4000" b="1"/>
              <a:t>Konsep Dasar (1)</a:t>
            </a:r>
          </a:p>
        </p:txBody>
      </p:sp>
      <p:sp>
        <p:nvSpPr>
          <p:cNvPr id="16387" name="Rectangle 3" descr="Rectangle: Click to edit Master text styles&#10;Second level&#10;Third level&#10;Fourth level&#10;Fifth level"/>
          <p:cNvSpPr>
            <a:spLocks noGrp="1" noChangeArrowheads="1"/>
          </p:cNvSpPr>
          <p:nvPr>
            <p:ph type="body" idx="1"/>
          </p:nvPr>
        </p:nvSpPr>
        <p:spPr/>
        <p:txBody>
          <a:bodyPr/>
          <a:lstStyle/>
          <a:p>
            <a:pPr marL="990600" lvl="1" indent="-533400" eaLnBrk="1" hangingPunct="1"/>
            <a:r>
              <a:rPr lang="en-US"/>
              <a:t>Array adalah kumpulan data/obyek sejenis dalam posisi (indeks) tertentu</a:t>
            </a:r>
          </a:p>
          <a:p>
            <a:pPr marL="990600" lvl="1" indent="-533400" eaLnBrk="1" hangingPunct="1"/>
            <a:r>
              <a:rPr lang="en-US"/>
              <a:t>Array mempunyai satu nama tetapi data/obyek di dalam array dikenali lewat alamat posisinya (indeks)</a:t>
            </a:r>
          </a:p>
          <a:p>
            <a:pPr marL="990600" lvl="1" indent="-533400" eaLnBrk="1" hangingPunct="1"/>
            <a:r>
              <a:rPr lang="en-US"/>
              <a:t>Array memudahkan pengelolaan data/obyek yang banyak karena data yang banyak bisa disimpan dengan satu nama saja</a:t>
            </a:r>
          </a:p>
          <a:p>
            <a:pPr marL="990600" lvl="1" indent="-533400" eaLnBrk="1" hangingPunct="1">
              <a:buFont typeface="Wingdings" pitchFamily="2" charset="2"/>
              <a:buNone/>
            </a:pPr>
            <a:endParaRPr lang="en-US"/>
          </a:p>
          <a:p>
            <a:pPr marL="609600" indent="-609600" eaLnBrk="1" hangingPunct="1">
              <a:buFont typeface="Wingdings" pitchFamily="2" charset="2"/>
              <a:buNone/>
            </a:pPr>
            <a:endParaRPr lang="en-US"/>
          </a:p>
        </p:txBody>
      </p:sp>
    </p:spTree>
  </p:cSld>
  <p:clrMapOvr>
    <a:masterClrMapping/>
  </p:clrMapOvr>
  <p:transition spd="med" advClick="0">
    <p:wipe/>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8" name="Slide Number Placeholder 4"/>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DEFD9468-E919-427E-BFEB-D67DEC50CD76}" type="slidenum">
              <a:rPr lang="en-US">
                <a:solidFill>
                  <a:srgbClr val="996633"/>
                </a:solidFill>
              </a:rPr>
              <a:pPr>
                <a:defRPr/>
              </a:pPr>
              <a:t>30</a:t>
            </a:fld>
            <a:endParaRPr lang="en-US">
              <a:solidFill>
                <a:srgbClr val="996633"/>
              </a:solidFill>
            </a:endParaRPr>
          </a:p>
        </p:txBody>
      </p:sp>
      <p:sp>
        <p:nvSpPr>
          <p:cNvPr id="44036" name="Rectangle 2"/>
          <p:cNvSpPr>
            <a:spLocks noGrp="1" noChangeArrowheads="1"/>
          </p:cNvSpPr>
          <p:nvPr>
            <p:ph type="title"/>
          </p:nvPr>
        </p:nvSpPr>
        <p:spPr/>
        <p:txBody>
          <a:bodyPr/>
          <a:lstStyle/>
          <a:p>
            <a:pPr eaLnBrk="1" hangingPunct="1"/>
            <a:r>
              <a:rPr lang="en-US" sz="2800"/>
              <a:t>Pemrosesan Array Mahasiswa – Contoh 3</a:t>
            </a:r>
          </a:p>
        </p:txBody>
      </p:sp>
      <p:sp>
        <p:nvSpPr>
          <p:cNvPr id="44037" name="Rectangle 3"/>
          <p:cNvSpPr>
            <a:spLocks noGrp="1" noChangeArrowheads="1"/>
          </p:cNvSpPr>
          <p:nvPr>
            <p:ph type="body" idx="1"/>
          </p:nvPr>
        </p:nvSpPr>
        <p:spPr>
          <a:xfrm>
            <a:off x="242888" y="1052513"/>
            <a:ext cx="8710612" cy="549275"/>
          </a:xfrm>
        </p:spPr>
        <p:txBody>
          <a:bodyPr/>
          <a:lstStyle/>
          <a:p>
            <a:pPr eaLnBrk="1" hangingPunct="1">
              <a:lnSpc>
                <a:spcPct val="90000"/>
              </a:lnSpc>
            </a:pPr>
            <a:r>
              <a:rPr lang="en-US" sz="2400"/>
              <a:t>Mencari mhs tertentu. </a:t>
            </a:r>
            <a:endParaRPr lang="en-US" sz="1800">
              <a:latin typeface="Courier New" pitchFamily="49" charset="0"/>
            </a:endParaRPr>
          </a:p>
        </p:txBody>
      </p:sp>
      <p:sp>
        <p:nvSpPr>
          <p:cNvPr id="118789" name="Rectangle 5"/>
          <p:cNvSpPr>
            <a:spLocks noChangeArrowheads="1"/>
          </p:cNvSpPr>
          <p:nvPr/>
        </p:nvSpPr>
        <p:spPr bwMode="auto">
          <a:xfrm>
            <a:off x="381000" y="1571625"/>
            <a:ext cx="8569325" cy="52038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4039" name="Rectangle 6"/>
          <p:cNvSpPr>
            <a:spLocks noChangeArrowheads="1"/>
          </p:cNvSpPr>
          <p:nvPr/>
        </p:nvSpPr>
        <p:spPr bwMode="auto">
          <a:xfrm>
            <a:off x="546100" y="1781175"/>
            <a:ext cx="8239125" cy="5035550"/>
          </a:xfrm>
          <a:prstGeom prst="rect">
            <a:avLst/>
          </a:prstGeom>
          <a:noFill/>
          <a:ln w="9525">
            <a:noFill/>
            <a:miter lim="800000"/>
            <a:headEnd/>
            <a:tailEnd/>
          </a:ln>
        </p:spPr>
        <p:txBody>
          <a:bodyPr>
            <a:spAutoFit/>
          </a:bodyPr>
          <a:lstStyle/>
          <a:p>
            <a:pPr>
              <a:tabLst>
                <a:tab pos="457200" algn="l"/>
                <a:tab pos="914400" algn="l"/>
                <a:tab pos="1257300" algn="l"/>
                <a:tab pos="1828800" algn="l"/>
                <a:tab pos="2057400" algn="l"/>
                <a:tab pos="2286000" algn="l"/>
              </a:tabLst>
            </a:pPr>
            <a:r>
              <a:rPr lang="en-US" sz="1800">
                <a:solidFill>
                  <a:srgbClr val="003399"/>
                </a:solidFill>
              </a:rPr>
              <a:t>String searchName = JOptionPane.showInputDialog(null, "Nama yang akan di cari :");        int i = 0;</a:t>
            </a:r>
          </a:p>
          <a:p>
            <a:pPr>
              <a:tabLst>
                <a:tab pos="457200" algn="l"/>
                <a:tab pos="914400" algn="l"/>
                <a:tab pos="1257300" algn="l"/>
                <a:tab pos="1828800" algn="l"/>
                <a:tab pos="2057400" algn="l"/>
                <a:tab pos="2286000" algn="l"/>
              </a:tabLst>
            </a:pPr>
            <a:endParaRPr lang="en-US" sz="1800">
              <a:solidFill>
                <a:srgbClr val="003399"/>
              </a:solidFill>
            </a:endParaRPr>
          </a:p>
          <a:p>
            <a:pPr>
              <a:tabLst>
                <a:tab pos="457200" algn="l"/>
                <a:tab pos="914400" algn="l"/>
                <a:tab pos="1257300" algn="l"/>
                <a:tab pos="1828800" algn="l"/>
                <a:tab pos="2057400" algn="l"/>
                <a:tab pos="2286000" algn="l"/>
              </a:tabLst>
            </a:pPr>
            <a:r>
              <a:rPr lang="en-US" sz="1800">
                <a:solidFill>
                  <a:srgbClr val="003399"/>
                </a:solidFill>
              </a:rPr>
              <a:t>        while ( i &lt; mhs.length &amp;&amp; !mhs[i].getNama().equals( searchName ) ) </a:t>
            </a:r>
          </a:p>
          <a:p>
            <a:pPr>
              <a:tabLst>
                <a:tab pos="457200" algn="l"/>
                <a:tab pos="914400" algn="l"/>
                <a:tab pos="1257300" algn="l"/>
                <a:tab pos="1828800" algn="l"/>
                <a:tab pos="2057400" algn="l"/>
                <a:tab pos="2286000" algn="l"/>
              </a:tabLst>
            </a:pPr>
            <a:r>
              <a:rPr lang="en-US" sz="1800">
                <a:solidFill>
                  <a:srgbClr val="003399"/>
                </a:solidFill>
              </a:rPr>
              <a:t>       {</a:t>
            </a:r>
          </a:p>
          <a:p>
            <a:pPr>
              <a:tabLst>
                <a:tab pos="457200" algn="l"/>
                <a:tab pos="914400" algn="l"/>
                <a:tab pos="1257300" algn="l"/>
                <a:tab pos="1828800" algn="l"/>
                <a:tab pos="2057400" algn="l"/>
                <a:tab pos="2286000" algn="l"/>
              </a:tabLst>
            </a:pPr>
            <a:r>
              <a:rPr lang="en-US" sz="1800">
                <a:solidFill>
                  <a:srgbClr val="003399"/>
                </a:solidFill>
              </a:rPr>
              <a:t>            i++;</a:t>
            </a:r>
          </a:p>
          <a:p>
            <a:pPr>
              <a:tabLst>
                <a:tab pos="457200" algn="l"/>
                <a:tab pos="914400" algn="l"/>
                <a:tab pos="1257300" algn="l"/>
                <a:tab pos="1828800" algn="l"/>
                <a:tab pos="2057400" algn="l"/>
                <a:tab pos="2286000" algn="l"/>
              </a:tabLst>
            </a:pPr>
            <a:r>
              <a:rPr lang="en-US" sz="1800">
                <a:solidFill>
                  <a:srgbClr val="003399"/>
                </a:solidFill>
              </a:rPr>
              <a:t>        }</a:t>
            </a:r>
          </a:p>
          <a:p>
            <a:pPr>
              <a:tabLst>
                <a:tab pos="457200" algn="l"/>
                <a:tab pos="914400" algn="l"/>
                <a:tab pos="1257300" algn="l"/>
                <a:tab pos="1828800" algn="l"/>
                <a:tab pos="2057400" algn="l"/>
                <a:tab pos="2286000" algn="l"/>
              </a:tabLst>
            </a:pPr>
            <a:r>
              <a:rPr lang="en-US" sz="1800">
                <a:solidFill>
                  <a:srgbClr val="003399"/>
                </a:solidFill>
              </a:rPr>
              <a:t>        </a:t>
            </a:r>
          </a:p>
          <a:p>
            <a:pPr>
              <a:tabLst>
                <a:tab pos="457200" algn="l"/>
                <a:tab pos="914400" algn="l"/>
                <a:tab pos="1257300" algn="l"/>
                <a:tab pos="1828800" algn="l"/>
                <a:tab pos="2057400" algn="l"/>
                <a:tab pos="2286000" algn="l"/>
              </a:tabLst>
            </a:pPr>
            <a:r>
              <a:rPr lang="en-US" sz="1800">
                <a:solidFill>
                  <a:srgbClr val="003399"/>
                </a:solidFill>
              </a:rPr>
              <a:t>        if (i == mhs.length) {</a:t>
            </a:r>
          </a:p>
          <a:p>
            <a:pPr>
              <a:tabLst>
                <a:tab pos="457200" algn="l"/>
                <a:tab pos="914400" algn="l"/>
                <a:tab pos="1257300" algn="l"/>
                <a:tab pos="1828800" algn="l"/>
                <a:tab pos="2057400" algn="l"/>
                <a:tab pos="2286000" algn="l"/>
              </a:tabLst>
            </a:pPr>
            <a:r>
              <a:rPr lang="en-US" sz="1800">
                <a:solidFill>
                  <a:srgbClr val="003399"/>
                </a:solidFill>
              </a:rPr>
              <a:t>            //pencarian tidak ketemu</a:t>
            </a:r>
          </a:p>
          <a:p>
            <a:pPr>
              <a:tabLst>
                <a:tab pos="457200" algn="l"/>
                <a:tab pos="914400" algn="l"/>
                <a:tab pos="1257300" algn="l"/>
                <a:tab pos="1828800" algn="l"/>
                <a:tab pos="2057400" algn="l"/>
                <a:tab pos="2286000" algn="l"/>
              </a:tabLst>
            </a:pPr>
            <a:r>
              <a:rPr lang="en-US" sz="1800">
                <a:solidFill>
                  <a:srgbClr val="003399"/>
                </a:solidFill>
              </a:rPr>
              <a:t>            System.out.println( searchName + " tidak ada di array" );</a:t>
            </a:r>
          </a:p>
          <a:p>
            <a:pPr>
              <a:tabLst>
                <a:tab pos="457200" algn="l"/>
                <a:tab pos="914400" algn="l"/>
                <a:tab pos="1257300" algn="l"/>
                <a:tab pos="1828800" algn="l"/>
                <a:tab pos="2057400" algn="l"/>
                <a:tab pos="2286000" algn="l"/>
              </a:tabLst>
            </a:pPr>
            <a:r>
              <a:rPr lang="en-US" sz="1800">
                <a:solidFill>
                  <a:srgbClr val="003399"/>
                </a:solidFill>
              </a:rPr>
              <a:t>        }</a:t>
            </a:r>
          </a:p>
          <a:p>
            <a:pPr>
              <a:tabLst>
                <a:tab pos="457200" algn="l"/>
                <a:tab pos="914400" algn="l"/>
                <a:tab pos="1257300" algn="l"/>
                <a:tab pos="1828800" algn="l"/>
                <a:tab pos="2057400" algn="l"/>
                <a:tab pos="2286000" algn="l"/>
              </a:tabLst>
            </a:pPr>
            <a:r>
              <a:rPr lang="en-US" sz="1800">
                <a:solidFill>
                  <a:srgbClr val="003399"/>
                </a:solidFill>
              </a:rPr>
              <a:t>        else {</a:t>
            </a:r>
          </a:p>
          <a:p>
            <a:pPr>
              <a:tabLst>
                <a:tab pos="457200" algn="l"/>
                <a:tab pos="914400" algn="l"/>
                <a:tab pos="1257300" algn="l"/>
                <a:tab pos="1828800" algn="l"/>
                <a:tab pos="2057400" algn="l"/>
                <a:tab pos="2286000" algn="l"/>
              </a:tabLst>
            </a:pPr>
            <a:r>
              <a:rPr lang="en-US" sz="1800">
                <a:solidFill>
                  <a:srgbClr val="003399"/>
                </a:solidFill>
              </a:rPr>
              <a:t>            //ketemu !!</a:t>
            </a:r>
          </a:p>
          <a:p>
            <a:pPr>
              <a:tabLst>
                <a:tab pos="457200" algn="l"/>
                <a:tab pos="914400" algn="l"/>
                <a:tab pos="1257300" algn="l"/>
                <a:tab pos="1828800" algn="l"/>
                <a:tab pos="2057400" algn="l"/>
                <a:tab pos="2286000" algn="l"/>
              </a:tabLst>
            </a:pPr>
            <a:r>
              <a:rPr lang="en-US" sz="1800">
                <a:solidFill>
                  <a:srgbClr val="003399"/>
                </a:solidFill>
              </a:rPr>
              <a:t>            System.out.println("Ditemukan " + searchName + </a:t>
            </a:r>
          </a:p>
          <a:p>
            <a:pPr>
              <a:tabLst>
                <a:tab pos="457200" algn="l"/>
                <a:tab pos="914400" algn="l"/>
                <a:tab pos="1257300" algn="l"/>
                <a:tab pos="1828800" algn="l"/>
                <a:tab pos="2057400" algn="l"/>
                <a:tab pos="2286000" algn="l"/>
              </a:tabLst>
            </a:pPr>
            <a:r>
              <a:rPr lang="en-US" sz="1800">
                <a:solidFill>
                  <a:srgbClr val="003399"/>
                </a:solidFill>
              </a:rPr>
              <a:t>                               " pada posisi " + i);</a:t>
            </a:r>
          </a:p>
          <a:p>
            <a:pPr>
              <a:tabLst>
                <a:tab pos="457200" algn="l"/>
                <a:tab pos="914400" algn="l"/>
                <a:tab pos="1257300" algn="l"/>
                <a:tab pos="1828800" algn="l"/>
                <a:tab pos="2057400" algn="l"/>
                <a:tab pos="2286000" algn="l"/>
              </a:tabLst>
            </a:pPr>
            <a:r>
              <a:rPr lang="en-US" sz="1800">
                <a:solidFill>
                  <a:srgbClr val="003399"/>
                </a:solidFill>
              </a:rPr>
              <a:t>        }</a:t>
            </a:r>
          </a:p>
          <a:p>
            <a:pPr>
              <a:tabLst>
                <a:tab pos="457200" algn="l"/>
                <a:tab pos="914400" algn="l"/>
                <a:tab pos="1257300" algn="l"/>
                <a:tab pos="1828800" algn="l"/>
                <a:tab pos="2057400" algn="l"/>
                <a:tab pos="2286000" algn="l"/>
              </a:tabLst>
            </a:pPr>
            <a:r>
              <a:rPr lang="en-US" sz="1800">
                <a:solidFill>
                  <a:srgbClr val="003399"/>
                </a:solidFill>
              </a:rPr>
              <a:t>   }</a:t>
            </a:r>
            <a:r>
              <a:rPr lang="en-US" sz="1800"/>
              <a:t>    </a:t>
            </a:r>
          </a:p>
        </p:txBody>
      </p:sp>
    </p:spTree>
    <p:custDataLst>
      <p:tags r:id="rId1"/>
    </p:custDataLst>
  </p:cSld>
  <p:clrMapOvr>
    <a:masterClrMapping/>
  </p:clrMapOvr>
  <p:transition spd="med" advClick="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40" name="Slide Number Placeholder 3"/>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0EDD5F01-F446-48B9-B366-93FCC3482FA2}" type="slidenum">
              <a:rPr lang="en-US">
                <a:solidFill>
                  <a:srgbClr val="996633"/>
                </a:solidFill>
              </a:rPr>
              <a:pPr>
                <a:defRPr/>
              </a:pPr>
              <a:t>31</a:t>
            </a:fld>
            <a:endParaRPr lang="en-US">
              <a:solidFill>
                <a:srgbClr val="996633"/>
              </a:solidFill>
            </a:endParaRPr>
          </a:p>
        </p:txBody>
      </p:sp>
      <p:sp>
        <p:nvSpPr>
          <p:cNvPr id="61442" name="Rectangle 2"/>
          <p:cNvSpPr>
            <a:spLocks noChangeArrowheads="1"/>
          </p:cNvSpPr>
          <p:nvPr/>
        </p:nvSpPr>
        <p:spPr bwMode="auto">
          <a:xfrm>
            <a:off x="4418013" y="1079500"/>
            <a:ext cx="4540250" cy="1846263"/>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5061" name="Rectangle 3"/>
          <p:cNvSpPr>
            <a:spLocks noGrp="1" noChangeArrowheads="1"/>
          </p:cNvSpPr>
          <p:nvPr>
            <p:ph type="title"/>
          </p:nvPr>
        </p:nvSpPr>
        <p:spPr/>
        <p:txBody>
          <a:bodyPr/>
          <a:lstStyle/>
          <a:p>
            <a:pPr eaLnBrk="1" hangingPunct="1"/>
            <a:r>
              <a:rPr lang="en-US"/>
              <a:t>Mengirimkan Array ke Method - 1</a:t>
            </a:r>
          </a:p>
        </p:txBody>
      </p:sp>
      <p:sp>
        <p:nvSpPr>
          <p:cNvPr id="61444" name="Rectangle 4"/>
          <p:cNvSpPr>
            <a:spLocks noChangeArrowheads="1"/>
          </p:cNvSpPr>
          <p:nvPr/>
        </p:nvSpPr>
        <p:spPr bwMode="auto">
          <a:xfrm>
            <a:off x="190500" y="1062038"/>
            <a:ext cx="3803650" cy="1846262"/>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5063" name="Text Box 5"/>
          <p:cNvSpPr txBox="1">
            <a:spLocks noChangeArrowheads="1"/>
          </p:cNvSpPr>
          <p:nvPr/>
        </p:nvSpPr>
        <p:spPr bwMode="auto">
          <a:xfrm>
            <a:off x="225425" y="1108075"/>
            <a:ext cx="966788" cy="461963"/>
          </a:xfrm>
          <a:prstGeom prst="rect">
            <a:avLst/>
          </a:prstGeom>
          <a:noFill/>
          <a:ln w="9525">
            <a:noFill/>
            <a:miter lim="800000"/>
            <a:headEnd/>
            <a:tailEnd/>
          </a:ln>
        </p:spPr>
        <p:txBody>
          <a:bodyPr wrap="none">
            <a:spAutoFit/>
          </a:bodyPr>
          <a:lstStyle/>
          <a:p>
            <a:r>
              <a:rPr lang="en-US" altLang="ja-JP" b="1">
                <a:solidFill>
                  <a:srgbClr val="15151D"/>
                </a:solidFill>
                <a:latin typeface="Tahoma" pitchFamily="34" charset="0"/>
                <a:ea typeface="ＭＳ Ｐゴシック" pitchFamily="34" charset="-128"/>
              </a:rPr>
              <a:t>Kode</a:t>
            </a:r>
            <a:endParaRPr lang="en-US" altLang="ja-JP">
              <a:solidFill>
                <a:srgbClr val="15151D"/>
              </a:solidFill>
              <a:ea typeface="ＭＳ Ｐゴシック" pitchFamily="34" charset="-128"/>
            </a:endParaRPr>
          </a:p>
        </p:txBody>
      </p:sp>
      <p:sp>
        <p:nvSpPr>
          <p:cNvPr id="61446" name="Text Box 6"/>
          <p:cNvSpPr txBox="1">
            <a:spLocks noChangeArrowheads="1"/>
          </p:cNvSpPr>
          <p:nvPr/>
        </p:nvSpPr>
        <p:spPr bwMode="auto">
          <a:xfrm>
            <a:off x="58738" y="5183188"/>
            <a:ext cx="1778000" cy="830262"/>
          </a:xfrm>
          <a:prstGeom prst="rect">
            <a:avLst/>
          </a:prstGeom>
          <a:noFill/>
          <a:ln w="9525">
            <a:noFill/>
            <a:miter lim="800000"/>
            <a:headEnd/>
            <a:tailEnd/>
          </a:ln>
        </p:spPr>
        <p:txBody>
          <a:bodyPr>
            <a:spAutoFit/>
          </a:bodyPr>
          <a:lstStyle/>
          <a:p>
            <a:r>
              <a:rPr lang="en-US" altLang="ja-JP" b="1">
                <a:solidFill>
                  <a:srgbClr val="15151D"/>
                </a:solidFill>
                <a:latin typeface="Tahoma" pitchFamily="34" charset="0"/>
                <a:ea typeface="ＭＳ Ｐゴシック" pitchFamily="34" charset="-128"/>
              </a:rPr>
              <a:t>Keadaan Memori</a:t>
            </a:r>
            <a:endParaRPr lang="en-US" altLang="ja-JP">
              <a:ea typeface="ＭＳ Ｐゴシック" pitchFamily="34" charset="-128"/>
            </a:endParaRPr>
          </a:p>
        </p:txBody>
      </p:sp>
      <p:sp>
        <p:nvSpPr>
          <p:cNvPr id="45065" name="Text Box 7"/>
          <p:cNvSpPr txBox="1">
            <a:spLocks noChangeArrowheads="1"/>
          </p:cNvSpPr>
          <p:nvPr/>
        </p:nvSpPr>
        <p:spPr bwMode="auto">
          <a:xfrm>
            <a:off x="357188" y="1670050"/>
            <a:ext cx="3338512" cy="549275"/>
          </a:xfrm>
          <a:prstGeom prst="rect">
            <a:avLst/>
          </a:prstGeom>
          <a:noFill/>
          <a:ln w="9525">
            <a:noFill/>
            <a:miter lim="800000"/>
            <a:headEnd/>
            <a:tailEnd/>
          </a:ln>
        </p:spPr>
        <p:txBody>
          <a:bodyPr>
            <a:spAutoFit/>
          </a:bodyPr>
          <a:lstStyle/>
          <a:p>
            <a:r>
              <a:rPr lang="en-US" altLang="ja-JP" sz="1400">
                <a:solidFill>
                  <a:srgbClr val="000000"/>
                </a:solidFill>
                <a:latin typeface="Courier New" pitchFamily="49" charset="0"/>
                <a:ea typeface="ＭＳ Ｐゴシック" pitchFamily="34" charset="-128"/>
              </a:rPr>
              <a:t>minOne </a:t>
            </a:r>
          </a:p>
          <a:p>
            <a:r>
              <a:rPr lang="en-US" altLang="ja-JP" sz="1400">
                <a:solidFill>
                  <a:srgbClr val="000000"/>
                </a:solidFill>
                <a:latin typeface="Courier New" pitchFamily="49" charset="0"/>
                <a:ea typeface="ＭＳ Ｐゴシック" pitchFamily="34" charset="-128"/>
              </a:rPr>
              <a:t>= searchMinimum(arrayOne);</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sp>
        <p:nvSpPr>
          <p:cNvPr id="45066" name="Text Box 8"/>
          <p:cNvSpPr txBox="1">
            <a:spLocks noChangeArrowheads="1"/>
          </p:cNvSpPr>
          <p:nvPr/>
        </p:nvSpPr>
        <p:spPr bwMode="auto">
          <a:xfrm>
            <a:off x="4406900" y="1168400"/>
            <a:ext cx="4456113" cy="1581150"/>
          </a:xfrm>
          <a:prstGeom prst="rect">
            <a:avLst/>
          </a:prstGeom>
          <a:noFill/>
          <a:ln w="9525">
            <a:noFill/>
            <a:miter lim="800000"/>
            <a:headEnd/>
            <a:tailEnd/>
          </a:ln>
        </p:spPr>
        <p:txBody>
          <a:bodyPr>
            <a:spAutoFit/>
          </a:bodyPr>
          <a:lstStyle/>
          <a:p>
            <a:pPr>
              <a:tabLst>
                <a:tab pos="457200" algn="l"/>
              </a:tabLst>
            </a:pPr>
            <a:r>
              <a:rPr lang="en-US" altLang="ja-JP" sz="1400">
                <a:solidFill>
                  <a:srgbClr val="000000"/>
                </a:solidFill>
                <a:latin typeface="Courier New" pitchFamily="49" charset="0"/>
                <a:ea typeface="ＭＳ Ｐゴシック" pitchFamily="34" charset="-128"/>
              </a:rPr>
              <a:t>public int searchMinimum(float[] number))</a:t>
            </a:r>
          </a:p>
          <a:p>
            <a:pPr>
              <a:tabLst>
                <a:tab pos="457200" algn="l"/>
              </a:tabLst>
            </a:pPr>
            <a:r>
              <a:rPr lang="en-US" altLang="ja-JP" sz="1400">
                <a:solidFill>
                  <a:srgbClr val="000000"/>
                </a:solidFill>
                <a:latin typeface="Courier New" pitchFamily="49" charset="0"/>
                <a:ea typeface="ＭＳ Ｐゴシック" pitchFamily="34" charset="-128"/>
              </a:rPr>
              <a:t>{</a:t>
            </a: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r>
              <a:rPr lang="en-US" altLang="ja-JP" sz="1400">
                <a:solidFill>
                  <a:srgbClr val="7F7F7F"/>
                </a:solidFill>
                <a:latin typeface="Courier New" pitchFamily="49" charset="0"/>
                <a:ea typeface="ＭＳ Ｐゴシック" pitchFamily="34" charset="-128"/>
              </a:rPr>
              <a:t>	</a:t>
            </a:r>
            <a:r>
              <a:rPr lang="en-US" altLang="ja-JP" sz="1400">
                <a:solidFill>
                  <a:srgbClr val="000000"/>
                </a:solidFill>
                <a:latin typeface="Courier New" pitchFamily="49" charset="0"/>
                <a:ea typeface="ＭＳ Ｐゴシック" pitchFamily="34" charset="-128"/>
              </a:rPr>
              <a:t>…</a:t>
            </a: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r>
              <a:rPr lang="en-US" altLang="ja-JP" sz="1400">
                <a:solidFill>
                  <a:srgbClr val="000000"/>
                </a:solidFill>
                <a:latin typeface="Courier New" pitchFamily="49" charset="0"/>
                <a:ea typeface="ＭＳ Ｐゴシック" pitchFamily="34" charset="-128"/>
              </a:rPr>
              <a:t>}</a:t>
            </a:r>
          </a:p>
        </p:txBody>
      </p:sp>
      <p:grpSp>
        <p:nvGrpSpPr>
          <p:cNvPr id="2" name="Group 9"/>
          <p:cNvGrpSpPr>
            <a:grpSpLocks/>
          </p:cNvGrpSpPr>
          <p:nvPr/>
        </p:nvGrpSpPr>
        <p:grpSpPr bwMode="auto">
          <a:xfrm>
            <a:off x="2865438" y="1095375"/>
            <a:ext cx="687387" cy="833438"/>
            <a:chOff x="1805" y="690"/>
            <a:chExt cx="433" cy="525"/>
          </a:xfrm>
        </p:grpSpPr>
        <p:sp>
          <p:nvSpPr>
            <p:cNvPr id="61450" name="Oval 10"/>
            <p:cNvSpPr>
              <a:spLocks noChangeArrowheads="1"/>
            </p:cNvSpPr>
            <p:nvPr/>
          </p:nvSpPr>
          <p:spPr bwMode="auto">
            <a:xfrm>
              <a:off x="1805" y="750"/>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sp>
          <p:nvSpPr>
            <p:cNvPr id="45096" name="Line 11"/>
            <p:cNvSpPr>
              <a:spLocks noChangeShapeType="1"/>
            </p:cNvSpPr>
            <p:nvPr/>
          </p:nvSpPr>
          <p:spPr bwMode="auto">
            <a:xfrm>
              <a:off x="2238" y="690"/>
              <a:ext cx="0" cy="525"/>
            </a:xfrm>
            <a:prstGeom prst="line">
              <a:avLst/>
            </a:prstGeom>
            <a:noFill/>
            <a:ln w="28575">
              <a:solidFill>
                <a:srgbClr val="33CC33"/>
              </a:solidFill>
              <a:miter lim="800000"/>
              <a:headEnd/>
              <a:tailEnd type="triangle" w="med" len="med"/>
            </a:ln>
          </p:spPr>
          <p:txBody>
            <a:bodyPr wrap="none"/>
            <a:lstStyle/>
            <a:p>
              <a:endParaRPr lang="en-US"/>
            </a:p>
          </p:txBody>
        </p:sp>
      </p:grpSp>
      <p:grpSp>
        <p:nvGrpSpPr>
          <p:cNvPr id="3" name="Group 12"/>
          <p:cNvGrpSpPr>
            <a:grpSpLocks/>
          </p:cNvGrpSpPr>
          <p:nvPr/>
        </p:nvGrpSpPr>
        <p:grpSpPr bwMode="auto">
          <a:xfrm>
            <a:off x="1917700" y="3124200"/>
            <a:ext cx="5119688" cy="2963863"/>
            <a:chOff x="1208" y="1968"/>
            <a:chExt cx="3225" cy="1867"/>
          </a:xfrm>
        </p:grpSpPr>
        <p:grpSp>
          <p:nvGrpSpPr>
            <p:cNvPr id="45070" name="Group 13"/>
            <p:cNvGrpSpPr>
              <a:grpSpLocks/>
            </p:cNvGrpSpPr>
            <p:nvPr/>
          </p:nvGrpSpPr>
          <p:grpSpPr bwMode="auto">
            <a:xfrm>
              <a:off x="1208" y="1968"/>
              <a:ext cx="3225" cy="1867"/>
              <a:chOff x="1304" y="1974"/>
              <a:chExt cx="3029" cy="1867"/>
            </a:xfrm>
          </p:grpSpPr>
          <p:sp>
            <p:nvSpPr>
              <p:cNvPr id="61454" name="Rectangle 14"/>
              <p:cNvSpPr>
                <a:spLocks noChangeArrowheads="1"/>
              </p:cNvSpPr>
              <p:nvPr/>
            </p:nvSpPr>
            <p:spPr bwMode="auto">
              <a:xfrm>
                <a:off x="1304" y="1974"/>
                <a:ext cx="2818" cy="1867"/>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grpSp>
            <p:nvGrpSpPr>
              <p:cNvPr id="45092" name="Group 15"/>
              <p:cNvGrpSpPr>
                <a:grpSpLocks/>
              </p:cNvGrpSpPr>
              <p:nvPr/>
            </p:nvGrpSpPr>
            <p:grpSpPr bwMode="auto">
              <a:xfrm>
                <a:off x="1374" y="2098"/>
                <a:ext cx="2959" cy="253"/>
                <a:chOff x="2814" y="1978"/>
                <a:chExt cx="2959" cy="253"/>
              </a:xfrm>
            </p:grpSpPr>
            <p:sp>
              <p:nvSpPr>
                <p:cNvPr id="45093" name="Text Box 16"/>
                <p:cNvSpPr txBox="1">
                  <a:spLocks noChangeArrowheads="1"/>
                </p:cNvSpPr>
                <p:nvPr/>
              </p:nvSpPr>
              <p:spPr bwMode="auto">
                <a:xfrm>
                  <a:off x="2814" y="1978"/>
                  <a:ext cx="2959" cy="252"/>
                </a:xfrm>
                <a:prstGeom prst="rect">
                  <a:avLst/>
                </a:prstGeom>
                <a:noFill/>
                <a:ln w="9525">
                  <a:noFill/>
                  <a:miter lim="800000"/>
                  <a:headEnd/>
                  <a:tailEnd/>
                </a:ln>
              </p:spPr>
              <p:txBody>
                <a:bodyPr>
                  <a:spAutoFit/>
                </a:bodyPr>
                <a:lstStyle/>
                <a:p>
                  <a:r>
                    <a:rPr lang="en-US" sz="2000">
                      <a:ea typeface="ＭＳ Ｐゴシック" pitchFamily="34" charset="-128"/>
                    </a:rPr>
                    <a:t>Dalam          sebelum </a:t>
                  </a:r>
                  <a:r>
                    <a:rPr lang="en-US" sz="2000">
                      <a:solidFill>
                        <a:schemeClr val="tx2"/>
                      </a:solidFill>
                      <a:latin typeface="Arial" charset="0"/>
                      <a:ea typeface="ＭＳ Ｐゴシック" pitchFamily="34" charset="-128"/>
                    </a:rPr>
                    <a:t>searchMinimum</a:t>
                  </a:r>
                </a:p>
              </p:txBody>
            </p:sp>
            <p:sp>
              <p:nvSpPr>
                <p:cNvPr id="61457" name="Oval 17"/>
                <p:cNvSpPr>
                  <a:spLocks noChangeArrowheads="1"/>
                </p:cNvSpPr>
                <p:nvPr/>
              </p:nvSpPr>
              <p:spPr bwMode="auto">
                <a:xfrm>
                  <a:off x="3295" y="201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sp>
          <p:nvSpPr>
            <p:cNvPr id="45071" name="Text Box 18"/>
            <p:cNvSpPr txBox="1">
              <a:spLocks noChangeArrowheads="1"/>
            </p:cNvSpPr>
            <p:nvPr/>
          </p:nvSpPr>
          <p:spPr bwMode="auto">
            <a:xfrm>
              <a:off x="1279" y="2516"/>
              <a:ext cx="801" cy="231"/>
            </a:xfrm>
            <a:prstGeom prst="rect">
              <a:avLst/>
            </a:prstGeom>
            <a:noFill/>
            <a:ln w="9525">
              <a:noFill/>
              <a:miter lim="800000"/>
              <a:headEnd/>
              <a:tailEnd/>
            </a:ln>
          </p:spPr>
          <p:txBody>
            <a:bodyPr>
              <a:spAutoFit/>
            </a:bodyPr>
            <a:lstStyle/>
            <a:p>
              <a:pPr>
                <a:spcBef>
                  <a:spcPct val="50000"/>
                </a:spcBef>
              </a:pPr>
              <a:r>
                <a:rPr lang="en-US" sz="1800">
                  <a:latin typeface="Arial" charset="0"/>
                  <a:ea typeface="ＭＳ Ｐゴシック" pitchFamily="34" charset="-128"/>
                </a:rPr>
                <a:t>arrayOne</a:t>
              </a:r>
            </a:p>
          </p:txBody>
        </p:sp>
        <p:grpSp>
          <p:nvGrpSpPr>
            <p:cNvPr id="45072" name="Group 19"/>
            <p:cNvGrpSpPr>
              <a:grpSpLocks/>
            </p:cNvGrpSpPr>
            <p:nvPr/>
          </p:nvGrpSpPr>
          <p:grpSpPr bwMode="auto">
            <a:xfrm>
              <a:off x="1390" y="2771"/>
              <a:ext cx="769" cy="404"/>
              <a:chOff x="1742" y="2528"/>
              <a:chExt cx="769" cy="404"/>
            </a:xfrm>
          </p:grpSpPr>
          <p:sp>
            <p:nvSpPr>
              <p:cNvPr id="45088" name="Rectangle 20"/>
              <p:cNvSpPr>
                <a:spLocks noChangeArrowheads="1"/>
              </p:cNvSpPr>
              <p:nvPr/>
            </p:nvSpPr>
            <p:spPr bwMode="auto">
              <a:xfrm>
                <a:off x="1742" y="2528"/>
                <a:ext cx="456" cy="186"/>
              </a:xfrm>
              <a:prstGeom prst="rect">
                <a:avLst/>
              </a:prstGeom>
              <a:noFill/>
              <a:ln w="19050">
                <a:solidFill>
                  <a:schemeClr val="tx1"/>
                </a:solidFill>
                <a:miter lim="800000"/>
                <a:headEnd/>
                <a:tailEnd/>
              </a:ln>
            </p:spPr>
            <p:txBody>
              <a:bodyPr wrap="none" anchor="ctr"/>
              <a:lstStyle/>
              <a:p>
                <a:endParaRPr lang="id-ID"/>
              </a:p>
            </p:txBody>
          </p:sp>
          <p:sp>
            <p:nvSpPr>
              <p:cNvPr id="45089" name="Oval 21"/>
              <p:cNvSpPr>
                <a:spLocks noChangeArrowheads="1"/>
              </p:cNvSpPr>
              <p:nvPr/>
            </p:nvSpPr>
            <p:spPr bwMode="auto">
              <a:xfrm>
                <a:off x="1904" y="2573"/>
                <a:ext cx="89" cy="83"/>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5090" name="Freeform 22"/>
              <p:cNvSpPr>
                <a:spLocks/>
              </p:cNvSpPr>
              <p:nvPr/>
            </p:nvSpPr>
            <p:spPr bwMode="auto">
              <a:xfrm>
                <a:off x="1973" y="2612"/>
                <a:ext cx="538" cy="320"/>
              </a:xfrm>
              <a:custGeom>
                <a:avLst/>
                <a:gdLst>
                  <a:gd name="T0" fmla="*/ 0 w 506"/>
                  <a:gd name="T1" fmla="*/ 0 h 320"/>
                  <a:gd name="T2" fmla="*/ 451 w 506"/>
                  <a:gd name="T3" fmla="*/ 0 h 320"/>
                  <a:gd name="T4" fmla="*/ 566 w 506"/>
                  <a:gd name="T5" fmla="*/ 32 h 320"/>
                  <a:gd name="T6" fmla="*/ 669 w 506"/>
                  <a:gd name="T7" fmla="*/ 115 h 320"/>
                  <a:gd name="T8" fmla="*/ 825 w 506"/>
                  <a:gd name="T9" fmla="*/ 320 h 320"/>
                  <a:gd name="T10" fmla="*/ 0 60000 65536"/>
                  <a:gd name="T11" fmla="*/ 0 60000 65536"/>
                  <a:gd name="T12" fmla="*/ 0 60000 65536"/>
                  <a:gd name="T13" fmla="*/ 0 60000 65536"/>
                  <a:gd name="T14" fmla="*/ 0 60000 65536"/>
                  <a:gd name="T15" fmla="*/ 0 w 506"/>
                  <a:gd name="T16" fmla="*/ 0 h 320"/>
                  <a:gd name="T17" fmla="*/ 506 w 506"/>
                  <a:gd name="T18" fmla="*/ 320 h 320"/>
                </a:gdLst>
                <a:ahLst/>
                <a:cxnLst>
                  <a:cxn ang="T10">
                    <a:pos x="T0" y="T1"/>
                  </a:cxn>
                  <a:cxn ang="T11">
                    <a:pos x="T2" y="T3"/>
                  </a:cxn>
                  <a:cxn ang="T12">
                    <a:pos x="T4" y="T5"/>
                  </a:cxn>
                  <a:cxn ang="T13">
                    <a:pos x="T6" y="T7"/>
                  </a:cxn>
                  <a:cxn ang="T14">
                    <a:pos x="T8" y="T9"/>
                  </a:cxn>
                </a:cxnLst>
                <a:rect l="T15" t="T16" r="T17" b="T18"/>
                <a:pathLst>
                  <a:path w="506" h="320">
                    <a:moveTo>
                      <a:pt x="0" y="0"/>
                    </a:moveTo>
                    <a:lnTo>
                      <a:pt x="276" y="0"/>
                    </a:lnTo>
                    <a:lnTo>
                      <a:pt x="346" y="32"/>
                    </a:lnTo>
                    <a:lnTo>
                      <a:pt x="410" y="115"/>
                    </a:lnTo>
                    <a:lnTo>
                      <a:pt x="506" y="320"/>
                    </a:lnTo>
                  </a:path>
                </a:pathLst>
              </a:custGeom>
              <a:noFill/>
              <a:ln w="19050">
                <a:solidFill>
                  <a:schemeClr val="tx2"/>
                </a:solidFill>
                <a:miter lim="800000"/>
                <a:headEnd/>
                <a:tailEnd type="triangle" w="med" len="med"/>
              </a:ln>
            </p:spPr>
            <p:txBody>
              <a:bodyPr anchor="ctr"/>
              <a:lstStyle/>
              <a:p>
                <a:endParaRPr lang="en-US"/>
              </a:p>
            </p:txBody>
          </p:sp>
        </p:grpSp>
        <p:grpSp>
          <p:nvGrpSpPr>
            <p:cNvPr id="45073" name="Group 23"/>
            <p:cNvGrpSpPr>
              <a:grpSpLocks/>
            </p:cNvGrpSpPr>
            <p:nvPr/>
          </p:nvGrpSpPr>
          <p:grpSpPr bwMode="auto">
            <a:xfrm>
              <a:off x="2112" y="3206"/>
              <a:ext cx="1928" cy="199"/>
              <a:chOff x="1459" y="2502"/>
              <a:chExt cx="3694" cy="307"/>
            </a:xfrm>
          </p:grpSpPr>
          <p:sp>
            <p:nvSpPr>
              <p:cNvPr id="61464" name="Rectangle 24"/>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5075" name="Line 25"/>
              <p:cNvSpPr>
                <a:spLocks noChangeShapeType="1"/>
              </p:cNvSpPr>
              <p:nvPr/>
            </p:nvSpPr>
            <p:spPr bwMode="auto">
              <a:xfrm>
                <a:off x="1759" y="2503"/>
                <a:ext cx="0" cy="304"/>
              </a:xfrm>
              <a:prstGeom prst="line">
                <a:avLst/>
              </a:prstGeom>
              <a:noFill/>
              <a:ln w="9525">
                <a:solidFill>
                  <a:schemeClr val="tx1"/>
                </a:solidFill>
                <a:miter lim="800000"/>
                <a:headEnd/>
                <a:tailEnd/>
              </a:ln>
            </p:spPr>
            <p:txBody>
              <a:bodyPr anchor="ctr"/>
              <a:lstStyle/>
              <a:p>
                <a:endParaRPr lang="en-US"/>
              </a:p>
            </p:txBody>
          </p:sp>
          <p:sp>
            <p:nvSpPr>
              <p:cNvPr id="45076" name="Line 26"/>
              <p:cNvSpPr>
                <a:spLocks noChangeShapeType="1"/>
              </p:cNvSpPr>
              <p:nvPr/>
            </p:nvSpPr>
            <p:spPr bwMode="auto">
              <a:xfrm>
                <a:off x="2068" y="2503"/>
                <a:ext cx="0" cy="304"/>
              </a:xfrm>
              <a:prstGeom prst="line">
                <a:avLst/>
              </a:prstGeom>
              <a:noFill/>
              <a:ln w="9525">
                <a:solidFill>
                  <a:schemeClr val="tx1"/>
                </a:solidFill>
                <a:miter lim="800000"/>
                <a:headEnd/>
                <a:tailEnd/>
              </a:ln>
            </p:spPr>
            <p:txBody>
              <a:bodyPr anchor="ctr"/>
              <a:lstStyle/>
              <a:p>
                <a:endParaRPr lang="en-US"/>
              </a:p>
            </p:txBody>
          </p:sp>
          <p:sp>
            <p:nvSpPr>
              <p:cNvPr id="45077" name="Line 27"/>
              <p:cNvSpPr>
                <a:spLocks noChangeShapeType="1"/>
              </p:cNvSpPr>
              <p:nvPr/>
            </p:nvSpPr>
            <p:spPr bwMode="auto">
              <a:xfrm>
                <a:off x="2995" y="2503"/>
                <a:ext cx="0" cy="304"/>
              </a:xfrm>
              <a:prstGeom prst="line">
                <a:avLst/>
              </a:prstGeom>
              <a:noFill/>
              <a:ln w="9525">
                <a:solidFill>
                  <a:schemeClr val="tx1"/>
                </a:solidFill>
                <a:miter lim="800000"/>
                <a:headEnd/>
                <a:tailEnd/>
              </a:ln>
            </p:spPr>
            <p:txBody>
              <a:bodyPr anchor="ctr"/>
              <a:lstStyle/>
              <a:p>
                <a:endParaRPr lang="en-US"/>
              </a:p>
            </p:txBody>
          </p:sp>
          <p:sp>
            <p:nvSpPr>
              <p:cNvPr id="45078" name="Line 28"/>
              <p:cNvSpPr>
                <a:spLocks noChangeShapeType="1"/>
              </p:cNvSpPr>
              <p:nvPr/>
            </p:nvSpPr>
            <p:spPr bwMode="auto">
              <a:xfrm>
                <a:off x="2377" y="2503"/>
                <a:ext cx="0" cy="304"/>
              </a:xfrm>
              <a:prstGeom prst="line">
                <a:avLst/>
              </a:prstGeom>
              <a:noFill/>
              <a:ln w="9525">
                <a:solidFill>
                  <a:schemeClr val="tx1"/>
                </a:solidFill>
                <a:miter lim="800000"/>
                <a:headEnd/>
                <a:tailEnd/>
              </a:ln>
            </p:spPr>
            <p:txBody>
              <a:bodyPr anchor="ctr"/>
              <a:lstStyle/>
              <a:p>
                <a:endParaRPr lang="en-US"/>
              </a:p>
            </p:txBody>
          </p:sp>
          <p:sp>
            <p:nvSpPr>
              <p:cNvPr id="45079" name="Line 29"/>
              <p:cNvSpPr>
                <a:spLocks noChangeShapeType="1"/>
              </p:cNvSpPr>
              <p:nvPr/>
            </p:nvSpPr>
            <p:spPr bwMode="auto">
              <a:xfrm>
                <a:off x="2686" y="2503"/>
                <a:ext cx="0" cy="304"/>
              </a:xfrm>
              <a:prstGeom prst="line">
                <a:avLst/>
              </a:prstGeom>
              <a:noFill/>
              <a:ln w="9525">
                <a:solidFill>
                  <a:schemeClr val="tx1"/>
                </a:solidFill>
                <a:miter lim="800000"/>
                <a:headEnd/>
                <a:tailEnd/>
              </a:ln>
            </p:spPr>
            <p:txBody>
              <a:bodyPr anchor="ctr"/>
              <a:lstStyle/>
              <a:p>
                <a:endParaRPr lang="en-US"/>
              </a:p>
            </p:txBody>
          </p:sp>
          <p:sp>
            <p:nvSpPr>
              <p:cNvPr id="45080" name="Line 30"/>
              <p:cNvSpPr>
                <a:spLocks noChangeShapeType="1"/>
              </p:cNvSpPr>
              <p:nvPr/>
            </p:nvSpPr>
            <p:spPr bwMode="auto">
              <a:xfrm>
                <a:off x="3921" y="2503"/>
                <a:ext cx="0" cy="304"/>
              </a:xfrm>
              <a:prstGeom prst="line">
                <a:avLst/>
              </a:prstGeom>
              <a:noFill/>
              <a:ln w="9525">
                <a:solidFill>
                  <a:schemeClr val="tx1"/>
                </a:solidFill>
                <a:miter lim="800000"/>
                <a:headEnd/>
                <a:tailEnd/>
              </a:ln>
            </p:spPr>
            <p:txBody>
              <a:bodyPr anchor="ctr"/>
              <a:lstStyle/>
              <a:p>
                <a:endParaRPr lang="en-US"/>
              </a:p>
            </p:txBody>
          </p:sp>
          <p:sp>
            <p:nvSpPr>
              <p:cNvPr id="45081" name="Line 31"/>
              <p:cNvSpPr>
                <a:spLocks noChangeShapeType="1"/>
              </p:cNvSpPr>
              <p:nvPr/>
            </p:nvSpPr>
            <p:spPr bwMode="auto">
              <a:xfrm>
                <a:off x="4230" y="2503"/>
                <a:ext cx="0" cy="304"/>
              </a:xfrm>
              <a:prstGeom prst="line">
                <a:avLst/>
              </a:prstGeom>
              <a:noFill/>
              <a:ln w="9525">
                <a:solidFill>
                  <a:schemeClr val="tx1"/>
                </a:solidFill>
                <a:miter lim="800000"/>
                <a:headEnd/>
                <a:tailEnd/>
              </a:ln>
            </p:spPr>
            <p:txBody>
              <a:bodyPr anchor="ctr"/>
              <a:lstStyle/>
              <a:p>
                <a:endParaRPr lang="en-US"/>
              </a:p>
            </p:txBody>
          </p:sp>
          <p:sp>
            <p:nvSpPr>
              <p:cNvPr id="45082" name="Line 32"/>
              <p:cNvSpPr>
                <a:spLocks noChangeShapeType="1"/>
              </p:cNvSpPr>
              <p:nvPr/>
            </p:nvSpPr>
            <p:spPr bwMode="auto">
              <a:xfrm>
                <a:off x="4848" y="2503"/>
                <a:ext cx="0" cy="304"/>
              </a:xfrm>
              <a:prstGeom prst="line">
                <a:avLst/>
              </a:prstGeom>
              <a:noFill/>
              <a:ln w="9525">
                <a:solidFill>
                  <a:schemeClr val="tx1"/>
                </a:solidFill>
                <a:miter lim="800000"/>
                <a:headEnd/>
                <a:tailEnd/>
              </a:ln>
            </p:spPr>
            <p:txBody>
              <a:bodyPr anchor="ctr"/>
              <a:lstStyle/>
              <a:p>
                <a:endParaRPr lang="en-US"/>
              </a:p>
            </p:txBody>
          </p:sp>
          <p:sp>
            <p:nvSpPr>
              <p:cNvPr id="45083" name="Line 33"/>
              <p:cNvSpPr>
                <a:spLocks noChangeShapeType="1"/>
              </p:cNvSpPr>
              <p:nvPr/>
            </p:nvSpPr>
            <p:spPr bwMode="auto">
              <a:xfrm>
                <a:off x="4539" y="2503"/>
                <a:ext cx="0" cy="304"/>
              </a:xfrm>
              <a:prstGeom prst="line">
                <a:avLst/>
              </a:prstGeom>
              <a:noFill/>
              <a:ln w="9525">
                <a:solidFill>
                  <a:schemeClr val="tx1"/>
                </a:solidFill>
                <a:miter lim="800000"/>
                <a:headEnd/>
                <a:tailEnd/>
              </a:ln>
            </p:spPr>
            <p:txBody>
              <a:bodyPr anchor="ctr"/>
              <a:lstStyle/>
              <a:p>
                <a:endParaRPr lang="en-US"/>
              </a:p>
            </p:txBody>
          </p:sp>
          <p:grpSp>
            <p:nvGrpSpPr>
              <p:cNvPr id="45084" name="Group 34"/>
              <p:cNvGrpSpPr>
                <a:grpSpLocks/>
              </p:cNvGrpSpPr>
              <p:nvPr/>
            </p:nvGrpSpPr>
            <p:grpSpPr bwMode="auto">
              <a:xfrm>
                <a:off x="3293" y="2636"/>
                <a:ext cx="257" cy="51"/>
                <a:chOff x="3293" y="2636"/>
                <a:chExt cx="257" cy="51"/>
              </a:xfrm>
            </p:grpSpPr>
            <p:sp>
              <p:nvSpPr>
                <p:cNvPr id="45085" name="Oval 35"/>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5086" name="Oval 36"/>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5087" name="Oval 37"/>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grpSp>
        </p:grpSp>
      </p:grpSp>
      <p:sp>
        <p:nvSpPr>
          <p:cNvPr id="61478" name="AutoShape 38"/>
          <p:cNvSpPr>
            <a:spLocks noChangeArrowheads="1"/>
          </p:cNvSpPr>
          <p:nvPr/>
        </p:nvSpPr>
        <p:spPr bwMode="auto">
          <a:xfrm>
            <a:off x="7080250" y="4238625"/>
            <a:ext cx="1781175" cy="8874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tabLst>
                <a:tab pos="228600" algn="l"/>
              </a:tabLst>
              <a:defRPr/>
            </a:pPr>
            <a:r>
              <a:rPr lang="en-US" altLang="ja-JP" sz="1600" b="1" dirty="0">
                <a:solidFill>
                  <a:srgbClr val="C1051B"/>
                </a:solidFill>
                <a:effectLst>
                  <a:outerShdw blurRad="38100" dist="38100" dir="2700000" algn="tl">
                    <a:srgbClr val="000000"/>
                  </a:outerShdw>
                </a:effectLst>
                <a:latin typeface="Arial" charset="0"/>
                <a:ea typeface="ＭＳ Ｐゴシック" pitchFamily="34" charset="-128"/>
              </a:rPr>
              <a:t>A. </a:t>
            </a:r>
            <a:r>
              <a:rPr lang="en-US" altLang="ja-JP" sz="1400" b="1" dirty="0" err="1">
                <a:solidFill>
                  <a:srgbClr val="000000"/>
                </a:solidFill>
                <a:effectLst>
                  <a:outerShdw blurRad="38100" dist="38100" dir="2700000" algn="tl">
                    <a:srgbClr val="000000"/>
                  </a:outerShdw>
                </a:effectLst>
                <a:latin typeface="Arial" charset="0"/>
                <a:ea typeface="ＭＳ Ｐゴシック" pitchFamily="34" charset="-128"/>
              </a:rPr>
              <a:t>V</a:t>
            </a:r>
            <a:r>
              <a:rPr lang="en-US" altLang="ja-JP" sz="1400" dirty="0" err="1">
                <a:solidFill>
                  <a:srgbClr val="000000"/>
                </a:solidFill>
                <a:latin typeface="Arial" charset="0"/>
                <a:ea typeface="ＭＳ Ｐゴシック" pitchFamily="34" charset="-128"/>
              </a:rPr>
              <a:t>ariabel</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lokal</a:t>
            </a:r>
            <a:r>
              <a:rPr lang="en-US" altLang="ja-JP" sz="1400" dirty="0">
                <a:solidFill>
                  <a:srgbClr val="000000"/>
                </a:solidFill>
                <a:latin typeface="Arial" charset="0"/>
                <a:ea typeface="ＭＳ Ｐゴシック" pitchFamily="34" charset="-128"/>
              </a:rPr>
              <a:t> </a:t>
            </a:r>
            <a:r>
              <a:rPr lang="en-US" altLang="ja-JP" sz="1400" dirty="0">
                <a:solidFill>
                  <a:schemeClr val="tx2"/>
                </a:solidFill>
                <a:latin typeface="Arial" charset="0"/>
                <a:ea typeface="ＭＳ Ｐゴシック" pitchFamily="34" charset="-128"/>
              </a:rPr>
              <a:t>number</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tidak</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ada</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sebelum</a:t>
            </a:r>
            <a:r>
              <a:rPr lang="en-US" altLang="ja-JP" sz="1400" dirty="0">
                <a:solidFill>
                  <a:srgbClr val="000000"/>
                </a:solidFill>
                <a:latin typeface="Arial" charset="0"/>
                <a:ea typeface="ＭＳ Ｐゴシック" pitchFamily="34" charset="-128"/>
              </a:rPr>
              <a:t> method </a:t>
            </a:r>
            <a:r>
              <a:rPr lang="en-US" altLang="ja-JP" sz="1400" dirty="0" err="1">
                <a:solidFill>
                  <a:srgbClr val="000000"/>
                </a:solidFill>
                <a:latin typeface="Arial" charset="0"/>
                <a:ea typeface="ＭＳ Ｐゴシック" pitchFamily="34" charset="-128"/>
              </a:rPr>
              <a:t>dieksekusi</a:t>
            </a:r>
            <a:r>
              <a:rPr lang="en-US" altLang="ja-JP" sz="1400" dirty="0">
                <a:solidFill>
                  <a:srgbClr val="000000"/>
                </a:solidFill>
                <a:latin typeface="Arial" charset="0"/>
                <a:ea typeface="ＭＳ Ｐゴシック" pitchFamily="34" charset="-128"/>
              </a:rPr>
              <a:t> </a:t>
            </a:r>
          </a:p>
        </p:txBody>
      </p:sp>
    </p:spTree>
    <p:custDataLst>
      <p:tags r:id="rId1"/>
    </p:custData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61446"/>
                                        </p:tgtEl>
                                        <p:attrNameLst>
                                          <p:attrName>style.visibility</p:attrName>
                                        </p:attrNameLst>
                                      </p:cBhvr>
                                      <p:to>
                                        <p:strVal val="visible"/>
                                      </p:to>
                                    </p:set>
                                    <p:animEffect transition="in" filter="dissolve">
                                      <p:cBhvr>
                                        <p:cTn id="11" dur="500"/>
                                        <p:tgtEl>
                                          <p:spTgt spid="61446"/>
                                        </p:tgtEl>
                                      </p:cBhvr>
                                    </p:animEffect>
                                  </p:childTnLst>
                                </p:cTn>
                              </p:par>
                            </p:childTnLst>
                          </p:cTn>
                        </p:par>
                        <p:par>
                          <p:cTn id="12" fill="hold">
                            <p:stCondLst>
                              <p:cond delay="2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par>
                          <p:cTn id="16" fill="hold">
                            <p:stCondLst>
                              <p:cond delay="2500"/>
                            </p:stCondLst>
                            <p:childTnLst>
                              <p:par>
                                <p:cTn id="17" presetID="9" presetClass="entr" presetSubtype="0" fill="hold" grpId="0" nodeType="afterEffect">
                                  <p:stCondLst>
                                    <p:cond delay="1000"/>
                                  </p:stCondLst>
                                  <p:childTnLst>
                                    <p:set>
                                      <p:cBhvr>
                                        <p:cTn id="18" dur="1" fill="hold">
                                          <p:stCondLst>
                                            <p:cond delay="0"/>
                                          </p:stCondLst>
                                        </p:cTn>
                                        <p:tgtEl>
                                          <p:spTgt spid="61478"/>
                                        </p:tgtEl>
                                        <p:attrNameLst>
                                          <p:attrName>style.visibility</p:attrName>
                                        </p:attrNameLst>
                                      </p:cBhvr>
                                      <p:to>
                                        <p:strVal val="visible"/>
                                      </p:to>
                                    </p:set>
                                    <p:animEffect transition="in" filter="dissolve">
                                      <p:cBhvr>
                                        <p:cTn id="19" dur="500"/>
                                        <p:tgtEl>
                                          <p:spTgt spid="6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utoUpdateAnimBg="0"/>
      <p:bldP spid="6147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69" name="Slide Number Placeholder 3"/>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CFF7B224-48E6-4CF3-86A9-E1CD5CA4EE8C}" type="slidenum">
              <a:rPr lang="en-US">
                <a:solidFill>
                  <a:srgbClr val="996633"/>
                </a:solidFill>
              </a:rPr>
              <a:pPr>
                <a:defRPr/>
              </a:pPr>
              <a:t>32</a:t>
            </a:fld>
            <a:endParaRPr lang="en-US">
              <a:solidFill>
                <a:srgbClr val="996633"/>
              </a:solidFill>
            </a:endParaRPr>
          </a:p>
        </p:txBody>
      </p:sp>
      <p:sp>
        <p:nvSpPr>
          <p:cNvPr id="63490" name="Rectangle 2"/>
          <p:cNvSpPr>
            <a:spLocks noChangeArrowheads="1"/>
          </p:cNvSpPr>
          <p:nvPr/>
        </p:nvSpPr>
        <p:spPr bwMode="auto">
          <a:xfrm>
            <a:off x="4418013" y="1079500"/>
            <a:ext cx="4540250" cy="1846263"/>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6085" name="Rectangle 3"/>
          <p:cNvSpPr>
            <a:spLocks noGrp="1" noChangeArrowheads="1"/>
          </p:cNvSpPr>
          <p:nvPr>
            <p:ph type="title"/>
          </p:nvPr>
        </p:nvSpPr>
        <p:spPr/>
        <p:txBody>
          <a:bodyPr/>
          <a:lstStyle/>
          <a:p>
            <a:pPr eaLnBrk="1" hangingPunct="1"/>
            <a:r>
              <a:rPr lang="en-US"/>
              <a:t>Mengirimkan Array ke Method - - 2</a:t>
            </a:r>
          </a:p>
        </p:txBody>
      </p:sp>
      <p:sp>
        <p:nvSpPr>
          <p:cNvPr id="63492" name="Rectangle 4"/>
          <p:cNvSpPr>
            <a:spLocks noChangeArrowheads="1"/>
          </p:cNvSpPr>
          <p:nvPr/>
        </p:nvSpPr>
        <p:spPr bwMode="auto">
          <a:xfrm>
            <a:off x="190500" y="1062038"/>
            <a:ext cx="3803650" cy="1846262"/>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6087" name="Text Box 5"/>
          <p:cNvSpPr txBox="1">
            <a:spLocks noChangeArrowheads="1"/>
          </p:cNvSpPr>
          <p:nvPr/>
        </p:nvSpPr>
        <p:spPr bwMode="auto">
          <a:xfrm>
            <a:off x="225425" y="1108075"/>
            <a:ext cx="966788" cy="461963"/>
          </a:xfrm>
          <a:prstGeom prst="rect">
            <a:avLst/>
          </a:prstGeom>
          <a:noFill/>
          <a:ln w="9525">
            <a:noFill/>
            <a:miter lim="800000"/>
            <a:headEnd/>
            <a:tailEnd/>
          </a:ln>
        </p:spPr>
        <p:txBody>
          <a:bodyPr wrap="none">
            <a:spAutoFit/>
          </a:bodyPr>
          <a:lstStyle/>
          <a:p>
            <a:r>
              <a:rPr lang="en-US" altLang="ja-JP" b="1">
                <a:solidFill>
                  <a:srgbClr val="15151D"/>
                </a:solidFill>
                <a:latin typeface="Tahoma" pitchFamily="34" charset="0"/>
                <a:ea typeface="ＭＳ Ｐゴシック" pitchFamily="34" charset="-128"/>
              </a:rPr>
              <a:t>Kode</a:t>
            </a:r>
            <a:endParaRPr lang="en-US" altLang="ja-JP">
              <a:solidFill>
                <a:srgbClr val="15151D"/>
              </a:solidFill>
              <a:ea typeface="ＭＳ Ｐゴシック" pitchFamily="34" charset="-128"/>
            </a:endParaRPr>
          </a:p>
        </p:txBody>
      </p:sp>
      <p:sp>
        <p:nvSpPr>
          <p:cNvPr id="46088" name="Text Box 6"/>
          <p:cNvSpPr txBox="1">
            <a:spLocks noChangeArrowheads="1"/>
          </p:cNvSpPr>
          <p:nvPr/>
        </p:nvSpPr>
        <p:spPr bwMode="auto">
          <a:xfrm>
            <a:off x="295275" y="5162550"/>
            <a:ext cx="1482725" cy="708025"/>
          </a:xfrm>
          <a:prstGeom prst="rect">
            <a:avLst/>
          </a:prstGeom>
          <a:noFill/>
          <a:ln w="9525">
            <a:noFill/>
            <a:miter lim="800000"/>
            <a:headEnd/>
            <a:tailEnd/>
          </a:ln>
        </p:spPr>
        <p:txBody>
          <a:bodyPr>
            <a:spAutoFit/>
          </a:bodyPr>
          <a:lstStyle/>
          <a:p>
            <a:r>
              <a:rPr lang="en-US" altLang="ja-JP" sz="2000" b="1">
                <a:solidFill>
                  <a:srgbClr val="15151D"/>
                </a:solidFill>
                <a:latin typeface="Tahoma" pitchFamily="34" charset="0"/>
                <a:ea typeface="ＭＳ Ｐゴシック" pitchFamily="34" charset="-128"/>
              </a:rPr>
              <a:t>Keadaan Memori</a:t>
            </a:r>
            <a:endParaRPr lang="en-US" altLang="ja-JP" sz="2000">
              <a:ea typeface="ＭＳ Ｐゴシック" pitchFamily="34" charset="-128"/>
            </a:endParaRPr>
          </a:p>
        </p:txBody>
      </p:sp>
      <p:sp>
        <p:nvSpPr>
          <p:cNvPr id="46089" name="Text Box 7"/>
          <p:cNvSpPr txBox="1">
            <a:spLocks noChangeArrowheads="1"/>
          </p:cNvSpPr>
          <p:nvPr/>
        </p:nvSpPr>
        <p:spPr bwMode="auto">
          <a:xfrm>
            <a:off x="357188" y="1670050"/>
            <a:ext cx="3338512" cy="549275"/>
          </a:xfrm>
          <a:prstGeom prst="rect">
            <a:avLst/>
          </a:prstGeom>
          <a:noFill/>
          <a:ln w="9525">
            <a:noFill/>
            <a:miter lim="800000"/>
            <a:headEnd/>
            <a:tailEnd/>
          </a:ln>
        </p:spPr>
        <p:txBody>
          <a:bodyPr>
            <a:spAutoFit/>
          </a:bodyPr>
          <a:lstStyle/>
          <a:p>
            <a:r>
              <a:rPr lang="en-US" altLang="ja-JP" sz="1400">
                <a:solidFill>
                  <a:srgbClr val="000000"/>
                </a:solidFill>
                <a:latin typeface="Courier New" pitchFamily="49" charset="0"/>
                <a:ea typeface="ＭＳ Ｐゴシック" pitchFamily="34" charset="-128"/>
              </a:rPr>
              <a:t>minOne </a:t>
            </a:r>
          </a:p>
          <a:p>
            <a:r>
              <a:rPr lang="en-US" altLang="ja-JP" sz="1400">
                <a:solidFill>
                  <a:srgbClr val="000000"/>
                </a:solidFill>
                <a:latin typeface="Courier New" pitchFamily="49" charset="0"/>
                <a:ea typeface="ＭＳ Ｐゴシック" pitchFamily="34" charset="-128"/>
              </a:rPr>
              <a:t>= searchMinimum(arrayOne);</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sp>
        <p:nvSpPr>
          <p:cNvPr id="46090" name="Text Box 8"/>
          <p:cNvSpPr txBox="1">
            <a:spLocks noChangeArrowheads="1"/>
          </p:cNvSpPr>
          <p:nvPr/>
        </p:nvSpPr>
        <p:spPr bwMode="auto">
          <a:xfrm>
            <a:off x="4406900" y="1168400"/>
            <a:ext cx="4456113" cy="1581150"/>
          </a:xfrm>
          <a:prstGeom prst="rect">
            <a:avLst/>
          </a:prstGeom>
          <a:noFill/>
          <a:ln w="9525">
            <a:noFill/>
            <a:miter lim="800000"/>
            <a:headEnd/>
            <a:tailEnd/>
          </a:ln>
        </p:spPr>
        <p:txBody>
          <a:bodyPr>
            <a:spAutoFit/>
          </a:bodyPr>
          <a:lstStyle/>
          <a:p>
            <a:pPr>
              <a:tabLst>
                <a:tab pos="457200" algn="l"/>
              </a:tabLst>
            </a:pPr>
            <a:r>
              <a:rPr lang="en-US" altLang="ja-JP" sz="1400">
                <a:solidFill>
                  <a:srgbClr val="000000"/>
                </a:solidFill>
                <a:latin typeface="Courier New" pitchFamily="49" charset="0"/>
                <a:ea typeface="ＭＳ Ｐゴシック" pitchFamily="34" charset="-128"/>
              </a:rPr>
              <a:t>public int searchMinimum(float[] number))</a:t>
            </a:r>
          </a:p>
          <a:p>
            <a:pPr>
              <a:tabLst>
                <a:tab pos="457200" algn="l"/>
              </a:tabLst>
            </a:pPr>
            <a:r>
              <a:rPr lang="en-US" altLang="ja-JP" sz="1400">
                <a:solidFill>
                  <a:srgbClr val="000000"/>
                </a:solidFill>
                <a:latin typeface="Courier New" pitchFamily="49" charset="0"/>
                <a:ea typeface="ＭＳ Ｐゴシック" pitchFamily="34" charset="-128"/>
              </a:rPr>
              <a:t>{</a:t>
            </a: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r>
              <a:rPr lang="en-US" altLang="ja-JP" sz="1400">
                <a:solidFill>
                  <a:srgbClr val="7F7F7F"/>
                </a:solidFill>
                <a:latin typeface="Courier New" pitchFamily="49" charset="0"/>
                <a:ea typeface="ＭＳ Ｐゴシック" pitchFamily="34" charset="-128"/>
              </a:rPr>
              <a:t>	</a:t>
            </a:r>
            <a:r>
              <a:rPr lang="en-US" altLang="ja-JP" sz="1400">
                <a:solidFill>
                  <a:srgbClr val="000000"/>
                </a:solidFill>
                <a:latin typeface="Courier New" pitchFamily="49" charset="0"/>
                <a:ea typeface="ＭＳ Ｐゴシック" pitchFamily="34" charset="-128"/>
              </a:rPr>
              <a:t>…</a:t>
            </a: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r>
              <a:rPr lang="en-US" altLang="ja-JP" sz="1400">
                <a:solidFill>
                  <a:srgbClr val="000000"/>
                </a:solidFill>
                <a:latin typeface="Courier New" pitchFamily="49" charset="0"/>
                <a:ea typeface="ＭＳ Ｐゴシック" pitchFamily="34" charset="-128"/>
              </a:rPr>
              <a:t>}</a:t>
            </a:r>
          </a:p>
        </p:txBody>
      </p:sp>
      <p:sp>
        <p:nvSpPr>
          <p:cNvPr id="46091" name="Line 9"/>
          <p:cNvSpPr>
            <a:spLocks noChangeShapeType="1"/>
          </p:cNvSpPr>
          <p:nvPr/>
        </p:nvSpPr>
        <p:spPr bwMode="auto">
          <a:xfrm>
            <a:off x="3552825" y="1095375"/>
            <a:ext cx="0" cy="833438"/>
          </a:xfrm>
          <a:prstGeom prst="line">
            <a:avLst/>
          </a:prstGeom>
          <a:noFill/>
          <a:ln w="28575">
            <a:solidFill>
              <a:srgbClr val="33CC33"/>
            </a:solidFill>
            <a:miter lim="800000"/>
            <a:headEnd/>
            <a:tailEnd type="triangle" w="med" len="med"/>
          </a:ln>
        </p:spPr>
        <p:txBody>
          <a:bodyPr wrap="none"/>
          <a:lstStyle/>
          <a:p>
            <a:endParaRPr lang="en-US"/>
          </a:p>
        </p:txBody>
      </p:sp>
      <p:grpSp>
        <p:nvGrpSpPr>
          <p:cNvPr id="46092" name="Group 10"/>
          <p:cNvGrpSpPr>
            <a:grpSpLocks/>
          </p:cNvGrpSpPr>
          <p:nvPr/>
        </p:nvGrpSpPr>
        <p:grpSpPr bwMode="auto">
          <a:xfrm>
            <a:off x="1917700" y="3124200"/>
            <a:ext cx="4764088" cy="2963863"/>
            <a:chOff x="1208" y="1968"/>
            <a:chExt cx="3001" cy="1867"/>
          </a:xfrm>
        </p:grpSpPr>
        <p:sp>
          <p:nvSpPr>
            <p:cNvPr id="63499" name="Rectangle 11"/>
            <p:cNvSpPr>
              <a:spLocks noChangeArrowheads="1"/>
            </p:cNvSpPr>
            <p:nvPr/>
          </p:nvSpPr>
          <p:spPr bwMode="auto">
            <a:xfrm>
              <a:off x="1208" y="1968"/>
              <a:ext cx="3001" cy="1867"/>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6130" name="Text Box 12"/>
            <p:cNvSpPr txBox="1">
              <a:spLocks noChangeArrowheads="1"/>
            </p:cNvSpPr>
            <p:nvPr/>
          </p:nvSpPr>
          <p:spPr bwMode="auto">
            <a:xfrm>
              <a:off x="1279" y="2516"/>
              <a:ext cx="801" cy="231"/>
            </a:xfrm>
            <a:prstGeom prst="rect">
              <a:avLst/>
            </a:prstGeom>
            <a:noFill/>
            <a:ln w="9525">
              <a:noFill/>
              <a:miter lim="800000"/>
              <a:headEnd/>
              <a:tailEnd/>
            </a:ln>
          </p:spPr>
          <p:txBody>
            <a:bodyPr>
              <a:spAutoFit/>
            </a:bodyPr>
            <a:lstStyle/>
            <a:p>
              <a:pPr>
                <a:spcBef>
                  <a:spcPct val="50000"/>
                </a:spcBef>
              </a:pPr>
              <a:r>
                <a:rPr lang="en-US" sz="1800">
                  <a:latin typeface="Arial" charset="0"/>
                  <a:ea typeface="ＭＳ Ｐゴシック" pitchFamily="34" charset="-128"/>
                </a:rPr>
                <a:t>arrayOne</a:t>
              </a:r>
            </a:p>
          </p:txBody>
        </p:sp>
        <p:grpSp>
          <p:nvGrpSpPr>
            <p:cNvPr id="46131" name="Group 13"/>
            <p:cNvGrpSpPr>
              <a:grpSpLocks/>
            </p:cNvGrpSpPr>
            <p:nvPr/>
          </p:nvGrpSpPr>
          <p:grpSpPr bwMode="auto">
            <a:xfrm>
              <a:off x="1390" y="2771"/>
              <a:ext cx="769" cy="404"/>
              <a:chOff x="1742" y="2528"/>
              <a:chExt cx="769" cy="404"/>
            </a:xfrm>
          </p:grpSpPr>
          <p:sp>
            <p:nvSpPr>
              <p:cNvPr id="46147" name="Rectangle 14"/>
              <p:cNvSpPr>
                <a:spLocks noChangeArrowheads="1"/>
              </p:cNvSpPr>
              <p:nvPr/>
            </p:nvSpPr>
            <p:spPr bwMode="auto">
              <a:xfrm>
                <a:off x="1742" y="2528"/>
                <a:ext cx="456" cy="186"/>
              </a:xfrm>
              <a:prstGeom prst="rect">
                <a:avLst/>
              </a:prstGeom>
              <a:noFill/>
              <a:ln w="19050">
                <a:solidFill>
                  <a:schemeClr val="tx1"/>
                </a:solidFill>
                <a:miter lim="800000"/>
                <a:headEnd/>
                <a:tailEnd/>
              </a:ln>
            </p:spPr>
            <p:txBody>
              <a:bodyPr wrap="none" anchor="ctr"/>
              <a:lstStyle/>
              <a:p>
                <a:endParaRPr lang="id-ID"/>
              </a:p>
            </p:txBody>
          </p:sp>
          <p:sp>
            <p:nvSpPr>
              <p:cNvPr id="46148" name="Oval 15"/>
              <p:cNvSpPr>
                <a:spLocks noChangeArrowheads="1"/>
              </p:cNvSpPr>
              <p:nvPr/>
            </p:nvSpPr>
            <p:spPr bwMode="auto">
              <a:xfrm>
                <a:off x="1904" y="2573"/>
                <a:ext cx="89" cy="83"/>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6149" name="Freeform 16"/>
              <p:cNvSpPr>
                <a:spLocks/>
              </p:cNvSpPr>
              <p:nvPr/>
            </p:nvSpPr>
            <p:spPr bwMode="auto">
              <a:xfrm>
                <a:off x="1973" y="2612"/>
                <a:ext cx="538" cy="320"/>
              </a:xfrm>
              <a:custGeom>
                <a:avLst/>
                <a:gdLst>
                  <a:gd name="T0" fmla="*/ 0 w 506"/>
                  <a:gd name="T1" fmla="*/ 0 h 320"/>
                  <a:gd name="T2" fmla="*/ 451 w 506"/>
                  <a:gd name="T3" fmla="*/ 0 h 320"/>
                  <a:gd name="T4" fmla="*/ 566 w 506"/>
                  <a:gd name="T5" fmla="*/ 32 h 320"/>
                  <a:gd name="T6" fmla="*/ 669 w 506"/>
                  <a:gd name="T7" fmla="*/ 115 h 320"/>
                  <a:gd name="T8" fmla="*/ 825 w 506"/>
                  <a:gd name="T9" fmla="*/ 320 h 320"/>
                  <a:gd name="T10" fmla="*/ 0 60000 65536"/>
                  <a:gd name="T11" fmla="*/ 0 60000 65536"/>
                  <a:gd name="T12" fmla="*/ 0 60000 65536"/>
                  <a:gd name="T13" fmla="*/ 0 60000 65536"/>
                  <a:gd name="T14" fmla="*/ 0 60000 65536"/>
                  <a:gd name="T15" fmla="*/ 0 w 506"/>
                  <a:gd name="T16" fmla="*/ 0 h 320"/>
                  <a:gd name="T17" fmla="*/ 506 w 506"/>
                  <a:gd name="T18" fmla="*/ 320 h 320"/>
                </a:gdLst>
                <a:ahLst/>
                <a:cxnLst>
                  <a:cxn ang="T10">
                    <a:pos x="T0" y="T1"/>
                  </a:cxn>
                  <a:cxn ang="T11">
                    <a:pos x="T2" y="T3"/>
                  </a:cxn>
                  <a:cxn ang="T12">
                    <a:pos x="T4" y="T5"/>
                  </a:cxn>
                  <a:cxn ang="T13">
                    <a:pos x="T6" y="T7"/>
                  </a:cxn>
                  <a:cxn ang="T14">
                    <a:pos x="T8" y="T9"/>
                  </a:cxn>
                </a:cxnLst>
                <a:rect l="T15" t="T16" r="T17" b="T18"/>
                <a:pathLst>
                  <a:path w="506" h="320">
                    <a:moveTo>
                      <a:pt x="0" y="0"/>
                    </a:moveTo>
                    <a:lnTo>
                      <a:pt x="276" y="0"/>
                    </a:lnTo>
                    <a:lnTo>
                      <a:pt x="346" y="32"/>
                    </a:lnTo>
                    <a:lnTo>
                      <a:pt x="410" y="115"/>
                    </a:lnTo>
                    <a:lnTo>
                      <a:pt x="506" y="320"/>
                    </a:lnTo>
                  </a:path>
                </a:pathLst>
              </a:custGeom>
              <a:noFill/>
              <a:ln w="19050">
                <a:solidFill>
                  <a:schemeClr val="tx2"/>
                </a:solidFill>
                <a:miter lim="800000"/>
                <a:headEnd/>
                <a:tailEnd type="triangle" w="med" len="med"/>
              </a:ln>
            </p:spPr>
            <p:txBody>
              <a:bodyPr anchor="ctr"/>
              <a:lstStyle/>
              <a:p>
                <a:endParaRPr lang="en-US"/>
              </a:p>
            </p:txBody>
          </p:sp>
        </p:grpSp>
        <p:grpSp>
          <p:nvGrpSpPr>
            <p:cNvPr id="46132" name="Group 17"/>
            <p:cNvGrpSpPr>
              <a:grpSpLocks/>
            </p:cNvGrpSpPr>
            <p:nvPr/>
          </p:nvGrpSpPr>
          <p:grpSpPr bwMode="auto">
            <a:xfrm>
              <a:off x="2112" y="3206"/>
              <a:ext cx="1928" cy="199"/>
              <a:chOff x="1459" y="2502"/>
              <a:chExt cx="3694" cy="307"/>
            </a:xfrm>
          </p:grpSpPr>
          <p:sp>
            <p:nvSpPr>
              <p:cNvPr id="63506" name="Rectangle 18"/>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6134" name="Line 19"/>
              <p:cNvSpPr>
                <a:spLocks noChangeShapeType="1"/>
              </p:cNvSpPr>
              <p:nvPr/>
            </p:nvSpPr>
            <p:spPr bwMode="auto">
              <a:xfrm>
                <a:off x="1759" y="2503"/>
                <a:ext cx="0" cy="304"/>
              </a:xfrm>
              <a:prstGeom prst="line">
                <a:avLst/>
              </a:prstGeom>
              <a:noFill/>
              <a:ln w="9525">
                <a:solidFill>
                  <a:schemeClr val="tx1"/>
                </a:solidFill>
                <a:miter lim="800000"/>
                <a:headEnd/>
                <a:tailEnd/>
              </a:ln>
            </p:spPr>
            <p:txBody>
              <a:bodyPr anchor="ctr"/>
              <a:lstStyle/>
              <a:p>
                <a:endParaRPr lang="en-US"/>
              </a:p>
            </p:txBody>
          </p:sp>
          <p:sp>
            <p:nvSpPr>
              <p:cNvPr id="46135" name="Line 20"/>
              <p:cNvSpPr>
                <a:spLocks noChangeShapeType="1"/>
              </p:cNvSpPr>
              <p:nvPr/>
            </p:nvSpPr>
            <p:spPr bwMode="auto">
              <a:xfrm>
                <a:off x="2068" y="2503"/>
                <a:ext cx="0" cy="304"/>
              </a:xfrm>
              <a:prstGeom prst="line">
                <a:avLst/>
              </a:prstGeom>
              <a:noFill/>
              <a:ln w="9525">
                <a:solidFill>
                  <a:schemeClr val="tx1"/>
                </a:solidFill>
                <a:miter lim="800000"/>
                <a:headEnd/>
                <a:tailEnd/>
              </a:ln>
            </p:spPr>
            <p:txBody>
              <a:bodyPr anchor="ctr"/>
              <a:lstStyle/>
              <a:p>
                <a:endParaRPr lang="en-US"/>
              </a:p>
            </p:txBody>
          </p:sp>
          <p:sp>
            <p:nvSpPr>
              <p:cNvPr id="46136" name="Line 21"/>
              <p:cNvSpPr>
                <a:spLocks noChangeShapeType="1"/>
              </p:cNvSpPr>
              <p:nvPr/>
            </p:nvSpPr>
            <p:spPr bwMode="auto">
              <a:xfrm>
                <a:off x="2995" y="2503"/>
                <a:ext cx="0" cy="304"/>
              </a:xfrm>
              <a:prstGeom prst="line">
                <a:avLst/>
              </a:prstGeom>
              <a:noFill/>
              <a:ln w="9525">
                <a:solidFill>
                  <a:schemeClr val="tx1"/>
                </a:solidFill>
                <a:miter lim="800000"/>
                <a:headEnd/>
                <a:tailEnd/>
              </a:ln>
            </p:spPr>
            <p:txBody>
              <a:bodyPr anchor="ctr"/>
              <a:lstStyle/>
              <a:p>
                <a:endParaRPr lang="en-US"/>
              </a:p>
            </p:txBody>
          </p:sp>
          <p:sp>
            <p:nvSpPr>
              <p:cNvPr id="46137" name="Line 22"/>
              <p:cNvSpPr>
                <a:spLocks noChangeShapeType="1"/>
              </p:cNvSpPr>
              <p:nvPr/>
            </p:nvSpPr>
            <p:spPr bwMode="auto">
              <a:xfrm>
                <a:off x="2377" y="2503"/>
                <a:ext cx="0" cy="304"/>
              </a:xfrm>
              <a:prstGeom prst="line">
                <a:avLst/>
              </a:prstGeom>
              <a:noFill/>
              <a:ln w="9525">
                <a:solidFill>
                  <a:schemeClr val="tx1"/>
                </a:solidFill>
                <a:miter lim="800000"/>
                <a:headEnd/>
                <a:tailEnd/>
              </a:ln>
            </p:spPr>
            <p:txBody>
              <a:bodyPr anchor="ctr"/>
              <a:lstStyle/>
              <a:p>
                <a:endParaRPr lang="en-US"/>
              </a:p>
            </p:txBody>
          </p:sp>
          <p:sp>
            <p:nvSpPr>
              <p:cNvPr id="46138" name="Line 23"/>
              <p:cNvSpPr>
                <a:spLocks noChangeShapeType="1"/>
              </p:cNvSpPr>
              <p:nvPr/>
            </p:nvSpPr>
            <p:spPr bwMode="auto">
              <a:xfrm>
                <a:off x="2686" y="2503"/>
                <a:ext cx="0" cy="304"/>
              </a:xfrm>
              <a:prstGeom prst="line">
                <a:avLst/>
              </a:prstGeom>
              <a:noFill/>
              <a:ln w="9525">
                <a:solidFill>
                  <a:schemeClr val="tx1"/>
                </a:solidFill>
                <a:miter lim="800000"/>
                <a:headEnd/>
                <a:tailEnd/>
              </a:ln>
            </p:spPr>
            <p:txBody>
              <a:bodyPr anchor="ctr"/>
              <a:lstStyle/>
              <a:p>
                <a:endParaRPr lang="en-US"/>
              </a:p>
            </p:txBody>
          </p:sp>
          <p:sp>
            <p:nvSpPr>
              <p:cNvPr id="46139" name="Line 24"/>
              <p:cNvSpPr>
                <a:spLocks noChangeShapeType="1"/>
              </p:cNvSpPr>
              <p:nvPr/>
            </p:nvSpPr>
            <p:spPr bwMode="auto">
              <a:xfrm>
                <a:off x="3921" y="2503"/>
                <a:ext cx="0" cy="304"/>
              </a:xfrm>
              <a:prstGeom prst="line">
                <a:avLst/>
              </a:prstGeom>
              <a:noFill/>
              <a:ln w="9525">
                <a:solidFill>
                  <a:schemeClr val="tx1"/>
                </a:solidFill>
                <a:miter lim="800000"/>
                <a:headEnd/>
                <a:tailEnd/>
              </a:ln>
            </p:spPr>
            <p:txBody>
              <a:bodyPr anchor="ctr"/>
              <a:lstStyle/>
              <a:p>
                <a:endParaRPr lang="en-US"/>
              </a:p>
            </p:txBody>
          </p:sp>
          <p:sp>
            <p:nvSpPr>
              <p:cNvPr id="46140" name="Line 25"/>
              <p:cNvSpPr>
                <a:spLocks noChangeShapeType="1"/>
              </p:cNvSpPr>
              <p:nvPr/>
            </p:nvSpPr>
            <p:spPr bwMode="auto">
              <a:xfrm>
                <a:off x="4230" y="2503"/>
                <a:ext cx="0" cy="304"/>
              </a:xfrm>
              <a:prstGeom prst="line">
                <a:avLst/>
              </a:prstGeom>
              <a:noFill/>
              <a:ln w="9525">
                <a:solidFill>
                  <a:schemeClr val="tx1"/>
                </a:solidFill>
                <a:miter lim="800000"/>
                <a:headEnd/>
                <a:tailEnd/>
              </a:ln>
            </p:spPr>
            <p:txBody>
              <a:bodyPr anchor="ctr"/>
              <a:lstStyle/>
              <a:p>
                <a:endParaRPr lang="en-US"/>
              </a:p>
            </p:txBody>
          </p:sp>
          <p:sp>
            <p:nvSpPr>
              <p:cNvPr id="46141" name="Line 26"/>
              <p:cNvSpPr>
                <a:spLocks noChangeShapeType="1"/>
              </p:cNvSpPr>
              <p:nvPr/>
            </p:nvSpPr>
            <p:spPr bwMode="auto">
              <a:xfrm>
                <a:off x="4848" y="2503"/>
                <a:ext cx="0" cy="304"/>
              </a:xfrm>
              <a:prstGeom prst="line">
                <a:avLst/>
              </a:prstGeom>
              <a:noFill/>
              <a:ln w="9525">
                <a:solidFill>
                  <a:schemeClr val="tx1"/>
                </a:solidFill>
                <a:miter lim="800000"/>
                <a:headEnd/>
                <a:tailEnd/>
              </a:ln>
            </p:spPr>
            <p:txBody>
              <a:bodyPr anchor="ctr"/>
              <a:lstStyle/>
              <a:p>
                <a:endParaRPr lang="en-US"/>
              </a:p>
            </p:txBody>
          </p:sp>
          <p:sp>
            <p:nvSpPr>
              <p:cNvPr id="46142" name="Line 27"/>
              <p:cNvSpPr>
                <a:spLocks noChangeShapeType="1"/>
              </p:cNvSpPr>
              <p:nvPr/>
            </p:nvSpPr>
            <p:spPr bwMode="auto">
              <a:xfrm>
                <a:off x="4539" y="2503"/>
                <a:ext cx="0" cy="304"/>
              </a:xfrm>
              <a:prstGeom prst="line">
                <a:avLst/>
              </a:prstGeom>
              <a:noFill/>
              <a:ln w="9525">
                <a:solidFill>
                  <a:schemeClr val="tx1"/>
                </a:solidFill>
                <a:miter lim="800000"/>
                <a:headEnd/>
                <a:tailEnd/>
              </a:ln>
            </p:spPr>
            <p:txBody>
              <a:bodyPr anchor="ctr"/>
              <a:lstStyle/>
              <a:p>
                <a:endParaRPr lang="en-US"/>
              </a:p>
            </p:txBody>
          </p:sp>
          <p:grpSp>
            <p:nvGrpSpPr>
              <p:cNvPr id="46143" name="Group 28"/>
              <p:cNvGrpSpPr>
                <a:grpSpLocks/>
              </p:cNvGrpSpPr>
              <p:nvPr/>
            </p:nvGrpSpPr>
            <p:grpSpPr bwMode="auto">
              <a:xfrm>
                <a:off x="3293" y="2636"/>
                <a:ext cx="257" cy="51"/>
                <a:chOff x="3293" y="2636"/>
                <a:chExt cx="257" cy="51"/>
              </a:xfrm>
            </p:grpSpPr>
            <p:sp>
              <p:nvSpPr>
                <p:cNvPr id="46144" name="Oval 29"/>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6145" name="Oval 30"/>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6146" name="Oval 31"/>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grpSp>
        </p:grpSp>
      </p:grpSp>
      <p:grpSp>
        <p:nvGrpSpPr>
          <p:cNvPr id="6" name="Group 32"/>
          <p:cNvGrpSpPr>
            <a:grpSpLocks/>
          </p:cNvGrpSpPr>
          <p:nvPr/>
        </p:nvGrpSpPr>
        <p:grpSpPr bwMode="auto">
          <a:xfrm>
            <a:off x="3629025" y="1301750"/>
            <a:ext cx="5213350" cy="619125"/>
            <a:chOff x="2286" y="820"/>
            <a:chExt cx="3284" cy="390"/>
          </a:xfrm>
        </p:grpSpPr>
        <p:sp>
          <p:nvSpPr>
            <p:cNvPr id="63521" name="Oval 33"/>
            <p:cNvSpPr>
              <a:spLocks noChangeArrowheads="1"/>
            </p:cNvSpPr>
            <p:nvPr/>
          </p:nvSpPr>
          <p:spPr bwMode="auto">
            <a:xfrm>
              <a:off x="5295" y="935"/>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B</a:t>
              </a:r>
              <a:endParaRPr lang="en-US" altLang="ja-JP">
                <a:solidFill>
                  <a:srgbClr val="000000"/>
                </a:solidFill>
                <a:ea typeface="ＭＳ Ｐゴシック" pitchFamily="34" charset="-128"/>
              </a:endParaRPr>
            </a:p>
          </p:txBody>
        </p:sp>
        <p:sp>
          <p:nvSpPr>
            <p:cNvPr id="46128" name="Line 34"/>
            <p:cNvSpPr>
              <a:spLocks noChangeShapeType="1"/>
            </p:cNvSpPr>
            <p:nvPr/>
          </p:nvSpPr>
          <p:spPr bwMode="auto">
            <a:xfrm flipV="1">
              <a:off x="2286" y="820"/>
              <a:ext cx="538" cy="390"/>
            </a:xfrm>
            <a:prstGeom prst="line">
              <a:avLst/>
            </a:prstGeom>
            <a:noFill/>
            <a:ln w="28575">
              <a:solidFill>
                <a:srgbClr val="33CC33"/>
              </a:solidFill>
              <a:miter lim="800000"/>
              <a:headEnd/>
              <a:tailEnd type="triangle" w="med" len="med"/>
            </a:ln>
          </p:spPr>
          <p:txBody>
            <a:bodyPr wrap="none"/>
            <a:lstStyle/>
            <a:p>
              <a:endParaRPr lang="en-US"/>
            </a:p>
          </p:txBody>
        </p:sp>
      </p:grpSp>
      <p:grpSp>
        <p:nvGrpSpPr>
          <p:cNvPr id="7" name="Group 35"/>
          <p:cNvGrpSpPr>
            <a:grpSpLocks/>
          </p:cNvGrpSpPr>
          <p:nvPr/>
        </p:nvGrpSpPr>
        <p:grpSpPr bwMode="auto">
          <a:xfrm>
            <a:off x="1917700" y="3133725"/>
            <a:ext cx="4764088" cy="2963863"/>
            <a:chOff x="1208" y="1974"/>
            <a:chExt cx="3001" cy="1867"/>
          </a:xfrm>
        </p:grpSpPr>
        <p:grpSp>
          <p:nvGrpSpPr>
            <p:cNvPr id="46096" name="Group 36"/>
            <p:cNvGrpSpPr>
              <a:grpSpLocks/>
            </p:cNvGrpSpPr>
            <p:nvPr/>
          </p:nvGrpSpPr>
          <p:grpSpPr bwMode="auto">
            <a:xfrm>
              <a:off x="1208" y="1974"/>
              <a:ext cx="3001" cy="1867"/>
              <a:chOff x="1208" y="1968"/>
              <a:chExt cx="3001" cy="1867"/>
            </a:xfrm>
          </p:grpSpPr>
          <p:sp>
            <p:nvSpPr>
              <p:cNvPr id="63525" name="Rectangle 37"/>
              <p:cNvSpPr>
                <a:spLocks noChangeArrowheads="1"/>
              </p:cNvSpPr>
              <p:nvPr/>
            </p:nvSpPr>
            <p:spPr bwMode="auto">
              <a:xfrm>
                <a:off x="1208" y="1968"/>
                <a:ext cx="3001" cy="1867"/>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6107" name="Text Box 38"/>
              <p:cNvSpPr txBox="1">
                <a:spLocks noChangeArrowheads="1"/>
              </p:cNvSpPr>
              <p:nvPr/>
            </p:nvSpPr>
            <p:spPr bwMode="auto">
              <a:xfrm>
                <a:off x="1279" y="2516"/>
                <a:ext cx="801" cy="231"/>
              </a:xfrm>
              <a:prstGeom prst="rect">
                <a:avLst/>
              </a:prstGeom>
              <a:noFill/>
              <a:ln w="9525">
                <a:noFill/>
                <a:miter lim="800000"/>
                <a:headEnd/>
                <a:tailEnd/>
              </a:ln>
            </p:spPr>
            <p:txBody>
              <a:bodyPr>
                <a:spAutoFit/>
              </a:bodyPr>
              <a:lstStyle/>
              <a:p>
                <a:pPr>
                  <a:spcBef>
                    <a:spcPct val="50000"/>
                  </a:spcBef>
                </a:pPr>
                <a:r>
                  <a:rPr lang="en-US" sz="1800">
                    <a:latin typeface="Arial" charset="0"/>
                    <a:ea typeface="ＭＳ Ｐゴシック" pitchFamily="34" charset="-128"/>
                  </a:rPr>
                  <a:t>arrayOne</a:t>
                </a:r>
              </a:p>
            </p:txBody>
          </p:sp>
          <p:grpSp>
            <p:nvGrpSpPr>
              <p:cNvPr id="46108" name="Group 39"/>
              <p:cNvGrpSpPr>
                <a:grpSpLocks/>
              </p:cNvGrpSpPr>
              <p:nvPr/>
            </p:nvGrpSpPr>
            <p:grpSpPr bwMode="auto">
              <a:xfrm>
                <a:off x="1390" y="2771"/>
                <a:ext cx="769" cy="404"/>
                <a:chOff x="1742" y="2528"/>
                <a:chExt cx="769" cy="404"/>
              </a:xfrm>
            </p:grpSpPr>
            <p:sp>
              <p:nvSpPr>
                <p:cNvPr id="46124" name="Rectangle 40"/>
                <p:cNvSpPr>
                  <a:spLocks noChangeArrowheads="1"/>
                </p:cNvSpPr>
                <p:nvPr/>
              </p:nvSpPr>
              <p:spPr bwMode="auto">
                <a:xfrm>
                  <a:off x="1742" y="2528"/>
                  <a:ext cx="456" cy="186"/>
                </a:xfrm>
                <a:prstGeom prst="rect">
                  <a:avLst/>
                </a:prstGeom>
                <a:noFill/>
                <a:ln w="19050">
                  <a:solidFill>
                    <a:schemeClr val="tx1"/>
                  </a:solidFill>
                  <a:miter lim="800000"/>
                  <a:headEnd/>
                  <a:tailEnd/>
                </a:ln>
              </p:spPr>
              <p:txBody>
                <a:bodyPr wrap="none" anchor="ctr"/>
                <a:lstStyle/>
                <a:p>
                  <a:endParaRPr lang="id-ID"/>
                </a:p>
              </p:txBody>
            </p:sp>
            <p:sp>
              <p:nvSpPr>
                <p:cNvPr id="46125" name="Oval 41"/>
                <p:cNvSpPr>
                  <a:spLocks noChangeArrowheads="1"/>
                </p:cNvSpPr>
                <p:nvPr/>
              </p:nvSpPr>
              <p:spPr bwMode="auto">
                <a:xfrm>
                  <a:off x="1904" y="2573"/>
                  <a:ext cx="89" cy="83"/>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6126" name="Freeform 42"/>
                <p:cNvSpPr>
                  <a:spLocks/>
                </p:cNvSpPr>
                <p:nvPr/>
              </p:nvSpPr>
              <p:spPr bwMode="auto">
                <a:xfrm>
                  <a:off x="1973" y="2612"/>
                  <a:ext cx="538" cy="320"/>
                </a:xfrm>
                <a:custGeom>
                  <a:avLst/>
                  <a:gdLst>
                    <a:gd name="T0" fmla="*/ 0 w 506"/>
                    <a:gd name="T1" fmla="*/ 0 h 320"/>
                    <a:gd name="T2" fmla="*/ 451 w 506"/>
                    <a:gd name="T3" fmla="*/ 0 h 320"/>
                    <a:gd name="T4" fmla="*/ 566 w 506"/>
                    <a:gd name="T5" fmla="*/ 32 h 320"/>
                    <a:gd name="T6" fmla="*/ 669 w 506"/>
                    <a:gd name="T7" fmla="*/ 115 h 320"/>
                    <a:gd name="T8" fmla="*/ 825 w 506"/>
                    <a:gd name="T9" fmla="*/ 320 h 320"/>
                    <a:gd name="T10" fmla="*/ 0 60000 65536"/>
                    <a:gd name="T11" fmla="*/ 0 60000 65536"/>
                    <a:gd name="T12" fmla="*/ 0 60000 65536"/>
                    <a:gd name="T13" fmla="*/ 0 60000 65536"/>
                    <a:gd name="T14" fmla="*/ 0 60000 65536"/>
                    <a:gd name="T15" fmla="*/ 0 w 506"/>
                    <a:gd name="T16" fmla="*/ 0 h 320"/>
                    <a:gd name="T17" fmla="*/ 506 w 506"/>
                    <a:gd name="T18" fmla="*/ 320 h 320"/>
                  </a:gdLst>
                  <a:ahLst/>
                  <a:cxnLst>
                    <a:cxn ang="T10">
                      <a:pos x="T0" y="T1"/>
                    </a:cxn>
                    <a:cxn ang="T11">
                      <a:pos x="T2" y="T3"/>
                    </a:cxn>
                    <a:cxn ang="T12">
                      <a:pos x="T4" y="T5"/>
                    </a:cxn>
                    <a:cxn ang="T13">
                      <a:pos x="T6" y="T7"/>
                    </a:cxn>
                    <a:cxn ang="T14">
                      <a:pos x="T8" y="T9"/>
                    </a:cxn>
                  </a:cxnLst>
                  <a:rect l="T15" t="T16" r="T17" b="T18"/>
                  <a:pathLst>
                    <a:path w="506" h="320">
                      <a:moveTo>
                        <a:pt x="0" y="0"/>
                      </a:moveTo>
                      <a:lnTo>
                        <a:pt x="276" y="0"/>
                      </a:lnTo>
                      <a:lnTo>
                        <a:pt x="346" y="32"/>
                      </a:lnTo>
                      <a:lnTo>
                        <a:pt x="410" y="115"/>
                      </a:lnTo>
                      <a:lnTo>
                        <a:pt x="506" y="320"/>
                      </a:lnTo>
                    </a:path>
                  </a:pathLst>
                </a:custGeom>
                <a:noFill/>
                <a:ln w="19050">
                  <a:solidFill>
                    <a:schemeClr val="tx2"/>
                  </a:solidFill>
                  <a:miter lim="800000"/>
                  <a:headEnd/>
                  <a:tailEnd type="triangle" w="med" len="med"/>
                </a:ln>
              </p:spPr>
              <p:txBody>
                <a:bodyPr anchor="ctr"/>
                <a:lstStyle/>
                <a:p>
                  <a:endParaRPr lang="en-US"/>
                </a:p>
              </p:txBody>
            </p:sp>
          </p:grpSp>
          <p:grpSp>
            <p:nvGrpSpPr>
              <p:cNvPr id="46109" name="Group 43"/>
              <p:cNvGrpSpPr>
                <a:grpSpLocks/>
              </p:cNvGrpSpPr>
              <p:nvPr/>
            </p:nvGrpSpPr>
            <p:grpSpPr bwMode="auto">
              <a:xfrm>
                <a:off x="2112" y="3206"/>
                <a:ext cx="1928" cy="199"/>
                <a:chOff x="1459" y="2502"/>
                <a:chExt cx="3694" cy="307"/>
              </a:xfrm>
            </p:grpSpPr>
            <p:sp>
              <p:nvSpPr>
                <p:cNvPr id="63532" name="Rectangle 44"/>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6111" name="Line 45"/>
                <p:cNvSpPr>
                  <a:spLocks noChangeShapeType="1"/>
                </p:cNvSpPr>
                <p:nvPr/>
              </p:nvSpPr>
              <p:spPr bwMode="auto">
                <a:xfrm>
                  <a:off x="1759" y="2503"/>
                  <a:ext cx="0" cy="304"/>
                </a:xfrm>
                <a:prstGeom prst="line">
                  <a:avLst/>
                </a:prstGeom>
                <a:noFill/>
                <a:ln w="9525">
                  <a:solidFill>
                    <a:schemeClr val="tx1"/>
                  </a:solidFill>
                  <a:miter lim="800000"/>
                  <a:headEnd/>
                  <a:tailEnd/>
                </a:ln>
              </p:spPr>
              <p:txBody>
                <a:bodyPr anchor="ctr"/>
                <a:lstStyle/>
                <a:p>
                  <a:endParaRPr lang="en-US"/>
                </a:p>
              </p:txBody>
            </p:sp>
            <p:sp>
              <p:nvSpPr>
                <p:cNvPr id="46112" name="Line 46"/>
                <p:cNvSpPr>
                  <a:spLocks noChangeShapeType="1"/>
                </p:cNvSpPr>
                <p:nvPr/>
              </p:nvSpPr>
              <p:spPr bwMode="auto">
                <a:xfrm>
                  <a:off x="2068" y="2503"/>
                  <a:ext cx="0" cy="304"/>
                </a:xfrm>
                <a:prstGeom prst="line">
                  <a:avLst/>
                </a:prstGeom>
                <a:noFill/>
                <a:ln w="9525">
                  <a:solidFill>
                    <a:schemeClr val="tx1"/>
                  </a:solidFill>
                  <a:miter lim="800000"/>
                  <a:headEnd/>
                  <a:tailEnd/>
                </a:ln>
              </p:spPr>
              <p:txBody>
                <a:bodyPr anchor="ctr"/>
                <a:lstStyle/>
                <a:p>
                  <a:endParaRPr lang="en-US"/>
                </a:p>
              </p:txBody>
            </p:sp>
            <p:sp>
              <p:nvSpPr>
                <p:cNvPr id="46113" name="Line 47"/>
                <p:cNvSpPr>
                  <a:spLocks noChangeShapeType="1"/>
                </p:cNvSpPr>
                <p:nvPr/>
              </p:nvSpPr>
              <p:spPr bwMode="auto">
                <a:xfrm>
                  <a:off x="2995" y="2503"/>
                  <a:ext cx="0" cy="304"/>
                </a:xfrm>
                <a:prstGeom prst="line">
                  <a:avLst/>
                </a:prstGeom>
                <a:noFill/>
                <a:ln w="9525">
                  <a:solidFill>
                    <a:schemeClr val="tx1"/>
                  </a:solidFill>
                  <a:miter lim="800000"/>
                  <a:headEnd/>
                  <a:tailEnd/>
                </a:ln>
              </p:spPr>
              <p:txBody>
                <a:bodyPr anchor="ctr"/>
                <a:lstStyle/>
                <a:p>
                  <a:endParaRPr lang="en-US"/>
                </a:p>
              </p:txBody>
            </p:sp>
            <p:sp>
              <p:nvSpPr>
                <p:cNvPr id="46114" name="Line 48"/>
                <p:cNvSpPr>
                  <a:spLocks noChangeShapeType="1"/>
                </p:cNvSpPr>
                <p:nvPr/>
              </p:nvSpPr>
              <p:spPr bwMode="auto">
                <a:xfrm>
                  <a:off x="2377" y="2503"/>
                  <a:ext cx="0" cy="304"/>
                </a:xfrm>
                <a:prstGeom prst="line">
                  <a:avLst/>
                </a:prstGeom>
                <a:noFill/>
                <a:ln w="9525">
                  <a:solidFill>
                    <a:schemeClr val="tx1"/>
                  </a:solidFill>
                  <a:miter lim="800000"/>
                  <a:headEnd/>
                  <a:tailEnd/>
                </a:ln>
              </p:spPr>
              <p:txBody>
                <a:bodyPr anchor="ctr"/>
                <a:lstStyle/>
                <a:p>
                  <a:endParaRPr lang="en-US"/>
                </a:p>
              </p:txBody>
            </p:sp>
            <p:sp>
              <p:nvSpPr>
                <p:cNvPr id="46115" name="Line 49"/>
                <p:cNvSpPr>
                  <a:spLocks noChangeShapeType="1"/>
                </p:cNvSpPr>
                <p:nvPr/>
              </p:nvSpPr>
              <p:spPr bwMode="auto">
                <a:xfrm>
                  <a:off x="2686" y="2503"/>
                  <a:ext cx="0" cy="304"/>
                </a:xfrm>
                <a:prstGeom prst="line">
                  <a:avLst/>
                </a:prstGeom>
                <a:noFill/>
                <a:ln w="9525">
                  <a:solidFill>
                    <a:schemeClr val="tx1"/>
                  </a:solidFill>
                  <a:miter lim="800000"/>
                  <a:headEnd/>
                  <a:tailEnd/>
                </a:ln>
              </p:spPr>
              <p:txBody>
                <a:bodyPr anchor="ctr"/>
                <a:lstStyle/>
                <a:p>
                  <a:endParaRPr lang="en-US"/>
                </a:p>
              </p:txBody>
            </p:sp>
            <p:sp>
              <p:nvSpPr>
                <p:cNvPr id="46116" name="Line 50"/>
                <p:cNvSpPr>
                  <a:spLocks noChangeShapeType="1"/>
                </p:cNvSpPr>
                <p:nvPr/>
              </p:nvSpPr>
              <p:spPr bwMode="auto">
                <a:xfrm>
                  <a:off x="3921" y="2503"/>
                  <a:ext cx="0" cy="304"/>
                </a:xfrm>
                <a:prstGeom prst="line">
                  <a:avLst/>
                </a:prstGeom>
                <a:noFill/>
                <a:ln w="9525">
                  <a:solidFill>
                    <a:schemeClr val="tx1"/>
                  </a:solidFill>
                  <a:miter lim="800000"/>
                  <a:headEnd/>
                  <a:tailEnd/>
                </a:ln>
              </p:spPr>
              <p:txBody>
                <a:bodyPr anchor="ctr"/>
                <a:lstStyle/>
                <a:p>
                  <a:endParaRPr lang="en-US"/>
                </a:p>
              </p:txBody>
            </p:sp>
            <p:sp>
              <p:nvSpPr>
                <p:cNvPr id="46117" name="Line 51"/>
                <p:cNvSpPr>
                  <a:spLocks noChangeShapeType="1"/>
                </p:cNvSpPr>
                <p:nvPr/>
              </p:nvSpPr>
              <p:spPr bwMode="auto">
                <a:xfrm>
                  <a:off x="4230" y="2503"/>
                  <a:ext cx="0" cy="304"/>
                </a:xfrm>
                <a:prstGeom prst="line">
                  <a:avLst/>
                </a:prstGeom>
                <a:noFill/>
                <a:ln w="9525">
                  <a:solidFill>
                    <a:schemeClr val="tx1"/>
                  </a:solidFill>
                  <a:miter lim="800000"/>
                  <a:headEnd/>
                  <a:tailEnd/>
                </a:ln>
              </p:spPr>
              <p:txBody>
                <a:bodyPr anchor="ctr"/>
                <a:lstStyle/>
                <a:p>
                  <a:endParaRPr lang="en-US"/>
                </a:p>
              </p:txBody>
            </p:sp>
            <p:sp>
              <p:nvSpPr>
                <p:cNvPr id="46118" name="Line 52"/>
                <p:cNvSpPr>
                  <a:spLocks noChangeShapeType="1"/>
                </p:cNvSpPr>
                <p:nvPr/>
              </p:nvSpPr>
              <p:spPr bwMode="auto">
                <a:xfrm>
                  <a:off x="4848" y="2503"/>
                  <a:ext cx="0" cy="304"/>
                </a:xfrm>
                <a:prstGeom prst="line">
                  <a:avLst/>
                </a:prstGeom>
                <a:noFill/>
                <a:ln w="9525">
                  <a:solidFill>
                    <a:schemeClr val="tx1"/>
                  </a:solidFill>
                  <a:miter lim="800000"/>
                  <a:headEnd/>
                  <a:tailEnd/>
                </a:ln>
              </p:spPr>
              <p:txBody>
                <a:bodyPr anchor="ctr"/>
                <a:lstStyle/>
                <a:p>
                  <a:endParaRPr lang="en-US"/>
                </a:p>
              </p:txBody>
            </p:sp>
            <p:sp>
              <p:nvSpPr>
                <p:cNvPr id="46119" name="Line 53"/>
                <p:cNvSpPr>
                  <a:spLocks noChangeShapeType="1"/>
                </p:cNvSpPr>
                <p:nvPr/>
              </p:nvSpPr>
              <p:spPr bwMode="auto">
                <a:xfrm>
                  <a:off x="4539" y="2503"/>
                  <a:ext cx="0" cy="304"/>
                </a:xfrm>
                <a:prstGeom prst="line">
                  <a:avLst/>
                </a:prstGeom>
                <a:noFill/>
                <a:ln w="9525">
                  <a:solidFill>
                    <a:schemeClr val="tx1"/>
                  </a:solidFill>
                  <a:miter lim="800000"/>
                  <a:headEnd/>
                  <a:tailEnd/>
                </a:ln>
              </p:spPr>
              <p:txBody>
                <a:bodyPr anchor="ctr"/>
                <a:lstStyle/>
                <a:p>
                  <a:endParaRPr lang="en-US"/>
                </a:p>
              </p:txBody>
            </p:sp>
            <p:grpSp>
              <p:nvGrpSpPr>
                <p:cNvPr id="46120" name="Group 54"/>
                <p:cNvGrpSpPr>
                  <a:grpSpLocks/>
                </p:cNvGrpSpPr>
                <p:nvPr/>
              </p:nvGrpSpPr>
              <p:grpSpPr bwMode="auto">
                <a:xfrm>
                  <a:off x="3293" y="2636"/>
                  <a:ext cx="257" cy="51"/>
                  <a:chOff x="3293" y="2636"/>
                  <a:chExt cx="257" cy="51"/>
                </a:xfrm>
              </p:grpSpPr>
              <p:sp>
                <p:nvSpPr>
                  <p:cNvPr id="46121" name="Oval 55"/>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6122" name="Oval 56"/>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6123" name="Oval 57"/>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grpSp>
          </p:grpSp>
        </p:grpSp>
        <p:grpSp>
          <p:nvGrpSpPr>
            <p:cNvPr id="46097" name="Group 58"/>
            <p:cNvGrpSpPr>
              <a:grpSpLocks/>
            </p:cNvGrpSpPr>
            <p:nvPr/>
          </p:nvGrpSpPr>
          <p:grpSpPr bwMode="auto">
            <a:xfrm>
              <a:off x="1644" y="2052"/>
              <a:ext cx="2124" cy="299"/>
              <a:chOff x="1644" y="2052"/>
              <a:chExt cx="2124" cy="299"/>
            </a:xfrm>
          </p:grpSpPr>
          <p:sp>
            <p:nvSpPr>
              <p:cNvPr id="46104" name="Text Box 59"/>
              <p:cNvSpPr txBox="1">
                <a:spLocks noChangeArrowheads="1"/>
              </p:cNvSpPr>
              <p:nvPr/>
            </p:nvSpPr>
            <p:spPr bwMode="auto">
              <a:xfrm>
                <a:off x="1644" y="2052"/>
                <a:ext cx="1775" cy="291"/>
              </a:xfrm>
              <a:prstGeom prst="rect">
                <a:avLst/>
              </a:prstGeom>
              <a:noFill/>
              <a:ln w="9525">
                <a:noFill/>
                <a:miter lim="800000"/>
                <a:headEnd/>
                <a:tailEnd/>
              </a:ln>
            </p:spPr>
            <p:txBody>
              <a:bodyPr>
                <a:spAutoFit/>
              </a:bodyPr>
              <a:lstStyle/>
              <a:p>
                <a:r>
                  <a:rPr lang="en-US">
                    <a:ea typeface="ＭＳ Ｐゴシック" pitchFamily="34" charset="-128"/>
                  </a:rPr>
                  <a:t>Alamat dicopy saat</a:t>
                </a:r>
                <a:endParaRPr lang="en-US">
                  <a:solidFill>
                    <a:schemeClr val="tx2"/>
                  </a:solidFill>
                  <a:latin typeface="Arial" charset="0"/>
                  <a:ea typeface="ＭＳ Ｐゴシック" pitchFamily="34" charset="-128"/>
                </a:endParaRPr>
              </a:p>
            </p:txBody>
          </p:sp>
          <p:sp>
            <p:nvSpPr>
              <p:cNvPr id="63548" name="Oval 60"/>
              <p:cNvSpPr>
                <a:spLocks noChangeArrowheads="1"/>
              </p:cNvSpPr>
              <p:nvPr/>
            </p:nvSpPr>
            <p:spPr bwMode="auto">
              <a:xfrm>
                <a:off x="3493"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B</a:t>
                </a:r>
                <a:endParaRPr lang="en-US" altLang="ja-JP">
                  <a:solidFill>
                    <a:srgbClr val="000000"/>
                  </a:solidFill>
                  <a:ea typeface="ＭＳ Ｐゴシック" pitchFamily="34" charset="-128"/>
                </a:endParaRPr>
              </a:p>
            </p:txBody>
          </p:sp>
        </p:grpSp>
        <p:grpSp>
          <p:nvGrpSpPr>
            <p:cNvPr id="46098" name="Group 61"/>
            <p:cNvGrpSpPr>
              <a:grpSpLocks/>
            </p:cNvGrpSpPr>
            <p:nvPr/>
          </p:nvGrpSpPr>
          <p:grpSpPr bwMode="auto">
            <a:xfrm>
              <a:off x="2241" y="2559"/>
              <a:ext cx="1482" cy="629"/>
              <a:chOff x="2241" y="2559"/>
              <a:chExt cx="1482" cy="629"/>
            </a:xfrm>
          </p:grpSpPr>
          <p:sp>
            <p:nvSpPr>
              <p:cNvPr id="46100" name="Rectangle 62"/>
              <p:cNvSpPr>
                <a:spLocks noChangeArrowheads="1"/>
              </p:cNvSpPr>
              <p:nvPr/>
            </p:nvSpPr>
            <p:spPr bwMode="auto">
              <a:xfrm>
                <a:off x="3141" y="2778"/>
                <a:ext cx="429" cy="186"/>
              </a:xfrm>
              <a:prstGeom prst="rect">
                <a:avLst/>
              </a:prstGeom>
              <a:noFill/>
              <a:ln w="19050">
                <a:solidFill>
                  <a:schemeClr val="tx1"/>
                </a:solidFill>
                <a:miter lim="800000"/>
                <a:headEnd/>
                <a:tailEnd/>
              </a:ln>
            </p:spPr>
            <p:txBody>
              <a:bodyPr wrap="none" anchor="ctr"/>
              <a:lstStyle/>
              <a:p>
                <a:endParaRPr lang="id-ID"/>
              </a:p>
            </p:txBody>
          </p:sp>
          <p:sp>
            <p:nvSpPr>
              <p:cNvPr id="46101" name="Text Box 63"/>
              <p:cNvSpPr txBox="1">
                <a:spLocks noChangeArrowheads="1"/>
              </p:cNvSpPr>
              <p:nvPr/>
            </p:nvSpPr>
            <p:spPr bwMode="auto">
              <a:xfrm>
                <a:off x="3062" y="2559"/>
                <a:ext cx="661" cy="231"/>
              </a:xfrm>
              <a:prstGeom prst="rect">
                <a:avLst/>
              </a:prstGeom>
              <a:noFill/>
              <a:ln w="9525">
                <a:noFill/>
                <a:miter lim="800000"/>
                <a:headEnd/>
                <a:tailEnd/>
              </a:ln>
            </p:spPr>
            <p:txBody>
              <a:bodyPr>
                <a:spAutoFit/>
              </a:bodyPr>
              <a:lstStyle/>
              <a:p>
                <a:pPr>
                  <a:spcBef>
                    <a:spcPct val="50000"/>
                  </a:spcBef>
                </a:pPr>
                <a:r>
                  <a:rPr lang="en-US" sz="1800">
                    <a:latin typeface="Arial" charset="0"/>
                    <a:ea typeface="ＭＳ Ｐゴシック" pitchFamily="34" charset="-128"/>
                  </a:rPr>
                  <a:t>number</a:t>
                </a:r>
              </a:p>
            </p:txBody>
          </p:sp>
          <p:sp>
            <p:nvSpPr>
              <p:cNvPr id="46102" name="Oval 64"/>
              <p:cNvSpPr>
                <a:spLocks noChangeArrowheads="1"/>
              </p:cNvSpPr>
              <p:nvPr/>
            </p:nvSpPr>
            <p:spPr bwMode="auto">
              <a:xfrm>
                <a:off x="3309" y="2823"/>
                <a:ext cx="83" cy="83"/>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6103" name="Freeform 65"/>
              <p:cNvSpPr>
                <a:spLocks/>
              </p:cNvSpPr>
              <p:nvPr/>
            </p:nvSpPr>
            <p:spPr bwMode="auto">
              <a:xfrm flipH="1">
                <a:off x="2241" y="2868"/>
                <a:ext cx="1088" cy="320"/>
              </a:xfrm>
              <a:custGeom>
                <a:avLst/>
                <a:gdLst>
                  <a:gd name="T0" fmla="*/ 0 w 506"/>
                  <a:gd name="T1" fmla="*/ 0 h 320"/>
                  <a:gd name="T2" fmla="*/ 126032 w 506"/>
                  <a:gd name="T3" fmla="*/ 0 h 320"/>
                  <a:gd name="T4" fmla="*/ 158115 w 506"/>
                  <a:gd name="T5" fmla="*/ 32 h 320"/>
                  <a:gd name="T6" fmla="*/ 187379 w 506"/>
                  <a:gd name="T7" fmla="*/ 115 h 320"/>
                  <a:gd name="T8" fmla="*/ 231131 w 506"/>
                  <a:gd name="T9" fmla="*/ 320 h 320"/>
                  <a:gd name="T10" fmla="*/ 0 60000 65536"/>
                  <a:gd name="T11" fmla="*/ 0 60000 65536"/>
                  <a:gd name="T12" fmla="*/ 0 60000 65536"/>
                  <a:gd name="T13" fmla="*/ 0 60000 65536"/>
                  <a:gd name="T14" fmla="*/ 0 60000 65536"/>
                  <a:gd name="T15" fmla="*/ 0 w 506"/>
                  <a:gd name="T16" fmla="*/ 0 h 320"/>
                  <a:gd name="T17" fmla="*/ 506 w 506"/>
                  <a:gd name="T18" fmla="*/ 320 h 320"/>
                </a:gdLst>
                <a:ahLst/>
                <a:cxnLst>
                  <a:cxn ang="T10">
                    <a:pos x="T0" y="T1"/>
                  </a:cxn>
                  <a:cxn ang="T11">
                    <a:pos x="T2" y="T3"/>
                  </a:cxn>
                  <a:cxn ang="T12">
                    <a:pos x="T4" y="T5"/>
                  </a:cxn>
                  <a:cxn ang="T13">
                    <a:pos x="T6" y="T7"/>
                  </a:cxn>
                  <a:cxn ang="T14">
                    <a:pos x="T8" y="T9"/>
                  </a:cxn>
                </a:cxnLst>
                <a:rect l="T15" t="T16" r="T17" b="T18"/>
                <a:pathLst>
                  <a:path w="506" h="320">
                    <a:moveTo>
                      <a:pt x="0" y="0"/>
                    </a:moveTo>
                    <a:lnTo>
                      <a:pt x="276" y="0"/>
                    </a:lnTo>
                    <a:lnTo>
                      <a:pt x="346" y="32"/>
                    </a:lnTo>
                    <a:lnTo>
                      <a:pt x="410" y="115"/>
                    </a:lnTo>
                    <a:lnTo>
                      <a:pt x="506" y="320"/>
                    </a:lnTo>
                  </a:path>
                </a:pathLst>
              </a:custGeom>
              <a:noFill/>
              <a:ln w="19050">
                <a:solidFill>
                  <a:schemeClr val="tx2"/>
                </a:solidFill>
                <a:miter lim="800000"/>
                <a:headEnd/>
                <a:tailEnd type="triangle" w="med" len="med"/>
              </a:ln>
            </p:spPr>
            <p:txBody>
              <a:bodyPr anchor="ctr"/>
              <a:lstStyle/>
              <a:p>
                <a:endParaRPr lang="en-US"/>
              </a:p>
            </p:txBody>
          </p:sp>
        </p:grpSp>
        <p:sp>
          <p:nvSpPr>
            <p:cNvPr id="46099" name="Freeform 66"/>
            <p:cNvSpPr>
              <a:spLocks/>
            </p:cNvSpPr>
            <p:nvPr/>
          </p:nvSpPr>
          <p:spPr bwMode="auto">
            <a:xfrm>
              <a:off x="1613" y="2722"/>
              <a:ext cx="1651" cy="120"/>
            </a:xfrm>
            <a:custGeom>
              <a:avLst/>
              <a:gdLst>
                <a:gd name="T0" fmla="*/ 0 w 1651"/>
                <a:gd name="T1" fmla="*/ 113 h 120"/>
                <a:gd name="T2" fmla="*/ 307 w 1651"/>
                <a:gd name="T3" fmla="*/ 62 h 120"/>
                <a:gd name="T4" fmla="*/ 621 w 1651"/>
                <a:gd name="T5" fmla="*/ 24 h 120"/>
                <a:gd name="T6" fmla="*/ 915 w 1651"/>
                <a:gd name="T7" fmla="*/ 4 h 120"/>
                <a:gd name="T8" fmla="*/ 1273 w 1651"/>
                <a:gd name="T9" fmla="*/ 49 h 120"/>
                <a:gd name="T10" fmla="*/ 1651 w 1651"/>
                <a:gd name="T11" fmla="*/ 120 h 120"/>
                <a:gd name="T12" fmla="*/ 0 60000 65536"/>
                <a:gd name="T13" fmla="*/ 0 60000 65536"/>
                <a:gd name="T14" fmla="*/ 0 60000 65536"/>
                <a:gd name="T15" fmla="*/ 0 60000 65536"/>
                <a:gd name="T16" fmla="*/ 0 60000 65536"/>
                <a:gd name="T17" fmla="*/ 0 60000 65536"/>
                <a:gd name="T18" fmla="*/ 0 w 1651"/>
                <a:gd name="T19" fmla="*/ 0 h 120"/>
                <a:gd name="T20" fmla="*/ 1651 w 1651"/>
                <a:gd name="T21" fmla="*/ 120 h 120"/>
              </a:gdLst>
              <a:ahLst/>
              <a:cxnLst>
                <a:cxn ang="T12">
                  <a:pos x="T0" y="T1"/>
                </a:cxn>
                <a:cxn ang="T13">
                  <a:pos x="T2" y="T3"/>
                </a:cxn>
                <a:cxn ang="T14">
                  <a:pos x="T4" y="T5"/>
                </a:cxn>
                <a:cxn ang="T15">
                  <a:pos x="T6" y="T7"/>
                </a:cxn>
                <a:cxn ang="T16">
                  <a:pos x="T8" y="T9"/>
                </a:cxn>
                <a:cxn ang="T17">
                  <a:pos x="T10" y="T11"/>
                </a:cxn>
              </a:cxnLst>
              <a:rect l="T18" t="T19" r="T20" b="T21"/>
              <a:pathLst>
                <a:path w="1651" h="120">
                  <a:moveTo>
                    <a:pt x="0" y="113"/>
                  </a:moveTo>
                  <a:cubicBezTo>
                    <a:pt x="102" y="95"/>
                    <a:pt x="204" y="77"/>
                    <a:pt x="307" y="62"/>
                  </a:cubicBezTo>
                  <a:cubicBezTo>
                    <a:pt x="410" y="47"/>
                    <a:pt x="520" y="34"/>
                    <a:pt x="621" y="24"/>
                  </a:cubicBezTo>
                  <a:cubicBezTo>
                    <a:pt x="722" y="14"/>
                    <a:pt x="806" y="0"/>
                    <a:pt x="915" y="4"/>
                  </a:cubicBezTo>
                  <a:cubicBezTo>
                    <a:pt x="1024" y="8"/>
                    <a:pt x="1150" y="30"/>
                    <a:pt x="1273" y="49"/>
                  </a:cubicBezTo>
                  <a:cubicBezTo>
                    <a:pt x="1396" y="68"/>
                    <a:pt x="1523" y="94"/>
                    <a:pt x="1651" y="120"/>
                  </a:cubicBezTo>
                </a:path>
              </a:pathLst>
            </a:custGeom>
            <a:noFill/>
            <a:ln w="19050">
              <a:solidFill>
                <a:schemeClr val="tx2"/>
              </a:solidFill>
              <a:prstDash val="sysDot"/>
              <a:miter lim="800000"/>
              <a:headEnd/>
              <a:tailEnd type="arrow" w="med" len="med"/>
            </a:ln>
          </p:spPr>
          <p:txBody>
            <a:bodyPr anchor="ctr"/>
            <a:lstStyle/>
            <a:p>
              <a:endParaRPr lang="en-US"/>
            </a:p>
          </p:txBody>
        </p:sp>
      </p:grpSp>
      <p:sp>
        <p:nvSpPr>
          <p:cNvPr id="63555" name="AutoShape 67"/>
          <p:cNvSpPr>
            <a:spLocks noChangeArrowheads="1"/>
          </p:cNvSpPr>
          <p:nvPr/>
        </p:nvSpPr>
        <p:spPr bwMode="auto">
          <a:xfrm>
            <a:off x="6972300" y="4279900"/>
            <a:ext cx="1954213" cy="8874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tabLst>
                <a:tab pos="228600" algn="l"/>
              </a:tabLst>
              <a:defRPr/>
            </a:pPr>
            <a:r>
              <a:rPr lang="en-US" altLang="ja-JP" sz="1600" b="1" dirty="0">
                <a:solidFill>
                  <a:srgbClr val="C1051B"/>
                </a:solidFill>
                <a:effectLst>
                  <a:outerShdw blurRad="38100" dist="38100" dir="2700000" algn="tl">
                    <a:srgbClr val="000000"/>
                  </a:outerShdw>
                </a:effectLst>
                <a:latin typeface="Arial" charset="0"/>
                <a:ea typeface="ＭＳ Ｐゴシック" pitchFamily="34" charset="-128"/>
              </a:rPr>
              <a:t>B. </a:t>
            </a:r>
            <a:r>
              <a:rPr lang="en-US" altLang="ja-JP" sz="1400" dirty="0" err="1">
                <a:solidFill>
                  <a:srgbClr val="000000"/>
                </a:solidFill>
                <a:latin typeface="Arial" charset="0"/>
                <a:ea typeface="ＭＳ Ｐゴシック" pitchFamily="34" charset="-128"/>
              </a:rPr>
              <a:t>Nilai</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argumen</a:t>
            </a:r>
            <a:r>
              <a:rPr lang="en-US" altLang="ja-JP" sz="1400" dirty="0">
                <a:solidFill>
                  <a:srgbClr val="000000"/>
                </a:solidFill>
                <a:latin typeface="Arial" charset="0"/>
                <a:ea typeface="ＭＳ Ｐゴシック" pitchFamily="34" charset="-128"/>
              </a:rPr>
              <a:t>, yang </a:t>
            </a:r>
            <a:r>
              <a:rPr lang="en-US" altLang="ja-JP" sz="1400" dirty="0" err="1">
                <a:solidFill>
                  <a:srgbClr val="000000"/>
                </a:solidFill>
                <a:latin typeface="Arial" charset="0"/>
                <a:ea typeface="ＭＳ Ｐゴシック" pitchFamily="34" charset="-128"/>
              </a:rPr>
              <a:t>berupa</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suatuu</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alamat</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dicopykan</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ke</a:t>
            </a:r>
            <a:r>
              <a:rPr lang="en-US" altLang="ja-JP" sz="1400" dirty="0">
                <a:solidFill>
                  <a:srgbClr val="000000"/>
                </a:solidFill>
                <a:latin typeface="Arial" charset="0"/>
                <a:ea typeface="ＭＳ Ｐゴシック" pitchFamily="34" charset="-128"/>
              </a:rPr>
              <a:t> parameter</a:t>
            </a:r>
          </a:p>
        </p:txBody>
      </p:sp>
    </p:spTree>
    <p:custDataLst>
      <p:tags r:id="rId1"/>
    </p:custData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2000"/>
                            </p:stCondLst>
                            <p:childTnLst>
                              <p:par>
                                <p:cTn id="13" presetID="9" presetClass="entr" presetSubtype="0" fill="hold" grpId="0" nodeType="afterEffect">
                                  <p:stCondLst>
                                    <p:cond delay="1000"/>
                                  </p:stCondLst>
                                  <p:childTnLst>
                                    <p:set>
                                      <p:cBhvr>
                                        <p:cTn id="14" dur="1" fill="hold">
                                          <p:stCondLst>
                                            <p:cond delay="0"/>
                                          </p:stCondLst>
                                        </p:cTn>
                                        <p:tgtEl>
                                          <p:spTgt spid="63555"/>
                                        </p:tgtEl>
                                        <p:attrNameLst>
                                          <p:attrName>style.visibility</p:attrName>
                                        </p:attrNameLst>
                                      </p:cBhvr>
                                      <p:to>
                                        <p:strVal val="visible"/>
                                      </p:to>
                                    </p:set>
                                    <p:animEffect transition="in" filter="dissolve">
                                      <p:cBhvr>
                                        <p:cTn id="15" dur="500"/>
                                        <p:tgtEl>
                                          <p:spTgt spid="6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47" name="Slide Number Placeholder 3"/>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FFD56C93-2D0A-431F-99FE-9F6845F6A279}" type="slidenum">
              <a:rPr lang="en-US">
                <a:solidFill>
                  <a:srgbClr val="996633"/>
                </a:solidFill>
              </a:rPr>
              <a:pPr>
                <a:defRPr/>
              </a:pPr>
              <a:t>33</a:t>
            </a:fld>
            <a:endParaRPr lang="en-US">
              <a:solidFill>
                <a:srgbClr val="996633"/>
              </a:solidFill>
            </a:endParaRPr>
          </a:p>
        </p:txBody>
      </p:sp>
      <p:grpSp>
        <p:nvGrpSpPr>
          <p:cNvPr id="47108" name="Group 2"/>
          <p:cNvGrpSpPr>
            <a:grpSpLocks/>
          </p:cNvGrpSpPr>
          <p:nvPr/>
        </p:nvGrpSpPr>
        <p:grpSpPr bwMode="auto">
          <a:xfrm>
            <a:off x="1908175" y="3133725"/>
            <a:ext cx="4764088" cy="2963863"/>
            <a:chOff x="1208" y="1974"/>
            <a:chExt cx="3001" cy="1867"/>
          </a:xfrm>
        </p:grpSpPr>
        <p:grpSp>
          <p:nvGrpSpPr>
            <p:cNvPr id="47125" name="Group 3"/>
            <p:cNvGrpSpPr>
              <a:grpSpLocks/>
            </p:cNvGrpSpPr>
            <p:nvPr/>
          </p:nvGrpSpPr>
          <p:grpSpPr bwMode="auto">
            <a:xfrm>
              <a:off x="1208" y="1974"/>
              <a:ext cx="3001" cy="1867"/>
              <a:chOff x="1208" y="1968"/>
              <a:chExt cx="3001" cy="1867"/>
            </a:xfrm>
          </p:grpSpPr>
          <p:sp>
            <p:nvSpPr>
              <p:cNvPr id="65540" name="Rectangle 4"/>
              <p:cNvSpPr>
                <a:spLocks noChangeArrowheads="1"/>
              </p:cNvSpPr>
              <p:nvPr/>
            </p:nvSpPr>
            <p:spPr bwMode="auto">
              <a:xfrm>
                <a:off x="1208" y="1968"/>
                <a:ext cx="3001" cy="1867"/>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7132" name="Text Box 5"/>
              <p:cNvSpPr txBox="1">
                <a:spLocks noChangeArrowheads="1"/>
              </p:cNvSpPr>
              <p:nvPr/>
            </p:nvSpPr>
            <p:spPr bwMode="auto">
              <a:xfrm>
                <a:off x="1279" y="2516"/>
                <a:ext cx="801" cy="231"/>
              </a:xfrm>
              <a:prstGeom prst="rect">
                <a:avLst/>
              </a:prstGeom>
              <a:noFill/>
              <a:ln w="9525">
                <a:noFill/>
                <a:miter lim="800000"/>
                <a:headEnd/>
                <a:tailEnd/>
              </a:ln>
            </p:spPr>
            <p:txBody>
              <a:bodyPr>
                <a:spAutoFit/>
              </a:bodyPr>
              <a:lstStyle/>
              <a:p>
                <a:pPr>
                  <a:spcBef>
                    <a:spcPct val="50000"/>
                  </a:spcBef>
                </a:pPr>
                <a:r>
                  <a:rPr lang="en-US" sz="1800">
                    <a:latin typeface="Arial" charset="0"/>
                    <a:ea typeface="ＭＳ Ｐゴシック" pitchFamily="34" charset="-128"/>
                  </a:rPr>
                  <a:t>arrayOne</a:t>
                </a:r>
              </a:p>
            </p:txBody>
          </p:sp>
          <p:grpSp>
            <p:nvGrpSpPr>
              <p:cNvPr id="47133" name="Group 6"/>
              <p:cNvGrpSpPr>
                <a:grpSpLocks/>
              </p:cNvGrpSpPr>
              <p:nvPr/>
            </p:nvGrpSpPr>
            <p:grpSpPr bwMode="auto">
              <a:xfrm>
                <a:off x="1390" y="2771"/>
                <a:ext cx="769" cy="404"/>
                <a:chOff x="1742" y="2528"/>
                <a:chExt cx="769" cy="404"/>
              </a:xfrm>
            </p:grpSpPr>
            <p:sp>
              <p:nvSpPr>
                <p:cNvPr id="47149" name="Rectangle 7"/>
                <p:cNvSpPr>
                  <a:spLocks noChangeArrowheads="1"/>
                </p:cNvSpPr>
                <p:nvPr/>
              </p:nvSpPr>
              <p:spPr bwMode="auto">
                <a:xfrm>
                  <a:off x="1742" y="2528"/>
                  <a:ext cx="456" cy="186"/>
                </a:xfrm>
                <a:prstGeom prst="rect">
                  <a:avLst/>
                </a:prstGeom>
                <a:noFill/>
                <a:ln w="19050">
                  <a:solidFill>
                    <a:schemeClr val="tx1"/>
                  </a:solidFill>
                  <a:miter lim="800000"/>
                  <a:headEnd/>
                  <a:tailEnd/>
                </a:ln>
              </p:spPr>
              <p:txBody>
                <a:bodyPr wrap="none" anchor="ctr"/>
                <a:lstStyle/>
                <a:p>
                  <a:endParaRPr lang="id-ID"/>
                </a:p>
              </p:txBody>
            </p:sp>
            <p:sp>
              <p:nvSpPr>
                <p:cNvPr id="47150" name="Oval 8"/>
                <p:cNvSpPr>
                  <a:spLocks noChangeArrowheads="1"/>
                </p:cNvSpPr>
                <p:nvPr/>
              </p:nvSpPr>
              <p:spPr bwMode="auto">
                <a:xfrm>
                  <a:off x="1904" y="2573"/>
                  <a:ext cx="89" cy="83"/>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7151" name="Freeform 9"/>
                <p:cNvSpPr>
                  <a:spLocks/>
                </p:cNvSpPr>
                <p:nvPr/>
              </p:nvSpPr>
              <p:spPr bwMode="auto">
                <a:xfrm>
                  <a:off x="1973" y="2612"/>
                  <a:ext cx="538" cy="320"/>
                </a:xfrm>
                <a:custGeom>
                  <a:avLst/>
                  <a:gdLst>
                    <a:gd name="T0" fmla="*/ 0 w 506"/>
                    <a:gd name="T1" fmla="*/ 0 h 320"/>
                    <a:gd name="T2" fmla="*/ 451 w 506"/>
                    <a:gd name="T3" fmla="*/ 0 h 320"/>
                    <a:gd name="T4" fmla="*/ 566 w 506"/>
                    <a:gd name="T5" fmla="*/ 32 h 320"/>
                    <a:gd name="T6" fmla="*/ 669 w 506"/>
                    <a:gd name="T7" fmla="*/ 115 h 320"/>
                    <a:gd name="T8" fmla="*/ 825 w 506"/>
                    <a:gd name="T9" fmla="*/ 320 h 320"/>
                    <a:gd name="T10" fmla="*/ 0 60000 65536"/>
                    <a:gd name="T11" fmla="*/ 0 60000 65536"/>
                    <a:gd name="T12" fmla="*/ 0 60000 65536"/>
                    <a:gd name="T13" fmla="*/ 0 60000 65536"/>
                    <a:gd name="T14" fmla="*/ 0 60000 65536"/>
                    <a:gd name="T15" fmla="*/ 0 w 506"/>
                    <a:gd name="T16" fmla="*/ 0 h 320"/>
                    <a:gd name="T17" fmla="*/ 506 w 506"/>
                    <a:gd name="T18" fmla="*/ 320 h 320"/>
                  </a:gdLst>
                  <a:ahLst/>
                  <a:cxnLst>
                    <a:cxn ang="T10">
                      <a:pos x="T0" y="T1"/>
                    </a:cxn>
                    <a:cxn ang="T11">
                      <a:pos x="T2" y="T3"/>
                    </a:cxn>
                    <a:cxn ang="T12">
                      <a:pos x="T4" y="T5"/>
                    </a:cxn>
                    <a:cxn ang="T13">
                      <a:pos x="T6" y="T7"/>
                    </a:cxn>
                    <a:cxn ang="T14">
                      <a:pos x="T8" y="T9"/>
                    </a:cxn>
                  </a:cxnLst>
                  <a:rect l="T15" t="T16" r="T17" b="T18"/>
                  <a:pathLst>
                    <a:path w="506" h="320">
                      <a:moveTo>
                        <a:pt x="0" y="0"/>
                      </a:moveTo>
                      <a:lnTo>
                        <a:pt x="276" y="0"/>
                      </a:lnTo>
                      <a:lnTo>
                        <a:pt x="346" y="32"/>
                      </a:lnTo>
                      <a:lnTo>
                        <a:pt x="410" y="115"/>
                      </a:lnTo>
                      <a:lnTo>
                        <a:pt x="506" y="320"/>
                      </a:lnTo>
                    </a:path>
                  </a:pathLst>
                </a:custGeom>
                <a:noFill/>
                <a:ln w="19050">
                  <a:solidFill>
                    <a:schemeClr val="tx2"/>
                  </a:solidFill>
                  <a:miter lim="800000"/>
                  <a:headEnd/>
                  <a:tailEnd type="triangle" w="med" len="med"/>
                </a:ln>
              </p:spPr>
              <p:txBody>
                <a:bodyPr anchor="ctr"/>
                <a:lstStyle/>
                <a:p>
                  <a:endParaRPr lang="en-US"/>
                </a:p>
              </p:txBody>
            </p:sp>
          </p:grpSp>
          <p:grpSp>
            <p:nvGrpSpPr>
              <p:cNvPr id="47134" name="Group 10"/>
              <p:cNvGrpSpPr>
                <a:grpSpLocks/>
              </p:cNvGrpSpPr>
              <p:nvPr/>
            </p:nvGrpSpPr>
            <p:grpSpPr bwMode="auto">
              <a:xfrm>
                <a:off x="2112" y="3206"/>
                <a:ext cx="1928" cy="199"/>
                <a:chOff x="1459" y="2502"/>
                <a:chExt cx="3694" cy="307"/>
              </a:xfrm>
            </p:grpSpPr>
            <p:sp>
              <p:nvSpPr>
                <p:cNvPr id="65547" name="Rectangle 11"/>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7136" name="Line 12"/>
                <p:cNvSpPr>
                  <a:spLocks noChangeShapeType="1"/>
                </p:cNvSpPr>
                <p:nvPr/>
              </p:nvSpPr>
              <p:spPr bwMode="auto">
                <a:xfrm>
                  <a:off x="1759" y="2503"/>
                  <a:ext cx="0" cy="304"/>
                </a:xfrm>
                <a:prstGeom prst="line">
                  <a:avLst/>
                </a:prstGeom>
                <a:noFill/>
                <a:ln w="9525">
                  <a:solidFill>
                    <a:schemeClr val="tx1"/>
                  </a:solidFill>
                  <a:miter lim="800000"/>
                  <a:headEnd/>
                  <a:tailEnd/>
                </a:ln>
              </p:spPr>
              <p:txBody>
                <a:bodyPr anchor="ctr"/>
                <a:lstStyle/>
                <a:p>
                  <a:endParaRPr lang="en-US"/>
                </a:p>
              </p:txBody>
            </p:sp>
            <p:sp>
              <p:nvSpPr>
                <p:cNvPr id="47137" name="Line 13"/>
                <p:cNvSpPr>
                  <a:spLocks noChangeShapeType="1"/>
                </p:cNvSpPr>
                <p:nvPr/>
              </p:nvSpPr>
              <p:spPr bwMode="auto">
                <a:xfrm>
                  <a:off x="2068" y="2503"/>
                  <a:ext cx="0" cy="304"/>
                </a:xfrm>
                <a:prstGeom prst="line">
                  <a:avLst/>
                </a:prstGeom>
                <a:noFill/>
                <a:ln w="9525">
                  <a:solidFill>
                    <a:schemeClr val="tx1"/>
                  </a:solidFill>
                  <a:miter lim="800000"/>
                  <a:headEnd/>
                  <a:tailEnd/>
                </a:ln>
              </p:spPr>
              <p:txBody>
                <a:bodyPr anchor="ctr"/>
                <a:lstStyle/>
                <a:p>
                  <a:endParaRPr lang="en-US"/>
                </a:p>
              </p:txBody>
            </p:sp>
            <p:sp>
              <p:nvSpPr>
                <p:cNvPr id="47138" name="Line 14"/>
                <p:cNvSpPr>
                  <a:spLocks noChangeShapeType="1"/>
                </p:cNvSpPr>
                <p:nvPr/>
              </p:nvSpPr>
              <p:spPr bwMode="auto">
                <a:xfrm>
                  <a:off x="2995" y="2503"/>
                  <a:ext cx="0" cy="304"/>
                </a:xfrm>
                <a:prstGeom prst="line">
                  <a:avLst/>
                </a:prstGeom>
                <a:noFill/>
                <a:ln w="9525">
                  <a:solidFill>
                    <a:schemeClr val="tx1"/>
                  </a:solidFill>
                  <a:miter lim="800000"/>
                  <a:headEnd/>
                  <a:tailEnd/>
                </a:ln>
              </p:spPr>
              <p:txBody>
                <a:bodyPr anchor="ctr"/>
                <a:lstStyle/>
                <a:p>
                  <a:endParaRPr lang="en-US"/>
                </a:p>
              </p:txBody>
            </p:sp>
            <p:sp>
              <p:nvSpPr>
                <p:cNvPr id="47139" name="Line 15"/>
                <p:cNvSpPr>
                  <a:spLocks noChangeShapeType="1"/>
                </p:cNvSpPr>
                <p:nvPr/>
              </p:nvSpPr>
              <p:spPr bwMode="auto">
                <a:xfrm>
                  <a:off x="2377" y="2503"/>
                  <a:ext cx="0" cy="304"/>
                </a:xfrm>
                <a:prstGeom prst="line">
                  <a:avLst/>
                </a:prstGeom>
                <a:noFill/>
                <a:ln w="9525">
                  <a:solidFill>
                    <a:schemeClr val="tx1"/>
                  </a:solidFill>
                  <a:miter lim="800000"/>
                  <a:headEnd/>
                  <a:tailEnd/>
                </a:ln>
              </p:spPr>
              <p:txBody>
                <a:bodyPr anchor="ctr"/>
                <a:lstStyle/>
                <a:p>
                  <a:endParaRPr lang="en-US"/>
                </a:p>
              </p:txBody>
            </p:sp>
            <p:sp>
              <p:nvSpPr>
                <p:cNvPr id="47140" name="Line 16"/>
                <p:cNvSpPr>
                  <a:spLocks noChangeShapeType="1"/>
                </p:cNvSpPr>
                <p:nvPr/>
              </p:nvSpPr>
              <p:spPr bwMode="auto">
                <a:xfrm>
                  <a:off x="2686" y="2503"/>
                  <a:ext cx="0" cy="304"/>
                </a:xfrm>
                <a:prstGeom prst="line">
                  <a:avLst/>
                </a:prstGeom>
                <a:noFill/>
                <a:ln w="9525">
                  <a:solidFill>
                    <a:schemeClr val="tx1"/>
                  </a:solidFill>
                  <a:miter lim="800000"/>
                  <a:headEnd/>
                  <a:tailEnd/>
                </a:ln>
              </p:spPr>
              <p:txBody>
                <a:bodyPr anchor="ctr"/>
                <a:lstStyle/>
                <a:p>
                  <a:endParaRPr lang="en-US"/>
                </a:p>
              </p:txBody>
            </p:sp>
            <p:sp>
              <p:nvSpPr>
                <p:cNvPr id="47141" name="Line 17"/>
                <p:cNvSpPr>
                  <a:spLocks noChangeShapeType="1"/>
                </p:cNvSpPr>
                <p:nvPr/>
              </p:nvSpPr>
              <p:spPr bwMode="auto">
                <a:xfrm>
                  <a:off x="3921" y="2503"/>
                  <a:ext cx="0" cy="304"/>
                </a:xfrm>
                <a:prstGeom prst="line">
                  <a:avLst/>
                </a:prstGeom>
                <a:noFill/>
                <a:ln w="9525">
                  <a:solidFill>
                    <a:schemeClr val="tx1"/>
                  </a:solidFill>
                  <a:miter lim="800000"/>
                  <a:headEnd/>
                  <a:tailEnd/>
                </a:ln>
              </p:spPr>
              <p:txBody>
                <a:bodyPr anchor="ctr"/>
                <a:lstStyle/>
                <a:p>
                  <a:endParaRPr lang="en-US"/>
                </a:p>
              </p:txBody>
            </p:sp>
            <p:sp>
              <p:nvSpPr>
                <p:cNvPr id="47142" name="Line 18"/>
                <p:cNvSpPr>
                  <a:spLocks noChangeShapeType="1"/>
                </p:cNvSpPr>
                <p:nvPr/>
              </p:nvSpPr>
              <p:spPr bwMode="auto">
                <a:xfrm>
                  <a:off x="4230" y="2503"/>
                  <a:ext cx="0" cy="304"/>
                </a:xfrm>
                <a:prstGeom prst="line">
                  <a:avLst/>
                </a:prstGeom>
                <a:noFill/>
                <a:ln w="9525">
                  <a:solidFill>
                    <a:schemeClr val="tx1"/>
                  </a:solidFill>
                  <a:miter lim="800000"/>
                  <a:headEnd/>
                  <a:tailEnd/>
                </a:ln>
              </p:spPr>
              <p:txBody>
                <a:bodyPr anchor="ctr"/>
                <a:lstStyle/>
                <a:p>
                  <a:endParaRPr lang="en-US"/>
                </a:p>
              </p:txBody>
            </p:sp>
            <p:sp>
              <p:nvSpPr>
                <p:cNvPr id="47143" name="Line 19"/>
                <p:cNvSpPr>
                  <a:spLocks noChangeShapeType="1"/>
                </p:cNvSpPr>
                <p:nvPr/>
              </p:nvSpPr>
              <p:spPr bwMode="auto">
                <a:xfrm>
                  <a:off x="4848" y="2503"/>
                  <a:ext cx="0" cy="304"/>
                </a:xfrm>
                <a:prstGeom prst="line">
                  <a:avLst/>
                </a:prstGeom>
                <a:noFill/>
                <a:ln w="9525">
                  <a:solidFill>
                    <a:schemeClr val="tx1"/>
                  </a:solidFill>
                  <a:miter lim="800000"/>
                  <a:headEnd/>
                  <a:tailEnd/>
                </a:ln>
              </p:spPr>
              <p:txBody>
                <a:bodyPr anchor="ctr"/>
                <a:lstStyle/>
                <a:p>
                  <a:endParaRPr lang="en-US"/>
                </a:p>
              </p:txBody>
            </p:sp>
            <p:sp>
              <p:nvSpPr>
                <p:cNvPr id="47144" name="Line 20"/>
                <p:cNvSpPr>
                  <a:spLocks noChangeShapeType="1"/>
                </p:cNvSpPr>
                <p:nvPr/>
              </p:nvSpPr>
              <p:spPr bwMode="auto">
                <a:xfrm>
                  <a:off x="4539" y="2503"/>
                  <a:ext cx="0" cy="304"/>
                </a:xfrm>
                <a:prstGeom prst="line">
                  <a:avLst/>
                </a:prstGeom>
                <a:noFill/>
                <a:ln w="9525">
                  <a:solidFill>
                    <a:schemeClr val="tx1"/>
                  </a:solidFill>
                  <a:miter lim="800000"/>
                  <a:headEnd/>
                  <a:tailEnd/>
                </a:ln>
              </p:spPr>
              <p:txBody>
                <a:bodyPr anchor="ctr"/>
                <a:lstStyle/>
                <a:p>
                  <a:endParaRPr lang="en-US"/>
                </a:p>
              </p:txBody>
            </p:sp>
            <p:grpSp>
              <p:nvGrpSpPr>
                <p:cNvPr id="47145" name="Group 21"/>
                <p:cNvGrpSpPr>
                  <a:grpSpLocks/>
                </p:cNvGrpSpPr>
                <p:nvPr/>
              </p:nvGrpSpPr>
              <p:grpSpPr bwMode="auto">
                <a:xfrm>
                  <a:off x="3293" y="2636"/>
                  <a:ext cx="257" cy="51"/>
                  <a:chOff x="3293" y="2636"/>
                  <a:chExt cx="257" cy="51"/>
                </a:xfrm>
              </p:grpSpPr>
              <p:sp>
                <p:nvSpPr>
                  <p:cNvPr id="47146" name="Oval 22"/>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7147" name="Oval 23"/>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7148" name="Oval 24"/>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grpSp>
          </p:grpSp>
        </p:grpSp>
        <p:grpSp>
          <p:nvGrpSpPr>
            <p:cNvPr id="47126" name="Group 25"/>
            <p:cNvGrpSpPr>
              <a:grpSpLocks/>
            </p:cNvGrpSpPr>
            <p:nvPr/>
          </p:nvGrpSpPr>
          <p:grpSpPr bwMode="auto">
            <a:xfrm>
              <a:off x="2241" y="2559"/>
              <a:ext cx="1482" cy="629"/>
              <a:chOff x="2241" y="2559"/>
              <a:chExt cx="1482" cy="629"/>
            </a:xfrm>
          </p:grpSpPr>
          <p:sp>
            <p:nvSpPr>
              <p:cNvPr id="47127" name="Rectangle 26"/>
              <p:cNvSpPr>
                <a:spLocks noChangeArrowheads="1"/>
              </p:cNvSpPr>
              <p:nvPr/>
            </p:nvSpPr>
            <p:spPr bwMode="auto">
              <a:xfrm>
                <a:off x="3141" y="2778"/>
                <a:ext cx="429" cy="186"/>
              </a:xfrm>
              <a:prstGeom prst="rect">
                <a:avLst/>
              </a:prstGeom>
              <a:noFill/>
              <a:ln w="19050">
                <a:solidFill>
                  <a:schemeClr val="tx1"/>
                </a:solidFill>
                <a:miter lim="800000"/>
                <a:headEnd/>
                <a:tailEnd/>
              </a:ln>
            </p:spPr>
            <p:txBody>
              <a:bodyPr wrap="none" anchor="ctr"/>
              <a:lstStyle/>
              <a:p>
                <a:endParaRPr lang="id-ID"/>
              </a:p>
            </p:txBody>
          </p:sp>
          <p:sp>
            <p:nvSpPr>
              <p:cNvPr id="47128" name="Text Box 27"/>
              <p:cNvSpPr txBox="1">
                <a:spLocks noChangeArrowheads="1"/>
              </p:cNvSpPr>
              <p:nvPr/>
            </p:nvSpPr>
            <p:spPr bwMode="auto">
              <a:xfrm>
                <a:off x="3062" y="2559"/>
                <a:ext cx="661" cy="231"/>
              </a:xfrm>
              <a:prstGeom prst="rect">
                <a:avLst/>
              </a:prstGeom>
              <a:noFill/>
              <a:ln w="9525">
                <a:noFill/>
                <a:miter lim="800000"/>
                <a:headEnd/>
                <a:tailEnd/>
              </a:ln>
            </p:spPr>
            <p:txBody>
              <a:bodyPr>
                <a:spAutoFit/>
              </a:bodyPr>
              <a:lstStyle/>
              <a:p>
                <a:pPr>
                  <a:spcBef>
                    <a:spcPct val="50000"/>
                  </a:spcBef>
                </a:pPr>
                <a:r>
                  <a:rPr lang="en-US" sz="1800">
                    <a:latin typeface="Arial" charset="0"/>
                    <a:ea typeface="ＭＳ Ｐゴシック" pitchFamily="34" charset="-128"/>
                  </a:rPr>
                  <a:t>number</a:t>
                </a:r>
              </a:p>
            </p:txBody>
          </p:sp>
          <p:sp>
            <p:nvSpPr>
              <p:cNvPr id="47129" name="Oval 28"/>
              <p:cNvSpPr>
                <a:spLocks noChangeArrowheads="1"/>
              </p:cNvSpPr>
              <p:nvPr/>
            </p:nvSpPr>
            <p:spPr bwMode="auto">
              <a:xfrm>
                <a:off x="3309" y="2823"/>
                <a:ext cx="83" cy="83"/>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7130" name="Freeform 29"/>
              <p:cNvSpPr>
                <a:spLocks/>
              </p:cNvSpPr>
              <p:nvPr/>
            </p:nvSpPr>
            <p:spPr bwMode="auto">
              <a:xfrm flipH="1">
                <a:off x="2241" y="2868"/>
                <a:ext cx="1088" cy="320"/>
              </a:xfrm>
              <a:custGeom>
                <a:avLst/>
                <a:gdLst>
                  <a:gd name="T0" fmla="*/ 0 w 506"/>
                  <a:gd name="T1" fmla="*/ 0 h 320"/>
                  <a:gd name="T2" fmla="*/ 126032 w 506"/>
                  <a:gd name="T3" fmla="*/ 0 h 320"/>
                  <a:gd name="T4" fmla="*/ 158115 w 506"/>
                  <a:gd name="T5" fmla="*/ 32 h 320"/>
                  <a:gd name="T6" fmla="*/ 187379 w 506"/>
                  <a:gd name="T7" fmla="*/ 115 h 320"/>
                  <a:gd name="T8" fmla="*/ 231131 w 506"/>
                  <a:gd name="T9" fmla="*/ 320 h 320"/>
                  <a:gd name="T10" fmla="*/ 0 60000 65536"/>
                  <a:gd name="T11" fmla="*/ 0 60000 65536"/>
                  <a:gd name="T12" fmla="*/ 0 60000 65536"/>
                  <a:gd name="T13" fmla="*/ 0 60000 65536"/>
                  <a:gd name="T14" fmla="*/ 0 60000 65536"/>
                  <a:gd name="T15" fmla="*/ 0 w 506"/>
                  <a:gd name="T16" fmla="*/ 0 h 320"/>
                  <a:gd name="T17" fmla="*/ 506 w 506"/>
                  <a:gd name="T18" fmla="*/ 320 h 320"/>
                </a:gdLst>
                <a:ahLst/>
                <a:cxnLst>
                  <a:cxn ang="T10">
                    <a:pos x="T0" y="T1"/>
                  </a:cxn>
                  <a:cxn ang="T11">
                    <a:pos x="T2" y="T3"/>
                  </a:cxn>
                  <a:cxn ang="T12">
                    <a:pos x="T4" y="T5"/>
                  </a:cxn>
                  <a:cxn ang="T13">
                    <a:pos x="T6" y="T7"/>
                  </a:cxn>
                  <a:cxn ang="T14">
                    <a:pos x="T8" y="T9"/>
                  </a:cxn>
                </a:cxnLst>
                <a:rect l="T15" t="T16" r="T17" b="T18"/>
                <a:pathLst>
                  <a:path w="506" h="320">
                    <a:moveTo>
                      <a:pt x="0" y="0"/>
                    </a:moveTo>
                    <a:lnTo>
                      <a:pt x="276" y="0"/>
                    </a:lnTo>
                    <a:lnTo>
                      <a:pt x="346" y="32"/>
                    </a:lnTo>
                    <a:lnTo>
                      <a:pt x="410" y="115"/>
                    </a:lnTo>
                    <a:lnTo>
                      <a:pt x="506" y="320"/>
                    </a:lnTo>
                  </a:path>
                </a:pathLst>
              </a:custGeom>
              <a:noFill/>
              <a:ln w="19050">
                <a:solidFill>
                  <a:schemeClr val="tx2"/>
                </a:solidFill>
                <a:miter lim="800000"/>
                <a:headEnd/>
                <a:tailEnd type="triangle" w="med" len="med"/>
              </a:ln>
            </p:spPr>
            <p:txBody>
              <a:bodyPr anchor="ctr"/>
              <a:lstStyle/>
              <a:p>
                <a:endParaRPr lang="en-US"/>
              </a:p>
            </p:txBody>
          </p:sp>
        </p:grpSp>
      </p:grpSp>
      <p:grpSp>
        <p:nvGrpSpPr>
          <p:cNvPr id="47109" name="Group 30"/>
          <p:cNvGrpSpPr>
            <a:grpSpLocks/>
          </p:cNvGrpSpPr>
          <p:nvPr/>
        </p:nvGrpSpPr>
        <p:grpSpPr bwMode="auto">
          <a:xfrm>
            <a:off x="2133600" y="3238500"/>
            <a:ext cx="4248150" cy="461963"/>
            <a:chOff x="1344" y="2040"/>
            <a:chExt cx="2676" cy="291"/>
          </a:xfrm>
        </p:grpSpPr>
        <p:sp>
          <p:nvSpPr>
            <p:cNvPr id="47123" name="Text Box 31"/>
            <p:cNvSpPr txBox="1">
              <a:spLocks noChangeArrowheads="1"/>
            </p:cNvSpPr>
            <p:nvPr/>
          </p:nvSpPr>
          <p:spPr bwMode="auto">
            <a:xfrm>
              <a:off x="1344" y="2040"/>
              <a:ext cx="2676" cy="291"/>
            </a:xfrm>
            <a:prstGeom prst="rect">
              <a:avLst/>
            </a:prstGeom>
            <a:noFill/>
            <a:ln w="9525">
              <a:noFill/>
              <a:miter lim="800000"/>
              <a:headEnd/>
              <a:tailEnd/>
            </a:ln>
          </p:spPr>
          <p:txBody>
            <a:bodyPr wrap="none">
              <a:spAutoFit/>
            </a:bodyPr>
            <a:lstStyle/>
            <a:p>
              <a:r>
                <a:rPr lang="en-US">
                  <a:ea typeface="ＭＳ Ｐゴシック" pitchFamily="34" charset="-128"/>
                </a:rPr>
                <a:t>Pada saat           di dalam method</a:t>
              </a:r>
              <a:endParaRPr lang="en-US">
                <a:solidFill>
                  <a:schemeClr val="tx2"/>
                </a:solidFill>
                <a:latin typeface="Arial" charset="0"/>
                <a:ea typeface="ＭＳ Ｐゴシック" pitchFamily="34" charset="-128"/>
              </a:endParaRPr>
            </a:p>
          </p:txBody>
        </p:sp>
        <p:sp>
          <p:nvSpPr>
            <p:cNvPr id="65568" name="Oval 32"/>
            <p:cNvSpPr>
              <a:spLocks noChangeArrowheads="1"/>
            </p:cNvSpPr>
            <p:nvPr/>
          </p:nvSpPr>
          <p:spPr bwMode="auto">
            <a:xfrm>
              <a:off x="2168" y="2074"/>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C</a:t>
              </a:r>
              <a:endParaRPr lang="en-US" altLang="ja-JP">
                <a:solidFill>
                  <a:srgbClr val="000000"/>
                </a:solidFill>
                <a:ea typeface="ＭＳ Ｐゴシック" pitchFamily="34" charset="-128"/>
              </a:endParaRPr>
            </a:p>
          </p:txBody>
        </p:sp>
      </p:grpSp>
      <p:sp>
        <p:nvSpPr>
          <p:cNvPr id="65569" name="Rectangle 33"/>
          <p:cNvSpPr>
            <a:spLocks noChangeArrowheads="1"/>
          </p:cNvSpPr>
          <p:nvPr/>
        </p:nvSpPr>
        <p:spPr bwMode="auto">
          <a:xfrm>
            <a:off x="4418013" y="1079500"/>
            <a:ext cx="4540250" cy="1846263"/>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7111" name="Rectangle 34"/>
          <p:cNvSpPr>
            <a:spLocks noGrp="1" noChangeArrowheads="1"/>
          </p:cNvSpPr>
          <p:nvPr>
            <p:ph type="title"/>
          </p:nvPr>
        </p:nvSpPr>
        <p:spPr/>
        <p:txBody>
          <a:bodyPr/>
          <a:lstStyle/>
          <a:p>
            <a:pPr eaLnBrk="1" hangingPunct="1"/>
            <a:r>
              <a:rPr lang="en-US"/>
              <a:t>Mengirimkan Array ke Method - 3</a:t>
            </a:r>
          </a:p>
        </p:txBody>
      </p:sp>
      <p:sp>
        <p:nvSpPr>
          <p:cNvPr id="65571" name="Rectangle 35"/>
          <p:cNvSpPr>
            <a:spLocks noChangeArrowheads="1"/>
          </p:cNvSpPr>
          <p:nvPr/>
        </p:nvSpPr>
        <p:spPr bwMode="auto">
          <a:xfrm>
            <a:off x="190500" y="1062038"/>
            <a:ext cx="3803650" cy="1846262"/>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7113" name="Text Box 36"/>
          <p:cNvSpPr txBox="1">
            <a:spLocks noChangeArrowheads="1"/>
          </p:cNvSpPr>
          <p:nvPr/>
        </p:nvSpPr>
        <p:spPr bwMode="auto">
          <a:xfrm>
            <a:off x="225425" y="1108075"/>
            <a:ext cx="966788" cy="461963"/>
          </a:xfrm>
          <a:prstGeom prst="rect">
            <a:avLst/>
          </a:prstGeom>
          <a:noFill/>
          <a:ln w="9525">
            <a:noFill/>
            <a:miter lim="800000"/>
            <a:headEnd/>
            <a:tailEnd/>
          </a:ln>
        </p:spPr>
        <p:txBody>
          <a:bodyPr wrap="none">
            <a:spAutoFit/>
          </a:bodyPr>
          <a:lstStyle/>
          <a:p>
            <a:r>
              <a:rPr lang="en-US" altLang="ja-JP" b="1">
                <a:solidFill>
                  <a:srgbClr val="15151D"/>
                </a:solidFill>
                <a:latin typeface="Tahoma" pitchFamily="34" charset="0"/>
                <a:ea typeface="ＭＳ Ｐゴシック" pitchFamily="34" charset="-128"/>
              </a:rPr>
              <a:t>Kode</a:t>
            </a:r>
            <a:endParaRPr lang="en-US" altLang="ja-JP">
              <a:solidFill>
                <a:srgbClr val="15151D"/>
              </a:solidFill>
              <a:ea typeface="ＭＳ Ｐゴシック" pitchFamily="34" charset="-128"/>
            </a:endParaRPr>
          </a:p>
        </p:txBody>
      </p:sp>
      <p:sp>
        <p:nvSpPr>
          <p:cNvPr id="47114" name="Text Box 37"/>
          <p:cNvSpPr txBox="1">
            <a:spLocks noChangeArrowheads="1"/>
          </p:cNvSpPr>
          <p:nvPr/>
        </p:nvSpPr>
        <p:spPr bwMode="auto">
          <a:xfrm>
            <a:off x="330200" y="5183188"/>
            <a:ext cx="1447800" cy="708025"/>
          </a:xfrm>
          <a:prstGeom prst="rect">
            <a:avLst/>
          </a:prstGeom>
          <a:noFill/>
          <a:ln w="9525">
            <a:noFill/>
            <a:miter lim="800000"/>
            <a:headEnd/>
            <a:tailEnd/>
          </a:ln>
        </p:spPr>
        <p:txBody>
          <a:bodyPr>
            <a:spAutoFit/>
          </a:bodyPr>
          <a:lstStyle/>
          <a:p>
            <a:r>
              <a:rPr lang="en-US" altLang="ja-JP" sz="2000" b="1">
                <a:solidFill>
                  <a:srgbClr val="15151D"/>
                </a:solidFill>
                <a:latin typeface="Tahoma" pitchFamily="34" charset="0"/>
                <a:ea typeface="ＭＳ Ｐゴシック" pitchFamily="34" charset="-128"/>
              </a:rPr>
              <a:t>Keadaan Memori</a:t>
            </a:r>
            <a:endParaRPr lang="en-US" altLang="ja-JP" sz="2000">
              <a:ea typeface="ＭＳ Ｐゴシック" pitchFamily="34" charset="-128"/>
            </a:endParaRPr>
          </a:p>
        </p:txBody>
      </p:sp>
      <p:sp>
        <p:nvSpPr>
          <p:cNvPr id="47115" name="Text Box 38"/>
          <p:cNvSpPr txBox="1">
            <a:spLocks noChangeArrowheads="1"/>
          </p:cNvSpPr>
          <p:nvPr/>
        </p:nvSpPr>
        <p:spPr bwMode="auto">
          <a:xfrm>
            <a:off x="357188" y="1670050"/>
            <a:ext cx="3338512" cy="549275"/>
          </a:xfrm>
          <a:prstGeom prst="rect">
            <a:avLst/>
          </a:prstGeom>
          <a:noFill/>
          <a:ln w="9525">
            <a:noFill/>
            <a:miter lim="800000"/>
            <a:headEnd/>
            <a:tailEnd/>
          </a:ln>
        </p:spPr>
        <p:txBody>
          <a:bodyPr>
            <a:spAutoFit/>
          </a:bodyPr>
          <a:lstStyle/>
          <a:p>
            <a:r>
              <a:rPr lang="en-US" altLang="ja-JP" sz="1400">
                <a:solidFill>
                  <a:srgbClr val="000000"/>
                </a:solidFill>
                <a:latin typeface="Courier New" pitchFamily="49" charset="0"/>
                <a:ea typeface="ＭＳ Ｐゴシック" pitchFamily="34" charset="-128"/>
              </a:rPr>
              <a:t>minOne </a:t>
            </a:r>
          </a:p>
          <a:p>
            <a:r>
              <a:rPr lang="en-US" altLang="ja-JP" sz="1400">
                <a:solidFill>
                  <a:srgbClr val="000000"/>
                </a:solidFill>
                <a:latin typeface="Courier New" pitchFamily="49" charset="0"/>
                <a:ea typeface="ＭＳ Ｐゴシック" pitchFamily="34" charset="-128"/>
              </a:rPr>
              <a:t>= searchMinimum(arrayOne);</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sp>
        <p:nvSpPr>
          <p:cNvPr id="47116" name="Text Box 39"/>
          <p:cNvSpPr txBox="1">
            <a:spLocks noChangeArrowheads="1"/>
          </p:cNvSpPr>
          <p:nvPr/>
        </p:nvSpPr>
        <p:spPr bwMode="auto">
          <a:xfrm>
            <a:off x="4406900" y="1168400"/>
            <a:ext cx="4456113" cy="1581150"/>
          </a:xfrm>
          <a:prstGeom prst="rect">
            <a:avLst/>
          </a:prstGeom>
          <a:noFill/>
          <a:ln w="9525">
            <a:noFill/>
            <a:miter lim="800000"/>
            <a:headEnd/>
            <a:tailEnd/>
          </a:ln>
        </p:spPr>
        <p:txBody>
          <a:bodyPr>
            <a:spAutoFit/>
          </a:bodyPr>
          <a:lstStyle/>
          <a:p>
            <a:pPr>
              <a:tabLst>
                <a:tab pos="457200" algn="l"/>
              </a:tabLst>
            </a:pPr>
            <a:r>
              <a:rPr lang="en-US" altLang="ja-JP" sz="1400">
                <a:solidFill>
                  <a:srgbClr val="000000"/>
                </a:solidFill>
                <a:latin typeface="Courier New" pitchFamily="49" charset="0"/>
                <a:ea typeface="ＭＳ Ｐゴシック" pitchFamily="34" charset="-128"/>
              </a:rPr>
              <a:t>public int searchMinimum(float[] number))</a:t>
            </a:r>
          </a:p>
          <a:p>
            <a:pPr>
              <a:tabLst>
                <a:tab pos="457200" algn="l"/>
              </a:tabLst>
            </a:pPr>
            <a:r>
              <a:rPr lang="en-US" altLang="ja-JP" sz="1400">
                <a:solidFill>
                  <a:srgbClr val="000000"/>
                </a:solidFill>
                <a:latin typeface="Courier New" pitchFamily="49" charset="0"/>
                <a:ea typeface="ＭＳ Ｐゴシック" pitchFamily="34" charset="-128"/>
              </a:rPr>
              <a:t>{</a:t>
            </a: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r>
              <a:rPr lang="en-US" altLang="ja-JP" sz="1400">
                <a:solidFill>
                  <a:srgbClr val="7F7F7F"/>
                </a:solidFill>
                <a:latin typeface="Courier New" pitchFamily="49" charset="0"/>
                <a:ea typeface="ＭＳ Ｐゴシック" pitchFamily="34" charset="-128"/>
              </a:rPr>
              <a:t>	</a:t>
            </a:r>
            <a:r>
              <a:rPr lang="en-US" altLang="ja-JP" sz="1400">
                <a:solidFill>
                  <a:srgbClr val="000000"/>
                </a:solidFill>
                <a:latin typeface="Courier New" pitchFamily="49" charset="0"/>
                <a:ea typeface="ＭＳ Ｐゴシック" pitchFamily="34" charset="-128"/>
              </a:rPr>
              <a:t>…</a:t>
            </a: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r>
              <a:rPr lang="en-US" altLang="ja-JP" sz="1400">
                <a:solidFill>
                  <a:srgbClr val="000000"/>
                </a:solidFill>
                <a:latin typeface="Courier New" pitchFamily="49" charset="0"/>
                <a:ea typeface="ＭＳ Ｐゴシック" pitchFamily="34" charset="-128"/>
              </a:rPr>
              <a:t>}</a:t>
            </a:r>
          </a:p>
        </p:txBody>
      </p:sp>
      <p:sp>
        <p:nvSpPr>
          <p:cNvPr id="47117" name="Line 40"/>
          <p:cNvSpPr>
            <a:spLocks noChangeShapeType="1"/>
          </p:cNvSpPr>
          <p:nvPr/>
        </p:nvSpPr>
        <p:spPr bwMode="auto">
          <a:xfrm>
            <a:off x="3552825" y="1095375"/>
            <a:ext cx="0" cy="833438"/>
          </a:xfrm>
          <a:prstGeom prst="line">
            <a:avLst/>
          </a:prstGeom>
          <a:noFill/>
          <a:ln w="28575">
            <a:solidFill>
              <a:srgbClr val="33CC33"/>
            </a:solidFill>
            <a:miter lim="800000"/>
            <a:headEnd/>
            <a:tailEnd type="triangle" w="med" len="med"/>
          </a:ln>
        </p:spPr>
        <p:txBody>
          <a:bodyPr wrap="none"/>
          <a:lstStyle/>
          <a:p>
            <a:endParaRPr lang="en-US"/>
          </a:p>
        </p:txBody>
      </p:sp>
      <p:sp>
        <p:nvSpPr>
          <p:cNvPr id="47118" name="Line 41"/>
          <p:cNvSpPr>
            <a:spLocks noChangeShapeType="1"/>
          </p:cNvSpPr>
          <p:nvPr/>
        </p:nvSpPr>
        <p:spPr bwMode="auto">
          <a:xfrm flipV="1">
            <a:off x="3629025" y="1301750"/>
            <a:ext cx="854075" cy="619125"/>
          </a:xfrm>
          <a:prstGeom prst="line">
            <a:avLst/>
          </a:prstGeom>
          <a:noFill/>
          <a:ln w="28575">
            <a:solidFill>
              <a:srgbClr val="33CC33"/>
            </a:solidFill>
            <a:miter lim="800000"/>
            <a:headEnd/>
            <a:tailEnd type="triangle" w="med" len="med"/>
          </a:ln>
        </p:spPr>
        <p:txBody>
          <a:bodyPr wrap="none"/>
          <a:lstStyle/>
          <a:p>
            <a:endParaRPr lang="en-US"/>
          </a:p>
        </p:txBody>
      </p:sp>
      <p:grpSp>
        <p:nvGrpSpPr>
          <p:cNvPr id="9" name="Group 42"/>
          <p:cNvGrpSpPr>
            <a:grpSpLocks/>
          </p:cNvGrpSpPr>
          <p:nvPr/>
        </p:nvGrpSpPr>
        <p:grpSpPr bwMode="auto">
          <a:xfrm>
            <a:off x="4378325" y="1509713"/>
            <a:ext cx="4211638" cy="1069975"/>
            <a:chOff x="2758" y="951"/>
            <a:chExt cx="2653" cy="674"/>
          </a:xfrm>
        </p:grpSpPr>
        <p:sp>
          <p:nvSpPr>
            <p:cNvPr id="65579" name="Oval 43"/>
            <p:cNvSpPr>
              <a:spLocks noChangeArrowheads="1"/>
            </p:cNvSpPr>
            <p:nvPr/>
          </p:nvSpPr>
          <p:spPr bwMode="auto">
            <a:xfrm>
              <a:off x="5136" y="1263"/>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C</a:t>
              </a:r>
              <a:endParaRPr lang="en-US" altLang="ja-JP">
                <a:solidFill>
                  <a:srgbClr val="000000"/>
                </a:solidFill>
                <a:ea typeface="ＭＳ Ｐゴシック" pitchFamily="34" charset="-128"/>
              </a:endParaRPr>
            </a:p>
          </p:txBody>
        </p:sp>
        <p:sp>
          <p:nvSpPr>
            <p:cNvPr id="47122" name="Line 44"/>
            <p:cNvSpPr>
              <a:spLocks noChangeShapeType="1"/>
            </p:cNvSpPr>
            <p:nvPr/>
          </p:nvSpPr>
          <p:spPr bwMode="auto">
            <a:xfrm>
              <a:off x="2758" y="951"/>
              <a:ext cx="1" cy="674"/>
            </a:xfrm>
            <a:prstGeom prst="line">
              <a:avLst/>
            </a:prstGeom>
            <a:noFill/>
            <a:ln w="28575">
              <a:solidFill>
                <a:srgbClr val="33CC33"/>
              </a:solidFill>
              <a:miter lim="800000"/>
              <a:headEnd/>
              <a:tailEnd type="triangle" w="med" len="med"/>
            </a:ln>
          </p:spPr>
          <p:txBody>
            <a:bodyPr wrap="none"/>
            <a:lstStyle/>
            <a:p>
              <a:endParaRPr lang="en-US"/>
            </a:p>
          </p:txBody>
        </p:sp>
      </p:grpSp>
      <p:sp>
        <p:nvSpPr>
          <p:cNvPr id="65581" name="AutoShape 45"/>
          <p:cNvSpPr>
            <a:spLocks noChangeArrowheads="1"/>
          </p:cNvSpPr>
          <p:nvPr/>
        </p:nvSpPr>
        <p:spPr bwMode="auto">
          <a:xfrm>
            <a:off x="7200900" y="4268788"/>
            <a:ext cx="1597025" cy="88741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tabLst>
                <a:tab pos="228600" algn="l"/>
              </a:tabLst>
              <a:defRPr/>
            </a:pPr>
            <a:r>
              <a:rPr lang="en-US" altLang="ja-JP" sz="1600" b="1" dirty="0">
                <a:solidFill>
                  <a:srgbClr val="C1051B"/>
                </a:solidFill>
                <a:effectLst>
                  <a:outerShdw blurRad="38100" dist="38100" dir="2700000" algn="tl">
                    <a:srgbClr val="000000"/>
                  </a:outerShdw>
                </a:effectLst>
                <a:latin typeface="Arial" charset="0"/>
                <a:ea typeface="ＭＳ Ｐゴシック" pitchFamily="34" charset="-128"/>
              </a:rPr>
              <a:t>C. </a:t>
            </a:r>
            <a:r>
              <a:rPr lang="en-US" altLang="ja-JP" sz="1400" dirty="0">
                <a:solidFill>
                  <a:srgbClr val="000000"/>
                </a:solidFill>
                <a:latin typeface="Arial" charset="0"/>
                <a:ea typeface="ＭＳ Ｐゴシック" pitchFamily="34" charset="-128"/>
              </a:rPr>
              <a:t>Array </a:t>
            </a:r>
            <a:r>
              <a:rPr lang="en-US" altLang="ja-JP" sz="1400" dirty="0" err="1">
                <a:solidFill>
                  <a:srgbClr val="000000"/>
                </a:solidFill>
                <a:latin typeface="Arial" charset="0"/>
                <a:ea typeface="ＭＳ Ｐゴシック" pitchFamily="34" charset="-128"/>
              </a:rPr>
              <a:t>diakses</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melalui</a:t>
            </a:r>
            <a:r>
              <a:rPr lang="en-US" altLang="ja-JP" sz="1400" dirty="0">
                <a:solidFill>
                  <a:srgbClr val="000000"/>
                </a:solidFill>
                <a:latin typeface="Arial" charset="0"/>
                <a:ea typeface="ＭＳ Ｐゴシック" pitchFamily="34" charset="-128"/>
              </a:rPr>
              <a:t> </a:t>
            </a:r>
            <a:r>
              <a:rPr lang="en-US" altLang="ja-JP" sz="1400" dirty="0">
                <a:solidFill>
                  <a:schemeClr val="hlink"/>
                </a:solidFill>
                <a:latin typeface="Arial" charset="0"/>
                <a:ea typeface="ＭＳ Ｐゴシック" pitchFamily="34" charset="-128"/>
              </a:rPr>
              <a:t>number</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di</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dalam</a:t>
            </a:r>
            <a:r>
              <a:rPr lang="en-US" altLang="ja-JP" sz="1400" dirty="0">
                <a:solidFill>
                  <a:srgbClr val="000000"/>
                </a:solidFill>
                <a:latin typeface="Arial" charset="0"/>
                <a:ea typeface="ＭＳ Ｐゴシック" pitchFamily="34" charset="-128"/>
              </a:rPr>
              <a:t> method.</a:t>
            </a:r>
          </a:p>
        </p:txBody>
      </p:sp>
    </p:spTree>
    <p:custDataLst>
      <p:tags r:id="rId1"/>
    </p:custData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65581"/>
                                        </p:tgtEl>
                                        <p:attrNameLst>
                                          <p:attrName>style.visibility</p:attrName>
                                        </p:attrNameLst>
                                      </p:cBhvr>
                                      <p:to>
                                        <p:strVal val="visible"/>
                                      </p:to>
                                    </p:set>
                                    <p:animEffect transition="in" filter="dissolve">
                                      <p:cBhvr>
                                        <p:cTn id="11" dur="500"/>
                                        <p:tgtEl>
                                          <p:spTgt spid="65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2"/>
          <p:cNvSpPr>
            <a:spLocks noGrp="1"/>
          </p:cNvSpPr>
          <p:nvPr>
            <p:ph type="ftr" sz="quarter" idx="10"/>
          </p:nvPr>
        </p:nvSpPr>
        <p:spPr>
          <a:noFill/>
        </p:spPr>
        <p:txBody>
          <a:bodyPr/>
          <a:lstStyle/>
          <a:p>
            <a:endParaRPr lang="en-US"/>
          </a:p>
          <a:p>
            <a:r>
              <a:rPr lang="en-US">
                <a:solidFill>
                  <a:srgbClr val="996633"/>
                </a:solidFill>
              </a:rPr>
              <a:t>©The McGraw-Hill Companies, Inc. Permission required for reproduction or display.</a:t>
            </a:r>
          </a:p>
        </p:txBody>
      </p:sp>
      <p:sp>
        <p:nvSpPr>
          <p:cNvPr id="74" name="Slide Number Placeholder 3"/>
          <p:cNvSpPr>
            <a:spLocks noGrp="1"/>
          </p:cNvSpPr>
          <p:nvPr>
            <p:ph type="sldNum" sz="quarter" idx="11"/>
          </p:nvPr>
        </p:nvSpPr>
        <p:spPr/>
        <p:txBody>
          <a:bodyPr/>
          <a:lstStyle/>
          <a:p>
            <a:pPr>
              <a:defRPr/>
            </a:pPr>
            <a:endParaRPr lang="en-US"/>
          </a:p>
          <a:p>
            <a:pPr>
              <a:defRPr/>
            </a:pPr>
            <a:r>
              <a:rPr lang="en-US">
                <a:solidFill>
                  <a:srgbClr val="996633"/>
                </a:solidFill>
              </a:rPr>
              <a:t>Chapter 10</a:t>
            </a:r>
            <a:r>
              <a:rPr lang="en-US" sz="1200">
                <a:solidFill>
                  <a:srgbClr val="996633"/>
                </a:solidFill>
                <a:latin typeface="Times New Roman" pitchFamily="18" charset="0"/>
              </a:rPr>
              <a:t> - </a:t>
            </a:r>
            <a:fld id="{5C50E6DB-4806-4E3F-9244-8221D0484068}" type="slidenum">
              <a:rPr lang="en-US">
                <a:solidFill>
                  <a:srgbClr val="996633"/>
                </a:solidFill>
              </a:rPr>
              <a:pPr>
                <a:defRPr/>
              </a:pPr>
              <a:t>34</a:t>
            </a:fld>
            <a:endParaRPr lang="en-US">
              <a:solidFill>
                <a:srgbClr val="996633"/>
              </a:solidFill>
            </a:endParaRPr>
          </a:p>
        </p:txBody>
      </p:sp>
      <p:grpSp>
        <p:nvGrpSpPr>
          <p:cNvPr id="48132" name="Group 208"/>
          <p:cNvGrpSpPr>
            <a:grpSpLocks/>
          </p:cNvGrpSpPr>
          <p:nvPr/>
        </p:nvGrpSpPr>
        <p:grpSpPr bwMode="auto">
          <a:xfrm>
            <a:off x="1905000" y="3149600"/>
            <a:ext cx="4764088" cy="2963863"/>
            <a:chOff x="1200" y="1984"/>
            <a:chExt cx="3001" cy="1867"/>
          </a:xfrm>
        </p:grpSpPr>
        <p:sp>
          <p:nvSpPr>
            <p:cNvPr id="48178" name="Line 39"/>
            <p:cNvSpPr>
              <a:spLocks noChangeShapeType="1"/>
            </p:cNvSpPr>
            <p:nvPr/>
          </p:nvSpPr>
          <p:spPr bwMode="auto">
            <a:xfrm>
              <a:off x="1530" y="2085"/>
              <a:ext cx="1" cy="674"/>
            </a:xfrm>
            <a:prstGeom prst="line">
              <a:avLst/>
            </a:prstGeom>
            <a:noFill/>
            <a:ln w="28575">
              <a:solidFill>
                <a:srgbClr val="33CC33"/>
              </a:solidFill>
              <a:miter lim="800000"/>
              <a:headEnd/>
              <a:tailEnd type="triangle" w="med" len="med"/>
            </a:ln>
          </p:spPr>
          <p:txBody>
            <a:bodyPr wrap="none"/>
            <a:lstStyle/>
            <a:p>
              <a:endParaRPr lang="en-US"/>
            </a:p>
          </p:txBody>
        </p:sp>
        <p:grpSp>
          <p:nvGrpSpPr>
            <p:cNvPr id="48179" name="Group 116"/>
            <p:cNvGrpSpPr>
              <a:grpSpLocks/>
            </p:cNvGrpSpPr>
            <p:nvPr/>
          </p:nvGrpSpPr>
          <p:grpSpPr bwMode="auto">
            <a:xfrm>
              <a:off x="1200" y="1984"/>
              <a:ext cx="3001" cy="1867"/>
              <a:chOff x="1208" y="1968"/>
              <a:chExt cx="3001" cy="1867"/>
            </a:xfrm>
          </p:grpSpPr>
          <p:sp>
            <p:nvSpPr>
              <p:cNvPr id="67701" name="Rectangle 117"/>
              <p:cNvSpPr>
                <a:spLocks noChangeArrowheads="1"/>
              </p:cNvSpPr>
              <p:nvPr/>
            </p:nvSpPr>
            <p:spPr bwMode="auto">
              <a:xfrm>
                <a:off x="1208" y="1968"/>
                <a:ext cx="3001" cy="1867"/>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8183" name="Text Box 118"/>
              <p:cNvSpPr txBox="1">
                <a:spLocks noChangeArrowheads="1"/>
              </p:cNvSpPr>
              <p:nvPr/>
            </p:nvSpPr>
            <p:spPr bwMode="auto">
              <a:xfrm>
                <a:off x="1279" y="2516"/>
                <a:ext cx="801" cy="231"/>
              </a:xfrm>
              <a:prstGeom prst="rect">
                <a:avLst/>
              </a:prstGeom>
              <a:noFill/>
              <a:ln w="9525">
                <a:noFill/>
                <a:miter lim="800000"/>
                <a:headEnd/>
                <a:tailEnd/>
              </a:ln>
            </p:spPr>
            <p:txBody>
              <a:bodyPr>
                <a:spAutoFit/>
              </a:bodyPr>
              <a:lstStyle/>
              <a:p>
                <a:pPr>
                  <a:spcBef>
                    <a:spcPct val="50000"/>
                  </a:spcBef>
                </a:pPr>
                <a:r>
                  <a:rPr lang="en-US" sz="1800">
                    <a:latin typeface="Arial" charset="0"/>
                    <a:ea typeface="ＭＳ Ｐゴシック" pitchFamily="34" charset="-128"/>
                  </a:rPr>
                  <a:t>arrayOne</a:t>
                </a:r>
              </a:p>
            </p:txBody>
          </p:sp>
          <p:grpSp>
            <p:nvGrpSpPr>
              <p:cNvPr id="48184" name="Group 119"/>
              <p:cNvGrpSpPr>
                <a:grpSpLocks/>
              </p:cNvGrpSpPr>
              <p:nvPr/>
            </p:nvGrpSpPr>
            <p:grpSpPr bwMode="auto">
              <a:xfrm>
                <a:off x="1390" y="2771"/>
                <a:ext cx="769" cy="404"/>
                <a:chOff x="1742" y="2528"/>
                <a:chExt cx="769" cy="404"/>
              </a:xfrm>
            </p:grpSpPr>
            <p:sp>
              <p:nvSpPr>
                <p:cNvPr id="48200" name="Rectangle 120"/>
                <p:cNvSpPr>
                  <a:spLocks noChangeArrowheads="1"/>
                </p:cNvSpPr>
                <p:nvPr/>
              </p:nvSpPr>
              <p:spPr bwMode="auto">
                <a:xfrm>
                  <a:off x="1742" y="2528"/>
                  <a:ext cx="456" cy="186"/>
                </a:xfrm>
                <a:prstGeom prst="rect">
                  <a:avLst/>
                </a:prstGeom>
                <a:noFill/>
                <a:ln w="19050">
                  <a:solidFill>
                    <a:schemeClr val="tx1"/>
                  </a:solidFill>
                  <a:miter lim="800000"/>
                  <a:headEnd/>
                  <a:tailEnd/>
                </a:ln>
              </p:spPr>
              <p:txBody>
                <a:bodyPr wrap="none" anchor="ctr"/>
                <a:lstStyle/>
                <a:p>
                  <a:endParaRPr lang="id-ID"/>
                </a:p>
              </p:txBody>
            </p:sp>
            <p:sp>
              <p:nvSpPr>
                <p:cNvPr id="48201" name="Oval 121"/>
                <p:cNvSpPr>
                  <a:spLocks noChangeArrowheads="1"/>
                </p:cNvSpPr>
                <p:nvPr/>
              </p:nvSpPr>
              <p:spPr bwMode="auto">
                <a:xfrm>
                  <a:off x="1904" y="2573"/>
                  <a:ext cx="89" cy="83"/>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8202" name="Freeform 122"/>
                <p:cNvSpPr>
                  <a:spLocks/>
                </p:cNvSpPr>
                <p:nvPr/>
              </p:nvSpPr>
              <p:spPr bwMode="auto">
                <a:xfrm>
                  <a:off x="1973" y="2612"/>
                  <a:ext cx="538" cy="320"/>
                </a:xfrm>
                <a:custGeom>
                  <a:avLst/>
                  <a:gdLst>
                    <a:gd name="T0" fmla="*/ 0 w 506"/>
                    <a:gd name="T1" fmla="*/ 0 h 320"/>
                    <a:gd name="T2" fmla="*/ 451 w 506"/>
                    <a:gd name="T3" fmla="*/ 0 h 320"/>
                    <a:gd name="T4" fmla="*/ 566 w 506"/>
                    <a:gd name="T5" fmla="*/ 32 h 320"/>
                    <a:gd name="T6" fmla="*/ 669 w 506"/>
                    <a:gd name="T7" fmla="*/ 115 h 320"/>
                    <a:gd name="T8" fmla="*/ 825 w 506"/>
                    <a:gd name="T9" fmla="*/ 320 h 320"/>
                    <a:gd name="T10" fmla="*/ 0 60000 65536"/>
                    <a:gd name="T11" fmla="*/ 0 60000 65536"/>
                    <a:gd name="T12" fmla="*/ 0 60000 65536"/>
                    <a:gd name="T13" fmla="*/ 0 60000 65536"/>
                    <a:gd name="T14" fmla="*/ 0 60000 65536"/>
                    <a:gd name="T15" fmla="*/ 0 w 506"/>
                    <a:gd name="T16" fmla="*/ 0 h 320"/>
                    <a:gd name="T17" fmla="*/ 506 w 506"/>
                    <a:gd name="T18" fmla="*/ 320 h 320"/>
                  </a:gdLst>
                  <a:ahLst/>
                  <a:cxnLst>
                    <a:cxn ang="T10">
                      <a:pos x="T0" y="T1"/>
                    </a:cxn>
                    <a:cxn ang="T11">
                      <a:pos x="T2" y="T3"/>
                    </a:cxn>
                    <a:cxn ang="T12">
                      <a:pos x="T4" y="T5"/>
                    </a:cxn>
                    <a:cxn ang="T13">
                      <a:pos x="T6" y="T7"/>
                    </a:cxn>
                    <a:cxn ang="T14">
                      <a:pos x="T8" y="T9"/>
                    </a:cxn>
                  </a:cxnLst>
                  <a:rect l="T15" t="T16" r="T17" b="T18"/>
                  <a:pathLst>
                    <a:path w="506" h="320">
                      <a:moveTo>
                        <a:pt x="0" y="0"/>
                      </a:moveTo>
                      <a:lnTo>
                        <a:pt x="276" y="0"/>
                      </a:lnTo>
                      <a:lnTo>
                        <a:pt x="346" y="32"/>
                      </a:lnTo>
                      <a:lnTo>
                        <a:pt x="410" y="115"/>
                      </a:lnTo>
                      <a:lnTo>
                        <a:pt x="506" y="320"/>
                      </a:lnTo>
                    </a:path>
                  </a:pathLst>
                </a:custGeom>
                <a:noFill/>
                <a:ln w="19050">
                  <a:solidFill>
                    <a:schemeClr val="tx2"/>
                  </a:solidFill>
                  <a:miter lim="800000"/>
                  <a:headEnd/>
                  <a:tailEnd type="triangle" w="med" len="med"/>
                </a:ln>
              </p:spPr>
              <p:txBody>
                <a:bodyPr anchor="ctr"/>
                <a:lstStyle/>
                <a:p>
                  <a:endParaRPr lang="en-US"/>
                </a:p>
              </p:txBody>
            </p:sp>
          </p:grpSp>
          <p:grpSp>
            <p:nvGrpSpPr>
              <p:cNvPr id="48185" name="Group 123"/>
              <p:cNvGrpSpPr>
                <a:grpSpLocks/>
              </p:cNvGrpSpPr>
              <p:nvPr/>
            </p:nvGrpSpPr>
            <p:grpSpPr bwMode="auto">
              <a:xfrm>
                <a:off x="2112" y="3206"/>
                <a:ext cx="1928" cy="199"/>
                <a:chOff x="1459" y="2502"/>
                <a:chExt cx="3694" cy="307"/>
              </a:xfrm>
            </p:grpSpPr>
            <p:sp>
              <p:nvSpPr>
                <p:cNvPr id="67708" name="Rectangle 124"/>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8187" name="Line 125"/>
                <p:cNvSpPr>
                  <a:spLocks noChangeShapeType="1"/>
                </p:cNvSpPr>
                <p:nvPr/>
              </p:nvSpPr>
              <p:spPr bwMode="auto">
                <a:xfrm>
                  <a:off x="1759" y="2503"/>
                  <a:ext cx="0" cy="304"/>
                </a:xfrm>
                <a:prstGeom prst="line">
                  <a:avLst/>
                </a:prstGeom>
                <a:noFill/>
                <a:ln w="9525">
                  <a:solidFill>
                    <a:schemeClr val="tx1"/>
                  </a:solidFill>
                  <a:miter lim="800000"/>
                  <a:headEnd/>
                  <a:tailEnd/>
                </a:ln>
              </p:spPr>
              <p:txBody>
                <a:bodyPr anchor="ctr"/>
                <a:lstStyle/>
                <a:p>
                  <a:endParaRPr lang="en-US"/>
                </a:p>
              </p:txBody>
            </p:sp>
            <p:sp>
              <p:nvSpPr>
                <p:cNvPr id="48188" name="Line 126"/>
                <p:cNvSpPr>
                  <a:spLocks noChangeShapeType="1"/>
                </p:cNvSpPr>
                <p:nvPr/>
              </p:nvSpPr>
              <p:spPr bwMode="auto">
                <a:xfrm>
                  <a:off x="2068" y="2503"/>
                  <a:ext cx="0" cy="304"/>
                </a:xfrm>
                <a:prstGeom prst="line">
                  <a:avLst/>
                </a:prstGeom>
                <a:noFill/>
                <a:ln w="9525">
                  <a:solidFill>
                    <a:schemeClr val="tx1"/>
                  </a:solidFill>
                  <a:miter lim="800000"/>
                  <a:headEnd/>
                  <a:tailEnd/>
                </a:ln>
              </p:spPr>
              <p:txBody>
                <a:bodyPr anchor="ctr"/>
                <a:lstStyle/>
                <a:p>
                  <a:endParaRPr lang="en-US"/>
                </a:p>
              </p:txBody>
            </p:sp>
            <p:sp>
              <p:nvSpPr>
                <p:cNvPr id="48189" name="Line 127"/>
                <p:cNvSpPr>
                  <a:spLocks noChangeShapeType="1"/>
                </p:cNvSpPr>
                <p:nvPr/>
              </p:nvSpPr>
              <p:spPr bwMode="auto">
                <a:xfrm>
                  <a:off x="2995" y="2503"/>
                  <a:ext cx="0" cy="304"/>
                </a:xfrm>
                <a:prstGeom prst="line">
                  <a:avLst/>
                </a:prstGeom>
                <a:noFill/>
                <a:ln w="9525">
                  <a:solidFill>
                    <a:schemeClr val="tx1"/>
                  </a:solidFill>
                  <a:miter lim="800000"/>
                  <a:headEnd/>
                  <a:tailEnd/>
                </a:ln>
              </p:spPr>
              <p:txBody>
                <a:bodyPr anchor="ctr"/>
                <a:lstStyle/>
                <a:p>
                  <a:endParaRPr lang="en-US"/>
                </a:p>
              </p:txBody>
            </p:sp>
            <p:sp>
              <p:nvSpPr>
                <p:cNvPr id="48190" name="Line 128"/>
                <p:cNvSpPr>
                  <a:spLocks noChangeShapeType="1"/>
                </p:cNvSpPr>
                <p:nvPr/>
              </p:nvSpPr>
              <p:spPr bwMode="auto">
                <a:xfrm>
                  <a:off x="2377" y="2503"/>
                  <a:ext cx="0" cy="304"/>
                </a:xfrm>
                <a:prstGeom prst="line">
                  <a:avLst/>
                </a:prstGeom>
                <a:noFill/>
                <a:ln w="9525">
                  <a:solidFill>
                    <a:schemeClr val="tx1"/>
                  </a:solidFill>
                  <a:miter lim="800000"/>
                  <a:headEnd/>
                  <a:tailEnd/>
                </a:ln>
              </p:spPr>
              <p:txBody>
                <a:bodyPr anchor="ctr"/>
                <a:lstStyle/>
                <a:p>
                  <a:endParaRPr lang="en-US"/>
                </a:p>
              </p:txBody>
            </p:sp>
            <p:sp>
              <p:nvSpPr>
                <p:cNvPr id="48191" name="Line 129"/>
                <p:cNvSpPr>
                  <a:spLocks noChangeShapeType="1"/>
                </p:cNvSpPr>
                <p:nvPr/>
              </p:nvSpPr>
              <p:spPr bwMode="auto">
                <a:xfrm>
                  <a:off x="2686" y="2503"/>
                  <a:ext cx="0" cy="304"/>
                </a:xfrm>
                <a:prstGeom prst="line">
                  <a:avLst/>
                </a:prstGeom>
                <a:noFill/>
                <a:ln w="9525">
                  <a:solidFill>
                    <a:schemeClr val="tx1"/>
                  </a:solidFill>
                  <a:miter lim="800000"/>
                  <a:headEnd/>
                  <a:tailEnd/>
                </a:ln>
              </p:spPr>
              <p:txBody>
                <a:bodyPr anchor="ctr"/>
                <a:lstStyle/>
                <a:p>
                  <a:endParaRPr lang="en-US"/>
                </a:p>
              </p:txBody>
            </p:sp>
            <p:sp>
              <p:nvSpPr>
                <p:cNvPr id="48192" name="Line 130"/>
                <p:cNvSpPr>
                  <a:spLocks noChangeShapeType="1"/>
                </p:cNvSpPr>
                <p:nvPr/>
              </p:nvSpPr>
              <p:spPr bwMode="auto">
                <a:xfrm>
                  <a:off x="3921" y="2503"/>
                  <a:ext cx="0" cy="304"/>
                </a:xfrm>
                <a:prstGeom prst="line">
                  <a:avLst/>
                </a:prstGeom>
                <a:noFill/>
                <a:ln w="9525">
                  <a:solidFill>
                    <a:schemeClr val="tx1"/>
                  </a:solidFill>
                  <a:miter lim="800000"/>
                  <a:headEnd/>
                  <a:tailEnd/>
                </a:ln>
              </p:spPr>
              <p:txBody>
                <a:bodyPr anchor="ctr"/>
                <a:lstStyle/>
                <a:p>
                  <a:endParaRPr lang="en-US"/>
                </a:p>
              </p:txBody>
            </p:sp>
            <p:sp>
              <p:nvSpPr>
                <p:cNvPr id="48193" name="Line 131"/>
                <p:cNvSpPr>
                  <a:spLocks noChangeShapeType="1"/>
                </p:cNvSpPr>
                <p:nvPr/>
              </p:nvSpPr>
              <p:spPr bwMode="auto">
                <a:xfrm>
                  <a:off x="4230" y="2503"/>
                  <a:ext cx="0" cy="304"/>
                </a:xfrm>
                <a:prstGeom prst="line">
                  <a:avLst/>
                </a:prstGeom>
                <a:noFill/>
                <a:ln w="9525">
                  <a:solidFill>
                    <a:schemeClr val="tx1"/>
                  </a:solidFill>
                  <a:miter lim="800000"/>
                  <a:headEnd/>
                  <a:tailEnd/>
                </a:ln>
              </p:spPr>
              <p:txBody>
                <a:bodyPr anchor="ctr"/>
                <a:lstStyle/>
                <a:p>
                  <a:endParaRPr lang="en-US"/>
                </a:p>
              </p:txBody>
            </p:sp>
            <p:sp>
              <p:nvSpPr>
                <p:cNvPr id="48194" name="Line 132"/>
                <p:cNvSpPr>
                  <a:spLocks noChangeShapeType="1"/>
                </p:cNvSpPr>
                <p:nvPr/>
              </p:nvSpPr>
              <p:spPr bwMode="auto">
                <a:xfrm>
                  <a:off x="4848" y="2503"/>
                  <a:ext cx="0" cy="304"/>
                </a:xfrm>
                <a:prstGeom prst="line">
                  <a:avLst/>
                </a:prstGeom>
                <a:noFill/>
                <a:ln w="9525">
                  <a:solidFill>
                    <a:schemeClr val="tx1"/>
                  </a:solidFill>
                  <a:miter lim="800000"/>
                  <a:headEnd/>
                  <a:tailEnd/>
                </a:ln>
              </p:spPr>
              <p:txBody>
                <a:bodyPr anchor="ctr"/>
                <a:lstStyle/>
                <a:p>
                  <a:endParaRPr lang="en-US"/>
                </a:p>
              </p:txBody>
            </p:sp>
            <p:sp>
              <p:nvSpPr>
                <p:cNvPr id="48195" name="Line 133"/>
                <p:cNvSpPr>
                  <a:spLocks noChangeShapeType="1"/>
                </p:cNvSpPr>
                <p:nvPr/>
              </p:nvSpPr>
              <p:spPr bwMode="auto">
                <a:xfrm>
                  <a:off x="4539" y="2503"/>
                  <a:ext cx="0" cy="304"/>
                </a:xfrm>
                <a:prstGeom prst="line">
                  <a:avLst/>
                </a:prstGeom>
                <a:noFill/>
                <a:ln w="9525">
                  <a:solidFill>
                    <a:schemeClr val="tx1"/>
                  </a:solidFill>
                  <a:miter lim="800000"/>
                  <a:headEnd/>
                  <a:tailEnd/>
                </a:ln>
              </p:spPr>
              <p:txBody>
                <a:bodyPr anchor="ctr"/>
                <a:lstStyle/>
                <a:p>
                  <a:endParaRPr lang="en-US"/>
                </a:p>
              </p:txBody>
            </p:sp>
            <p:grpSp>
              <p:nvGrpSpPr>
                <p:cNvPr id="48196" name="Group 134"/>
                <p:cNvGrpSpPr>
                  <a:grpSpLocks/>
                </p:cNvGrpSpPr>
                <p:nvPr/>
              </p:nvGrpSpPr>
              <p:grpSpPr bwMode="auto">
                <a:xfrm>
                  <a:off x="3293" y="2636"/>
                  <a:ext cx="257" cy="51"/>
                  <a:chOff x="3293" y="2636"/>
                  <a:chExt cx="257" cy="51"/>
                </a:xfrm>
              </p:grpSpPr>
              <p:sp>
                <p:nvSpPr>
                  <p:cNvPr id="48197" name="Oval 135"/>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8198" name="Oval 136"/>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8199" name="Oval 137"/>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grpSp>
          </p:grpSp>
        </p:grpSp>
        <p:sp>
          <p:nvSpPr>
            <p:cNvPr id="48180" name="Text Box 144"/>
            <p:cNvSpPr txBox="1">
              <a:spLocks noChangeArrowheads="1"/>
            </p:cNvSpPr>
            <p:nvPr/>
          </p:nvSpPr>
          <p:spPr bwMode="auto">
            <a:xfrm>
              <a:off x="1481" y="2085"/>
              <a:ext cx="2544" cy="288"/>
            </a:xfrm>
            <a:prstGeom prst="rect">
              <a:avLst/>
            </a:prstGeom>
            <a:noFill/>
            <a:ln w="9525">
              <a:noFill/>
              <a:miter lim="800000"/>
              <a:headEnd/>
              <a:tailEnd/>
            </a:ln>
          </p:spPr>
          <p:txBody>
            <a:bodyPr wrap="none">
              <a:spAutoFit/>
            </a:bodyPr>
            <a:lstStyle/>
            <a:p>
              <a:r>
                <a:rPr lang="en-US">
                  <a:ea typeface="ＭＳ Ｐゴシック" pitchFamily="34" charset="-128"/>
                </a:rPr>
                <a:t>At          after </a:t>
              </a:r>
              <a:r>
                <a:rPr lang="en-US">
                  <a:solidFill>
                    <a:schemeClr val="tx2"/>
                  </a:solidFill>
                  <a:latin typeface="Arial" charset="0"/>
                  <a:ea typeface="ＭＳ Ｐゴシック" pitchFamily="34" charset="-128"/>
                </a:rPr>
                <a:t>searchMinimum</a:t>
              </a:r>
            </a:p>
          </p:txBody>
        </p:sp>
        <p:sp>
          <p:nvSpPr>
            <p:cNvPr id="67729" name="Oval 145"/>
            <p:cNvSpPr>
              <a:spLocks noChangeArrowheads="1"/>
            </p:cNvSpPr>
            <p:nvPr/>
          </p:nvSpPr>
          <p:spPr bwMode="auto">
            <a:xfrm>
              <a:off x="1850" y="211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D</a:t>
              </a:r>
              <a:endParaRPr lang="en-US" altLang="ja-JP">
                <a:solidFill>
                  <a:srgbClr val="000000"/>
                </a:solidFill>
                <a:ea typeface="ＭＳ Ｐゴシック" pitchFamily="34" charset="-128"/>
              </a:endParaRPr>
            </a:p>
          </p:txBody>
        </p:sp>
      </p:grpSp>
      <p:grpSp>
        <p:nvGrpSpPr>
          <p:cNvPr id="48133" name="Group 138"/>
          <p:cNvGrpSpPr>
            <a:grpSpLocks/>
          </p:cNvGrpSpPr>
          <p:nvPr/>
        </p:nvGrpSpPr>
        <p:grpSpPr bwMode="auto">
          <a:xfrm>
            <a:off x="3544888" y="4078288"/>
            <a:ext cx="2352675" cy="998537"/>
            <a:chOff x="2241" y="2559"/>
            <a:chExt cx="1482" cy="629"/>
          </a:xfrm>
        </p:grpSpPr>
        <p:sp>
          <p:nvSpPr>
            <p:cNvPr id="48174" name="Rectangle 139"/>
            <p:cNvSpPr>
              <a:spLocks noChangeArrowheads="1"/>
            </p:cNvSpPr>
            <p:nvPr/>
          </p:nvSpPr>
          <p:spPr bwMode="auto">
            <a:xfrm>
              <a:off x="3141" y="2778"/>
              <a:ext cx="429" cy="186"/>
            </a:xfrm>
            <a:prstGeom prst="rect">
              <a:avLst/>
            </a:prstGeom>
            <a:noFill/>
            <a:ln w="19050">
              <a:solidFill>
                <a:schemeClr val="tx1"/>
              </a:solidFill>
              <a:miter lim="800000"/>
              <a:headEnd/>
              <a:tailEnd/>
            </a:ln>
          </p:spPr>
          <p:txBody>
            <a:bodyPr wrap="none" anchor="ctr"/>
            <a:lstStyle/>
            <a:p>
              <a:endParaRPr lang="id-ID"/>
            </a:p>
          </p:txBody>
        </p:sp>
        <p:sp>
          <p:nvSpPr>
            <p:cNvPr id="48175" name="Text Box 140"/>
            <p:cNvSpPr txBox="1">
              <a:spLocks noChangeArrowheads="1"/>
            </p:cNvSpPr>
            <p:nvPr/>
          </p:nvSpPr>
          <p:spPr bwMode="auto">
            <a:xfrm>
              <a:off x="3062" y="2559"/>
              <a:ext cx="661" cy="231"/>
            </a:xfrm>
            <a:prstGeom prst="rect">
              <a:avLst/>
            </a:prstGeom>
            <a:noFill/>
            <a:ln w="9525">
              <a:noFill/>
              <a:miter lim="800000"/>
              <a:headEnd/>
              <a:tailEnd/>
            </a:ln>
          </p:spPr>
          <p:txBody>
            <a:bodyPr>
              <a:spAutoFit/>
            </a:bodyPr>
            <a:lstStyle/>
            <a:p>
              <a:pPr>
                <a:spcBef>
                  <a:spcPct val="50000"/>
                </a:spcBef>
              </a:pPr>
              <a:r>
                <a:rPr lang="en-US" sz="1800">
                  <a:latin typeface="Arial" charset="0"/>
                  <a:ea typeface="ＭＳ Ｐゴシック" pitchFamily="34" charset="-128"/>
                </a:rPr>
                <a:t>number</a:t>
              </a:r>
            </a:p>
          </p:txBody>
        </p:sp>
        <p:sp>
          <p:nvSpPr>
            <p:cNvPr id="48176" name="Oval 141"/>
            <p:cNvSpPr>
              <a:spLocks noChangeArrowheads="1"/>
            </p:cNvSpPr>
            <p:nvPr/>
          </p:nvSpPr>
          <p:spPr bwMode="auto">
            <a:xfrm>
              <a:off x="3309" y="2823"/>
              <a:ext cx="83" cy="83"/>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8177" name="Freeform 142"/>
            <p:cNvSpPr>
              <a:spLocks/>
            </p:cNvSpPr>
            <p:nvPr/>
          </p:nvSpPr>
          <p:spPr bwMode="auto">
            <a:xfrm flipH="1">
              <a:off x="2241" y="2868"/>
              <a:ext cx="1088" cy="320"/>
            </a:xfrm>
            <a:custGeom>
              <a:avLst/>
              <a:gdLst>
                <a:gd name="T0" fmla="*/ 0 w 506"/>
                <a:gd name="T1" fmla="*/ 0 h 320"/>
                <a:gd name="T2" fmla="*/ 126032 w 506"/>
                <a:gd name="T3" fmla="*/ 0 h 320"/>
                <a:gd name="T4" fmla="*/ 158115 w 506"/>
                <a:gd name="T5" fmla="*/ 32 h 320"/>
                <a:gd name="T6" fmla="*/ 187379 w 506"/>
                <a:gd name="T7" fmla="*/ 115 h 320"/>
                <a:gd name="T8" fmla="*/ 231131 w 506"/>
                <a:gd name="T9" fmla="*/ 320 h 320"/>
                <a:gd name="T10" fmla="*/ 0 60000 65536"/>
                <a:gd name="T11" fmla="*/ 0 60000 65536"/>
                <a:gd name="T12" fmla="*/ 0 60000 65536"/>
                <a:gd name="T13" fmla="*/ 0 60000 65536"/>
                <a:gd name="T14" fmla="*/ 0 60000 65536"/>
                <a:gd name="T15" fmla="*/ 0 w 506"/>
                <a:gd name="T16" fmla="*/ 0 h 320"/>
                <a:gd name="T17" fmla="*/ 506 w 506"/>
                <a:gd name="T18" fmla="*/ 320 h 320"/>
              </a:gdLst>
              <a:ahLst/>
              <a:cxnLst>
                <a:cxn ang="T10">
                  <a:pos x="T0" y="T1"/>
                </a:cxn>
                <a:cxn ang="T11">
                  <a:pos x="T2" y="T3"/>
                </a:cxn>
                <a:cxn ang="T12">
                  <a:pos x="T4" y="T5"/>
                </a:cxn>
                <a:cxn ang="T13">
                  <a:pos x="T6" y="T7"/>
                </a:cxn>
                <a:cxn ang="T14">
                  <a:pos x="T8" y="T9"/>
                </a:cxn>
              </a:cxnLst>
              <a:rect l="T15" t="T16" r="T17" b="T18"/>
              <a:pathLst>
                <a:path w="506" h="320">
                  <a:moveTo>
                    <a:pt x="0" y="0"/>
                  </a:moveTo>
                  <a:lnTo>
                    <a:pt x="276" y="0"/>
                  </a:lnTo>
                  <a:lnTo>
                    <a:pt x="346" y="32"/>
                  </a:lnTo>
                  <a:lnTo>
                    <a:pt x="410" y="115"/>
                  </a:lnTo>
                  <a:lnTo>
                    <a:pt x="506" y="320"/>
                  </a:lnTo>
                </a:path>
              </a:pathLst>
            </a:custGeom>
            <a:noFill/>
            <a:ln w="19050">
              <a:solidFill>
                <a:schemeClr val="tx2"/>
              </a:solidFill>
              <a:miter lim="800000"/>
              <a:headEnd/>
              <a:tailEnd type="triangle" w="med" len="med"/>
            </a:ln>
          </p:spPr>
          <p:txBody>
            <a:bodyPr anchor="ctr"/>
            <a:lstStyle/>
            <a:p>
              <a:endParaRPr lang="en-US"/>
            </a:p>
          </p:txBody>
        </p:sp>
      </p:grpSp>
      <p:sp>
        <p:nvSpPr>
          <p:cNvPr id="67614" name="Rectangle 30"/>
          <p:cNvSpPr>
            <a:spLocks noChangeArrowheads="1"/>
          </p:cNvSpPr>
          <p:nvPr/>
        </p:nvSpPr>
        <p:spPr bwMode="auto">
          <a:xfrm>
            <a:off x="4418013" y="1079500"/>
            <a:ext cx="4540250" cy="1846263"/>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8135" name="Rectangle 31"/>
          <p:cNvSpPr>
            <a:spLocks noGrp="1" noChangeArrowheads="1"/>
          </p:cNvSpPr>
          <p:nvPr>
            <p:ph type="title"/>
          </p:nvPr>
        </p:nvSpPr>
        <p:spPr/>
        <p:txBody>
          <a:bodyPr/>
          <a:lstStyle/>
          <a:p>
            <a:pPr eaLnBrk="1" hangingPunct="1"/>
            <a:r>
              <a:rPr lang="en-US"/>
              <a:t>Mengirimkan Array ke Method - 4</a:t>
            </a:r>
          </a:p>
        </p:txBody>
      </p:sp>
      <p:sp>
        <p:nvSpPr>
          <p:cNvPr id="67616" name="Rectangle 32"/>
          <p:cNvSpPr>
            <a:spLocks noChangeArrowheads="1"/>
          </p:cNvSpPr>
          <p:nvPr/>
        </p:nvSpPr>
        <p:spPr bwMode="auto">
          <a:xfrm>
            <a:off x="190500" y="1062038"/>
            <a:ext cx="3803650" cy="1846262"/>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8137" name="Text Box 33"/>
          <p:cNvSpPr txBox="1">
            <a:spLocks noChangeArrowheads="1"/>
          </p:cNvSpPr>
          <p:nvPr/>
        </p:nvSpPr>
        <p:spPr bwMode="auto">
          <a:xfrm>
            <a:off x="225425" y="1108075"/>
            <a:ext cx="966788" cy="461963"/>
          </a:xfrm>
          <a:prstGeom prst="rect">
            <a:avLst/>
          </a:prstGeom>
          <a:noFill/>
          <a:ln w="9525">
            <a:noFill/>
            <a:miter lim="800000"/>
            <a:headEnd/>
            <a:tailEnd/>
          </a:ln>
        </p:spPr>
        <p:txBody>
          <a:bodyPr wrap="none">
            <a:spAutoFit/>
          </a:bodyPr>
          <a:lstStyle/>
          <a:p>
            <a:r>
              <a:rPr lang="en-US" altLang="ja-JP" b="1">
                <a:solidFill>
                  <a:srgbClr val="15151D"/>
                </a:solidFill>
                <a:latin typeface="Tahoma" pitchFamily="34" charset="0"/>
                <a:ea typeface="ＭＳ Ｐゴシック" pitchFamily="34" charset="-128"/>
              </a:rPr>
              <a:t>Kode</a:t>
            </a:r>
            <a:endParaRPr lang="en-US" altLang="ja-JP">
              <a:solidFill>
                <a:srgbClr val="15151D"/>
              </a:solidFill>
              <a:ea typeface="ＭＳ Ｐゴシック" pitchFamily="34" charset="-128"/>
            </a:endParaRPr>
          </a:p>
        </p:txBody>
      </p:sp>
      <p:sp>
        <p:nvSpPr>
          <p:cNvPr id="48138" name="Text Box 34"/>
          <p:cNvSpPr txBox="1">
            <a:spLocks noChangeArrowheads="1"/>
          </p:cNvSpPr>
          <p:nvPr/>
        </p:nvSpPr>
        <p:spPr bwMode="auto">
          <a:xfrm>
            <a:off x="330200" y="5183188"/>
            <a:ext cx="1447800" cy="708025"/>
          </a:xfrm>
          <a:prstGeom prst="rect">
            <a:avLst/>
          </a:prstGeom>
          <a:noFill/>
          <a:ln w="9525">
            <a:noFill/>
            <a:miter lim="800000"/>
            <a:headEnd/>
            <a:tailEnd/>
          </a:ln>
        </p:spPr>
        <p:txBody>
          <a:bodyPr>
            <a:spAutoFit/>
          </a:bodyPr>
          <a:lstStyle/>
          <a:p>
            <a:r>
              <a:rPr lang="en-US" altLang="ja-JP" sz="2000" b="1">
                <a:solidFill>
                  <a:srgbClr val="15151D"/>
                </a:solidFill>
                <a:latin typeface="Tahoma" pitchFamily="34" charset="0"/>
                <a:ea typeface="ＭＳ Ｐゴシック" pitchFamily="34" charset="-128"/>
              </a:rPr>
              <a:t>Keadaan  Memori</a:t>
            </a:r>
            <a:endParaRPr lang="en-US" altLang="ja-JP" sz="2000">
              <a:ea typeface="ＭＳ Ｐゴシック" pitchFamily="34" charset="-128"/>
            </a:endParaRPr>
          </a:p>
        </p:txBody>
      </p:sp>
      <p:sp>
        <p:nvSpPr>
          <p:cNvPr id="48139" name="Text Box 35"/>
          <p:cNvSpPr txBox="1">
            <a:spLocks noChangeArrowheads="1"/>
          </p:cNvSpPr>
          <p:nvPr/>
        </p:nvSpPr>
        <p:spPr bwMode="auto">
          <a:xfrm>
            <a:off x="357188" y="1670050"/>
            <a:ext cx="3338512" cy="549275"/>
          </a:xfrm>
          <a:prstGeom prst="rect">
            <a:avLst/>
          </a:prstGeom>
          <a:noFill/>
          <a:ln w="9525">
            <a:noFill/>
            <a:miter lim="800000"/>
            <a:headEnd/>
            <a:tailEnd/>
          </a:ln>
        </p:spPr>
        <p:txBody>
          <a:bodyPr>
            <a:spAutoFit/>
          </a:bodyPr>
          <a:lstStyle/>
          <a:p>
            <a:r>
              <a:rPr lang="en-US" altLang="ja-JP" sz="1400">
                <a:solidFill>
                  <a:srgbClr val="000000"/>
                </a:solidFill>
                <a:latin typeface="Courier New" pitchFamily="49" charset="0"/>
                <a:ea typeface="ＭＳ Ｐゴシック" pitchFamily="34" charset="-128"/>
              </a:rPr>
              <a:t>minOne </a:t>
            </a:r>
          </a:p>
          <a:p>
            <a:r>
              <a:rPr lang="en-US" altLang="ja-JP" sz="1400">
                <a:solidFill>
                  <a:srgbClr val="000000"/>
                </a:solidFill>
                <a:latin typeface="Courier New" pitchFamily="49" charset="0"/>
                <a:ea typeface="ＭＳ Ｐゴシック" pitchFamily="34" charset="-128"/>
              </a:rPr>
              <a:t>= searchMinimum(arrayOne);</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sp>
        <p:nvSpPr>
          <p:cNvPr id="48140" name="Text Box 36"/>
          <p:cNvSpPr txBox="1">
            <a:spLocks noChangeArrowheads="1"/>
          </p:cNvSpPr>
          <p:nvPr/>
        </p:nvSpPr>
        <p:spPr bwMode="auto">
          <a:xfrm>
            <a:off x="4406900" y="1168400"/>
            <a:ext cx="4456113" cy="1581150"/>
          </a:xfrm>
          <a:prstGeom prst="rect">
            <a:avLst/>
          </a:prstGeom>
          <a:noFill/>
          <a:ln w="9525">
            <a:noFill/>
            <a:miter lim="800000"/>
            <a:headEnd/>
            <a:tailEnd/>
          </a:ln>
        </p:spPr>
        <p:txBody>
          <a:bodyPr>
            <a:spAutoFit/>
          </a:bodyPr>
          <a:lstStyle/>
          <a:p>
            <a:pPr>
              <a:tabLst>
                <a:tab pos="457200" algn="l"/>
              </a:tabLst>
            </a:pPr>
            <a:r>
              <a:rPr lang="en-US" altLang="ja-JP" sz="1400">
                <a:solidFill>
                  <a:srgbClr val="000000"/>
                </a:solidFill>
                <a:latin typeface="Courier New" pitchFamily="49" charset="0"/>
                <a:ea typeface="ＭＳ Ｐゴシック" pitchFamily="34" charset="-128"/>
              </a:rPr>
              <a:t>public int searchMinimum(float[] number))</a:t>
            </a:r>
          </a:p>
          <a:p>
            <a:pPr>
              <a:tabLst>
                <a:tab pos="457200" algn="l"/>
              </a:tabLst>
            </a:pPr>
            <a:r>
              <a:rPr lang="en-US" altLang="ja-JP" sz="1400">
                <a:solidFill>
                  <a:srgbClr val="000000"/>
                </a:solidFill>
                <a:latin typeface="Courier New" pitchFamily="49" charset="0"/>
                <a:ea typeface="ＭＳ Ｐゴシック" pitchFamily="34" charset="-128"/>
              </a:rPr>
              <a:t>{</a:t>
            </a: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r>
              <a:rPr lang="en-US" altLang="ja-JP" sz="1400">
                <a:solidFill>
                  <a:srgbClr val="7F7F7F"/>
                </a:solidFill>
                <a:latin typeface="Courier New" pitchFamily="49" charset="0"/>
                <a:ea typeface="ＭＳ Ｐゴシック" pitchFamily="34" charset="-128"/>
              </a:rPr>
              <a:t>	</a:t>
            </a:r>
            <a:r>
              <a:rPr lang="en-US" altLang="ja-JP" sz="1400">
                <a:solidFill>
                  <a:srgbClr val="000000"/>
                </a:solidFill>
                <a:latin typeface="Courier New" pitchFamily="49" charset="0"/>
                <a:ea typeface="ＭＳ Ｐゴシック" pitchFamily="34" charset="-128"/>
              </a:rPr>
              <a:t>…</a:t>
            </a: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endParaRPr lang="en-US" altLang="ja-JP" sz="1400">
              <a:solidFill>
                <a:srgbClr val="000000"/>
              </a:solidFill>
              <a:latin typeface="Courier New" pitchFamily="49" charset="0"/>
              <a:ea typeface="ＭＳ Ｐゴシック" pitchFamily="34" charset="-128"/>
            </a:endParaRPr>
          </a:p>
          <a:p>
            <a:pPr>
              <a:tabLst>
                <a:tab pos="457200" algn="l"/>
              </a:tabLst>
            </a:pPr>
            <a:r>
              <a:rPr lang="en-US" altLang="ja-JP" sz="1400">
                <a:solidFill>
                  <a:srgbClr val="000000"/>
                </a:solidFill>
                <a:latin typeface="Courier New" pitchFamily="49" charset="0"/>
                <a:ea typeface="ＭＳ Ｐゴシック" pitchFamily="34" charset="-128"/>
              </a:rPr>
              <a:t>}</a:t>
            </a:r>
          </a:p>
        </p:txBody>
      </p:sp>
      <p:sp>
        <p:nvSpPr>
          <p:cNvPr id="48141" name="Line 37"/>
          <p:cNvSpPr>
            <a:spLocks noChangeShapeType="1"/>
          </p:cNvSpPr>
          <p:nvPr/>
        </p:nvSpPr>
        <p:spPr bwMode="auto">
          <a:xfrm>
            <a:off x="3552825" y="1095375"/>
            <a:ext cx="0" cy="833438"/>
          </a:xfrm>
          <a:prstGeom prst="line">
            <a:avLst/>
          </a:prstGeom>
          <a:noFill/>
          <a:ln w="28575">
            <a:solidFill>
              <a:srgbClr val="33CC33"/>
            </a:solidFill>
            <a:miter lim="800000"/>
            <a:headEnd/>
            <a:tailEnd type="triangle" w="med" len="med"/>
          </a:ln>
        </p:spPr>
        <p:txBody>
          <a:bodyPr wrap="none"/>
          <a:lstStyle/>
          <a:p>
            <a:endParaRPr lang="en-US"/>
          </a:p>
        </p:txBody>
      </p:sp>
      <p:sp>
        <p:nvSpPr>
          <p:cNvPr id="48142" name="Line 38"/>
          <p:cNvSpPr>
            <a:spLocks noChangeShapeType="1"/>
          </p:cNvSpPr>
          <p:nvPr/>
        </p:nvSpPr>
        <p:spPr bwMode="auto">
          <a:xfrm flipV="1">
            <a:off x="3629025" y="1301750"/>
            <a:ext cx="854075" cy="619125"/>
          </a:xfrm>
          <a:prstGeom prst="line">
            <a:avLst/>
          </a:prstGeom>
          <a:noFill/>
          <a:ln w="28575">
            <a:solidFill>
              <a:srgbClr val="33CC33"/>
            </a:solidFill>
            <a:miter lim="800000"/>
            <a:headEnd/>
            <a:tailEnd type="triangle" w="med" len="med"/>
          </a:ln>
        </p:spPr>
        <p:txBody>
          <a:bodyPr wrap="none"/>
          <a:lstStyle/>
          <a:p>
            <a:endParaRPr lang="en-US"/>
          </a:p>
        </p:txBody>
      </p:sp>
      <p:grpSp>
        <p:nvGrpSpPr>
          <p:cNvPr id="8" name="Group 40"/>
          <p:cNvGrpSpPr>
            <a:grpSpLocks/>
          </p:cNvGrpSpPr>
          <p:nvPr/>
        </p:nvGrpSpPr>
        <p:grpSpPr bwMode="auto">
          <a:xfrm>
            <a:off x="2949575" y="2095500"/>
            <a:ext cx="1441450" cy="641350"/>
            <a:chOff x="1858" y="1320"/>
            <a:chExt cx="908" cy="404"/>
          </a:xfrm>
        </p:grpSpPr>
        <p:sp>
          <p:nvSpPr>
            <p:cNvPr id="67625" name="Oval 41"/>
            <p:cNvSpPr>
              <a:spLocks noChangeArrowheads="1"/>
            </p:cNvSpPr>
            <p:nvPr/>
          </p:nvSpPr>
          <p:spPr bwMode="auto">
            <a:xfrm>
              <a:off x="1858" y="1434"/>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D</a:t>
              </a:r>
              <a:endParaRPr lang="en-US" altLang="ja-JP">
                <a:solidFill>
                  <a:srgbClr val="000000"/>
                </a:solidFill>
                <a:ea typeface="ＭＳ Ｐゴシック" pitchFamily="34" charset="-128"/>
              </a:endParaRPr>
            </a:p>
          </p:txBody>
        </p:sp>
        <p:sp>
          <p:nvSpPr>
            <p:cNvPr id="48172" name="Line 42"/>
            <p:cNvSpPr>
              <a:spLocks noChangeShapeType="1"/>
            </p:cNvSpPr>
            <p:nvPr/>
          </p:nvSpPr>
          <p:spPr bwMode="auto">
            <a:xfrm flipH="1" flipV="1">
              <a:off x="2267" y="1320"/>
              <a:ext cx="499" cy="320"/>
            </a:xfrm>
            <a:prstGeom prst="line">
              <a:avLst/>
            </a:prstGeom>
            <a:noFill/>
            <a:ln w="28575">
              <a:solidFill>
                <a:srgbClr val="33CC33"/>
              </a:solidFill>
              <a:miter lim="800000"/>
              <a:headEnd/>
              <a:tailEnd type="triangle" w="med" len="med"/>
            </a:ln>
          </p:spPr>
          <p:txBody>
            <a:bodyPr wrap="none"/>
            <a:lstStyle/>
            <a:p>
              <a:endParaRPr lang="en-US"/>
            </a:p>
          </p:txBody>
        </p:sp>
        <p:sp>
          <p:nvSpPr>
            <p:cNvPr id="48173" name="Line 43"/>
            <p:cNvSpPr>
              <a:spLocks noChangeShapeType="1"/>
            </p:cNvSpPr>
            <p:nvPr/>
          </p:nvSpPr>
          <p:spPr bwMode="auto">
            <a:xfrm>
              <a:off x="2223" y="1347"/>
              <a:ext cx="0" cy="377"/>
            </a:xfrm>
            <a:prstGeom prst="line">
              <a:avLst/>
            </a:prstGeom>
            <a:noFill/>
            <a:ln w="28575">
              <a:solidFill>
                <a:srgbClr val="33CC33"/>
              </a:solidFill>
              <a:miter lim="800000"/>
              <a:headEnd/>
              <a:tailEnd type="triangle" w="med" len="med"/>
            </a:ln>
          </p:spPr>
          <p:txBody>
            <a:bodyPr wrap="none"/>
            <a:lstStyle/>
            <a:p>
              <a:endParaRPr lang="en-US"/>
            </a:p>
          </p:txBody>
        </p:sp>
      </p:grpSp>
      <p:sp>
        <p:nvSpPr>
          <p:cNvPr id="67654" name="AutoShape 70"/>
          <p:cNvSpPr>
            <a:spLocks noChangeArrowheads="1"/>
          </p:cNvSpPr>
          <p:nvPr/>
        </p:nvSpPr>
        <p:spPr bwMode="auto">
          <a:xfrm>
            <a:off x="6845300" y="4278313"/>
            <a:ext cx="2197100" cy="88741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tabLst>
                <a:tab pos="228600" algn="l"/>
              </a:tabLst>
              <a:defRPr/>
            </a:pPr>
            <a:r>
              <a:rPr lang="en-US" altLang="ja-JP" sz="1600" b="1" dirty="0">
                <a:solidFill>
                  <a:srgbClr val="C1051B"/>
                </a:solidFill>
                <a:effectLst>
                  <a:outerShdw blurRad="38100" dist="38100" dir="2700000" algn="tl">
                    <a:srgbClr val="000000"/>
                  </a:outerShdw>
                </a:effectLst>
                <a:latin typeface="Arial" charset="0"/>
                <a:ea typeface="ＭＳ Ｐゴシック" pitchFamily="34" charset="-128"/>
              </a:rPr>
              <a:t>D. </a:t>
            </a:r>
            <a:r>
              <a:rPr lang="en-US" altLang="ja-JP" sz="1400" dirty="0">
                <a:solidFill>
                  <a:srgbClr val="000000"/>
                </a:solidFill>
                <a:latin typeface="Arial" charset="0"/>
                <a:ea typeface="ＭＳ Ｐゴシック" pitchFamily="34" charset="-128"/>
              </a:rPr>
              <a:t> Parameter </a:t>
            </a:r>
            <a:r>
              <a:rPr lang="en-US" altLang="ja-JP" sz="1400" dirty="0" err="1">
                <a:solidFill>
                  <a:srgbClr val="000000"/>
                </a:solidFill>
                <a:latin typeface="Arial" charset="0"/>
                <a:ea typeface="ＭＳ Ｐゴシック" pitchFamily="34" charset="-128"/>
              </a:rPr>
              <a:t>dihapus</a:t>
            </a:r>
            <a:r>
              <a:rPr lang="en-US" altLang="ja-JP" sz="1400" dirty="0">
                <a:solidFill>
                  <a:srgbClr val="000000"/>
                </a:solidFill>
                <a:latin typeface="Arial" charset="0"/>
                <a:ea typeface="ＭＳ Ｐゴシック" pitchFamily="34" charset="-128"/>
              </a:rPr>
              <a:t>. argument </a:t>
            </a:r>
            <a:r>
              <a:rPr lang="en-US" altLang="ja-JP" sz="1400" dirty="0" err="1">
                <a:solidFill>
                  <a:srgbClr val="000000"/>
                </a:solidFill>
                <a:latin typeface="Arial" charset="0"/>
                <a:ea typeface="ＭＳ Ｐゴシック" pitchFamily="34" charset="-128"/>
              </a:rPr>
              <a:t>masih</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menunjuk</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ke</a:t>
            </a:r>
            <a:r>
              <a:rPr lang="en-US" altLang="ja-JP" sz="1400" dirty="0">
                <a:solidFill>
                  <a:srgbClr val="000000"/>
                </a:solidFill>
                <a:latin typeface="Arial" charset="0"/>
                <a:ea typeface="ＭＳ Ｐゴシック" pitchFamily="34" charset="-128"/>
              </a:rPr>
              <a:t> </a:t>
            </a:r>
            <a:r>
              <a:rPr lang="en-US" altLang="ja-JP" sz="1400" dirty="0" err="1">
                <a:solidFill>
                  <a:srgbClr val="000000"/>
                </a:solidFill>
                <a:latin typeface="Arial" charset="0"/>
                <a:ea typeface="ＭＳ Ｐゴシック" pitchFamily="34" charset="-128"/>
              </a:rPr>
              <a:t>objek</a:t>
            </a:r>
            <a:r>
              <a:rPr lang="en-US" altLang="ja-JP" sz="1400" dirty="0">
                <a:solidFill>
                  <a:srgbClr val="000000"/>
                </a:solidFill>
                <a:latin typeface="Arial" charset="0"/>
                <a:ea typeface="ＭＳ Ｐゴシック" pitchFamily="34" charset="-128"/>
              </a:rPr>
              <a:t> yang </a:t>
            </a:r>
            <a:r>
              <a:rPr lang="en-US" altLang="ja-JP" sz="1400" dirty="0" err="1">
                <a:solidFill>
                  <a:srgbClr val="000000"/>
                </a:solidFill>
                <a:latin typeface="Arial" charset="0"/>
                <a:ea typeface="ＭＳ Ｐゴシック" pitchFamily="34" charset="-128"/>
              </a:rPr>
              <a:t>sama</a:t>
            </a:r>
            <a:r>
              <a:rPr lang="en-US" altLang="ja-JP" sz="1400" dirty="0">
                <a:solidFill>
                  <a:srgbClr val="000000"/>
                </a:solidFill>
                <a:latin typeface="Arial" charset="0"/>
                <a:ea typeface="ＭＳ Ｐゴシック" pitchFamily="34" charset="-128"/>
              </a:rPr>
              <a:t> </a:t>
            </a:r>
          </a:p>
        </p:txBody>
      </p:sp>
      <p:grpSp>
        <p:nvGrpSpPr>
          <p:cNvPr id="9" name="Group 209"/>
          <p:cNvGrpSpPr>
            <a:grpSpLocks/>
          </p:cNvGrpSpPr>
          <p:nvPr/>
        </p:nvGrpSpPr>
        <p:grpSpPr bwMode="auto">
          <a:xfrm>
            <a:off x="1914525" y="3143250"/>
            <a:ext cx="4870450" cy="2963863"/>
            <a:chOff x="1200" y="1984"/>
            <a:chExt cx="3068" cy="1867"/>
          </a:xfrm>
        </p:grpSpPr>
        <p:sp>
          <p:nvSpPr>
            <p:cNvPr id="48146" name="Line 210"/>
            <p:cNvSpPr>
              <a:spLocks noChangeShapeType="1"/>
            </p:cNvSpPr>
            <p:nvPr/>
          </p:nvSpPr>
          <p:spPr bwMode="auto">
            <a:xfrm>
              <a:off x="1530" y="2085"/>
              <a:ext cx="1" cy="674"/>
            </a:xfrm>
            <a:prstGeom prst="line">
              <a:avLst/>
            </a:prstGeom>
            <a:noFill/>
            <a:ln w="28575">
              <a:solidFill>
                <a:srgbClr val="33CC33"/>
              </a:solidFill>
              <a:miter lim="800000"/>
              <a:headEnd/>
              <a:tailEnd type="triangle" w="med" len="med"/>
            </a:ln>
          </p:spPr>
          <p:txBody>
            <a:bodyPr wrap="none"/>
            <a:lstStyle/>
            <a:p>
              <a:endParaRPr lang="en-US"/>
            </a:p>
          </p:txBody>
        </p:sp>
        <p:grpSp>
          <p:nvGrpSpPr>
            <p:cNvPr id="48147" name="Group 211"/>
            <p:cNvGrpSpPr>
              <a:grpSpLocks/>
            </p:cNvGrpSpPr>
            <p:nvPr/>
          </p:nvGrpSpPr>
          <p:grpSpPr bwMode="auto">
            <a:xfrm>
              <a:off x="1200" y="1984"/>
              <a:ext cx="3001" cy="1867"/>
              <a:chOff x="1208" y="1968"/>
              <a:chExt cx="3001" cy="1867"/>
            </a:xfrm>
          </p:grpSpPr>
          <p:sp>
            <p:nvSpPr>
              <p:cNvPr id="67796" name="Rectangle 212"/>
              <p:cNvSpPr>
                <a:spLocks noChangeArrowheads="1"/>
              </p:cNvSpPr>
              <p:nvPr/>
            </p:nvSpPr>
            <p:spPr bwMode="auto">
              <a:xfrm>
                <a:off x="1208" y="1968"/>
                <a:ext cx="3001" cy="1867"/>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defRPr/>
                </a:pPr>
                <a:endParaRPr lang="ja-JP" altLang="en-US">
                  <a:solidFill>
                    <a:srgbClr val="DDDDDD"/>
                  </a:solidFill>
                  <a:ea typeface="ＭＳ Ｐゴシック" pitchFamily="34" charset="-128"/>
                </a:endParaRPr>
              </a:p>
            </p:txBody>
          </p:sp>
          <p:sp>
            <p:nvSpPr>
              <p:cNvPr id="48151" name="Text Box 213"/>
              <p:cNvSpPr txBox="1">
                <a:spLocks noChangeArrowheads="1"/>
              </p:cNvSpPr>
              <p:nvPr/>
            </p:nvSpPr>
            <p:spPr bwMode="auto">
              <a:xfrm>
                <a:off x="1279" y="2516"/>
                <a:ext cx="801" cy="231"/>
              </a:xfrm>
              <a:prstGeom prst="rect">
                <a:avLst/>
              </a:prstGeom>
              <a:noFill/>
              <a:ln w="9525">
                <a:noFill/>
                <a:miter lim="800000"/>
                <a:headEnd/>
                <a:tailEnd/>
              </a:ln>
            </p:spPr>
            <p:txBody>
              <a:bodyPr>
                <a:spAutoFit/>
              </a:bodyPr>
              <a:lstStyle/>
              <a:p>
                <a:pPr>
                  <a:spcBef>
                    <a:spcPct val="50000"/>
                  </a:spcBef>
                </a:pPr>
                <a:r>
                  <a:rPr lang="en-US" sz="1800">
                    <a:latin typeface="Arial" charset="0"/>
                    <a:ea typeface="ＭＳ Ｐゴシック" pitchFamily="34" charset="-128"/>
                  </a:rPr>
                  <a:t>arrayOne</a:t>
                </a:r>
              </a:p>
            </p:txBody>
          </p:sp>
          <p:grpSp>
            <p:nvGrpSpPr>
              <p:cNvPr id="48152" name="Group 214"/>
              <p:cNvGrpSpPr>
                <a:grpSpLocks/>
              </p:cNvGrpSpPr>
              <p:nvPr/>
            </p:nvGrpSpPr>
            <p:grpSpPr bwMode="auto">
              <a:xfrm>
                <a:off x="1390" y="2771"/>
                <a:ext cx="769" cy="404"/>
                <a:chOff x="1742" y="2528"/>
                <a:chExt cx="769" cy="404"/>
              </a:xfrm>
            </p:grpSpPr>
            <p:sp>
              <p:nvSpPr>
                <p:cNvPr id="48168" name="Rectangle 215"/>
                <p:cNvSpPr>
                  <a:spLocks noChangeArrowheads="1"/>
                </p:cNvSpPr>
                <p:nvPr/>
              </p:nvSpPr>
              <p:spPr bwMode="auto">
                <a:xfrm>
                  <a:off x="1742" y="2528"/>
                  <a:ext cx="456" cy="186"/>
                </a:xfrm>
                <a:prstGeom prst="rect">
                  <a:avLst/>
                </a:prstGeom>
                <a:noFill/>
                <a:ln w="19050">
                  <a:solidFill>
                    <a:schemeClr val="tx1"/>
                  </a:solidFill>
                  <a:miter lim="800000"/>
                  <a:headEnd/>
                  <a:tailEnd/>
                </a:ln>
              </p:spPr>
              <p:txBody>
                <a:bodyPr wrap="none" anchor="ctr"/>
                <a:lstStyle/>
                <a:p>
                  <a:endParaRPr lang="id-ID"/>
                </a:p>
              </p:txBody>
            </p:sp>
            <p:sp>
              <p:nvSpPr>
                <p:cNvPr id="48169" name="Oval 216"/>
                <p:cNvSpPr>
                  <a:spLocks noChangeArrowheads="1"/>
                </p:cNvSpPr>
                <p:nvPr/>
              </p:nvSpPr>
              <p:spPr bwMode="auto">
                <a:xfrm>
                  <a:off x="1904" y="2573"/>
                  <a:ext cx="89" cy="83"/>
                </a:xfrm>
                <a:prstGeom prst="ellipse">
                  <a:avLst/>
                </a:prstGeom>
                <a:solidFill>
                  <a:schemeClr val="tx2"/>
                </a:solidFill>
                <a:ln w="9525">
                  <a:solidFill>
                    <a:schemeClr val="tx2"/>
                  </a:solidFill>
                  <a:miter lim="800000"/>
                  <a:headEnd/>
                  <a:tailEnd/>
                </a:ln>
              </p:spPr>
              <p:txBody>
                <a:bodyPr wrap="none" anchor="ctr"/>
                <a:lstStyle/>
                <a:p>
                  <a:endParaRPr lang="id-ID"/>
                </a:p>
              </p:txBody>
            </p:sp>
            <p:sp>
              <p:nvSpPr>
                <p:cNvPr id="48170" name="Freeform 217"/>
                <p:cNvSpPr>
                  <a:spLocks/>
                </p:cNvSpPr>
                <p:nvPr/>
              </p:nvSpPr>
              <p:spPr bwMode="auto">
                <a:xfrm>
                  <a:off x="1973" y="2612"/>
                  <a:ext cx="538" cy="320"/>
                </a:xfrm>
                <a:custGeom>
                  <a:avLst/>
                  <a:gdLst>
                    <a:gd name="T0" fmla="*/ 0 w 506"/>
                    <a:gd name="T1" fmla="*/ 0 h 320"/>
                    <a:gd name="T2" fmla="*/ 451 w 506"/>
                    <a:gd name="T3" fmla="*/ 0 h 320"/>
                    <a:gd name="T4" fmla="*/ 566 w 506"/>
                    <a:gd name="T5" fmla="*/ 32 h 320"/>
                    <a:gd name="T6" fmla="*/ 669 w 506"/>
                    <a:gd name="T7" fmla="*/ 115 h 320"/>
                    <a:gd name="T8" fmla="*/ 825 w 506"/>
                    <a:gd name="T9" fmla="*/ 320 h 320"/>
                    <a:gd name="T10" fmla="*/ 0 60000 65536"/>
                    <a:gd name="T11" fmla="*/ 0 60000 65536"/>
                    <a:gd name="T12" fmla="*/ 0 60000 65536"/>
                    <a:gd name="T13" fmla="*/ 0 60000 65536"/>
                    <a:gd name="T14" fmla="*/ 0 60000 65536"/>
                    <a:gd name="T15" fmla="*/ 0 w 506"/>
                    <a:gd name="T16" fmla="*/ 0 h 320"/>
                    <a:gd name="T17" fmla="*/ 506 w 506"/>
                    <a:gd name="T18" fmla="*/ 320 h 320"/>
                  </a:gdLst>
                  <a:ahLst/>
                  <a:cxnLst>
                    <a:cxn ang="T10">
                      <a:pos x="T0" y="T1"/>
                    </a:cxn>
                    <a:cxn ang="T11">
                      <a:pos x="T2" y="T3"/>
                    </a:cxn>
                    <a:cxn ang="T12">
                      <a:pos x="T4" y="T5"/>
                    </a:cxn>
                    <a:cxn ang="T13">
                      <a:pos x="T6" y="T7"/>
                    </a:cxn>
                    <a:cxn ang="T14">
                      <a:pos x="T8" y="T9"/>
                    </a:cxn>
                  </a:cxnLst>
                  <a:rect l="T15" t="T16" r="T17" b="T18"/>
                  <a:pathLst>
                    <a:path w="506" h="320">
                      <a:moveTo>
                        <a:pt x="0" y="0"/>
                      </a:moveTo>
                      <a:lnTo>
                        <a:pt x="276" y="0"/>
                      </a:lnTo>
                      <a:lnTo>
                        <a:pt x="346" y="32"/>
                      </a:lnTo>
                      <a:lnTo>
                        <a:pt x="410" y="115"/>
                      </a:lnTo>
                      <a:lnTo>
                        <a:pt x="506" y="320"/>
                      </a:lnTo>
                    </a:path>
                  </a:pathLst>
                </a:custGeom>
                <a:noFill/>
                <a:ln w="19050">
                  <a:solidFill>
                    <a:schemeClr val="tx2"/>
                  </a:solidFill>
                  <a:miter lim="800000"/>
                  <a:headEnd/>
                  <a:tailEnd type="triangle" w="med" len="med"/>
                </a:ln>
              </p:spPr>
              <p:txBody>
                <a:bodyPr anchor="ctr"/>
                <a:lstStyle/>
                <a:p>
                  <a:endParaRPr lang="en-US"/>
                </a:p>
              </p:txBody>
            </p:sp>
          </p:grpSp>
          <p:grpSp>
            <p:nvGrpSpPr>
              <p:cNvPr id="48153" name="Group 218"/>
              <p:cNvGrpSpPr>
                <a:grpSpLocks/>
              </p:cNvGrpSpPr>
              <p:nvPr/>
            </p:nvGrpSpPr>
            <p:grpSpPr bwMode="auto">
              <a:xfrm>
                <a:off x="2112" y="3206"/>
                <a:ext cx="1928" cy="199"/>
                <a:chOff x="1459" y="2502"/>
                <a:chExt cx="3694" cy="307"/>
              </a:xfrm>
            </p:grpSpPr>
            <p:sp>
              <p:nvSpPr>
                <p:cNvPr id="67803" name="Rectangle 219"/>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8155" name="Line 220"/>
                <p:cNvSpPr>
                  <a:spLocks noChangeShapeType="1"/>
                </p:cNvSpPr>
                <p:nvPr/>
              </p:nvSpPr>
              <p:spPr bwMode="auto">
                <a:xfrm>
                  <a:off x="1759" y="2503"/>
                  <a:ext cx="0" cy="304"/>
                </a:xfrm>
                <a:prstGeom prst="line">
                  <a:avLst/>
                </a:prstGeom>
                <a:noFill/>
                <a:ln w="9525">
                  <a:solidFill>
                    <a:schemeClr val="tx1"/>
                  </a:solidFill>
                  <a:miter lim="800000"/>
                  <a:headEnd/>
                  <a:tailEnd/>
                </a:ln>
              </p:spPr>
              <p:txBody>
                <a:bodyPr anchor="ctr"/>
                <a:lstStyle/>
                <a:p>
                  <a:endParaRPr lang="en-US"/>
                </a:p>
              </p:txBody>
            </p:sp>
            <p:sp>
              <p:nvSpPr>
                <p:cNvPr id="48156" name="Line 221"/>
                <p:cNvSpPr>
                  <a:spLocks noChangeShapeType="1"/>
                </p:cNvSpPr>
                <p:nvPr/>
              </p:nvSpPr>
              <p:spPr bwMode="auto">
                <a:xfrm>
                  <a:off x="2068" y="2503"/>
                  <a:ext cx="0" cy="304"/>
                </a:xfrm>
                <a:prstGeom prst="line">
                  <a:avLst/>
                </a:prstGeom>
                <a:noFill/>
                <a:ln w="9525">
                  <a:solidFill>
                    <a:schemeClr val="tx1"/>
                  </a:solidFill>
                  <a:miter lim="800000"/>
                  <a:headEnd/>
                  <a:tailEnd/>
                </a:ln>
              </p:spPr>
              <p:txBody>
                <a:bodyPr anchor="ctr"/>
                <a:lstStyle/>
                <a:p>
                  <a:endParaRPr lang="en-US"/>
                </a:p>
              </p:txBody>
            </p:sp>
            <p:sp>
              <p:nvSpPr>
                <p:cNvPr id="48157" name="Line 222"/>
                <p:cNvSpPr>
                  <a:spLocks noChangeShapeType="1"/>
                </p:cNvSpPr>
                <p:nvPr/>
              </p:nvSpPr>
              <p:spPr bwMode="auto">
                <a:xfrm>
                  <a:off x="2995" y="2503"/>
                  <a:ext cx="0" cy="304"/>
                </a:xfrm>
                <a:prstGeom prst="line">
                  <a:avLst/>
                </a:prstGeom>
                <a:noFill/>
                <a:ln w="9525">
                  <a:solidFill>
                    <a:schemeClr val="tx1"/>
                  </a:solidFill>
                  <a:miter lim="800000"/>
                  <a:headEnd/>
                  <a:tailEnd/>
                </a:ln>
              </p:spPr>
              <p:txBody>
                <a:bodyPr anchor="ctr"/>
                <a:lstStyle/>
                <a:p>
                  <a:endParaRPr lang="en-US"/>
                </a:p>
              </p:txBody>
            </p:sp>
            <p:sp>
              <p:nvSpPr>
                <p:cNvPr id="48158" name="Line 223"/>
                <p:cNvSpPr>
                  <a:spLocks noChangeShapeType="1"/>
                </p:cNvSpPr>
                <p:nvPr/>
              </p:nvSpPr>
              <p:spPr bwMode="auto">
                <a:xfrm>
                  <a:off x="2377" y="2503"/>
                  <a:ext cx="0" cy="304"/>
                </a:xfrm>
                <a:prstGeom prst="line">
                  <a:avLst/>
                </a:prstGeom>
                <a:noFill/>
                <a:ln w="9525">
                  <a:solidFill>
                    <a:schemeClr val="tx1"/>
                  </a:solidFill>
                  <a:miter lim="800000"/>
                  <a:headEnd/>
                  <a:tailEnd/>
                </a:ln>
              </p:spPr>
              <p:txBody>
                <a:bodyPr anchor="ctr"/>
                <a:lstStyle/>
                <a:p>
                  <a:endParaRPr lang="en-US"/>
                </a:p>
              </p:txBody>
            </p:sp>
            <p:sp>
              <p:nvSpPr>
                <p:cNvPr id="48159" name="Line 224"/>
                <p:cNvSpPr>
                  <a:spLocks noChangeShapeType="1"/>
                </p:cNvSpPr>
                <p:nvPr/>
              </p:nvSpPr>
              <p:spPr bwMode="auto">
                <a:xfrm>
                  <a:off x="2686" y="2503"/>
                  <a:ext cx="0" cy="304"/>
                </a:xfrm>
                <a:prstGeom prst="line">
                  <a:avLst/>
                </a:prstGeom>
                <a:noFill/>
                <a:ln w="9525">
                  <a:solidFill>
                    <a:schemeClr val="tx1"/>
                  </a:solidFill>
                  <a:miter lim="800000"/>
                  <a:headEnd/>
                  <a:tailEnd/>
                </a:ln>
              </p:spPr>
              <p:txBody>
                <a:bodyPr anchor="ctr"/>
                <a:lstStyle/>
                <a:p>
                  <a:endParaRPr lang="en-US"/>
                </a:p>
              </p:txBody>
            </p:sp>
            <p:sp>
              <p:nvSpPr>
                <p:cNvPr id="48160" name="Line 225"/>
                <p:cNvSpPr>
                  <a:spLocks noChangeShapeType="1"/>
                </p:cNvSpPr>
                <p:nvPr/>
              </p:nvSpPr>
              <p:spPr bwMode="auto">
                <a:xfrm>
                  <a:off x="3921" y="2503"/>
                  <a:ext cx="0" cy="304"/>
                </a:xfrm>
                <a:prstGeom prst="line">
                  <a:avLst/>
                </a:prstGeom>
                <a:noFill/>
                <a:ln w="9525">
                  <a:solidFill>
                    <a:schemeClr val="tx1"/>
                  </a:solidFill>
                  <a:miter lim="800000"/>
                  <a:headEnd/>
                  <a:tailEnd/>
                </a:ln>
              </p:spPr>
              <p:txBody>
                <a:bodyPr anchor="ctr"/>
                <a:lstStyle/>
                <a:p>
                  <a:endParaRPr lang="en-US"/>
                </a:p>
              </p:txBody>
            </p:sp>
            <p:sp>
              <p:nvSpPr>
                <p:cNvPr id="48161" name="Line 226"/>
                <p:cNvSpPr>
                  <a:spLocks noChangeShapeType="1"/>
                </p:cNvSpPr>
                <p:nvPr/>
              </p:nvSpPr>
              <p:spPr bwMode="auto">
                <a:xfrm>
                  <a:off x="4230" y="2503"/>
                  <a:ext cx="0" cy="304"/>
                </a:xfrm>
                <a:prstGeom prst="line">
                  <a:avLst/>
                </a:prstGeom>
                <a:noFill/>
                <a:ln w="9525">
                  <a:solidFill>
                    <a:schemeClr val="tx1"/>
                  </a:solidFill>
                  <a:miter lim="800000"/>
                  <a:headEnd/>
                  <a:tailEnd/>
                </a:ln>
              </p:spPr>
              <p:txBody>
                <a:bodyPr anchor="ctr"/>
                <a:lstStyle/>
                <a:p>
                  <a:endParaRPr lang="en-US"/>
                </a:p>
              </p:txBody>
            </p:sp>
            <p:sp>
              <p:nvSpPr>
                <p:cNvPr id="48162" name="Line 227"/>
                <p:cNvSpPr>
                  <a:spLocks noChangeShapeType="1"/>
                </p:cNvSpPr>
                <p:nvPr/>
              </p:nvSpPr>
              <p:spPr bwMode="auto">
                <a:xfrm>
                  <a:off x="4848" y="2503"/>
                  <a:ext cx="0" cy="304"/>
                </a:xfrm>
                <a:prstGeom prst="line">
                  <a:avLst/>
                </a:prstGeom>
                <a:noFill/>
                <a:ln w="9525">
                  <a:solidFill>
                    <a:schemeClr val="tx1"/>
                  </a:solidFill>
                  <a:miter lim="800000"/>
                  <a:headEnd/>
                  <a:tailEnd/>
                </a:ln>
              </p:spPr>
              <p:txBody>
                <a:bodyPr anchor="ctr"/>
                <a:lstStyle/>
                <a:p>
                  <a:endParaRPr lang="en-US"/>
                </a:p>
              </p:txBody>
            </p:sp>
            <p:sp>
              <p:nvSpPr>
                <p:cNvPr id="48163" name="Line 228"/>
                <p:cNvSpPr>
                  <a:spLocks noChangeShapeType="1"/>
                </p:cNvSpPr>
                <p:nvPr/>
              </p:nvSpPr>
              <p:spPr bwMode="auto">
                <a:xfrm>
                  <a:off x="4539" y="2503"/>
                  <a:ext cx="0" cy="304"/>
                </a:xfrm>
                <a:prstGeom prst="line">
                  <a:avLst/>
                </a:prstGeom>
                <a:noFill/>
                <a:ln w="9525">
                  <a:solidFill>
                    <a:schemeClr val="tx1"/>
                  </a:solidFill>
                  <a:miter lim="800000"/>
                  <a:headEnd/>
                  <a:tailEnd/>
                </a:ln>
              </p:spPr>
              <p:txBody>
                <a:bodyPr anchor="ctr"/>
                <a:lstStyle/>
                <a:p>
                  <a:endParaRPr lang="en-US"/>
                </a:p>
              </p:txBody>
            </p:sp>
            <p:grpSp>
              <p:nvGrpSpPr>
                <p:cNvPr id="48164" name="Group 229"/>
                <p:cNvGrpSpPr>
                  <a:grpSpLocks/>
                </p:cNvGrpSpPr>
                <p:nvPr/>
              </p:nvGrpSpPr>
              <p:grpSpPr bwMode="auto">
                <a:xfrm>
                  <a:off x="3293" y="2636"/>
                  <a:ext cx="257" cy="51"/>
                  <a:chOff x="3293" y="2636"/>
                  <a:chExt cx="257" cy="51"/>
                </a:xfrm>
              </p:grpSpPr>
              <p:sp>
                <p:nvSpPr>
                  <p:cNvPr id="48165" name="Oval 230"/>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8166" name="Oval 231"/>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id-ID"/>
                  </a:p>
                </p:txBody>
              </p:sp>
              <p:sp>
                <p:nvSpPr>
                  <p:cNvPr id="48167" name="Oval 232"/>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id-ID"/>
                  </a:p>
                </p:txBody>
              </p:sp>
            </p:grpSp>
          </p:grpSp>
        </p:grpSp>
        <p:sp>
          <p:nvSpPr>
            <p:cNvPr id="48148" name="Text Box 233"/>
            <p:cNvSpPr txBox="1">
              <a:spLocks noChangeArrowheads="1"/>
            </p:cNvSpPr>
            <p:nvPr/>
          </p:nvSpPr>
          <p:spPr bwMode="auto">
            <a:xfrm>
              <a:off x="1360" y="2085"/>
              <a:ext cx="2908" cy="291"/>
            </a:xfrm>
            <a:prstGeom prst="rect">
              <a:avLst/>
            </a:prstGeom>
            <a:noFill/>
            <a:ln w="9525">
              <a:noFill/>
              <a:miter lim="800000"/>
              <a:headEnd/>
              <a:tailEnd/>
            </a:ln>
          </p:spPr>
          <p:txBody>
            <a:bodyPr>
              <a:spAutoFit/>
            </a:bodyPr>
            <a:lstStyle/>
            <a:p>
              <a:r>
                <a:rPr lang="en-US">
                  <a:ea typeface="ＭＳ Ｐゴシック" pitchFamily="34" charset="-128"/>
                </a:rPr>
                <a:t>Saat         setelah </a:t>
              </a:r>
              <a:r>
                <a:rPr lang="en-US">
                  <a:solidFill>
                    <a:schemeClr val="tx2"/>
                  </a:solidFill>
                  <a:latin typeface="Arial" charset="0"/>
                  <a:ea typeface="ＭＳ Ｐゴシック" pitchFamily="34" charset="-128"/>
                </a:rPr>
                <a:t>searchMinimum</a:t>
              </a:r>
            </a:p>
          </p:txBody>
        </p:sp>
        <p:sp>
          <p:nvSpPr>
            <p:cNvPr id="67818" name="Oval 234"/>
            <p:cNvSpPr>
              <a:spLocks noChangeArrowheads="1"/>
            </p:cNvSpPr>
            <p:nvPr/>
          </p:nvSpPr>
          <p:spPr bwMode="auto">
            <a:xfrm>
              <a:off x="1850" y="211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defRPr/>
              </a:pPr>
              <a:r>
                <a:rPr lang="en-US" altLang="ja-JP" b="1">
                  <a:solidFill>
                    <a:srgbClr val="C1051B"/>
                  </a:solidFill>
                  <a:latin typeface="Arial" charset="0"/>
                  <a:ea typeface="ＭＳ Ｐゴシック" pitchFamily="34" charset="-128"/>
                </a:rPr>
                <a:t>D</a:t>
              </a:r>
              <a:endParaRPr lang="en-US" altLang="ja-JP">
                <a:solidFill>
                  <a:srgbClr val="000000"/>
                </a:solidFill>
                <a:ea typeface="ＭＳ Ｐゴシック" pitchFamily="34" charset="-128"/>
              </a:endParaRPr>
            </a:p>
          </p:txBody>
        </p:sp>
      </p:grpSp>
    </p:spTree>
    <p:custDataLst>
      <p:tags r:id="rId1"/>
    </p:custData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100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2000"/>
                            </p:stCondLst>
                            <p:childTnLst>
                              <p:par>
                                <p:cTn id="13" presetID="9" presetClass="entr" presetSubtype="0" fill="hold" grpId="0" nodeType="afterEffect">
                                  <p:stCondLst>
                                    <p:cond delay="1000"/>
                                  </p:stCondLst>
                                  <p:childTnLst>
                                    <p:set>
                                      <p:cBhvr>
                                        <p:cTn id="14" dur="1" fill="hold">
                                          <p:stCondLst>
                                            <p:cond delay="0"/>
                                          </p:stCondLst>
                                        </p:cTn>
                                        <p:tgtEl>
                                          <p:spTgt spid="67654"/>
                                        </p:tgtEl>
                                        <p:attrNameLst>
                                          <p:attrName>style.visibility</p:attrName>
                                        </p:attrNameLst>
                                      </p:cBhvr>
                                      <p:to>
                                        <p:strVal val="visible"/>
                                      </p:to>
                                    </p:set>
                                    <p:animEffect transition="in" filter="dissolve">
                                      <p:cBhvr>
                                        <p:cTn id="15" dur="500"/>
                                        <p:tgtEl>
                                          <p:spTgt spid="6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5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1"/>
          <p:cNvSpPr>
            <a:spLocks noGrp="1" noChangeArrowheads="1"/>
          </p:cNvSpPr>
          <p:nvPr>
            <p:ph type="title"/>
          </p:nvPr>
        </p:nvSpPr>
        <p:spPr>
          <a:xfrm>
            <a:off x="788988" y="20638"/>
            <a:ext cx="7772400" cy="762000"/>
          </a:xfrm>
        </p:spPr>
        <p:txBody>
          <a:bodyPr/>
          <a:lstStyle/>
          <a:p>
            <a:pPr eaLnBrk="1" hangingPunct="1"/>
            <a:r>
              <a:rPr lang="en-US"/>
              <a:t>Mengirimkan Array</a:t>
            </a:r>
            <a:r>
              <a:rPr lang="id-ID"/>
              <a:t> Of Object</a:t>
            </a:r>
            <a:r>
              <a:rPr lang="en-US"/>
              <a:t> ke Method </a:t>
            </a:r>
          </a:p>
        </p:txBody>
      </p:sp>
      <p:sp>
        <p:nvSpPr>
          <p:cNvPr id="49155" name="Rectangle 74"/>
          <p:cNvSpPr>
            <a:spLocks noChangeArrowheads="1"/>
          </p:cNvSpPr>
          <p:nvPr/>
        </p:nvSpPr>
        <p:spPr bwMode="auto">
          <a:xfrm>
            <a:off x="269875" y="1006475"/>
            <a:ext cx="8167688" cy="4967288"/>
          </a:xfrm>
          <a:prstGeom prst="rect">
            <a:avLst/>
          </a:prstGeom>
          <a:noFill/>
          <a:ln w="9525">
            <a:noFill/>
            <a:miter lim="800000"/>
            <a:headEnd/>
            <a:tailEnd/>
          </a:ln>
        </p:spPr>
        <p:txBody>
          <a:bodyPr>
            <a:spAutoFit/>
          </a:bodyPr>
          <a:lstStyle/>
          <a:p>
            <a:pPr>
              <a:lnSpc>
                <a:spcPct val="80000"/>
              </a:lnSpc>
            </a:pPr>
            <a:r>
              <a:rPr lang="en-US" sz="1800">
                <a:solidFill>
                  <a:srgbClr val="003399"/>
                </a:solidFill>
              </a:rPr>
              <a:t>public class </a:t>
            </a:r>
            <a:r>
              <a:rPr lang="id-ID" sz="1800">
                <a:solidFill>
                  <a:srgbClr val="003399"/>
                </a:solidFill>
              </a:rPr>
              <a:t>Dosen</a:t>
            </a:r>
            <a:r>
              <a:rPr lang="en-US" sz="1800">
                <a:solidFill>
                  <a:srgbClr val="003399"/>
                </a:solidFill>
              </a:rPr>
              <a:t> {</a:t>
            </a:r>
          </a:p>
          <a:p>
            <a:pPr>
              <a:lnSpc>
                <a:spcPct val="80000"/>
              </a:lnSpc>
            </a:pPr>
            <a:r>
              <a:rPr lang="en-US" sz="1800">
                <a:solidFill>
                  <a:srgbClr val="003399"/>
                </a:solidFill>
              </a:rPr>
              <a:t>    private String ni</a:t>
            </a:r>
            <a:r>
              <a:rPr lang="id-ID" sz="1800">
                <a:solidFill>
                  <a:srgbClr val="003399"/>
                </a:solidFill>
              </a:rPr>
              <a:t>p</a:t>
            </a:r>
            <a:r>
              <a:rPr lang="en-US" sz="1800">
                <a:solidFill>
                  <a:srgbClr val="003399"/>
                </a:solidFill>
              </a:rPr>
              <a:t>;</a:t>
            </a:r>
          </a:p>
          <a:p>
            <a:pPr>
              <a:lnSpc>
                <a:spcPct val="80000"/>
              </a:lnSpc>
            </a:pPr>
            <a:r>
              <a:rPr lang="en-US" sz="1800">
                <a:solidFill>
                  <a:srgbClr val="003399"/>
                </a:solidFill>
              </a:rPr>
              <a:t>    private String nama;</a:t>
            </a:r>
          </a:p>
          <a:p>
            <a:pPr>
              <a:lnSpc>
                <a:spcPct val="80000"/>
              </a:lnSpc>
            </a:pPr>
            <a:r>
              <a:rPr lang="en-US" sz="1800">
                <a:solidFill>
                  <a:srgbClr val="003399"/>
                </a:solidFill>
              </a:rPr>
              <a:t>    private </a:t>
            </a:r>
            <a:r>
              <a:rPr lang="id-ID" sz="1800">
                <a:solidFill>
                  <a:srgbClr val="003399"/>
                </a:solidFill>
              </a:rPr>
              <a:t> Mahasiswa[]  bimbingan</a:t>
            </a:r>
            <a:r>
              <a:rPr lang="en-US" sz="1800">
                <a:solidFill>
                  <a:srgbClr val="003399"/>
                </a:solidFill>
              </a:rPr>
              <a:t>;</a:t>
            </a:r>
          </a:p>
          <a:p>
            <a:pPr>
              <a:lnSpc>
                <a:spcPct val="80000"/>
              </a:lnSpc>
            </a:pPr>
            <a:r>
              <a:rPr lang="en-US" sz="1800">
                <a:solidFill>
                  <a:srgbClr val="003399"/>
                </a:solidFill>
              </a:rPr>
              <a:t>  </a:t>
            </a:r>
          </a:p>
          <a:p>
            <a:pPr>
              <a:lnSpc>
                <a:spcPct val="80000"/>
              </a:lnSpc>
            </a:pPr>
            <a:r>
              <a:rPr lang="en-US" sz="1800">
                <a:solidFill>
                  <a:srgbClr val="003399"/>
                </a:solidFill>
              </a:rPr>
              <a:t>    public </a:t>
            </a:r>
            <a:r>
              <a:rPr lang="id-ID" sz="1800">
                <a:solidFill>
                  <a:srgbClr val="003399"/>
                </a:solidFill>
              </a:rPr>
              <a:t>Dosen</a:t>
            </a:r>
            <a:r>
              <a:rPr lang="en-US" sz="1800">
                <a:solidFill>
                  <a:srgbClr val="003399"/>
                </a:solidFill>
              </a:rPr>
              <a:t>(String no, String nm)  {</a:t>
            </a:r>
          </a:p>
          <a:p>
            <a:pPr>
              <a:lnSpc>
                <a:spcPct val="80000"/>
              </a:lnSpc>
            </a:pPr>
            <a:r>
              <a:rPr lang="en-US" sz="1800">
                <a:solidFill>
                  <a:srgbClr val="003399"/>
                </a:solidFill>
              </a:rPr>
              <a:t>        ni</a:t>
            </a:r>
            <a:r>
              <a:rPr lang="id-ID" sz="1800">
                <a:solidFill>
                  <a:srgbClr val="003399"/>
                </a:solidFill>
              </a:rPr>
              <a:t>p</a:t>
            </a:r>
            <a:r>
              <a:rPr lang="en-US" sz="1800">
                <a:solidFill>
                  <a:srgbClr val="003399"/>
                </a:solidFill>
              </a:rPr>
              <a:t>=no;</a:t>
            </a:r>
          </a:p>
          <a:p>
            <a:pPr>
              <a:lnSpc>
                <a:spcPct val="80000"/>
              </a:lnSpc>
            </a:pPr>
            <a:r>
              <a:rPr lang="en-US" sz="1800">
                <a:solidFill>
                  <a:srgbClr val="003399"/>
                </a:solidFill>
              </a:rPr>
              <a:t>        nama=nm;</a:t>
            </a:r>
          </a:p>
          <a:p>
            <a:pPr>
              <a:lnSpc>
                <a:spcPct val="80000"/>
              </a:lnSpc>
            </a:pPr>
            <a:r>
              <a:rPr lang="en-US" sz="1800">
                <a:solidFill>
                  <a:srgbClr val="003399"/>
                </a:solidFill>
              </a:rPr>
              <a:t>    }</a:t>
            </a:r>
          </a:p>
          <a:p>
            <a:pPr>
              <a:lnSpc>
                <a:spcPct val="80000"/>
              </a:lnSpc>
            </a:pPr>
            <a:r>
              <a:rPr lang="en-US" sz="1800">
                <a:solidFill>
                  <a:srgbClr val="003399"/>
                </a:solidFill>
              </a:rPr>
              <a:t>    public String getNim() {</a:t>
            </a:r>
          </a:p>
          <a:p>
            <a:pPr>
              <a:lnSpc>
                <a:spcPct val="80000"/>
              </a:lnSpc>
            </a:pPr>
            <a:r>
              <a:rPr lang="en-US" sz="1800">
                <a:solidFill>
                  <a:srgbClr val="003399"/>
                </a:solidFill>
              </a:rPr>
              <a:t>        return nim;</a:t>
            </a:r>
          </a:p>
          <a:p>
            <a:pPr>
              <a:lnSpc>
                <a:spcPct val="80000"/>
              </a:lnSpc>
            </a:pPr>
            <a:r>
              <a:rPr lang="en-US" sz="1800">
                <a:solidFill>
                  <a:srgbClr val="003399"/>
                </a:solidFill>
              </a:rPr>
              <a:t>    }</a:t>
            </a:r>
          </a:p>
          <a:p>
            <a:pPr>
              <a:lnSpc>
                <a:spcPct val="80000"/>
              </a:lnSpc>
            </a:pPr>
            <a:r>
              <a:rPr lang="en-US" sz="1800">
                <a:solidFill>
                  <a:srgbClr val="003399"/>
                </a:solidFill>
              </a:rPr>
              <a:t>    public String getNama() {</a:t>
            </a:r>
          </a:p>
          <a:p>
            <a:pPr>
              <a:lnSpc>
                <a:spcPct val="80000"/>
              </a:lnSpc>
            </a:pPr>
            <a:r>
              <a:rPr lang="en-US" sz="1800">
                <a:solidFill>
                  <a:srgbClr val="003399"/>
                </a:solidFill>
              </a:rPr>
              <a:t>        return nama;</a:t>
            </a:r>
          </a:p>
          <a:p>
            <a:pPr>
              <a:lnSpc>
                <a:spcPct val="80000"/>
              </a:lnSpc>
            </a:pPr>
            <a:r>
              <a:rPr lang="en-US" sz="1800">
                <a:solidFill>
                  <a:srgbClr val="003399"/>
                </a:solidFill>
              </a:rPr>
              <a:t>    }</a:t>
            </a:r>
          </a:p>
          <a:p>
            <a:pPr>
              <a:lnSpc>
                <a:spcPct val="80000"/>
              </a:lnSpc>
            </a:pPr>
            <a:r>
              <a:rPr lang="id-ID" sz="1800">
                <a:solidFill>
                  <a:srgbClr val="003399"/>
                </a:solidFill>
              </a:rPr>
              <a:t>    </a:t>
            </a:r>
            <a:r>
              <a:rPr lang="en-US" sz="1800">
                <a:solidFill>
                  <a:srgbClr val="003399"/>
                </a:solidFill>
              </a:rPr>
              <a:t>public </a:t>
            </a:r>
            <a:r>
              <a:rPr lang="id-ID" sz="1800">
                <a:solidFill>
                  <a:srgbClr val="003399"/>
                </a:solidFill>
              </a:rPr>
              <a:t>Mahasiswa[] </a:t>
            </a:r>
            <a:r>
              <a:rPr lang="en-US" sz="1800">
                <a:solidFill>
                  <a:srgbClr val="003399"/>
                </a:solidFill>
              </a:rPr>
              <a:t>get</a:t>
            </a:r>
            <a:r>
              <a:rPr lang="id-ID" sz="1800">
                <a:solidFill>
                  <a:srgbClr val="003399"/>
                </a:solidFill>
              </a:rPr>
              <a:t>Mahasiswa</a:t>
            </a:r>
            <a:r>
              <a:rPr lang="en-US" sz="1800">
                <a:solidFill>
                  <a:srgbClr val="003399"/>
                </a:solidFill>
              </a:rPr>
              <a:t>() {</a:t>
            </a:r>
          </a:p>
          <a:p>
            <a:pPr>
              <a:lnSpc>
                <a:spcPct val="80000"/>
              </a:lnSpc>
            </a:pPr>
            <a:r>
              <a:rPr lang="en-US" sz="1800">
                <a:solidFill>
                  <a:srgbClr val="003399"/>
                </a:solidFill>
              </a:rPr>
              <a:t>        return </a:t>
            </a:r>
            <a:r>
              <a:rPr lang="id-ID" sz="1800">
                <a:solidFill>
                  <a:srgbClr val="003399"/>
                </a:solidFill>
              </a:rPr>
              <a:t>bimbingan</a:t>
            </a:r>
            <a:r>
              <a:rPr lang="en-US" sz="1800">
                <a:solidFill>
                  <a:srgbClr val="003399"/>
                </a:solidFill>
              </a:rPr>
              <a:t>;</a:t>
            </a:r>
          </a:p>
          <a:p>
            <a:pPr>
              <a:lnSpc>
                <a:spcPct val="80000"/>
              </a:lnSpc>
            </a:pPr>
            <a:r>
              <a:rPr lang="en-US" sz="1800">
                <a:solidFill>
                  <a:srgbClr val="003399"/>
                </a:solidFill>
              </a:rPr>
              <a:t>    }</a:t>
            </a:r>
          </a:p>
          <a:p>
            <a:pPr>
              <a:lnSpc>
                <a:spcPct val="80000"/>
              </a:lnSpc>
            </a:pPr>
            <a:r>
              <a:rPr lang="en-US" sz="1800">
                <a:solidFill>
                  <a:srgbClr val="003399"/>
                </a:solidFill>
              </a:rPr>
              <a:t>    public void set</a:t>
            </a:r>
            <a:r>
              <a:rPr lang="id-ID" sz="1800">
                <a:solidFill>
                  <a:srgbClr val="003399"/>
                </a:solidFill>
              </a:rPr>
              <a:t>Mahasiswa</a:t>
            </a:r>
            <a:r>
              <a:rPr lang="en-US" sz="1800">
                <a:solidFill>
                  <a:srgbClr val="003399"/>
                </a:solidFill>
              </a:rPr>
              <a:t>(</a:t>
            </a:r>
            <a:r>
              <a:rPr lang="id-ID" sz="1800">
                <a:solidFill>
                  <a:srgbClr val="003399"/>
                </a:solidFill>
              </a:rPr>
              <a:t>Mahasiswa[] mhs</a:t>
            </a:r>
            <a:r>
              <a:rPr lang="en-US" sz="1800">
                <a:solidFill>
                  <a:srgbClr val="003399"/>
                </a:solidFill>
              </a:rPr>
              <a:t>) {</a:t>
            </a:r>
          </a:p>
          <a:p>
            <a:pPr>
              <a:lnSpc>
                <a:spcPct val="80000"/>
              </a:lnSpc>
            </a:pPr>
            <a:r>
              <a:rPr lang="en-US" sz="1800">
                <a:solidFill>
                  <a:srgbClr val="003399"/>
                </a:solidFill>
              </a:rPr>
              <a:t>        this.</a:t>
            </a:r>
            <a:r>
              <a:rPr lang="id-ID" sz="1800">
                <a:solidFill>
                  <a:srgbClr val="003399"/>
                </a:solidFill>
              </a:rPr>
              <a:t>bimbingan</a:t>
            </a:r>
            <a:r>
              <a:rPr lang="en-US" sz="1800">
                <a:solidFill>
                  <a:srgbClr val="003399"/>
                </a:solidFill>
              </a:rPr>
              <a:t>= m</a:t>
            </a:r>
            <a:r>
              <a:rPr lang="id-ID" sz="1800">
                <a:solidFill>
                  <a:srgbClr val="003399"/>
                </a:solidFill>
              </a:rPr>
              <a:t>hs</a:t>
            </a:r>
            <a:r>
              <a:rPr lang="en-US" sz="1800">
                <a:solidFill>
                  <a:srgbClr val="003399"/>
                </a:solidFill>
              </a:rPr>
              <a:t>;</a:t>
            </a:r>
          </a:p>
          <a:p>
            <a:pPr>
              <a:lnSpc>
                <a:spcPct val="80000"/>
              </a:lnSpc>
            </a:pPr>
            <a:r>
              <a:rPr lang="en-US" sz="1800">
                <a:solidFill>
                  <a:srgbClr val="003399"/>
                </a:solidFill>
              </a:rPr>
              <a:t>    }</a:t>
            </a:r>
          </a:p>
          <a:p>
            <a:pPr>
              <a:lnSpc>
                <a:spcPct val="80000"/>
              </a:lnSpc>
            </a:pPr>
            <a:r>
              <a:rPr lang="en-US" sz="1800">
                <a:solidFill>
                  <a:srgbClr val="003399"/>
                </a:solidFill>
              </a:rPr>
              <a:t>  }</a:t>
            </a:r>
          </a:p>
        </p:txBody>
      </p:sp>
    </p:spTree>
    <p:custDataLst>
      <p:tags r:id="rId1"/>
    </p:custDataLst>
  </p:cSld>
  <p:clrMapOvr>
    <a:masterClrMapping/>
  </p:clrMapOvr>
  <p:transition spd="med"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id-ID"/>
          </a:p>
        </p:txBody>
      </p:sp>
      <p:sp>
        <p:nvSpPr>
          <p:cNvPr id="50179" name="Footer Placeholder 2"/>
          <p:cNvSpPr>
            <a:spLocks noGrp="1"/>
          </p:cNvSpPr>
          <p:nvPr>
            <p:ph type="ftr" sz="quarter" idx="10"/>
          </p:nvPr>
        </p:nvSpPr>
        <p:spPr>
          <a:noFill/>
        </p:spPr>
        <p:txBody>
          <a:bodyPr/>
          <a:lstStyle/>
          <a:p>
            <a:endParaRPr lang="en-US"/>
          </a:p>
          <a:p>
            <a:r>
              <a:rPr lang="en-US"/>
              <a:t>©The McGraw-Hill Companies, Inc. Permission required for reproduction or display.</a:t>
            </a:r>
          </a:p>
        </p:txBody>
      </p:sp>
      <p:sp>
        <p:nvSpPr>
          <p:cNvPr id="4" name="Slide Number Placeholder 3"/>
          <p:cNvSpPr>
            <a:spLocks noGrp="1"/>
          </p:cNvSpPr>
          <p:nvPr>
            <p:ph type="sldNum" sz="quarter" idx="11"/>
          </p:nvPr>
        </p:nvSpPr>
        <p:spPr/>
        <p:txBody>
          <a:bodyPr/>
          <a:lstStyle/>
          <a:p>
            <a:pPr>
              <a:defRPr/>
            </a:pPr>
            <a:endParaRPr lang="en-US"/>
          </a:p>
          <a:p>
            <a:pPr>
              <a:defRPr/>
            </a:pPr>
            <a:r>
              <a:rPr lang="en-US"/>
              <a:t>Chapter 10</a:t>
            </a:r>
            <a:r>
              <a:rPr lang="en-US" sz="1200">
                <a:latin typeface="Times New Roman" pitchFamily="18" charset="0"/>
              </a:rPr>
              <a:t> - </a:t>
            </a:r>
            <a:fld id="{D44E6B7E-486C-4F7B-B7D8-718BFF97F99D}" type="slidenum">
              <a:rPr lang="en-US" smtClean="0"/>
              <a:pPr>
                <a:defRPr/>
              </a:pPr>
              <a:t>36</a:t>
            </a:fld>
            <a:endParaRPr lang="en-US"/>
          </a:p>
        </p:txBody>
      </p:sp>
      <p:sp>
        <p:nvSpPr>
          <p:cNvPr id="50181" name="Rectangle 4"/>
          <p:cNvSpPr>
            <a:spLocks noChangeArrowheads="1"/>
          </p:cNvSpPr>
          <p:nvPr/>
        </p:nvSpPr>
        <p:spPr bwMode="auto">
          <a:xfrm>
            <a:off x="311150" y="728663"/>
            <a:ext cx="8521700" cy="5510212"/>
          </a:xfrm>
          <a:prstGeom prst="rect">
            <a:avLst/>
          </a:prstGeom>
          <a:noFill/>
          <a:ln w="9525">
            <a:noFill/>
            <a:miter lim="800000"/>
            <a:headEnd/>
            <a:tailEnd/>
          </a:ln>
        </p:spPr>
        <p:txBody>
          <a:bodyPr>
            <a:spAutoFit/>
          </a:bodyPr>
          <a:lstStyle/>
          <a:p>
            <a:pPr>
              <a:lnSpc>
                <a:spcPct val="80000"/>
              </a:lnSpc>
            </a:pPr>
            <a:r>
              <a:rPr lang="en-US" sz="2000">
                <a:solidFill>
                  <a:srgbClr val="003399"/>
                </a:solidFill>
              </a:rPr>
              <a:t>public class MainArrMhs</a:t>
            </a:r>
            <a:r>
              <a:rPr lang="id-ID" sz="2000">
                <a:solidFill>
                  <a:srgbClr val="003399"/>
                </a:solidFill>
              </a:rPr>
              <a:t>Bimb</a:t>
            </a:r>
            <a:r>
              <a:rPr lang="en-US" sz="2000">
                <a:solidFill>
                  <a:srgbClr val="003399"/>
                </a:solidFill>
              </a:rPr>
              <a:t> {</a:t>
            </a:r>
          </a:p>
          <a:p>
            <a:pPr>
              <a:lnSpc>
                <a:spcPct val="80000"/>
              </a:lnSpc>
            </a:pPr>
            <a:r>
              <a:rPr lang="en-US" sz="2000">
                <a:solidFill>
                  <a:srgbClr val="003399"/>
                </a:solidFill>
              </a:rPr>
              <a:t>    public static void main (String[] args)  {</a:t>
            </a:r>
          </a:p>
          <a:p>
            <a:pPr>
              <a:lnSpc>
                <a:spcPct val="80000"/>
              </a:lnSpc>
            </a:pPr>
            <a:r>
              <a:rPr lang="en-US" sz="2000">
                <a:solidFill>
                  <a:srgbClr val="003399"/>
                </a:solidFill>
              </a:rPr>
              <a:t>        Mahasiswa[]    mhs;         </a:t>
            </a:r>
          </a:p>
          <a:p>
            <a:pPr>
              <a:lnSpc>
                <a:spcPct val="80000"/>
              </a:lnSpc>
            </a:pPr>
            <a:r>
              <a:rPr lang="en-US" sz="2000">
                <a:solidFill>
                  <a:srgbClr val="003399"/>
                </a:solidFill>
              </a:rPr>
              <a:t>        mhs = new Mahasiswa[5];     </a:t>
            </a:r>
          </a:p>
          <a:p>
            <a:pPr>
              <a:lnSpc>
                <a:spcPct val="80000"/>
              </a:lnSpc>
            </a:pPr>
            <a:r>
              <a:rPr lang="en-US" sz="2000">
                <a:solidFill>
                  <a:srgbClr val="003399"/>
                </a:solidFill>
              </a:rPr>
              <a:t>       </a:t>
            </a:r>
            <a:r>
              <a:rPr lang="id-ID" sz="2000">
                <a:solidFill>
                  <a:srgbClr val="003399"/>
                </a:solidFill>
              </a:rPr>
              <a:t>.......</a:t>
            </a:r>
            <a:endParaRPr lang="en-US" sz="2000">
              <a:solidFill>
                <a:srgbClr val="003399"/>
              </a:solidFill>
            </a:endParaRPr>
          </a:p>
          <a:p>
            <a:pPr>
              <a:lnSpc>
                <a:spcPct val="80000"/>
              </a:lnSpc>
            </a:pPr>
            <a:r>
              <a:rPr lang="en-US" sz="2000">
                <a:solidFill>
                  <a:srgbClr val="003399"/>
                </a:solidFill>
              </a:rPr>
              <a:t>        for (int i = 0; i &lt; mhs.length; i++) {</a:t>
            </a:r>
          </a:p>
          <a:p>
            <a:pPr>
              <a:lnSpc>
                <a:spcPct val="80000"/>
              </a:lnSpc>
            </a:pPr>
            <a:r>
              <a:rPr lang="en-US" sz="2000">
                <a:solidFill>
                  <a:srgbClr val="003399"/>
                </a:solidFill>
              </a:rPr>
              <a:t>            </a:t>
            </a:r>
            <a:r>
              <a:rPr lang="id-ID" sz="2000">
                <a:solidFill>
                  <a:srgbClr val="003399"/>
                </a:solidFill>
              </a:rPr>
              <a:t>.........</a:t>
            </a:r>
            <a:endParaRPr lang="en-US" sz="2000">
              <a:solidFill>
                <a:srgbClr val="003399"/>
              </a:solidFill>
            </a:endParaRPr>
          </a:p>
          <a:p>
            <a:pPr>
              <a:lnSpc>
                <a:spcPct val="80000"/>
              </a:lnSpc>
            </a:pPr>
            <a:r>
              <a:rPr lang="en-US" sz="2000">
                <a:solidFill>
                  <a:srgbClr val="003399"/>
                </a:solidFill>
              </a:rPr>
              <a:t>            mhs[i] = new Mahasiswa(nim, nama);</a:t>
            </a:r>
          </a:p>
          <a:p>
            <a:pPr>
              <a:lnSpc>
                <a:spcPct val="80000"/>
              </a:lnSpc>
            </a:pPr>
            <a:r>
              <a:rPr lang="en-US" sz="2000">
                <a:solidFill>
                  <a:srgbClr val="003399"/>
                </a:solidFill>
              </a:rPr>
              <a:t>            mhs[i].setEmail(imil);</a:t>
            </a:r>
          </a:p>
          <a:p>
            <a:pPr>
              <a:lnSpc>
                <a:spcPct val="80000"/>
              </a:lnSpc>
            </a:pPr>
            <a:r>
              <a:rPr lang="en-US" sz="2000">
                <a:solidFill>
                  <a:srgbClr val="003399"/>
                </a:solidFill>
              </a:rPr>
              <a:t>            mhs[i].setUmur(umur);</a:t>
            </a:r>
          </a:p>
          <a:p>
            <a:pPr>
              <a:lnSpc>
                <a:spcPct val="80000"/>
              </a:lnSpc>
            </a:pPr>
            <a:r>
              <a:rPr lang="id-ID" sz="2000">
                <a:solidFill>
                  <a:srgbClr val="003399"/>
                </a:solidFill>
              </a:rPr>
              <a:t>        </a:t>
            </a:r>
            <a:r>
              <a:rPr lang="en-US" sz="2000">
                <a:solidFill>
                  <a:srgbClr val="003399"/>
                </a:solidFill>
              </a:rPr>
              <a:t>}</a:t>
            </a:r>
            <a:endParaRPr lang="id-ID" sz="2000">
              <a:solidFill>
                <a:srgbClr val="003399"/>
              </a:solidFill>
            </a:endParaRPr>
          </a:p>
          <a:p>
            <a:pPr>
              <a:lnSpc>
                <a:spcPct val="80000"/>
              </a:lnSpc>
            </a:pPr>
            <a:r>
              <a:rPr lang="id-ID" sz="2000">
                <a:solidFill>
                  <a:srgbClr val="003399"/>
                </a:solidFill>
              </a:rPr>
              <a:t>        Dosen dsn=new Dosen(“67”,”Agung”);</a:t>
            </a:r>
          </a:p>
          <a:p>
            <a:pPr>
              <a:lnSpc>
                <a:spcPct val="80000"/>
              </a:lnSpc>
            </a:pPr>
            <a:r>
              <a:rPr lang="id-ID" sz="2000">
                <a:solidFill>
                  <a:srgbClr val="003399"/>
                </a:solidFill>
              </a:rPr>
              <a:t>        dsn.setMahasiswa(mhs);</a:t>
            </a:r>
          </a:p>
          <a:p>
            <a:pPr>
              <a:lnSpc>
                <a:spcPct val="80000"/>
              </a:lnSpc>
            </a:pPr>
            <a:r>
              <a:rPr lang="id-ID" sz="2000">
                <a:solidFill>
                  <a:srgbClr val="003399"/>
                </a:solidFill>
              </a:rPr>
              <a:t>        ............</a:t>
            </a:r>
          </a:p>
          <a:p>
            <a:pPr>
              <a:lnSpc>
                <a:spcPct val="80000"/>
              </a:lnSpc>
            </a:pPr>
            <a:r>
              <a:rPr lang="id-ID" sz="2000">
                <a:solidFill>
                  <a:srgbClr val="003399"/>
                </a:solidFill>
              </a:rPr>
              <a:t>        Mahasiswa[] tamp=dsn.getMahasiswa();</a:t>
            </a:r>
          </a:p>
          <a:p>
            <a:pPr>
              <a:lnSpc>
                <a:spcPct val="80000"/>
              </a:lnSpc>
            </a:pPr>
            <a:r>
              <a:rPr lang="id-ID" sz="2000">
                <a:solidFill>
                  <a:srgbClr val="003399"/>
                </a:solidFill>
              </a:rPr>
              <a:t>        for (int i=0;i&lt;tamp.length;i++)</a:t>
            </a:r>
          </a:p>
          <a:p>
            <a:pPr>
              <a:lnSpc>
                <a:spcPct val="80000"/>
              </a:lnSpc>
            </a:pPr>
            <a:r>
              <a:rPr lang="id-ID" sz="2000">
                <a:solidFill>
                  <a:srgbClr val="003399"/>
                </a:solidFill>
              </a:rPr>
              <a:t>        {</a:t>
            </a:r>
          </a:p>
          <a:p>
            <a:pPr>
              <a:lnSpc>
                <a:spcPct val="80000"/>
              </a:lnSpc>
            </a:pPr>
            <a:r>
              <a:rPr lang="id-ID" sz="2000">
                <a:solidFill>
                  <a:srgbClr val="003399"/>
                </a:solidFill>
              </a:rPr>
              <a:t>                System.out.println(tamp[i].getNama());</a:t>
            </a:r>
          </a:p>
          <a:p>
            <a:pPr>
              <a:lnSpc>
                <a:spcPct val="80000"/>
              </a:lnSpc>
            </a:pPr>
            <a:endParaRPr lang="id-ID" sz="2000">
              <a:solidFill>
                <a:srgbClr val="003399"/>
              </a:solidFill>
            </a:endParaRPr>
          </a:p>
          <a:p>
            <a:pPr>
              <a:lnSpc>
                <a:spcPct val="80000"/>
              </a:lnSpc>
            </a:pPr>
            <a:r>
              <a:rPr lang="id-ID" sz="2000">
                <a:solidFill>
                  <a:srgbClr val="003399"/>
                </a:solidFill>
              </a:rPr>
              <a:t>        }</a:t>
            </a:r>
          </a:p>
          <a:p>
            <a:pPr>
              <a:lnSpc>
                <a:spcPct val="80000"/>
              </a:lnSpc>
            </a:pPr>
            <a:r>
              <a:rPr lang="id-ID" sz="2000">
                <a:solidFill>
                  <a:srgbClr val="003399"/>
                </a:solidFill>
              </a:rPr>
              <a:t>        .............</a:t>
            </a:r>
          </a:p>
          <a:p>
            <a:pPr>
              <a:lnSpc>
                <a:spcPct val="80000"/>
              </a:lnSpc>
            </a:pPr>
            <a:r>
              <a:rPr lang="id-ID" sz="2000">
                <a:solidFill>
                  <a:srgbClr val="003399"/>
                </a:solidFill>
              </a:rPr>
              <a:t>   }}</a:t>
            </a:r>
            <a:endParaRPr lang="en-US" sz="2000">
              <a:solidFill>
                <a:srgbClr val="003399"/>
              </a:solidFill>
            </a:endParaRPr>
          </a:p>
        </p:txBody>
      </p:sp>
    </p:spTree>
  </p:cSld>
  <p:clrMapOvr>
    <a:masterClrMapping/>
  </p:clrMapOvr>
  <p:transition spd="med" advClick="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p:cNvSpPr>
            <a:spLocks noGrp="1"/>
          </p:cNvSpPr>
          <p:nvPr>
            <p:ph type="ftr" sz="quarter" idx="10"/>
          </p:nvPr>
        </p:nvSpPr>
        <p:spPr>
          <a:noFill/>
        </p:spPr>
        <p:txBody>
          <a:bodyPr/>
          <a:lstStyle/>
          <a:p>
            <a:endParaRPr lang="en-US"/>
          </a:p>
          <a:p>
            <a:r>
              <a:rPr lang="en-US"/>
              <a:t>©The McGraw-Hill Companies, Inc. Permission required for reproduction or display.</a:t>
            </a:r>
          </a:p>
        </p:txBody>
      </p:sp>
      <p:sp>
        <p:nvSpPr>
          <p:cNvPr id="4" name="Slide Number Placeholder 3"/>
          <p:cNvSpPr>
            <a:spLocks noGrp="1"/>
          </p:cNvSpPr>
          <p:nvPr>
            <p:ph type="sldNum" sz="quarter" idx="11"/>
          </p:nvPr>
        </p:nvSpPr>
        <p:spPr/>
        <p:txBody>
          <a:bodyPr/>
          <a:lstStyle/>
          <a:p>
            <a:pPr>
              <a:defRPr/>
            </a:pPr>
            <a:endParaRPr lang="en-US"/>
          </a:p>
          <a:p>
            <a:pPr>
              <a:defRPr/>
            </a:pPr>
            <a:r>
              <a:rPr lang="en-US"/>
              <a:t>Chapter 10</a:t>
            </a:r>
            <a:r>
              <a:rPr lang="en-US" sz="1200">
                <a:latin typeface="Times New Roman" pitchFamily="18" charset="0"/>
              </a:rPr>
              <a:t> - </a:t>
            </a:r>
            <a:fld id="{4460F96B-B9B9-429A-9528-7B5869FE3DE4}" type="slidenum">
              <a:rPr lang="en-US"/>
              <a:pPr>
                <a:defRPr/>
              </a:pPr>
              <a:t>37</a:t>
            </a:fld>
            <a:endParaRPr lang="en-US"/>
          </a:p>
        </p:txBody>
      </p:sp>
      <p:sp>
        <p:nvSpPr>
          <p:cNvPr id="51204" name="Rectangle 2"/>
          <p:cNvSpPr>
            <a:spLocks noGrp="1" noChangeArrowheads="1"/>
          </p:cNvSpPr>
          <p:nvPr>
            <p:ph type="title"/>
          </p:nvPr>
        </p:nvSpPr>
        <p:spPr>
          <a:xfrm>
            <a:off x="225425" y="303213"/>
            <a:ext cx="8607425" cy="1260475"/>
          </a:xfrm>
        </p:spPr>
        <p:txBody>
          <a:bodyPr/>
          <a:lstStyle/>
          <a:p>
            <a:pPr algn="l" eaLnBrk="1" hangingPunct="1"/>
            <a:r>
              <a:rPr lang="id-ID" sz="5400" b="1" dirty="0"/>
              <a:t>TUGAS</a:t>
            </a:r>
            <a:endParaRPr lang="en-US" sz="5400" b="1" dirty="0"/>
          </a:p>
        </p:txBody>
      </p:sp>
      <p:sp>
        <p:nvSpPr>
          <p:cNvPr id="3" name="TextBox 2"/>
          <p:cNvSpPr txBox="1"/>
          <p:nvPr/>
        </p:nvSpPr>
        <p:spPr>
          <a:xfrm>
            <a:off x="760021" y="2339439"/>
            <a:ext cx="7481454" cy="4154984"/>
          </a:xfrm>
          <a:prstGeom prst="rect">
            <a:avLst/>
          </a:prstGeom>
          <a:noFill/>
        </p:spPr>
        <p:txBody>
          <a:bodyPr wrap="square" rtlCol="0">
            <a:spAutoFit/>
          </a:bodyPr>
          <a:lstStyle/>
          <a:p>
            <a:pPr marL="342900" indent="-342900">
              <a:buFont typeface="Arial" panose="020B0604020202020204" pitchFamily="34" charset="0"/>
              <a:buChar char="•"/>
            </a:pPr>
            <a:r>
              <a:rPr lang="id-ID" dirty="0"/>
              <a:t>Buat class Mahasiswa dengan atribut nama bertipe String, serta uts1, uts2, uas masing-masing bertipe double.</a:t>
            </a:r>
          </a:p>
          <a:p>
            <a:pPr marL="342900" indent="-342900">
              <a:buFont typeface="Arial" panose="020B0604020202020204" pitchFamily="34" charset="0"/>
              <a:buChar char="•"/>
            </a:pPr>
            <a:r>
              <a:rPr lang="id-ID" dirty="0"/>
              <a:t>Class Mahasiswa mempunyai constructor, geter, seter serta metode untuk hitung nilai final = 30 % uts1 + 30 % uts2 + 40 % uas.</a:t>
            </a:r>
          </a:p>
          <a:p>
            <a:pPr marL="342900" indent="-342900">
              <a:buFont typeface="Arial" panose="020B0604020202020204" pitchFamily="34" charset="0"/>
              <a:buChar char="•"/>
            </a:pPr>
            <a:r>
              <a:rPr lang="id-ID" dirty="0"/>
              <a:t>Buat Main program yang dapat mengisi data sejumlah N mahasiswa ke dalam array of Mahasiswa lalu menampilkan daftar nilai mahasiswa yang disertai dengan rata-rata nya baik untuk uts1, uts2, uas maupun nilai totalnya</a:t>
            </a:r>
          </a:p>
        </p:txBody>
      </p:sp>
    </p:spTree>
  </p:cSld>
  <p:clrMapOvr>
    <a:masterClrMapping/>
  </p:clrMapOvr>
  <p:transition spd="med" advClick="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2"/>
          <p:cNvSpPr>
            <a:spLocks noGrp="1"/>
          </p:cNvSpPr>
          <p:nvPr>
            <p:ph type="ftr" sz="quarter" idx="10"/>
          </p:nvPr>
        </p:nvSpPr>
        <p:spPr>
          <a:noFill/>
        </p:spPr>
        <p:txBody>
          <a:bodyPr/>
          <a:lstStyle/>
          <a:p>
            <a:endParaRPr lang="en-US"/>
          </a:p>
          <a:p>
            <a:r>
              <a:rPr lang="en-US"/>
              <a:t>©The McGraw-Hill Companies, Inc. Permission required for reproduction or display.</a:t>
            </a:r>
          </a:p>
        </p:txBody>
      </p:sp>
      <p:sp>
        <p:nvSpPr>
          <p:cNvPr id="4" name="Slide Number Placeholder 3"/>
          <p:cNvSpPr>
            <a:spLocks noGrp="1"/>
          </p:cNvSpPr>
          <p:nvPr>
            <p:ph type="sldNum" sz="quarter" idx="11"/>
          </p:nvPr>
        </p:nvSpPr>
        <p:spPr/>
        <p:txBody>
          <a:bodyPr/>
          <a:lstStyle/>
          <a:p>
            <a:pPr>
              <a:defRPr/>
            </a:pPr>
            <a:endParaRPr lang="en-US"/>
          </a:p>
          <a:p>
            <a:pPr>
              <a:defRPr/>
            </a:pPr>
            <a:r>
              <a:rPr lang="en-US"/>
              <a:t>Chapter 10</a:t>
            </a:r>
            <a:r>
              <a:rPr lang="en-US" sz="1200">
                <a:latin typeface="Times New Roman" pitchFamily="18" charset="0"/>
              </a:rPr>
              <a:t> - </a:t>
            </a:r>
            <a:fld id="{DA854064-2540-4874-B6F5-EA3DC13C5F13}" type="slidenum">
              <a:rPr lang="en-US"/>
              <a:pPr>
                <a:defRPr/>
              </a:pPr>
              <a:t>38</a:t>
            </a:fld>
            <a:endParaRPr lang="en-US"/>
          </a:p>
        </p:txBody>
      </p:sp>
      <p:sp>
        <p:nvSpPr>
          <p:cNvPr id="52228" name="Rectangle 2"/>
          <p:cNvSpPr>
            <a:spLocks noGrp="1" noChangeArrowheads="1"/>
          </p:cNvSpPr>
          <p:nvPr>
            <p:ph type="title"/>
          </p:nvPr>
        </p:nvSpPr>
        <p:spPr>
          <a:xfrm>
            <a:off x="225425" y="303213"/>
            <a:ext cx="8607425" cy="1260475"/>
          </a:xfrm>
        </p:spPr>
        <p:txBody>
          <a:bodyPr/>
          <a:lstStyle/>
          <a:p>
            <a:pPr algn="l" eaLnBrk="1" hangingPunct="1"/>
            <a:r>
              <a:rPr lang="id-ID" sz="5400" b="1"/>
              <a:t>TIKET</a:t>
            </a:r>
            <a:r>
              <a:rPr lang="en-US" sz="5400" b="1"/>
              <a:t> 2</a:t>
            </a:r>
          </a:p>
        </p:txBody>
      </p:sp>
      <p:sp>
        <p:nvSpPr>
          <p:cNvPr id="6" name="Rectangle 3"/>
          <p:cNvSpPr txBox="1">
            <a:spLocks noChangeArrowheads="1"/>
          </p:cNvSpPr>
          <p:nvPr/>
        </p:nvSpPr>
        <p:spPr>
          <a:xfrm>
            <a:off x="452438" y="1308100"/>
            <a:ext cx="8416925" cy="4760913"/>
          </a:xfrm>
          <a:prstGeom prst="rect">
            <a:avLst/>
          </a:prstGeom>
        </p:spPr>
        <p:txBody>
          <a:bodyPr/>
          <a:lstStyle/>
          <a:p>
            <a:pPr marL="342900" indent="-342900">
              <a:spcBef>
                <a:spcPct val="20000"/>
              </a:spcBef>
              <a:buFontTx/>
              <a:buChar char="•"/>
              <a:defRPr/>
            </a:pPr>
            <a:r>
              <a:rPr lang="id-ID" kern="0" dirty="0">
                <a:solidFill>
                  <a:srgbClr val="003399"/>
                </a:solidFill>
                <a:latin typeface="+mn-lt"/>
              </a:rPr>
              <a:t>Tambahkan atribut daftar pegawai pada kelas Perusahaan soal minggu lalu. </a:t>
            </a:r>
          </a:p>
          <a:p>
            <a:pPr marL="342900" indent="-342900">
              <a:spcBef>
                <a:spcPct val="20000"/>
              </a:spcBef>
              <a:buFontTx/>
              <a:buChar char="•"/>
              <a:defRPr/>
            </a:pPr>
            <a:r>
              <a:rPr lang="id-ID" kern="0" dirty="0">
                <a:solidFill>
                  <a:srgbClr val="003399"/>
                </a:solidFill>
                <a:latin typeface="+mn-lt"/>
              </a:rPr>
              <a:t>Kemudian b</a:t>
            </a:r>
            <a:r>
              <a:rPr lang="en-US" kern="0" dirty="0" err="1">
                <a:solidFill>
                  <a:srgbClr val="003399"/>
                </a:solidFill>
                <a:latin typeface="+mn-lt"/>
              </a:rPr>
              <a:t>uatlah</a:t>
            </a:r>
            <a:r>
              <a:rPr lang="en-US" kern="0" dirty="0">
                <a:solidFill>
                  <a:srgbClr val="003399"/>
                </a:solidFill>
                <a:latin typeface="+mn-lt"/>
              </a:rPr>
              <a:t> </a:t>
            </a:r>
            <a:r>
              <a:rPr lang="en-US" kern="0" dirty="0" err="1">
                <a:solidFill>
                  <a:srgbClr val="003399"/>
                </a:solidFill>
                <a:latin typeface="+mn-lt"/>
              </a:rPr>
              <a:t>sebuah</a:t>
            </a:r>
            <a:r>
              <a:rPr lang="en-US" kern="0" dirty="0">
                <a:solidFill>
                  <a:srgbClr val="003399"/>
                </a:solidFill>
                <a:latin typeface="+mn-lt"/>
              </a:rPr>
              <a:t> </a:t>
            </a:r>
            <a:r>
              <a:rPr lang="en-US" kern="0" dirty="0" err="1">
                <a:solidFill>
                  <a:srgbClr val="003399"/>
                </a:solidFill>
                <a:latin typeface="+mn-lt"/>
              </a:rPr>
              <a:t>kelas</a:t>
            </a:r>
            <a:r>
              <a:rPr lang="en-US" kern="0" dirty="0">
                <a:solidFill>
                  <a:srgbClr val="003399"/>
                </a:solidFill>
                <a:latin typeface="+mn-lt"/>
              </a:rPr>
              <a:t> </a:t>
            </a:r>
            <a:r>
              <a:rPr lang="en-US" kern="0" dirty="0" err="1">
                <a:solidFill>
                  <a:srgbClr val="003399"/>
                </a:solidFill>
                <a:latin typeface="+mn-lt"/>
              </a:rPr>
              <a:t>bernama</a:t>
            </a:r>
            <a:r>
              <a:rPr lang="en-US" kern="0" dirty="0">
                <a:solidFill>
                  <a:srgbClr val="003399"/>
                </a:solidFill>
                <a:latin typeface="+mn-lt"/>
              </a:rPr>
              <a:t> </a:t>
            </a:r>
            <a:r>
              <a:rPr lang="id-ID" kern="0" dirty="0">
                <a:solidFill>
                  <a:srgbClr val="003399"/>
                </a:solidFill>
                <a:latin typeface="+mn-lt"/>
              </a:rPr>
              <a:t>Kelola</a:t>
            </a:r>
            <a:r>
              <a:rPr lang="en-US" kern="0" dirty="0">
                <a:solidFill>
                  <a:srgbClr val="003399"/>
                </a:solidFill>
                <a:latin typeface="+mn-lt"/>
              </a:rPr>
              <a:t>P</a:t>
            </a:r>
            <a:r>
              <a:rPr lang="id-ID" kern="0" dirty="0">
                <a:solidFill>
                  <a:srgbClr val="003399"/>
                </a:solidFill>
                <a:latin typeface="+mn-lt"/>
              </a:rPr>
              <a:t>e</a:t>
            </a:r>
            <a:r>
              <a:rPr lang="en-US" kern="0" dirty="0">
                <a:solidFill>
                  <a:srgbClr val="003399"/>
                </a:solidFill>
                <a:latin typeface="+mn-lt"/>
              </a:rPr>
              <a:t>r</a:t>
            </a:r>
            <a:r>
              <a:rPr lang="id-ID" kern="0" dirty="0">
                <a:solidFill>
                  <a:srgbClr val="003399"/>
                </a:solidFill>
                <a:latin typeface="+mn-lt"/>
              </a:rPr>
              <a:t>usahaan</a:t>
            </a:r>
            <a:r>
              <a:rPr lang="en-US" kern="0" dirty="0">
                <a:solidFill>
                  <a:srgbClr val="003399"/>
                </a:solidFill>
                <a:latin typeface="+mn-lt"/>
              </a:rPr>
              <a:t> yang </a:t>
            </a:r>
            <a:r>
              <a:rPr lang="en-US" kern="0" dirty="0" err="1">
                <a:solidFill>
                  <a:srgbClr val="003399"/>
                </a:solidFill>
                <a:latin typeface="+mn-lt"/>
              </a:rPr>
              <a:t>berisi</a:t>
            </a:r>
            <a:r>
              <a:rPr lang="en-US" kern="0" dirty="0">
                <a:solidFill>
                  <a:srgbClr val="003399"/>
                </a:solidFill>
                <a:latin typeface="+mn-lt"/>
              </a:rPr>
              <a:t> main class </a:t>
            </a:r>
            <a:r>
              <a:rPr lang="en-US" kern="0" dirty="0" err="1">
                <a:solidFill>
                  <a:srgbClr val="003399"/>
                </a:solidFill>
                <a:latin typeface="+mn-lt"/>
              </a:rPr>
              <a:t>untuk</a:t>
            </a:r>
            <a:r>
              <a:rPr lang="en-US" kern="0" dirty="0">
                <a:solidFill>
                  <a:srgbClr val="003399"/>
                </a:solidFill>
                <a:latin typeface="+mn-lt"/>
              </a:rPr>
              <a:t> men</a:t>
            </a:r>
            <a:r>
              <a:rPr lang="id-ID" kern="0" dirty="0">
                <a:solidFill>
                  <a:srgbClr val="003399"/>
                </a:solidFill>
                <a:latin typeface="+mn-lt"/>
              </a:rPr>
              <a:t>gisi daftar pegawai dari suatu perusahaan. Class</a:t>
            </a:r>
            <a:r>
              <a:rPr lang="en-US" kern="0" dirty="0">
                <a:solidFill>
                  <a:srgbClr val="003399"/>
                </a:solidFill>
                <a:latin typeface="+mn-lt"/>
              </a:rPr>
              <a:t> </a:t>
            </a:r>
            <a:r>
              <a:rPr lang="en-US" kern="0" dirty="0" err="1">
                <a:solidFill>
                  <a:srgbClr val="003399"/>
                </a:solidFill>
                <a:latin typeface="+mn-lt"/>
              </a:rPr>
              <a:t>tersebut</a:t>
            </a:r>
            <a:r>
              <a:rPr lang="en-US" kern="0" dirty="0">
                <a:solidFill>
                  <a:srgbClr val="003399"/>
                </a:solidFill>
                <a:latin typeface="+mn-lt"/>
              </a:rPr>
              <a:t> </a:t>
            </a:r>
            <a:r>
              <a:rPr lang="en-US" kern="0" dirty="0" err="1">
                <a:solidFill>
                  <a:srgbClr val="003399"/>
                </a:solidFill>
                <a:latin typeface="+mn-lt"/>
              </a:rPr>
              <a:t>harus</a:t>
            </a:r>
            <a:r>
              <a:rPr lang="en-US" kern="0" dirty="0">
                <a:solidFill>
                  <a:srgbClr val="003399"/>
                </a:solidFill>
                <a:latin typeface="+mn-lt"/>
              </a:rPr>
              <a:t> </a:t>
            </a:r>
            <a:r>
              <a:rPr lang="en-US" kern="0" dirty="0" err="1">
                <a:solidFill>
                  <a:srgbClr val="003399"/>
                </a:solidFill>
                <a:latin typeface="+mn-lt"/>
              </a:rPr>
              <a:t>mampu</a:t>
            </a:r>
            <a:r>
              <a:rPr lang="en-US" kern="0" dirty="0">
                <a:solidFill>
                  <a:srgbClr val="003399"/>
                </a:solidFill>
                <a:latin typeface="+mn-lt"/>
              </a:rPr>
              <a:t>:</a:t>
            </a:r>
          </a:p>
          <a:p>
            <a:pPr marL="742950" lvl="1" indent="-285750">
              <a:spcBef>
                <a:spcPct val="20000"/>
              </a:spcBef>
              <a:buFontTx/>
              <a:buChar char="–"/>
              <a:defRPr/>
            </a:pPr>
            <a:r>
              <a:rPr lang="en-US" sz="2000" kern="0" dirty="0" err="1">
                <a:solidFill>
                  <a:srgbClr val="990033"/>
                </a:solidFill>
                <a:latin typeface="+mn-lt"/>
              </a:rPr>
              <a:t>Meminta</a:t>
            </a:r>
            <a:r>
              <a:rPr lang="en-US" sz="2000" kern="0" dirty="0">
                <a:solidFill>
                  <a:srgbClr val="990033"/>
                </a:solidFill>
                <a:latin typeface="+mn-lt"/>
              </a:rPr>
              <a:t> </a:t>
            </a:r>
            <a:r>
              <a:rPr lang="en-US" sz="2000" kern="0" dirty="0" err="1">
                <a:solidFill>
                  <a:srgbClr val="990033"/>
                </a:solidFill>
                <a:latin typeface="+mn-lt"/>
              </a:rPr>
              <a:t>masukan</a:t>
            </a:r>
            <a:r>
              <a:rPr lang="en-US" sz="2000" kern="0" dirty="0">
                <a:solidFill>
                  <a:srgbClr val="990033"/>
                </a:solidFill>
                <a:latin typeface="+mn-lt"/>
              </a:rPr>
              <a:t> data </a:t>
            </a:r>
            <a:r>
              <a:rPr lang="en-US" sz="2000" kern="0" dirty="0" err="1">
                <a:solidFill>
                  <a:srgbClr val="990033"/>
                </a:solidFill>
                <a:latin typeface="+mn-lt"/>
              </a:rPr>
              <a:t>jumlah</a:t>
            </a:r>
            <a:r>
              <a:rPr lang="en-US" sz="2000" kern="0" dirty="0">
                <a:solidFill>
                  <a:srgbClr val="990033"/>
                </a:solidFill>
                <a:latin typeface="+mn-lt"/>
              </a:rPr>
              <a:t> p</a:t>
            </a:r>
            <a:r>
              <a:rPr lang="id-ID" sz="2000" kern="0" dirty="0">
                <a:solidFill>
                  <a:srgbClr val="990033"/>
                </a:solidFill>
                <a:latin typeface="+mn-lt"/>
              </a:rPr>
              <a:t>egawai</a:t>
            </a:r>
            <a:endParaRPr lang="en-US" sz="2000" kern="0" dirty="0">
              <a:solidFill>
                <a:srgbClr val="990033"/>
              </a:solidFill>
              <a:latin typeface="+mn-lt"/>
            </a:endParaRPr>
          </a:p>
          <a:p>
            <a:pPr marL="742950" lvl="1" indent="-285750">
              <a:spcBef>
                <a:spcPct val="20000"/>
              </a:spcBef>
              <a:buFontTx/>
              <a:buChar char="–"/>
              <a:defRPr/>
            </a:pPr>
            <a:r>
              <a:rPr lang="en-US" sz="2000" kern="0" dirty="0" err="1">
                <a:solidFill>
                  <a:srgbClr val="990033"/>
                </a:solidFill>
                <a:latin typeface="+mn-lt"/>
              </a:rPr>
              <a:t>Memasukkan</a:t>
            </a:r>
            <a:r>
              <a:rPr lang="en-US" sz="2000" kern="0" dirty="0">
                <a:solidFill>
                  <a:srgbClr val="990033"/>
                </a:solidFill>
                <a:latin typeface="+mn-lt"/>
              </a:rPr>
              <a:t> data p</a:t>
            </a:r>
            <a:r>
              <a:rPr lang="id-ID" sz="2000" kern="0" dirty="0">
                <a:solidFill>
                  <a:srgbClr val="990033"/>
                </a:solidFill>
                <a:latin typeface="+mn-lt"/>
              </a:rPr>
              <a:t>egawai</a:t>
            </a:r>
            <a:r>
              <a:rPr lang="en-US" sz="2000" kern="0" dirty="0">
                <a:solidFill>
                  <a:srgbClr val="990033"/>
                </a:solidFill>
                <a:latin typeface="+mn-lt"/>
              </a:rPr>
              <a:t> </a:t>
            </a:r>
            <a:r>
              <a:rPr lang="en-US" sz="2000" kern="0" dirty="0" err="1">
                <a:solidFill>
                  <a:srgbClr val="990033"/>
                </a:solidFill>
                <a:latin typeface="+mn-lt"/>
              </a:rPr>
              <a:t>baru</a:t>
            </a:r>
            <a:endParaRPr lang="en-US" sz="2000" kern="0" dirty="0">
              <a:solidFill>
                <a:srgbClr val="990033"/>
              </a:solidFill>
              <a:latin typeface="+mn-lt"/>
            </a:endParaRPr>
          </a:p>
          <a:p>
            <a:pPr marL="742950" lvl="1" indent="-285750">
              <a:spcBef>
                <a:spcPct val="20000"/>
              </a:spcBef>
              <a:buFontTx/>
              <a:buChar char="–"/>
              <a:defRPr/>
            </a:pPr>
            <a:r>
              <a:rPr lang="en-US" sz="2000" kern="0" dirty="0">
                <a:solidFill>
                  <a:srgbClr val="990033"/>
                </a:solidFill>
                <a:latin typeface="+mn-lt"/>
              </a:rPr>
              <a:t>Me</a:t>
            </a:r>
            <a:r>
              <a:rPr lang="id-ID" sz="2000" kern="0" dirty="0">
                <a:solidFill>
                  <a:srgbClr val="990033"/>
                </a:solidFill>
                <a:latin typeface="+mn-lt"/>
              </a:rPr>
              <a:t>ngeset daftar pegawai pada class Perusahaan.</a:t>
            </a:r>
          </a:p>
          <a:p>
            <a:pPr marL="742950" lvl="1" indent="-285750">
              <a:spcBef>
                <a:spcPct val="20000"/>
              </a:spcBef>
              <a:buFontTx/>
              <a:buChar char="–"/>
              <a:defRPr/>
            </a:pPr>
            <a:r>
              <a:rPr lang="id-ID" sz="2000" kern="0" dirty="0">
                <a:solidFill>
                  <a:srgbClr val="990033"/>
                </a:solidFill>
                <a:latin typeface="+mn-lt"/>
              </a:rPr>
              <a:t>Menampilkan </a:t>
            </a:r>
            <a:r>
              <a:rPr lang="en-US" sz="2000" kern="0" dirty="0" err="1">
                <a:solidFill>
                  <a:srgbClr val="990033"/>
                </a:solidFill>
                <a:latin typeface="+mn-lt"/>
              </a:rPr>
              <a:t>seluruh</a:t>
            </a:r>
            <a:r>
              <a:rPr lang="en-US" sz="2000" kern="0" dirty="0">
                <a:solidFill>
                  <a:srgbClr val="990033"/>
                </a:solidFill>
                <a:latin typeface="+mn-lt"/>
              </a:rPr>
              <a:t> </a:t>
            </a:r>
            <a:r>
              <a:rPr lang="id-ID" sz="2000" kern="0" dirty="0">
                <a:solidFill>
                  <a:srgbClr val="990033"/>
                </a:solidFill>
                <a:latin typeface="+mn-lt"/>
              </a:rPr>
              <a:t>pegawai </a:t>
            </a:r>
            <a:r>
              <a:rPr lang="en-US" sz="2000" kern="0" dirty="0">
                <a:solidFill>
                  <a:srgbClr val="990033"/>
                </a:solidFill>
                <a:latin typeface="+mn-lt"/>
              </a:rPr>
              <a:t>yang </a:t>
            </a:r>
            <a:r>
              <a:rPr lang="en-US" sz="2000" kern="0" dirty="0" err="1">
                <a:solidFill>
                  <a:srgbClr val="990033"/>
                </a:solidFill>
                <a:latin typeface="+mn-lt"/>
              </a:rPr>
              <a:t>ada</a:t>
            </a:r>
            <a:r>
              <a:rPr lang="en-US" sz="2000" kern="0" dirty="0">
                <a:solidFill>
                  <a:srgbClr val="990033"/>
                </a:solidFill>
                <a:latin typeface="+mn-lt"/>
              </a:rPr>
              <a:t> </a:t>
            </a:r>
            <a:r>
              <a:rPr lang="id-ID" sz="2000" kern="0" dirty="0">
                <a:solidFill>
                  <a:srgbClr val="990033"/>
                </a:solidFill>
                <a:latin typeface="+mn-lt"/>
              </a:rPr>
              <a:t>dari suatu perusahaan</a:t>
            </a:r>
            <a:endParaRPr lang="en-US" sz="2000" kern="0" dirty="0">
              <a:solidFill>
                <a:srgbClr val="990033"/>
              </a:solidFill>
              <a:latin typeface="+mn-lt"/>
            </a:endParaRPr>
          </a:p>
          <a:p>
            <a:pPr marL="342900" indent="-342900">
              <a:spcBef>
                <a:spcPct val="20000"/>
              </a:spcBef>
              <a:buFontTx/>
              <a:buChar char="•"/>
              <a:defRPr/>
            </a:pPr>
            <a:r>
              <a:rPr lang="en-US" kern="0" dirty="0" err="1">
                <a:solidFill>
                  <a:srgbClr val="003399"/>
                </a:solidFill>
                <a:latin typeface="+mn-lt"/>
              </a:rPr>
              <a:t>Catatan</a:t>
            </a:r>
            <a:r>
              <a:rPr lang="en-US" kern="0" dirty="0">
                <a:solidFill>
                  <a:srgbClr val="003399"/>
                </a:solidFill>
                <a:latin typeface="+mn-lt"/>
              </a:rPr>
              <a:t>: </a:t>
            </a:r>
            <a:r>
              <a:rPr lang="en-US" kern="0" dirty="0" err="1">
                <a:solidFill>
                  <a:srgbClr val="003399"/>
                </a:solidFill>
                <a:latin typeface="+mn-lt"/>
              </a:rPr>
              <a:t>objek</a:t>
            </a:r>
            <a:r>
              <a:rPr lang="en-US" kern="0" dirty="0">
                <a:solidFill>
                  <a:srgbClr val="003399"/>
                </a:solidFill>
                <a:latin typeface="+mn-lt"/>
              </a:rPr>
              <a:t> </a:t>
            </a:r>
            <a:r>
              <a:rPr lang="id-ID" kern="0" dirty="0">
                <a:solidFill>
                  <a:srgbClr val="003399"/>
                </a:solidFill>
                <a:latin typeface="+mn-lt"/>
              </a:rPr>
              <a:t>Perusahaan</a:t>
            </a:r>
            <a:r>
              <a:rPr lang="en-US" kern="0" dirty="0">
                <a:solidFill>
                  <a:srgbClr val="003399"/>
                </a:solidFill>
                <a:latin typeface="+mn-lt"/>
              </a:rPr>
              <a:t> </a:t>
            </a:r>
            <a:r>
              <a:rPr lang="en-US" kern="0" dirty="0" err="1">
                <a:solidFill>
                  <a:srgbClr val="003399"/>
                </a:solidFill>
                <a:latin typeface="+mn-lt"/>
              </a:rPr>
              <a:t>dibuat</a:t>
            </a:r>
            <a:r>
              <a:rPr lang="en-US" kern="0" dirty="0">
                <a:solidFill>
                  <a:srgbClr val="003399"/>
                </a:solidFill>
                <a:latin typeface="+mn-lt"/>
              </a:rPr>
              <a:t> </a:t>
            </a:r>
            <a:r>
              <a:rPr lang="en-US" kern="0" dirty="0" err="1">
                <a:solidFill>
                  <a:srgbClr val="003399"/>
                </a:solidFill>
                <a:latin typeface="+mn-lt"/>
              </a:rPr>
              <a:t>dari</a:t>
            </a:r>
            <a:r>
              <a:rPr lang="en-US" kern="0" dirty="0">
                <a:solidFill>
                  <a:srgbClr val="003399"/>
                </a:solidFill>
                <a:latin typeface="+mn-lt"/>
              </a:rPr>
              <a:t> class P</a:t>
            </a:r>
            <a:r>
              <a:rPr lang="id-ID" kern="0" dirty="0">
                <a:solidFill>
                  <a:srgbClr val="003399"/>
                </a:solidFill>
                <a:latin typeface="+mn-lt"/>
              </a:rPr>
              <a:t>erusahaan</a:t>
            </a:r>
            <a:r>
              <a:rPr lang="en-US" kern="0" dirty="0">
                <a:solidFill>
                  <a:srgbClr val="003399"/>
                </a:solidFill>
                <a:latin typeface="+mn-lt"/>
              </a:rPr>
              <a:t> </a:t>
            </a:r>
            <a:r>
              <a:rPr lang="en-US" kern="0" dirty="0" err="1">
                <a:solidFill>
                  <a:srgbClr val="003399"/>
                </a:solidFill>
                <a:latin typeface="+mn-lt"/>
              </a:rPr>
              <a:t>dan</a:t>
            </a:r>
            <a:r>
              <a:rPr lang="en-US" kern="0" dirty="0">
                <a:solidFill>
                  <a:srgbClr val="003399"/>
                </a:solidFill>
                <a:latin typeface="+mn-lt"/>
              </a:rPr>
              <a:t> </a:t>
            </a:r>
            <a:r>
              <a:rPr lang="en-US" kern="0" dirty="0" err="1">
                <a:solidFill>
                  <a:srgbClr val="003399"/>
                </a:solidFill>
                <a:latin typeface="+mn-lt"/>
              </a:rPr>
              <a:t>objek</a:t>
            </a:r>
            <a:r>
              <a:rPr lang="en-US" kern="0" dirty="0">
                <a:solidFill>
                  <a:srgbClr val="003399"/>
                </a:solidFill>
                <a:latin typeface="+mn-lt"/>
              </a:rPr>
              <a:t> </a:t>
            </a:r>
            <a:r>
              <a:rPr lang="en-US" kern="0" dirty="0" err="1">
                <a:solidFill>
                  <a:srgbClr val="003399"/>
                </a:solidFill>
                <a:latin typeface="+mn-lt"/>
              </a:rPr>
              <a:t>pegawai</a:t>
            </a:r>
            <a:r>
              <a:rPr lang="en-US" kern="0" dirty="0">
                <a:solidFill>
                  <a:srgbClr val="003399"/>
                </a:solidFill>
                <a:latin typeface="+mn-lt"/>
              </a:rPr>
              <a:t> </a:t>
            </a:r>
            <a:r>
              <a:rPr lang="en-US" kern="0" dirty="0" err="1">
                <a:solidFill>
                  <a:srgbClr val="003399"/>
                </a:solidFill>
                <a:latin typeface="+mn-lt"/>
              </a:rPr>
              <a:t>dibuat</a:t>
            </a:r>
            <a:r>
              <a:rPr lang="en-US" kern="0" dirty="0">
                <a:solidFill>
                  <a:srgbClr val="003399"/>
                </a:solidFill>
                <a:latin typeface="+mn-lt"/>
              </a:rPr>
              <a:t> </a:t>
            </a:r>
            <a:r>
              <a:rPr lang="en-US" kern="0" dirty="0" err="1">
                <a:solidFill>
                  <a:srgbClr val="003399"/>
                </a:solidFill>
                <a:latin typeface="+mn-lt"/>
              </a:rPr>
              <a:t>dari</a:t>
            </a:r>
            <a:r>
              <a:rPr lang="en-US" kern="0" dirty="0">
                <a:solidFill>
                  <a:srgbClr val="003399"/>
                </a:solidFill>
                <a:latin typeface="+mn-lt"/>
              </a:rPr>
              <a:t> class </a:t>
            </a:r>
            <a:r>
              <a:rPr lang="en-US" kern="0" dirty="0" err="1">
                <a:solidFill>
                  <a:srgbClr val="003399"/>
                </a:solidFill>
                <a:latin typeface="+mn-lt"/>
              </a:rPr>
              <a:t>Pegawai</a:t>
            </a:r>
            <a:r>
              <a:rPr lang="en-US" kern="0" dirty="0">
                <a:solidFill>
                  <a:srgbClr val="003399"/>
                </a:solidFill>
                <a:latin typeface="+mn-lt"/>
              </a:rPr>
              <a:t> yang </a:t>
            </a:r>
            <a:r>
              <a:rPr lang="en-US" kern="0" dirty="0" err="1">
                <a:solidFill>
                  <a:srgbClr val="003399"/>
                </a:solidFill>
                <a:latin typeface="+mn-lt"/>
              </a:rPr>
              <a:t>telah</a:t>
            </a:r>
            <a:r>
              <a:rPr lang="en-US" kern="0" dirty="0">
                <a:solidFill>
                  <a:srgbClr val="003399"/>
                </a:solidFill>
                <a:latin typeface="+mn-lt"/>
              </a:rPr>
              <a:t> </a:t>
            </a:r>
            <a:r>
              <a:rPr lang="en-US" kern="0" dirty="0" err="1">
                <a:solidFill>
                  <a:srgbClr val="003399"/>
                </a:solidFill>
                <a:latin typeface="+mn-lt"/>
              </a:rPr>
              <a:t>dibuat</a:t>
            </a:r>
            <a:r>
              <a:rPr lang="en-US" kern="0" dirty="0">
                <a:solidFill>
                  <a:srgbClr val="003399"/>
                </a:solidFill>
                <a:latin typeface="+mn-lt"/>
              </a:rPr>
              <a:t> </a:t>
            </a:r>
            <a:r>
              <a:rPr lang="en-US" kern="0" dirty="0" err="1">
                <a:solidFill>
                  <a:srgbClr val="003399"/>
                </a:solidFill>
                <a:latin typeface="+mn-lt"/>
              </a:rPr>
              <a:t>dalam</a:t>
            </a:r>
            <a:r>
              <a:rPr lang="en-US" kern="0" dirty="0">
                <a:solidFill>
                  <a:srgbClr val="003399"/>
                </a:solidFill>
                <a:latin typeface="+mn-lt"/>
              </a:rPr>
              <a:t> </a:t>
            </a:r>
            <a:r>
              <a:rPr lang="en-US" kern="0" dirty="0" err="1">
                <a:solidFill>
                  <a:srgbClr val="003399"/>
                </a:solidFill>
                <a:latin typeface="+mn-lt"/>
              </a:rPr>
              <a:t>modul</a:t>
            </a:r>
            <a:r>
              <a:rPr lang="en-US" kern="0" dirty="0">
                <a:solidFill>
                  <a:srgbClr val="003399"/>
                </a:solidFill>
                <a:latin typeface="+mn-lt"/>
              </a:rPr>
              <a:t> </a:t>
            </a:r>
            <a:r>
              <a:rPr lang="en-US" kern="0" dirty="0" err="1">
                <a:solidFill>
                  <a:srgbClr val="003399"/>
                </a:solidFill>
                <a:latin typeface="+mn-lt"/>
              </a:rPr>
              <a:t>pertemuan</a:t>
            </a:r>
            <a:r>
              <a:rPr lang="en-US" kern="0" dirty="0">
                <a:solidFill>
                  <a:srgbClr val="003399"/>
                </a:solidFill>
                <a:latin typeface="+mn-lt"/>
              </a:rPr>
              <a:t> </a:t>
            </a:r>
            <a:r>
              <a:rPr lang="id-ID" kern="0" dirty="0">
                <a:solidFill>
                  <a:srgbClr val="003399"/>
                </a:solidFill>
                <a:latin typeface="+mn-lt"/>
              </a:rPr>
              <a:t>sebelum</a:t>
            </a:r>
            <a:r>
              <a:rPr lang="en-US" kern="0" dirty="0">
                <a:solidFill>
                  <a:srgbClr val="003399"/>
                </a:solidFill>
                <a:latin typeface="+mn-lt"/>
              </a:rPr>
              <a:t>.</a:t>
            </a:r>
          </a:p>
        </p:txBody>
      </p:sp>
    </p:spTree>
  </p:cSld>
  <p:clrMapOvr>
    <a:masterClrMapping/>
  </p:clrMapOvr>
  <p:transition spd="med" advClick="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4000" b="1"/>
              <a:t>Konsep Dasar (2)</a:t>
            </a:r>
          </a:p>
        </p:txBody>
      </p:sp>
      <p:sp>
        <p:nvSpPr>
          <p:cNvPr id="17411" name="Rectangle 3" descr="Rectangle: Click to edit Master text styles&#10;Second level&#10;Third level&#10;Fourth level&#10;Fifth level"/>
          <p:cNvSpPr>
            <a:spLocks noGrp="1" noChangeArrowheads="1"/>
          </p:cNvSpPr>
          <p:nvPr>
            <p:ph type="body" idx="1"/>
          </p:nvPr>
        </p:nvSpPr>
        <p:spPr/>
        <p:txBody>
          <a:bodyPr/>
          <a:lstStyle/>
          <a:p>
            <a:pPr marL="990600" lvl="1" indent="-533400" eaLnBrk="1" hangingPunct="1"/>
            <a:r>
              <a:rPr lang="en-US"/>
              <a:t>Tanpa Array, program yang mengelola 20 nilai test akan seperti ini:</a:t>
            </a:r>
          </a:p>
        </p:txBody>
      </p:sp>
      <p:sp>
        <p:nvSpPr>
          <p:cNvPr id="17412" name="Rectangle 4"/>
          <p:cNvSpPr>
            <a:spLocks noChangeArrowheads="1"/>
          </p:cNvSpPr>
          <p:nvPr/>
        </p:nvSpPr>
        <p:spPr bwMode="auto">
          <a:xfrm>
            <a:off x="685800" y="3200400"/>
            <a:ext cx="8077200" cy="1920875"/>
          </a:xfrm>
          <a:prstGeom prst="rect">
            <a:avLst/>
          </a:prstGeom>
          <a:solidFill>
            <a:srgbClr val="DFDFDF"/>
          </a:solidFill>
          <a:ln w="9525">
            <a:noFill/>
            <a:miter lim="800000"/>
            <a:headEnd/>
            <a:tailEnd/>
          </a:ln>
        </p:spPr>
        <p:txBody>
          <a:bodyPr>
            <a:spAutoFit/>
          </a:bodyPr>
          <a:lstStyle/>
          <a:p>
            <a:r>
              <a:rPr lang="en-US" sz="2000">
                <a:solidFill>
                  <a:srgbClr val="000000"/>
                </a:solidFill>
                <a:latin typeface="Courier New" pitchFamily="49" charset="0"/>
                <a:cs typeface="Courier New" pitchFamily="49" charset="0"/>
              </a:rPr>
              <a:t>private String name;</a:t>
            </a:r>
            <a:endParaRPr lang="en-US" sz="2000">
              <a:latin typeface="Courier New" pitchFamily="49" charset="0"/>
              <a:cs typeface="Courier New" pitchFamily="49" charset="0"/>
            </a:endParaRPr>
          </a:p>
          <a:p>
            <a:pPr eaLnBrk="0" hangingPunct="0"/>
            <a:r>
              <a:rPr lang="en-US" sz="2000">
                <a:solidFill>
                  <a:srgbClr val="000000"/>
                </a:solidFill>
                <a:latin typeface="Courier New" pitchFamily="49" charset="0"/>
                <a:cs typeface="Courier New" pitchFamily="49" charset="0"/>
              </a:rPr>
              <a:t>private int test1,  test2,  test3,  test4,  test5,   </a:t>
            </a:r>
            <a:endParaRPr lang="en-US" sz="2000">
              <a:latin typeface="Courier New" pitchFamily="49" charset="0"/>
              <a:cs typeface="Courier New" pitchFamily="49" charset="0"/>
            </a:endParaRPr>
          </a:p>
          <a:p>
            <a:pPr eaLnBrk="0" hangingPunct="0"/>
            <a:r>
              <a:rPr lang="en-US" sz="2000">
                <a:solidFill>
                  <a:srgbClr val="000000"/>
                </a:solidFill>
                <a:latin typeface="Courier New" pitchFamily="49" charset="0"/>
                <a:cs typeface="Courier New" pitchFamily="49" charset="0"/>
              </a:rPr>
              <a:t>            test6,  test7,  test8,  test9,  test10,  </a:t>
            </a:r>
            <a:endParaRPr lang="en-US" sz="2000">
              <a:latin typeface="Courier New" pitchFamily="49" charset="0"/>
              <a:cs typeface="Courier New" pitchFamily="49" charset="0"/>
            </a:endParaRPr>
          </a:p>
          <a:p>
            <a:pPr eaLnBrk="0" hangingPunct="0"/>
            <a:r>
              <a:rPr lang="en-US" sz="2000">
                <a:solidFill>
                  <a:srgbClr val="000000"/>
                </a:solidFill>
                <a:latin typeface="Courier New" pitchFamily="49" charset="0"/>
                <a:cs typeface="Courier New" pitchFamily="49" charset="0"/>
              </a:rPr>
              <a:t>            test11, test12, test13, test14, test15,   </a:t>
            </a:r>
            <a:endParaRPr lang="en-US" sz="2000">
              <a:latin typeface="Courier New" pitchFamily="49" charset="0"/>
              <a:cs typeface="Courier New" pitchFamily="49" charset="0"/>
            </a:endParaRPr>
          </a:p>
          <a:p>
            <a:pPr eaLnBrk="0" hangingPunct="0"/>
            <a:r>
              <a:rPr lang="en-US" sz="2000">
                <a:solidFill>
                  <a:srgbClr val="000000"/>
                </a:solidFill>
                <a:latin typeface="Courier New" pitchFamily="49" charset="0"/>
                <a:cs typeface="Courier New" pitchFamily="49" charset="0"/>
              </a:rPr>
              <a:t>            test16, test17, test18, test19, test20;   </a:t>
            </a:r>
            <a:endParaRPr lang="en-US" sz="2000">
              <a:latin typeface="Courier New" pitchFamily="49" charset="0"/>
              <a:cs typeface="Courier New" pitchFamily="49" charset="0"/>
            </a:endParaRPr>
          </a:p>
          <a:p>
            <a:pPr eaLnBrk="0" hangingPunct="0"/>
            <a:endParaRPr lang="en-US" sz="2000"/>
          </a:p>
        </p:txBody>
      </p:sp>
    </p:spTree>
  </p:cSld>
  <p:clrMapOvr>
    <a:masterClrMapping/>
  </p:clrMapOvr>
  <p:transition spd="med" advClick="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b="1"/>
              <a:t>Konsep Dasar (2)</a:t>
            </a:r>
          </a:p>
        </p:txBody>
      </p:sp>
      <p:sp>
        <p:nvSpPr>
          <p:cNvPr id="18435" name="Rectangle 3" descr="Rectangle: Click to edit Master text styles&#10;Second level&#10;Third level&#10;Fourth level&#10;Fifth level"/>
          <p:cNvSpPr>
            <a:spLocks noGrp="1" noChangeArrowheads="1"/>
          </p:cNvSpPr>
          <p:nvPr>
            <p:ph type="body" idx="1"/>
          </p:nvPr>
        </p:nvSpPr>
        <p:spPr/>
        <p:txBody>
          <a:bodyPr/>
          <a:lstStyle/>
          <a:p>
            <a:pPr marL="990600" lvl="1" indent="-533400" eaLnBrk="1" hangingPunct="1"/>
            <a:r>
              <a:rPr lang="en-US" sz="3200"/>
              <a:t>Ketika mencarai rata-rata maka programnya akan begini:</a:t>
            </a:r>
          </a:p>
          <a:p>
            <a:pPr marL="990600" lvl="1" indent="-533400" eaLnBrk="1" hangingPunct="1">
              <a:buFont typeface="Wingdings" pitchFamily="2" charset="2"/>
              <a:buNone/>
            </a:pPr>
            <a:endParaRPr lang="en-US" sz="3200"/>
          </a:p>
        </p:txBody>
      </p:sp>
      <p:sp>
        <p:nvSpPr>
          <p:cNvPr id="18436" name="Rectangle 4"/>
          <p:cNvSpPr>
            <a:spLocks noChangeArrowheads="1"/>
          </p:cNvSpPr>
          <p:nvPr/>
        </p:nvSpPr>
        <p:spPr bwMode="auto">
          <a:xfrm>
            <a:off x="762000" y="3124200"/>
            <a:ext cx="8077200" cy="2959100"/>
          </a:xfrm>
          <a:prstGeom prst="rect">
            <a:avLst/>
          </a:prstGeom>
          <a:solidFill>
            <a:srgbClr val="DFDFDF"/>
          </a:solidFill>
          <a:ln w="9525">
            <a:noFill/>
            <a:miter lim="800000"/>
            <a:headEnd/>
            <a:tailEnd/>
          </a:ln>
        </p:spPr>
        <p:txBody>
          <a:bodyPr>
            <a:spAutoFit/>
          </a:bodyPr>
          <a:lstStyle/>
          <a:p>
            <a:r>
              <a:rPr lang="en-US" sz="2000">
                <a:solidFill>
                  <a:srgbClr val="000000"/>
                </a:solidFill>
                <a:latin typeface="Courier New" pitchFamily="49" charset="0"/>
                <a:cs typeface="Courier New" pitchFamily="49" charset="0"/>
              </a:rPr>
              <a:t>// Hitung rata-rata nilai</a:t>
            </a:r>
            <a:endParaRPr lang="en-US" sz="2000">
              <a:latin typeface="Courier New" pitchFamily="49" charset="0"/>
              <a:cs typeface="Courier New" pitchFamily="49" charset="0"/>
            </a:endParaRPr>
          </a:p>
          <a:p>
            <a:pPr eaLnBrk="0" hangingPunct="0"/>
            <a:r>
              <a:rPr lang="en-US" sz="2000">
                <a:solidFill>
                  <a:srgbClr val="000000"/>
                </a:solidFill>
                <a:latin typeface="Courier New" pitchFamily="49" charset="0"/>
                <a:cs typeface="Courier New" pitchFamily="49" charset="0"/>
              </a:rPr>
              <a:t>public double getRataRata(){</a:t>
            </a:r>
            <a:endParaRPr lang="en-US" sz="2000">
              <a:latin typeface="Courier New" pitchFamily="49" charset="0"/>
              <a:cs typeface="Courier New" pitchFamily="49" charset="0"/>
            </a:endParaRPr>
          </a:p>
          <a:p>
            <a:pPr eaLnBrk="0" hangingPunct="0"/>
            <a:r>
              <a:rPr lang="en-US" sz="2000">
                <a:solidFill>
                  <a:srgbClr val="000000"/>
                </a:solidFill>
                <a:latin typeface="Courier New" pitchFamily="49" charset="0"/>
                <a:cs typeface="Courier New" pitchFamily="49" charset="0"/>
              </a:rPr>
              <a:t>    double rataRata;</a:t>
            </a:r>
            <a:endParaRPr lang="en-US" sz="2000">
              <a:latin typeface="Courier New" pitchFamily="49" charset="0"/>
              <a:cs typeface="Courier New" pitchFamily="49" charset="0"/>
            </a:endParaRPr>
          </a:p>
          <a:p>
            <a:pPr eaLnBrk="0" hangingPunct="0"/>
            <a:r>
              <a:rPr lang="en-US" sz="2000">
                <a:solidFill>
                  <a:srgbClr val="000000"/>
                </a:solidFill>
                <a:latin typeface="Courier New" pitchFamily="49" charset="0"/>
                <a:cs typeface="Courier New" pitchFamily="49" charset="0"/>
              </a:rPr>
              <a:t>    </a:t>
            </a:r>
            <a:r>
              <a:rPr lang="en-US" sz="1800">
                <a:solidFill>
                  <a:srgbClr val="000000"/>
                </a:solidFill>
                <a:latin typeface="Courier New" pitchFamily="49" charset="0"/>
                <a:cs typeface="Courier New" pitchFamily="49" charset="0"/>
              </a:rPr>
              <a:t>rataRata = </a:t>
            </a:r>
            <a:r>
              <a:rPr lang="en-US" sz="1600">
                <a:solidFill>
                  <a:srgbClr val="000000"/>
                </a:solidFill>
                <a:latin typeface="Courier New" pitchFamily="49" charset="0"/>
                <a:cs typeface="Courier New" pitchFamily="49" charset="0"/>
              </a:rPr>
              <a:t>(test1 + test2  + test3  + test4  + test5 +</a:t>
            </a:r>
            <a:endParaRPr lang="en-US" sz="1600">
              <a:latin typeface="Courier New" pitchFamily="49" charset="0"/>
              <a:cs typeface="Courier New" pitchFamily="49" charset="0"/>
            </a:endParaRPr>
          </a:p>
          <a:p>
            <a:pPr eaLnBrk="0" hangingPunct="0"/>
            <a:r>
              <a:rPr lang="en-US" sz="1600">
                <a:solidFill>
                  <a:srgbClr val="000000"/>
                </a:solidFill>
                <a:latin typeface="Courier New" pitchFamily="49" charset="0"/>
                <a:cs typeface="Courier New" pitchFamily="49" charset="0"/>
              </a:rPr>
              <a:t>               test6  + test7  + test8  + test9  + test10 +</a:t>
            </a:r>
            <a:endParaRPr lang="en-US" sz="1600">
              <a:latin typeface="Courier New" pitchFamily="49" charset="0"/>
              <a:cs typeface="Courier New" pitchFamily="49" charset="0"/>
            </a:endParaRPr>
          </a:p>
          <a:p>
            <a:pPr eaLnBrk="0" hangingPunct="0"/>
            <a:r>
              <a:rPr lang="en-US" sz="1600">
                <a:solidFill>
                  <a:srgbClr val="000000"/>
                </a:solidFill>
                <a:latin typeface="Courier New" pitchFamily="49" charset="0"/>
                <a:cs typeface="Courier New" pitchFamily="49" charset="0"/>
              </a:rPr>
              <a:t>               test11 + test12 + test13 + test14 + test15 +</a:t>
            </a:r>
            <a:endParaRPr lang="en-US" sz="1600">
              <a:latin typeface="Courier New" pitchFamily="49" charset="0"/>
              <a:cs typeface="Courier New" pitchFamily="49" charset="0"/>
            </a:endParaRPr>
          </a:p>
          <a:p>
            <a:pPr eaLnBrk="0" hangingPunct="0"/>
            <a:r>
              <a:rPr lang="en-US" sz="1600">
                <a:solidFill>
                  <a:srgbClr val="000000"/>
                </a:solidFill>
                <a:latin typeface="Courier New" pitchFamily="49" charset="0"/>
                <a:cs typeface="Courier New" pitchFamily="49" charset="0"/>
              </a:rPr>
              <a:t>               test16 + test17 + test18 + test19 + test20) / 20;</a:t>
            </a:r>
            <a:endParaRPr lang="en-US" sz="1600">
              <a:latin typeface="Courier New" pitchFamily="49" charset="0"/>
              <a:cs typeface="Courier New" pitchFamily="49" charset="0"/>
            </a:endParaRPr>
          </a:p>
          <a:p>
            <a:pPr eaLnBrk="0" hangingPunct="0"/>
            <a:r>
              <a:rPr lang="en-US" sz="2000">
                <a:solidFill>
                  <a:srgbClr val="000000"/>
                </a:solidFill>
                <a:latin typeface="Courier New" pitchFamily="49" charset="0"/>
                <a:cs typeface="Courier New" pitchFamily="49" charset="0"/>
              </a:rPr>
              <a:t>    return rataRata;</a:t>
            </a:r>
            <a:endParaRPr lang="en-US" sz="2000">
              <a:latin typeface="Courier New" pitchFamily="49" charset="0"/>
              <a:cs typeface="Courier New" pitchFamily="49" charset="0"/>
            </a:endParaRPr>
          </a:p>
          <a:p>
            <a:pPr eaLnBrk="0" hangingPunct="0"/>
            <a:r>
              <a:rPr lang="en-US" sz="2000">
                <a:solidFill>
                  <a:srgbClr val="000000"/>
                </a:solidFill>
                <a:latin typeface="Courier New" pitchFamily="49" charset="0"/>
                <a:cs typeface="Courier New" pitchFamily="49" charset="0"/>
              </a:rPr>
              <a:t>}</a:t>
            </a:r>
            <a:endParaRPr lang="en-US" sz="2000">
              <a:latin typeface="Courier New" pitchFamily="49" charset="0"/>
              <a:cs typeface="Courier New" pitchFamily="49" charset="0"/>
            </a:endParaRPr>
          </a:p>
          <a:p>
            <a:pPr eaLnBrk="0" hangingPunct="0"/>
            <a:endParaRPr lang="en-US" sz="2000"/>
          </a:p>
        </p:txBody>
      </p:sp>
    </p:spTree>
  </p:cSld>
  <p:clrMapOvr>
    <a:masterClrMapping/>
  </p:clrMapOvr>
  <p:transition spd="med" advClick="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b="1"/>
              <a:t>Konsep Dasar (2)</a:t>
            </a:r>
          </a:p>
        </p:txBody>
      </p:sp>
      <p:sp>
        <p:nvSpPr>
          <p:cNvPr id="19459" name="Rectangle 3" descr="Rectangle: Click to edit Master text styles&#10;Second level&#10;Third level&#10;Fourth level&#10;Fifth level"/>
          <p:cNvSpPr>
            <a:spLocks noGrp="1" noChangeArrowheads="1"/>
          </p:cNvSpPr>
          <p:nvPr>
            <p:ph type="body" idx="1"/>
          </p:nvPr>
        </p:nvSpPr>
        <p:spPr>
          <a:xfrm>
            <a:off x="838200" y="1752600"/>
            <a:ext cx="7772400" cy="4800600"/>
          </a:xfrm>
        </p:spPr>
        <p:txBody>
          <a:bodyPr/>
          <a:lstStyle/>
          <a:p>
            <a:pPr marL="990600" lvl="1" indent="-533400" eaLnBrk="1" hangingPunct="1"/>
            <a:r>
              <a:rPr lang="en-US"/>
              <a:t>Isi dalam Array disebut elemen</a:t>
            </a:r>
          </a:p>
          <a:p>
            <a:pPr marL="990600" lvl="1" indent="-533400" eaLnBrk="1" hangingPunct="1"/>
            <a:endParaRPr lang="en-US" sz="500"/>
          </a:p>
          <a:p>
            <a:pPr marL="990600" lvl="1" indent="-533400" eaLnBrk="1" hangingPunct="1"/>
            <a:r>
              <a:rPr lang="en-US"/>
              <a:t>Di dalam suatu Array, semua elemen harus mempunyai tipe yang sama</a:t>
            </a:r>
          </a:p>
          <a:p>
            <a:pPr marL="990600" lvl="1" indent="-533400" eaLnBrk="1" hangingPunct="1"/>
            <a:endParaRPr lang="en-US" sz="500"/>
          </a:p>
          <a:p>
            <a:pPr marL="990600" lvl="1" indent="-533400" eaLnBrk="1" hangingPunct="1"/>
            <a:r>
              <a:rPr lang="en-US"/>
              <a:t>Tipe Array dapat berupa tipe primitif/dasar ataupun tipe referensi</a:t>
            </a:r>
          </a:p>
          <a:p>
            <a:pPr marL="1371600" lvl="2" indent="-457200" eaLnBrk="1" hangingPunct="1"/>
            <a:endParaRPr lang="en-US" sz="500"/>
          </a:p>
          <a:p>
            <a:pPr marL="1371600" lvl="2" indent="-457200" eaLnBrk="1" hangingPunct="1"/>
            <a:r>
              <a:rPr lang="en-US"/>
              <a:t>Kita boleh mendefinisikan array dengan tipe int atau nama atau obyek tertentu</a:t>
            </a:r>
          </a:p>
          <a:p>
            <a:pPr marL="1371600" lvl="2" indent="-457200" eaLnBrk="1" hangingPunct="1"/>
            <a:r>
              <a:rPr lang="en-US"/>
              <a:t>Indeks array dimulai dari 0 (nol) bukan dari 1 (satu)</a:t>
            </a:r>
          </a:p>
          <a:p>
            <a:pPr marL="609600" indent="-609600" eaLnBrk="1" hangingPunct="1">
              <a:buFont typeface="Wingdings" pitchFamily="2" charset="2"/>
              <a:buNone/>
            </a:pPr>
            <a:endParaRPr lang="en-US" sz="2400"/>
          </a:p>
        </p:txBody>
      </p:sp>
    </p:spTree>
  </p:cSld>
  <p:clrMapOvr>
    <a:masterClrMapping/>
  </p:clrMapOvr>
  <p:transition spd="med" advClick="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b="1"/>
              <a:t>Konsep Dasar (2)</a:t>
            </a:r>
          </a:p>
        </p:txBody>
      </p:sp>
      <p:sp>
        <p:nvSpPr>
          <p:cNvPr id="20483" name="Rectangle 3" descr="Rectangle: Click to edit Master text styles&#10;Second level&#10;Third level&#10;Fourth level&#10;Fifth level"/>
          <p:cNvSpPr>
            <a:spLocks noGrp="1" noChangeArrowheads="1"/>
          </p:cNvSpPr>
          <p:nvPr>
            <p:ph type="body" idx="1"/>
          </p:nvPr>
        </p:nvSpPr>
        <p:spPr>
          <a:xfrm>
            <a:off x="685800" y="1600200"/>
            <a:ext cx="7924800" cy="4419600"/>
          </a:xfrm>
        </p:spPr>
        <p:txBody>
          <a:bodyPr/>
          <a:lstStyle/>
          <a:p>
            <a:pPr marL="1371600" lvl="2" indent="-457200" eaLnBrk="1" hangingPunct="1"/>
            <a:r>
              <a:rPr lang="en-US"/>
              <a:t>Elemen pertama dari array test dirujuk dengan test[0], yang kedua dengan test[1], dan sebagainya. </a:t>
            </a:r>
          </a:p>
          <a:p>
            <a:pPr marL="1371600" lvl="2" indent="-457200" eaLnBrk="1" hangingPunct="1"/>
            <a:r>
              <a:rPr lang="en-US"/>
              <a:t>Posisi (letak) elemen di suatu array disebut dengan index atau subkrip.</a:t>
            </a:r>
            <a:endParaRPr lang="en-US" sz="1800"/>
          </a:p>
        </p:txBody>
      </p:sp>
      <p:pic>
        <p:nvPicPr>
          <p:cNvPr id="20484" name="Picture 4"/>
          <p:cNvPicPr>
            <a:picLocks noChangeAspect="1" noChangeArrowheads="1"/>
          </p:cNvPicPr>
          <p:nvPr/>
        </p:nvPicPr>
        <p:blipFill>
          <a:blip r:embed="rId2"/>
          <a:srcRect/>
          <a:stretch>
            <a:fillRect/>
          </a:stretch>
        </p:blipFill>
        <p:spPr bwMode="auto">
          <a:xfrm>
            <a:off x="1600200" y="3352800"/>
            <a:ext cx="6629400" cy="3276600"/>
          </a:xfrm>
          <a:prstGeom prst="rect">
            <a:avLst/>
          </a:prstGeom>
          <a:noFill/>
          <a:ln w="9525">
            <a:noFill/>
            <a:miter lim="800000"/>
            <a:headEnd/>
            <a:tailEnd/>
          </a:ln>
        </p:spPr>
      </p:pic>
    </p:spTree>
  </p:cSld>
  <p:clrMapOvr>
    <a:masterClrMapping/>
  </p:clrMapOvr>
  <p:transition spd="med" advClick="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673100" y="274638"/>
            <a:ext cx="7808913" cy="1146175"/>
          </a:xfrm>
        </p:spPr>
        <p:txBody>
          <a:bodyPr/>
          <a:lstStyle/>
          <a:p>
            <a:pPr marL="195263" indent="-195263"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a:solidFill>
                  <a:srgbClr val="C00000"/>
                </a:solidFill>
              </a:rPr>
              <a:t>Array dalam JAVA</a:t>
            </a:r>
          </a:p>
        </p:txBody>
      </p:sp>
      <p:sp>
        <p:nvSpPr>
          <p:cNvPr id="21507" name="Rectangle 2"/>
          <p:cNvSpPr>
            <a:spLocks noGrp="1" noChangeArrowheads="1"/>
          </p:cNvSpPr>
          <p:nvPr>
            <p:ph type="subTitle" idx="4294967295"/>
          </p:nvPr>
        </p:nvSpPr>
        <p:spPr>
          <a:xfrm>
            <a:off x="179388" y="1498600"/>
            <a:ext cx="8734425" cy="4730750"/>
          </a:xfrm>
        </p:spPr>
        <p:txBody>
          <a:bodyPr anchor="ctr"/>
          <a:lstStyle/>
          <a:p>
            <a:pPr marL="0" indent="0" eaLnBrk="1" hangingPunct="1">
              <a:buClr>
                <a:srgbClr val="000000"/>
              </a:buClr>
              <a:buSzPct val="45000"/>
              <a:buFont typeface="StarSymbol" charset="0"/>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dirty="0"/>
              <a:t>Array </a:t>
            </a:r>
            <a:r>
              <a:rPr lang="en-GB" dirty="0" err="1"/>
              <a:t>harus</a:t>
            </a:r>
            <a:r>
              <a:rPr lang="en-GB" dirty="0"/>
              <a:t> </a:t>
            </a:r>
            <a:r>
              <a:rPr lang="en-GB" dirty="0" err="1"/>
              <a:t>dideklarasikan</a:t>
            </a:r>
            <a:r>
              <a:rPr lang="en-GB" dirty="0"/>
              <a:t> </a:t>
            </a:r>
            <a:r>
              <a:rPr lang="en-GB" dirty="0" err="1"/>
              <a:t>dulu</a:t>
            </a:r>
            <a:r>
              <a:rPr lang="en-GB" dirty="0"/>
              <a:t> </a:t>
            </a:r>
            <a:r>
              <a:rPr lang="en-GB" dirty="0" err="1"/>
              <a:t>baru</a:t>
            </a:r>
            <a:r>
              <a:rPr lang="en-GB" dirty="0"/>
              <a:t> di </a:t>
            </a:r>
            <a:r>
              <a:rPr lang="en-GB" dirty="0" err="1"/>
              <a:t>alokasikan</a:t>
            </a:r>
            <a:r>
              <a:rPr lang="en-GB" dirty="0"/>
              <a:t>.</a:t>
            </a:r>
          </a:p>
          <a:p>
            <a:pPr marL="0" indent="0" eaLnBrk="1" hangingPunct="1">
              <a:buClr>
                <a:srgbClr val="000000"/>
              </a:buClr>
              <a:buSzPct val="45000"/>
              <a:buFont typeface="StarSymbol" charset="0"/>
              <a:buChar char="●"/>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dirty="0" err="1"/>
              <a:t>Contoh</a:t>
            </a:r>
            <a:r>
              <a:rPr lang="en-GB" dirty="0"/>
              <a:t> </a:t>
            </a:r>
            <a:r>
              <a:rPr lang="en-GB" dirty="0" err="1"/>
              <a:t>pendeklarasian</a:t>
            </a:r>
            <a:r>
              <a:rPr lang="en-GB" dirty="0"/>
              <a:t> Array  </a:t>
            </a:r>
            <a:r>
              <a:rPr lang="en-GB" dirty="0" err="1"/>
              <a:t>adalah</a:t>
            </a:r>
            <a:r>
              <a:rPr lang="en-GB" dirty="0"/>
              <a:t> </a:t>
            </a:r>
            <a:r>
              <a:rPr lang="en-GB" dirty="0" err="1"/>
              <a:t>sbb</a:t>
            </a:r>
            <a:r>
              <a:rPr lang="en-GB" dirty="0"/>
              <a:t>:</a:t>
            </a:r>
          </a:p>
          <a:p>
            <a:pPr marL="0" indent="0" eaLnBrk="1" hangingPunct="1">
              <a:buClr>
                <a:srgbClr val="000000"/>
              </a:buClr>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GB" dirty="0">
              <a:solidFill>
                <a:srgbClr val="99284C"/>
              </a:solidFill>
            </a:endParaRPr>
          </a:p>
          <a:p>
            <a:pPr marL="0" indent="0" eaLnBrk="1" hangingPunct="1">
              <a:buClr>
                <a:srgbClr val="000000"/>
              </a:buClr>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000" dirty="0" err="1">
                <a:solidFill>
                  <a:srgbClr val="0000FF"/>
                </a:solidFill>
                <a:latin typeface="Courier" pitchFamily="49" charset="0"/>
              </a:rPr>
              <a:t>int</a:t>
            </a:r>
            <a:r>
              <a:rPr lang="en-GB" sz="2000" dirty="0">
                <a:solidFill>
                  <a:srgbClr val="0000FF"/>
                </a:solidFill>
                <a:latin typeface="Courier" pitchFamily="49" charset="0"/>
              </a:rPr>
              <a:t>[]    </a:t>
            </a:r>
            <a:r>
              <a:rPr lang="en-GB" sz="2000" dirty="0" err="1">
                <a:solidFill>
                  <a:srgbClr val="0000FF"/>
                </a:solidFill>
                <a:latin typeface="Courier" pitchFamily="49" charset="0"/>
              </a:rPr>
              <a:t>hitung</a:t>
            </a:r>
            <a:r>
              <a:rPr lang="en-GB" sz="2000" dirty="0">
                <a:solidFill>
                  <a:srgbClr val="0000FF"/>
                </a:solidFill>
                <a:latin typeface="Courier" pitchFamily="49" charset="0"/>
              </a:rPr>
              <a:t>;//</a:t>
            </a:r>
            <a:r>
              <a:rPr lang="en-GB" sz="2000" dirty="0">
                <a:solidFill>
                  <a:srgbClr val="FF0000"/>
                </a:solidFill>
                <a:latin typeface="Courier" pitchFamily="49" charset="0"/>
              </a:rPr>
              <a:t>array </a:t>
            </a:r>
            <a:r>
              <a:rPr lang="en-GB" sz="2000" dirty="0" err="1">
                <a:solidFill>
                  <a:srgbClr val="FF0000"/>
                </a:solidFill>
                <a:latin typeface="Courier" pitchFamily="49" charset="0"/>
              </a:rPr>
              <a:t>hitung</a:t>
            </a:r>
            <a:r>
              <a:rPr lang="en-GB" sz="2000" dirty="0">
                <a:solidFill>
                  <a:srgbClr val="FF0000"/>
                </a:solidFill>
                <a:latin typeface="Courier" pitchFamily="49" charset="0"/>
              </a:rPr>
              <a:t> </a:t>
            </a:r>
            <a:r>
              <a:rPr lang="en-GB" sz="2000" dirty="0" err="1">
                <a:solidFill>
                  <a:srgbClr val="FF0000"/>
                </a:solidFill>
                <a:latin typeface="Courier" pitchFamily="49" charset="0"/>
              </a:rPr>
              <a:t>dng</a:t>
            </a:r>
            <a:r>
              <a:rPr lang="en-GB" sz="2000" dirty="0">
                <a:solidFill>
                  <a:srgbClr val="FF0000"/>
                </a:solidFill>
                <a:latin typeface="Courier" pitchFamily="49" charset="0"/>
              </a:rPr>
              <a:t> </a:t>
            </a:r>
            <a:r>
              <a:rPr lang="en-GB" sz="2000" dirty="0" err="1">
                <a:solidFill>
                  <a:srgbClr val="FF0000"/>
                </a:solidFill>
                <a:latin typeface="Courier" pitchFamily="49" charset="0"/>
              </a:rPr>
              <a:t>tipe</a:t>
            </a:r>
            <a:r>
              <a:rPr lang="en-GB" sz="2000" dirty="0">
                <a:solidFill>
                  <a:srgbClr val="FF0000"/>
                </a:solidFill>
                <a:latin typeface="Courier" pitchFamily="49" charset="0"/>
              </a:rPr>
              <a:t> </a:t>
            </a:r>
            <a:r>
              <a:rPr lang="en-GB" sz="2000" dirty="0" err="1">
                <a:solidFill>
                  <a:srgbClr val="FF0000"/>
                </a:solidFill>
                <a:latin typeface="Courier" pitchFamily="49" charset="0"/>
              </a:rPr>
              <a:t>int</a:t>
            </a:r>
            <a:endParaRPr lang="en-GB" sz="2000" dirty="0">
              <a:solidFill>
                <a:srgbClr val="FF0000"/>
              </a:solidFill>
              <a:latin typeface="Courier" pitchFamily="49" charset="0"/>
            </a:endParaRPr>
          </a:p>
          <a:p>
            <a:pPr marL="0" indent="0" eaLnBrk="1" hangingPunct="1">
              <a:lnSpc>
                <a:spcPct val="97000"/>
              </a:lnSpc>
              <a:buClr>
                <a:srgbClr val="000000"/>
              </a:buClr>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000" dirty="0">
                <a:solidFill>
                  <a:srgbClr val="0000FF"/>
                </a:solidFill>
                <a:latin typeface="Courier" pitchFamily="49" charset="0"/>
              </a:rPr>
              <a:t>double[] counter;//</a:t>
            </a:r>
            <a:r>
              <a:rPr lang="en-GB" sz="2000" dirty="0">
                <a:solidFill>
                  <a:srgbClr val="FF0000"/>
                </a:solidFill>
                <a:latin typeface="Courier" pitchFamily="49" charset="0"/>
              </a:rPr>
              <a:t>array counter </a:t>
            </a:r>
            <a:r>
              <a:rPr lang="en-GB" sz="2000" dirty="0" err="1">
                <a:solidFill>
                  <a:srgbClr val="FF0000"/>
                </a:solidFill>
                <a:latin typeface="Courier" pitchFamily="49" charset="0"/>
              </a:rPr>
              <a:t>bertipe</a:t>
            </a:r>
            <a:r>
              <a:rPr lang="en-GB" sz="2000" dirty="0">
                <a:solidFill>
                  <a:srgbClr val="FF0000"/>
                </a:solidFill>
                <a:latin typeface="Courier" pitchFamily="49" charset="0"/>
              </a:rPr>
              <a:t> double</a:t>
            </a:r>
          </a:p>
          <a:p>
            <a:pPr marL="0" indent="0" eaLnBrk="1" hangingPunct="1">
              <a:lnSpc>
                <a:spcPct val="97000"/>
              </a:lnSpc>
              <a:buClr>
                <a:srgbClr val="000000"/>
              </a:buClr>
              <a:buSzPct val="45000"/>
              <a:buFontTx/>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2000" dirty="0" err="1">
                <a:solidFill>
                  <a:srgbClr val="0000FF"/>
                </a:solidFill>
                <a:latin typeface="Courier" pitchFamily="49" charset="0"/>
              </a:rPr>
              <a:t>Buku</a:t>
            </a:r>
            <a:r>
              <a:rPr lang="en-GB" sz="2000" dirty="0">
                <a:solidFill>
                  <a:srgbClr val="0000FF"/>
                </a:solidFill>
                <a:latin typeface="Courier" pitchFamily="49" charset="0"/>
              </a:rPr>
              <a:t>[]   </a:t>
            </a:r>
            <a:r>
              <a:rPr lang="en-GB" sz="2000" dirty="0" err="1">
                <a:solidFill>
                  <a:srgbClr val="0000FF"/>
                </a:solidFill>
                <a:latin typeface="Courier" pitchFamily="49" charset="0"/>
              </a:rPr>
              <a:t>jenisBuku</a:t>
            </a:r>
            <a:r>
              <a:rPr lang="en-GB" sz="2000" dirty="0">
                <a:solidFill>
                  <a:srgbClr val="0000FF"/>
                </a:solidFill>
                <a:latin typeface="Courier" pitchFamily="49" charset="0"/>
              </a:rPr>
              <a:t>;//</a:t>
            </a:r>
            <a:r>
              <a:rPr lang="en-GB" sz="2000" dirty="0">
                <a:solidFill>
                  <a:srgbClr val="FF0000"/>
                </a:solidFill>
                <a:latin typeface="Courier" pitchFamily="49" charset="0"/>
              </a:rPr>
              <a:t>array </a:t>
            </a:r>
            <a:r>
              <a:rPr lang="en-GB" sz="2000" dirty="0" err="1">
                <a:solidFill>
                  <a:srgbClr val="FF0000"/>
                </a:solidFill>
                <a:latin typeface="Courier" pitchFamily="49" charset="0"/>
              </a:rPr>
              <a:t>jenisBuku</a:t>
            </a:r>
            <a:r>
              <a:rPr lang="en-GB" sz="2000" dirty="0">
                <a:solidFill>
                  <a:srgbClr val="FF0000"/>
                </a:solidFill>
                <a:latin typeface="Courier" pitchFamily="49" charset="0"/>
              </a:rPr>
              <a:t> </a:t>
            </a:r>
            <a:r>
              <a:rPr lang="en-GB" sz="2000" dirty="0" err="1">
                <a:solidFill>
                  <a:srgbClr val="FF0000"/>
                </a:solidFill>
                <a:latin typeface="Courier" pitchFamily="49" charset="0"/>
              </a:rPr>
              <a:t>bertipe</a:t>
            </a:r>
            <a:r>
              <a:rPr lang="en-GB" sz="2000" dirty="0">
                <a:solidFill>
                  <a:srgbClr val="FF0000"/>
                </a:solidFill>
                <a:latin typeface="Courier" pitchFamily="49" charset="0"/>
              </a:rPr>
              <a:t> </a:t>
            </a:r>
            <a:r>
              <a:rPr lang="en-GB" sz="2000" dirty="0" err="1">
                <a:solidFill>
                  <a:srgbClr val="FF0000"/>
                </a:solidFill>
                <a:latin typeface="Courier" pitchFamily="49" charset="0"/>
              </a:rPr>
              <a:t>obyek</a:t>
            </a:r>
            <a:r>
              <a:rPr lang="en-GB" sz="2000" dirty="0">
                <a:solidFill>
                  <a:srgbClr val="FF0000"/>
                </a:solidFill>
                <a:latin typeface="Courier" pitchFamily="49" charset="0"/>
              </a:rPr>
              <a:t> </a:t>
            </a:r>
            <a:r>
              <a:rPr lang="en-GB" sz="2000" dirty="0" err="1">
                <a:solidFill>
                  <a:srgbClr val="FF0000"/>
                </a:solidFill>
                <a:latin typeface="Courier" pitchFamily="49" charset="0"/>
              </a:rPr>
              <a:t>Buku</a:t>
            </a:r>
            <a:endParaRPr lang="en-GB" sz="2000" dirty="0">
              <a:solidFill>
                <a:srgbClr val="FF0000"/>
              </a:solidFill>
              <a:latin typeface="Courier" pitchFamily="49"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body"/>
          </p:nvPr>
        </p:nvSpPr>
        <p:spPr>
          <a:xfrm>
            <a:off x="844550" y="511175"/>
            <a:ext cx="7635875" cy="6067425"/>
          </a:xfrm>
        </p:spPr>
        <p:txBody>
          <a:bodyPr anchor="t"/>
          <a:lstStyle/>
          <a:p>
            <a:pPr marL="456487" indent="-391686" algn="l" eaLnBrk="1" hangingPunct="1">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900" dirty="0" err="1">
                <a:solidFill>
                  <a:srgbClr val="003399"/>
                </a:solidFill>
              </a:rPr>
              <a:t>Pengalokasian</a:t>
            </a:r>
            <a:r>
              <a:rPr lang="en-GB" sz="2900" dirty="0">
                <a:solidFill>
                  <a:srgbClr val="003399"/>
                </a:solidFill>
              </a:rPr>
              <a:t> Array </a:t>
            </a:r>
            <a:r>
              <a:rPr lang="en-GB" sz="2900" dirty="0" err="1">
                <a:solidFill>
                  <a:srgbClr val="003399"/>
                </a:solidFill>
              </a:rPr>
              <a:t>menggunakan</a:t>
            </a:r>
            <a:r>
              <a:rPr lang="en-GB" sz="2900" dirty="0">
                <a:solidFill>
                  <a:srgbClr val="003399"/>
                </a:solidFill>
              </a:rPr>
              <a:t> keyword  </a:t>
            </a:r>
            <a:r>
              <a:rPr lang="en-GB" dirty="0">
                <a:solidFill>
                  <a:srgbClr val="003399"/>
                </a:solidFill>
                <a:latin typeface="Courier" pitchFamily="49" charset="0"/>
              </a:rPr>
              <a:t>new</a:t>
            </a:r>
            <a:r>
              <a:rPr lang="en-GB" sz="2900" dirty="0">
                <a:solidFill>
                  <a:srgbClr val="003399"/>
                </a:solidFill>
              </a:rPr>
              <a:t>   </a:t>
            </a:r>
            <a:r>
              <a:rPr lang="en-GB" sz="2900" dirty="0" err="1">
                <a:solidFill>
                  <a:srgbClr val="003399"/>
                </a:solidFill>
              </a:rPr>
              <a:t>seperti</a:t>
            </a:r>
            <a:r>
              <a:rPr lang="en-GB" sz="2900" dirty="0">
                <a:solidFill>
                  <a:srgbClr val="003399"/>
                </a:solidFill>
              </a:rPr>
              <a:t> </a:t>
            </a:r>
            <a:r>
              <a:rPr lang="en-GB" sz="2900" dirty="0" err="1">
                <a:solidFill>
                  <a:srgbClr val="003399"/>
                </a:solidFill>
              </a:rPr>
              <a:t>mengalokasikan</a:t>
            </a:r>
            <a:r>
              <a:rPr lang="en-GB" sz="2900" dirty="0">
                <a:solidFill>
                  <a:srgbClr val="003399"/>
                </a:solidFill>
              </a:rPr>
              <a:t> </a:t>
            </a:r>
            <a:r>
              <a:rPr lang="en-GB" sz="2900" dirty="0" err="1">
                <a:solidFill>
                  <a:srgbClr val="003399"/>
                </a:solidFill>
              </a:rPr>
              <a:t>objek</a:t>
            </a:r>
            <a:r>
              <a:rPr lang="en-GB" sz="2900" dirty="0">
                <a:solidFill>
                  <a:srgbClr val="003399"/>
                </a:solidFill>
              </a:rPr>
              <a:t>.</a:t>
            </a:r>
          </a:p>
          <a:p>
            <a:pPr marL="456487" indent="-391686" algn="l" eaLnBrk="1" hangingPunct="1">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900" dirty="0" err="1">
                <a:solidFill>
                  <a:srgbClr val="003399"/>
                </a:solidFill>
              </a:rPr>
              <a:t>Contohnya</a:t>
            </a:r>
            <a:r>
              <a:rPr lang="en-GB" sz="2900" dirty="0">
                <a:solidFill>
                  <a:srgbClr val="003399"/>
                </a:solidFill>
              </a:rPr>
              <a:t> </a:t>
            </a:r>
            <a:r>
              <a:rPr lang="en-GB" sz="2900" dirty="0" err="1">
                <a:solidFill>
                  <a:srgbClr val="003399"/>
                </a:solidFill>
              </a:rPr>
              <a:t>adalah</a:t>
            </a:r>
            <a:r>
              <a:rPr lang="en-GB" sz="2900" dirty="0">
                <a:solidFill>
                  <a:srgbClr val="003399"/>
                </a:solidFill>
              </a:rPr>
              <a:t> </a:t>
            </a:r>
            <a:r>
              <a:rPr lang="en-GB" sz="2900" dirty="0" err="1">
                <a:solidFill>
                  <a:srgbClr val="003399"/>
                </a:solidFill>
              </a:rPr>
              <a:t>sbb</a:t>
            </a:r>
            <a:r>
              <a:rPr lang="en-GB" sz="2900" dirty="0">
                <a:solidFill>
                  <a:srgbClr val="003399"/>
                </a:solidFill>
              </a:rPr>
              <a:t>:</a:t>
            </a:r>
          </a:p>
          <a:p>
            <a:pPr marL="456487" indent="-391686" algn="l" eaLnBrk="1" hangingPunct="1">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lang="en-GB" sz="2900" dirty="0">
              <a:solidFill>
                <a:srgbClr val="003399"/>
              </a:solidFill>
            </a:endParaRPr>
          </a:p>
          <a:p>
            <a:pPr marL="1501943" lvl="4" indent="-391686" algn="l" eaLnBrk="1" hangingPunct="1">
              <a:lnSpc>
                <a:spcPct val="97000"/>
              </a:lnSpc>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900" dirty="0" err="1">
                <a:solidFill>
                  <a:srgbClr val="003399"/>
                </a:solidFill>
                <a:latin typeface="Courier" pitchFamily="49" charset="0"/>
              </a:rPr>
              <a:t>hitung</a:t>
            </a:r>
            <a:r>
              <a:rPr lang="en-GB" sz="2900" dirty="0">
                <a:solidFill>
                  <a:srgbClr val="003399"/>
                </a:solidFill>
                <a:latin typeface="Courier" pitchFamily="49" charset="0"/>
              </a:rPr>
              <a:t>    = new </a:t>
            </a:r>
            <a:r>
              <a:rPr lang="en-GB" sz="2900" dirty="0" err="1">
                <a:solidFill>
                  <a:srgbClr val="003399"/>
                </a:solidFill>
                <a:latin typeface="Courier" pitchFamily="49" charset="0"/>
              </a:rPr>
              <a:t>int</a:t>
            </a:r>
            <a:r>
              <a:rPr lang="en-GB" sz="2900" dirty="0">
                <a:solidFill>
                  <a:srgbClr val="003399"/>
                </a:solidFill>
                <a:latin typeface="Courier" pitchFamily="49" charset="0"/>
              </a:rPr>
              <a:t>[10];</a:t>
            </a:r>
          </a:p>
          <a:p>
            <a:pPr marL="1501943" lvl="4" indent="-391686" algn="l" eaLnBrk="1" hangingPunct="1">
              <a:lnSpc>
                <a:spcPct val="97000"/>
              </a:lnSpc>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900" dirty="0">
                <a:solidFill>
                  <a:srgbClr val="003399"/>
                </a:solidFill>
                <a:latin typeface="Courier" pitchFamily="49" charset="0"/>
              </a:rPr>
              <a:t>counter   = new double[5];</a:t>
            </a:r>
          </a:p>
          <a:p>
            <a:pPr marL="1501943" lvl="4" indent="-391686" algn="l" eaLnBrk="1" hangingPunct="1">
              <a:lnSpc>
                <a:spcPct val="97000"/>
              </a:lnSpc>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900" dirty="0" err="1">
                <a:solidFill>
                  <a:srgbClr val="003399"/>
                </a:solidFill>
                <a:latin typeface="Courier" pitchFamily="49" charset="0"/>
              </a:rPr>
              <a:t>jenisBuku</a:t>
            </a:r>
            <a:r>
              <a:rPr lang="en-GB" sz="2900" dirty="0">
                <a:solidFill>
                  <a:srgbClr val="003399"/>
                </a:solidFill>
                <a:latin typeface="Courier" pitchFamily="49" charset="0"/>
              </a:rPr>
              <a:t> = new </a:t>
            </a:r>
            <a:r>
              <a:rPr lang="en-GB" sz="2900" dirty="0" err="1">
                <a:solidFill>
                  <a:srgbClr val="003399"/>
                </a:solidFill>
                <a:latin typeface="Courier" pitchFamily="49" charset="0"/>
              </a:rPr>
              <a:t>Buku</a:t>
            </a:r>
            <a:r>
              <a:rPr lang="en-GB" sz="2900" dirty="0">
                <a:solidFill>
                  <a:srgbClr val="003399"/>
                </a:solidFill>
                <a:latin typeface="Courier" pitchFamily="49" charset="0"/>
              </a:rPr>
              <a:t>[10];</a:t>
            </a:r>
          </a:p>
          <a:p>
            <a:pPr marL="456487" indent="-391686" algn="l" eaLnBrk="1" hangingPunct="1">
              <a:buClr>
                <a:srgbClr val="99284C"/>
              </a:buClr>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lang="en-GB" sz="2900" dirty="0">
              <a:solidFill>
                <a:srgbClr val="003399"/>
              </a:solidFill>
            </a:endParaRPr>
          </a:p>
          <a:p>
            <a:pPr marL="456487" indent="-391686" algn="l" eaLnBrk="1" hangingPunct="1">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900" dirty="0" err="1">
                <a:solidFill>
                  <a:srgbClr val="003399"/>
                </a:solidFill>
              </a:rPr>
              <a:t>Contoh</a:t>
            </a:r>
            <a:r>
              <a:rPr lang="en-GB" sz="2900" dirty="0">
                <a:solidFill>
                  <a:srgbClr val="003399"/>
                </a:solidFill>
              </a:rPr>
              <a:t> </a:t>
            </a:r>
            <a:r>
              <a:rPr lang="en-GB" sz="2900" dirty="0" err="1">
                <a:solidFill>
                  <a:srgbClr val="003399"/>
                </a:solidFill>
              </a:rPr>
              <a:t>di</a:t>
            </a:r>
            <a:r>
              <a:rPr lang="en-GB" sz="2900" dirty="0">
                <a:solidFill>
                  <a:srgbClr val="003399"/>
                </a:solidFill>
              </a:rPr>
              <a:t> </a:t>
            </a:r>
            <a:r>
              <a:rPr lang="en-GB" sz="2900" dirty="0" err="1">
                <a:solidFill>
                  <a:srgbClr val="003399"/>
                </a:solidFill>
              </a:rPr>
              <a:t>atas</a:t>
            </a:r>
            <a:r>
              <a:rPr lang="en-GB" sz="2900" dirty="0">
                <a:solidFill>
                  <a:srgbClr val="003399"/>
                </a:solidFill>
              </a:rPr>
              <a:t> </a:t>
            </a:r>
            <a:r>
              <a:rPr lang="en-GB" sz="2900" dirty="0" err="1">
                <a:solidFill>
                  <a:srgbClr val="003399"/>
                </a:solidFill>
              </a:rPr>
              <a:t>berarti</a:t>
            </a:r>
            <a:r>
              <a:rPr lang="en-GB" sz="2900" dirty="0">
                <a:solidFill>
                  <a:srgbClr val="003399"/>
                </a:solidFill>
              </a:rPr>
              <a:t> </a:t>
            </a:r>
            <a:r>
              <a:rPr lang="en-GB" sz="2900" dirty="0" err="1">
                <a:solidFill>
                  <a:srgbClr val="003399"/>
                </a:solidFill>
              </a:rPr>
              <a:t>mengalokasikan</a:t>
            </a:r>
            <a:r>
              <a:rPr lang="en-GB" sz="2900" dirty="0">
                <a:solidFill>
                  <a:srgbClr val="003399"/>
                </a:solidFill>
              </a:rPr>
              <a:t> </a:t>
            </a:r>
            <a:r>
              <a:rPr lang="en-GB" sz="3300" dirty="0" err="1">
                <a:solidFill>
                  <a:srgbClr val="003399"/>
                </a:solidFill>
                <a:latin typeface="Courier" pitchFamily="49" charset="0"/>
              </a:rPr>
              <a:t>hitung</a:t>
            </a:r>
            <a:r>
              <a:rPr lang="en-GB" sz="2900" dirty="0">
                <a:solidFill>
                  <a:srgbClr val="003399"/>
                </a:solidFill>
              </a:rPr>
              <a:t> </a:t>
            </a:r>
            <a:r>
              <a:rPr lang="en-GB" sz="2900" dirty="0" err="1">
                <a:solidFill>
                  <a:srgbClr val="003399"/>
                </a:solidFill>
              </a:rPr>
              <a:t>sebanyak</a:t>
            </a:r>
            <a:r>
              <a:rPr lang="en-GB" sz="2900" dirty="0">
                <a:solidFill>
                  <a:srgbClr val="003399"/>
                </a:solidFill>
              </a:rPr>
              <a:t> 10 </a:t>
            </a:r>
            <a:r>
              <a:rPr lang="en-GB" sz="2900" dirty="0" err="1">
                <a:solidFill>
                  <a:srgbClr val="003399"/>
                </a:solidFill>
              </a:rPr>
              <a:t>variabel</a:t>
            </a:r>
            <a:r>
              <a:rPr lang="en-GB" sz="2900" dirty="0">
                <a:solidFill>
                  <a:srgbClr val="003399"/>
                </a:solidFill>
              </a:rPr>
              <a:t> </a:t>
            </a:r>
            <a:r>
              <a:rPr lang="en-GB" sz="3300" dirty="0">
                <a:solidFill>
                  <a:srgbClr val="003399"/>
                </a:solidFill>
                <a:latin typeface="Courier" pitchFamily="49" charset="0"/>
              </a:rPr>
              <a:t>int</a:t>
            </a:r>
            <a:r>
              <a:rPr lang="en-GB" sz="2900" dirty="0">
                <a:solidFill>
                  <a:srgbClr val="003399"/>
                </a:solidFill>
              </a:rPr>
              <a:t>.</a:t>
            </a:r>
          </a:p>
          <a:p>
            <a:pPr marL="456487" indent="-391686" algn="l" eaLnBrk="1" hangingPunct="1">
              <a:buClr>
                <a:srgbClr val="99284C"/>
              </a:buClr>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900" dirty="0" err="1">
                <a:solidFill>
                  <a:srgbClr val="003399"/>
                </a:solidFill>
              </a:rPr>
              <a:t>Mengalokasikan</a:t>
            </a:r>
            <a:r>
              <a:rPr lang="en-GB" sz="2900" dirty="0">
                <a:solidFill>
                  <a:srgbClr val="003399"/>
                </a:solidFill>
              </a:rPr>
              <a:t> </a:t>
            </a:r>
            <a:r>
              <a:rPr lang="en-GB" sz="3300" dirty="0" err="1">
                <a:solidFill>
                  <a:srgbClr val="003399"/>
                </a:solidFill>
                <a:latin typeface="Courier" pitchFamily="49" charset="0"/>
              </a:rPr>
              <a:t>jenisBuku</a:t>
            </a:r>
            <a:r>
              <a:rPr lang="en-GB" sz="2900" dirty="0">
                <a:solidFill>
                  <a:srgbClr val="003399"/>
                </a:solidFill>
              </a:rPr>
              <a:t> </a:t>
            </a:r>
            <a:r>
              <a:rPr lang="en-GB" sz="2900" dirty="0" err="1">
                <a:solidFill>
                  <a:srgbClr val="003399"/>
                </a:solidFill>
              </a:rPr>
              <a:t>sebanyak</a:t>
            </a:r>
            <a:r>
              <a:rPr lang="en-GB" sz="2900" dirty="0">
                <a:solidFill>
                  <a:srgbClr val="003399"/>
                </a:solidFill>
              </a:rPr>
              <a:t> 10 </a:t>
            </a:r>
            <a:r>
              <a:rPr lang="en-GB" sz="2900" dirty="0" err="1">
                <a:solidFill>
                  <a:srgbClr val="003399"/>
                </a:solidFill>
              </a:rPr>
              <a:t>objek</a:t>
            </a:r>
            <a:r>
              <a:rPr lang="en-GB" sz="2900" dirty="0">
                <a:solidFill>
                  <a:srgbClr val="003399"/>
                </a:solidFill>
              </a:rPr>
              <a:t> </a:t>
            </a:r>
            <a:r>
              <a:rPr lang="en-GB" sz="2900" dirty="0" err="1">
                <a:solidFill>
                  <a:srgbClr val="003399"/>
                </a:solidFill>
              </a:rPr>
              <a:t>Buku</a:t>
            </a:r>
            <a:r>
              <a:rPr lang="en-GB" sz="2900" dirty="0">
                <a:solidFill>
                  <a:srgbClr val="003399"/>
                </a:solidFill>
              </a:rPr>
              <a:t>. </a:t>
            </a: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ELAPSEDTIME" val="29.68"/>
  <p:tag name="TIMELINE" val="0.6/10.0/16.3"/>
</p:tagLst>
</file>

<file path=ppt/tags/tag10.xml><?xml version="1.0" encoding="utf-8"?>
<p:tagLst xmlns:a="http://schemas.openxmlformats.org/drawingml/2006/main" xmlns:r="http://schemas.openxmlformats.org/officeDocument/2006/relationships" xmlns:p="http://schemas.openxmlformats.org/presentationml/2006/main">
  <p:tag name="ELAPSEDTIME" val="39.792"/>
  <p:tag name="TIMELINE" val="0.9"/>
</p:tagLst>
</file>

<file path=ppt/tags/tag11.xml><?xml version="1.0" encoding="utf-8"?>
<p:tagLst xmlns:a="http://schemas.openxmlformats.org/drawingml/2006/main" xmlns:r="http://schemas.openxmlformats.org/officeDocument/2006/relationships" xmlns:p="http://schemas.openxmlformats.org/presentationml/2006/main">
  <p:tag name="ELAPSEDTIME" val="19.824"/>
  <p:tag name="TIMELINE" val="11.6"/>
</p:tagLst>
</file>

<file path=ppt/tags/tag12.xml><?xml version="1.0" encoding="utf-8"?>
<p:tagLst xmlns:a="http://schemas.openxmlformats.org/drawingml/2006/main" xmlns:r="http://schemas.openxmlformats.org/officeDocument/2006/relationships" xmlns:p="http://schemas.openxmlformats.org/presentationml/2006/main">
  <p:tag name="ELAPSEDTIME" val="18.784"/>
  <p:tag name="TIMELINE" val="9.5"/>
</p:tagLst>
</file>

<file path=ppt/tags/tag13.xml><?xml version="1.0" encoding="utf-8"?>
<p:tagLst xmlns:a="http://schemas.openxmlformats.org/drawingml/2006/main" xmlns:r="http://schemas.openxmlformats.org/officeDocument/2006/relationships" xmlns:p="http://schemas.openxmlformats.org/presentationml/2006/main">
  <p:tag name="ELAPSEDTIME" val="11.824"/>
  <p:tag name="TIMELINE" val="0.7"/>
</p:tagLst>
</file>

<file path=ppt/tags/tag14.xml><?xml version="1.0" encoding="utf-8"?>
<p:tagLst xmlns:a="http://schemas.openxmlformats.org/drawingml/2006/main" xmlns:r="http://schemas.openxmlformats.org/officeDocument/2006/relationships" xmlns:p="http://schemas.openxmlformats.org/presentationml/2006/main">
  <p:tag name="ELAPSEDTIME" val="14.912"/>
  <p:tag name="TIMELINE" val="9.7"/>
</p:tagLst>
</file>

<file path=ppt/tags/tag15.xml><?xml version="1.0" encoding="utf-8"?>
<p:tagLst xmlns:a="http://schemas.openxmlformats.org/drawingml/2006/main" xmlns:r="http://schemas.openxmlformats.org/officeDocument/2006/relationships" xmlns:p="http://schemas.openxmlformats.org/presentationml/2006/main">
  <p:tag name="ELAPSEDTIME" val="14.912"/>
  <p:tag name="TIMELINE" val="9.7"/>
</p:tagLst>
</file>

<file path=ppt/tags/tag2.xml><?xml version="1.0" encoding="utf-8"?>
<p:tagLst xmlns:a="http://schemas.openxmlformats.org/drawingml/2006/main" xmlns:r="http://schemas.openxmlformats.org/officeDocument/2006/relationships" xmlns:p="http://schemas.openxmlformats.org/presentationml/2006/main">
  <p:tag name="ELAPSEDTIME" val="18.352"/>
  <p:tag name="TIMELINE" val="5.4/8.8"/>
</p:tagLst>
</file>

<file path=ppt/tags/tag3.xml><?xml version="1.0" encoding="utf-8"?>
<p:tagLst xmlns:a="http://schemas.openxmlformats.org/drawingml/2006/main" xmlns:r="http://schemas.openxmlformats.org/officeDocument/2006/relationships" xmlns:p="http://schemas.openxmlformats.org/presentationml/2006/main">
  <p:tag name="ELAPSEDTIME" val="32.224"/>
  <p:tag name="TIMELINE" val="12.7/16.8"/>
</p:tagLst>
</file>

<file path=ppt/tags/tag4.xml><?xml version="1.0" encoding="utf-8"?>
<p:tagLst xmlns:a="http://schemas.openxmlformats.org/drawingml/2006/main" xmlns:r="http://schemas.openxmlformats.org/officeDocument/2006/relationships" xmlns:p="http://schemas.openxmlformats.org/presentationml/2006/main">
  <p:tag name="ELAPSEDTIME" val="37.2"/>
  <p:tag name="TIMELINE" val="12.7"/>
</p:tagLst>
</file>

<file path=ppt/tags/tag5.xml><?xml version="1.0" encoding="utf-8"?>
<p:tagLst xmlns:a="http://schemas.openxmlformats.org/drawingml/2006/main" xmlns:r="http://schemas.openxmlformats.org/officeDocument/2006/relationships" xmlns:p="http://schemas.openxmlformats.org/presentationml/2006/main">
  <p:tag name="ELAPSEDTIME" val="32.096"/>
  <p:tag name="TIMELINE" val="9.1"/>
</p:tagLst>
</file>

<file path=ppt/tags/tag6.xml><?xml version="1.0" encoding="utf-8"?>
<p:tagLst xmlns:a="http://schemas.openxmlformats.org/drawingml/2006/main" xmlns:r="http://schemas.openxmlformats.org/officeDocument/2006/relationships" xmlns:p="http://schemas.openxmlformats.org/presentationml/2006/main">
  <p:tag name="ELAPSEDTIME" val="29.136"/>
  <p:tag name="TIMELINE" val="0.6"/>
</p:tagLst>
</file>

<file path=ppt/tags/tag7.xml><?xml version="1.0" encoding="utf-8"?>
<p:tagLst xmlns:a="http://schemas.openxmlformats.org/drawingml/2006/main" xmlns:r="http://schemas.openxmlformats.org/officeDocument/2006/relationships" xmlns:p="http://schemas.openxmlformats.org/presentationml/2006/main">
  <p:tag name="ELAPSEDTIME" val="19.968"/>
  <p:tag name="TIMELINE" val="0.6"/>
</p:tagLst>
</file>

<file path=ppt/tags/tag8.xml><?xml version="1.0" encoding="utf-8"?>
<p:tagLst xmlns:a="http://schemas.openxmlformats.org/drawingml/2006/main" xmlns:r="http://schemas.openxmlformats.org/officeDocument/2006/relationships" xmlns:p="http://schemas.openxmlformats.org/presentationml/2006/main">
  <p:tag name="ELAPSEDTIME" val="80.8"/>
  <p:tag name="TIMELINE" val="28.5/43.5"/>
</p:tagLst>
</file>

<file path=ppt/tags/tag9.xml><?xml version="1.0" encoding="utf-8"?>
<p:tagLst xmlns:a="http://schemas.openxmlformats.org/drawingml/2006/main" xmlns:r="http://schemas.openxmlformats.org/officeDocument/2006/relationships" xmlns:p="http://schemas.openxmlformats.org/presentationml/2006/main">
  <p:tag name="ELAPSEDTIME" val="40.8"/>
  <p:tag name="TIMELINE" val="11.2/14.9"/>
</p:tagLst>
</file>

<file path=ppt/theme/theme1.xml><?xml version="1.0" encoding="utf-8"?>
<a:theme xmlns:a="http://schemas.openxmlformats.org/drawingml/2006/main" name="4th Ed 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800080"/>
      </a:hlink>
      <a:folHlink>
        <a:srgbClr val="FF6600"/>
      </a:folHlink>
    </a:clrScheme>
    <a:fontScheme name="4th Ed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th Ed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th Ed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th Ed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th Ed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th Ed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th Ed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th Ed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Settings\Otoyan\Application Data\Microsoft\Templates\4th Ed Template.pot</Template>
  <TotalTime>1723</TotalTime>
  <Words>4705</Words>
  <Application>Microsoft Office PowerPoint</Application>
  <PresentationFormat>On-screen Show (4:3)</PresentationFormat>
  <Paragraphs>772</Paragraphs>
  <Slides>38</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Comic Sans MS</vt:lpstr>
      <vt:lpstr>Courier</vt:lpstr>
      <vt:lpstr>Courier New</vt:lpstr>
      <vt:lpstr>StarSymbol</vt:lpstr>
      <vt:lpstr>Tahoma</vt:lpstr>
      <vt:lpstr>Times New Roman</vt:lpstr>
      <vt:lpstr>Wingdings</vt:lpstr>
      <vt:lpstr>4th Ed Template</vt:lpstr>
      <vt:lpstr>PowerPoint Presentation</vt:lpstr>
      <vt:lpstr>Kompetensi</vt:lpstr>
      <vt:lpstr>Konsep Dasar (1)</vt:lpstr>
      <vt:lpstr>Konsep Dasar (2)</vt:lpstr>
      <vt:lpstr>Konsep Dasar (2)</vt:lpstr>
      <vt:lpstr>Konsep Dasar (2)</vt:lpstr>
      <vt:lpstr>Konsep Dasar (2)</vt:lpstr>
      <vt:lpstr>Array dalam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 of Objects</vt:lpstr>
      <vt:lpstr>PowerPoint Presentation</vt:lpstr>
      <vt:lpstr>Kelas Mahasiswa </vt:lpstr>
      <vt:lpstr>Membuat Array of Object - 1</vt:lpstr>
      <vt:lpstr>Membuat Array of Object - 2</vt:lpstr>
      <vt:lpstr>Membuat Array of Object - 3</vt:lpstr>
      <vt:lpstr>Pemrosesan Array Mahasiswa – Contoh 1</vt:lpstr>
      <vt:lpstr>Pemrosesan Array Mahasiswa – Contoh 2</vt:lpstr>
      <vt:lpstr>PowerPoint Presentation</vt:lpstr>
      <vt:lpstr>PowerPoint Presentation</vt:lpstr>
      <vt:lpstr>PowerPoint Presentation</vt:lpstr>
      <vt:lpstr>PowerPoint Presentation</vt:lpstr>
      <vt:lpstr>Menghapus Objek – Pendekatan 1</vt:lpstr>
      <vt:lpstr>Menghapus Objek – Pendekatan 2</vt:lpstr>
      <vt:lpstr>Pemrosesan Array Mahasiswa – Contoh 3</vt:lpstr>
      <vt:lpstr>Mengirimkan Array ke Method - 1</vt:lpstr>
      <vt:lpstr>Mengirimkan Array ke Method - - 2</vt:lpstr>
      <vt:lpstr>Mengirimkan Array ke Method - 3</vt:lpstr>
      <vt:lpstr>Mengirimkan Array ke Method - 4</vt:lpstr>
      <vt:lpstr>Mengirimkan Array Of Object ke Method </vt:lpstr>
      <vt:lpstr>PowerPoint Presentation</vt:lpstr>
      <vt:lpstr>TUGAS</vt:lpstr>
      <vt:lpstr>TIKET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Thomas W Otani</dc:creator>
  <cp:lastModifiedBy>asus zenbook</cp:lastModifiedBy>
  <cp:revision>98</cp:revision>
  <dcterms:created xsi:type="dcterms:W3CDTF">2004-11-26T19:48:44Z</dcterms:created>
  <dcterms:modified xsi:type="dcterms:W3CDTF">2022-03-21T12:00:18Z</dcterms:modified>
</cp:coreProperties>
</file>