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271" r:id="rId2"/>
    <p:sldId id="293" r:id="rId3"/>
    <p:sldId id="294" r:id="rId4"/>
    <p:sldId id="285" r:id="rId5"/>
    <p:sldId id="295" r:id="rId6"/>
    <p:sldId id="303" r:id="rId7"/>
    <p:sldId id="304" r:id="rId8"/>
    <p:sldId id="256" r:id="rId9"/>
    <p:sldId id="273" r:id="rId10"/>
    <p:sldId id="257" r:id="rId11"/>
    <p:sldId id="291" r:id="rId12"/>
    <p:sldId id="258" r:id="rId13"/>
    <p:sldId id="259" r:id="rId14"/>
    <p:sldId id="280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2" r:id="rId33"/>
    <p:sldId id="275" r:id="rId34"/>
    <p:sldId id="276" r:id="rId35"/>
    <p:sldId id="274" r:id="rId36"/>
    <p:sldId id="277" r:id="rId37"/>
    <p:sldId id="27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0000"/>
    <a:srgbClr val="FF0000"/>
    <a:srgbClr val="66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>
      <p:cViewPr varScale="1">
        <p:scale>
          <a:sx n="64" d="100"/>
          <a:sy n="64" d="100"/>
        </p:scale>
        <p:origin x="12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F7C5CAD-B786-4347-B016-809E72E1537D}" type="datetimeFigureOut">
              <a:rPr lang="en-US"/>
              <a:pPr>
                <a:defRPr/>
              </a:pPr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9E4354D-3FAA-429C-90B3-595063E6E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EDE2-8F94-4FA1-B25D-382369B3B8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0EB93-CC6D-4954-B679-D4AEAF789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F999D-0D4A-4650-90EA-D48517E9D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25C80-E92E-4256-B4ED-B34FD138EA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02CF29-348D-47AA-B7BA-088A15231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2AFE-95AD-45B5-8EDB-E7EBA7F6C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360AC-6BED-4BF4-BE63-5ABB4F302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F5B89D-F4EF-45C1-B9BC-65FF3CF32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88887-7621-498F-8FC5-FD4D5E7A1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567C-FBE9-4E53-80F9-BD5E2FF26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2806D-82C1-48B1-A01A-C81174CB5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i="0"/>
            </a:lvl1pPr>
          </a:lstStyle>
          <a:p>
            <a:pPr>
              <a:defRPr/>
            </a:pPr>
            <a:fld id="{DDE2E48E-7265-4CD5-B88F-2A138E628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setup"/>
          <p:cNvPicPr>
            <a:picLocks noChangeAspect="1" noChangeArrowheads="1"/>
          </p:cNvPicPr>
          <p:nvPr/>
        </p:nvPicPr>
        <p:blipFill>
          <a:blip r:embed="rId2">
            <a:lum bright="60000" contrast="-86000"/>
          </a:blip>
          <a:srcRect/>
          <a:stretch>
            <a:fillRect/>
          </a:stretch>
        </p:blipFill>
        <p:spPr bwMode="auto">
          <a:xfrm>
            <a:off x="0" y="0"/>
            <a:ext cx="37560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609600" y="914400"/>
            <a:ext cx="7770813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70000"/>
              </a:spcBef>
              <a:buFontTx/>
              <a:buNone/>
            </a:pPr>
            <a:r>
              <a:rPr lang="en-US" sz="3800">
                <a:solidFill>
                  <a:srgbClr val="990033"/>
                </a:solidFill>
                <a:latin typeface="Arial" charset="0"/>
              </a:rPr>
              <a:t>MODUL 8</a:t>
            </a:r>
            <a:br>
              <a:rPr lang="en-US" sz="3800">
                <a:solidFill>
                  <a:srgbClr val="990033"/>
                </a:solidFill>
                <a:latin typeface="Arial" charset="0"/>
              </a:rPr>
            </a:br>
            <a:r>
              <a:rPr lang="en-US" sz="3800">
                <a:solidFill>
                  <a:srgbClr val="990033"/>
                </a:solidFill>
                <a:latin typeface="Arial" charset="0"/>
              </a:rPr>
              <a:t>PBO I</a:t>
            </a:r>
            <a:r>
              <a:rPr lang="en-US" sz="3800">
                <a:solidFill>
                  <a:srgbClr val="FFFF00"/>
                </a:solidFill>
                <a:latin typeface="Arial" charset="0"/>
              </a:rPr>
              <a:t> </a:t>
            </a:r>
            <a:br>
              <a:rPr lang="en-US" sz="3800">
                <a:solidFill>
                  <a:srgbClr val="FFFF00"/>
                </a:solidFill>
                <a:latin typeface="Arial" charset="0"/>
              </a:rPr>
            </a:br>
            <a:r>
              <a:rPr lang="en-US" sz="3800">
                <a:solidFill>
                  <a:srgbClr val="FF9900"/>
                </a:solidFill>
                <a:latin typeface="Arial" charset="0"/>
              </a:rPr>
              <a:t>PEWARISAN (INHERITANCE)</a:t>
            </a:r>
            <a:endParaRPr lang="en-US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2052" name="Rectangle 9"/>
          <p:cNvSpPr>
            <a:spLocks noChangeArrowheads="1"/>
          </p:cNvSpPr>
          <p:nvPr/>
        </p:nvSpPr>
        <p:spPr bwMode="auto">
          <a:xfrm>
            <a:off x="1981200" y="4876800"/>
            <a:ext cx="64008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3399"/>
              </a:solidFill>
              <a:latin typeface="Arial" charset="0"/>
            </a:endParaRPr>
          </a:p>
          <a:p>
            <a:pPr marL="342900" indent="-342900" algn="r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Jurusan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Teknik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Informatika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</a:p>
          <a:p>
            <a:pPr marL="342900" indent="-342900" algn="r">
              <a:lnSpc>
                <a:spcPct val="80000"/>
              </a:lnSpc>
              <a:buFontTx/>
              <a:buNone/>
            </a:pP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Universitas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</a:t>
            </a:r>
            <a:r>
              <a:rPr lang="en-US" sz="2000" dirty="0" err="1">
                <a:solidFill>
                  <a:srgbClr val="003399"/>
                </a:solidFill>
                <a:latin typeface="Arial" charset="0"/>
              </a:rPr>
              <a:t>Sanata</a:t>
            </a:r>
            <a:r>
              <a:rPr lang="en-US" sz="2000" dirty="0">
                <a:solidFill>
                  <a:srgbClr val="003399"/>
                </a:solidFill>
                <a:latin typeface="Arial" charset="0"/>
              </a:rPr>
              <a:t> Dharma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/>
              <a:t>Pewarisan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/>
              <a:t>Di JAVA,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pokok disebut dengan </a:t>
            </a:r>
            <a:r>
              <a:rPr lang="en-US" i="1"/>
              <a:t>superclass</a:t>
            </a:r>
            <a:r>
              <a:rPr lang="en-US"/>
              <a:t>, sedangkan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turunannya disebut dengan </a:t>
            </a:r>
            <a:r>
              <a:rPr lang="en-US" i="1"/>
              <a:t>subclass</a:t>
            </a:r>
            <a:r>
              <a:rPr lang="en-US"/>
              <a:t>.</a:t>
            </a:r>
          </a:p>
          <a:p>
            <a:r>
              <a:rPr lang="en-US"/>
              <a:t>Misalnya: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bawah</a:t>
            </a:r>
            <a:r>
              <a:rPr lang="en-US"/>
              <a:t> merupakan </a:t>
            </a:r>
            <a:r>
              <a:rPr lang="en-US" i="1"/>
              <a:t>subclass</a:t>
            </a:r>
            <a:r>
              <a:rPr lang="en-US"/>
              <a:t> dari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atas</a:t>
            </a:r>
            <a:r>
              <a:rPr lang="en-US"/>
              <a:t>, di JAVA dituliskan sbb:</a:t>
            </a:r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/>
              <a:t>	public </a:t>
            </a:r>
            <a:r>
              <a:rPr lang="en-US" b="1">
                <a:latin typeface="Courier New" pitchFamily="49" charset="0"/>
              </a:rPr>
              <a:t>class bawah </a:t>
            </a:r>
            <a:r>
              <a:rPr lang="en-US" b="1" u="sng">
                <a:latin typeface="Courier New" pitchFamily="49" charset="0"/>
              </a:rPr>
              <a:t>extends</a:t>
            </a:r>
            <a:r>
              <a:rPr lang="en-US" b="1">
                <a:latin typeface="Courier New" pitchFamily="49" charset="0"/>
              </a:rPr>
              <a:t> atas 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    …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/>
              <a:t>Pewarisan</a:t>
            </a:r>
            <a:endParaRPr lang="en-US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2895600" y="2438400"/>
            <a:ext cx="3429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0">
                <a:latin typeface="Courier New" pitchFamily="49" charset="0"/>
              </a:rPr>
              <a:t>ClassAtas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2800" b="1" i="0">
              <a:latin typeface="Courier New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sz="2800" b="1" i="0">
              <a:latin typeface="Courier New" pitchFamily="49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971800" y="4953000"/>
            <a:ext cx="3429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0">
                <a:latin typeface="Courier New" pitchFamily="49" charset="0"/>
              </a:rPr>
              <a:t>ClassBawah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sz="2400" i="0"/>
          </a:p>
          <a:p>
            <a:pPr algn="ctr">
              <a:spcBef>
                <a:spcPct val="0"/>
              </a:spcBef>
              <a:buFontTx/>
              <a:buNone/>
            </a:pPr>
            <a:endParaRPr lang="en-US" sz="2400" i="0"/>
          </a:p>
        </p:txBody>
      </p:sp>
      <p:pic>
        <p:nvPicPr>
          <p:cNvPr id="10245" name="Picture 11" descr="bowler_lining_up_shot_md_w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18129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246" name="Straight Connector 9"/>
          <p:cNvCxnSpPr>
            <a:cxnSpLocks noChangeShapeType="1"/>
          </p:cNvCxnSpPr>
          <p:nvPr/>
        </p:nvCxnSpPr>
        <p:spPr bwMode="auto">
          <a:xfrm rot="5400000" flipH="1" flipV="1">
            <a:off x="4229894" y="4609306"/>
            <a:ext cx="685800" cy="1588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247" name="Isosceles Triangle 11"/>
          <p:cNvSpPr>
            <a:spLocks noChangeArrowheads="1"/>
          </p:cNvSpPr>
          <p:nvPr/>
        </p:nvSpPr>
        <p:spPr bwMode="auto">
          <a:xfrm>
            <a:off x="4419600" y="3962400"/>
            <a:ext cx="304800" cy="304800"/>
          </a:xfrm>
          <a:prstGeom prst="triangle">
            <a:avLst>
              <a:gd name="adj" fmla="val 50000"/>
            </a:avLst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11430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defRPr/>
            </a:pPr>
            <a:r>
              <a:rPr lang="en-US" sz="2800" b="1" i="0" kern="0" dirty="0" err="1">
                <a:latin typeface="Courier New" pitchFamily="49" charset="0"/>
              </a:rPr>
              <a:t>Hubungan</a:t>
            </a:r>
            <a:r>
              <a:rPr lang="en-US" sz="2800" b="1" i="0" kern="0" dirty="0">
                <a:latin typeface="Courier New" pitchFamily="49" charset="0"/>
              </a:rPr>
              <a:t> </a:t>
            </a:r>
            <a:r>
              <a:rPr lang="en-US" sz="2800" b="1" i="0" kern="0" dirty="0" err="1">
                <a:latin typeface="Courier New" pitchFamily="49" charset="0"/>
              </a:rPr>
              <a:t>pewarisan</a:t>
            </a:r>
            <a:r>
              <a:rPr lang="en-US" sz="2800" b="1" i="0" kern="0" dirty="0">
                <a:latin typeface="Courier New" pitchFamily="49" charset="0"/>
              </a:rPr>
              <a:t> </a:t>
            </a:r>
            <a:r>
              <a:rPr lang="en-US" sz="2800" b="1" i="0" kern="0" dirty="0" err="1">
                <a:latin typeface="Courier New" pitchFamily="49" charset="0"/>
              </a:rPr>
              <a:t>di</a:t>
            </a:r>
            <a:r>
              <a:rPr lang="en-US" sz="2800" b="1" i="0" kern="0" dirty="0">
                <a:latin typeface="Courier New" pitchFamily="49" charset="0"/>
              </a:rPr>
              <a:t> </a:t>
            </a:r>
            <a:r>
              <a:rPr lang="en-US" sz="2800" b="1" i="0" kern="0" dirty="0" err="1">
                <a:latin typeface="Courier New" pitchFamily="49" charset="0"/>
              </a:rPr>
              <a:t>dalam</a:t>
            </a:r>
            <a:r>
              <a:rPr lang="en-US" sz="2800" b="1" i="0" kern="0" dirty="0">
                <a:latin typeface="Courier New" pitchFamily="49" charset="0"/>
              </a:rPr>
              <a:t> diagram UML </a:t>
            </a:r>
            <a:r>
              <a:rPr lang="en-US" sz="2800" b="1" i="0" kern="0" dirty="0" err="1">
                <a:latin typeface="Courier New" pitchFamily="49" charset="0"/>
              </a:rPr>
              <a:t>digambarkan</a:t>
            </a:r>
            <a:r>
              <a:rPr lang="en-US" sz="2800" b="1" i="0" kern="0" dirty="0">
                <a:latin typeface="Courier New" pitchFamily="49" charset="0"/>
              </a:rPr>
              <a:t> </a:t>
            </a:r>
            <a:r>
              <a:rPr lang="en-US" sz="2800" b="1" i="0" kern="0" dirty="0" err="1">
                <a:latin typeface="Courier New" pitchFamily="49" charset="0"/>
              </a:rPr>
              <a:t>dgn</a:t>
            </a:r>
            <a:r>
              <a:rPr lang="en-US" sz="2800" b="1" i="0" kern="0" dirty="0">
                <a:latin typeface="Courier New" pitchFamily="49" charset="0"/>
              </a:rPr>
              <a:t> </a:t>
            </a:r>
            <a:r>
              <a:rPr lang="en-US" sz="2800" b="1" i="0" kern="0" dirty="0" err="1">
                <a:latin typeface="Courier New" pitchFamily="49" charset="0"/>
              </a:rPr>
              <a:t>cara</a:t>
            </a:r>
            <a:r>
              <a:rPr lang="en-US" sz="2800" b="1" i="0" kern="0" dirty="0">
                <a:latin typeface="Courier New" pitchFamily="49" charset="0"/>
              </a:rPr>
              <a:t> </a:t>
            </a:r>
            <a:r>
              <a:rPr lang="en-US" sz="2800" b="1" i="0" kern="0" dirty="0" err="1">
                <a:latin typeface="Courier New" pitchFamily="49" charset="0"/>
              </a:rPr>
              <a:t>sbb</a:t>
            </a:r>
            <a:r>
              <a:rPr lang="en-US" sz="2800" b="1" i="0" kern="0" dirty="0">
                <a:latin typeface="Courier New" pitchFamily="49" charset="0"/>
              </a:rPr>
              <a:t>:</a:t>
            </a:r>
          </a:p>
        </p:txBody>
      </p:sp>
      <p:cxnSp>
        <p:nvCxnSpPr>
          <p:cNvPr id="10249" name="Straight Connector 12"/>
          <p:cNvCxnSpPr>
            <a:cxnSpLocks noChangeShapeType="1"/>
          </p:cNvCxnSpPr>
          <p:nvPr/>
        </p:nvCxnSpPr>
        <p:spPr bwMode="auto">
          <a:xfrm>
            <a:off x="2895600" y="3048000"/>
            <a:ext cx="34290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50" name="Straight Connector 16"/>
          <p:cNvCxnSpPr>
            <a:cxnSpLocks noChangeShapeType="1"/>
          </p:cNvCxnSpPr>
          <p:nvPr/>
        </p:nvCxnSpPr>
        <p:spPr bwMode="auto">
          <a:xfrm>
            <a:off x="2895600" y="3505200"/>
            <a:ext cx="34290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51" name="Straight Connector 17"/>
          <p:cNvCxnSpPr>
            <a:cxnSpLocks noChangeShapeType="1"/>
          </p:cNvCxnSpPr>
          <p:nvPr/>
        </p:nvCxnSpPr>
        <p:spPr bwMode="auto">
          <a:xfrm>
            <a:off x="2971800" y="5791200"/>
            <a:ext cx="34290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252" name="Straight Connector 18"/>
          <p:cNvCxnSpPr>
            <a:cxnSpLocks noChangeShapeType="1"/>
          </p:cNvCxnSpPr>
          <p:nvPr/>
        </p:nvCxnSpPr>
        <p:spPr bwMode="auto">
          <a:xfrm>
            <a:off x="2971800" y="6172200"/>
            <a:ext cx="342900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book_page_flip_md_w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727575"/>
            <a:ext cx="2286000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534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Atas</a:t>
            </a:r>
            <a:r>
              <a:rPr lang="en-US" b="1"/>
              <a:t> :</a:t>
            </a: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public class Atas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Atas() {} //constructor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void cetak1()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System.out.println("Ada di class ATAS ..");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1676400"/>
            <a:ext cx="8686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106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bawah</a:t>
            </a:r>
            <a:r>
              <a:rPr lang="en-US" b="1"/>
              <a:t> :</a:t>
            </a: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public class Bawah extends Atas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void cetak2()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System.out.println("Ada di class BAWAH ..");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static void main(String[] args)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Bawah bwh = new Bawah();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bwh.cetak1();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bwh.cetak2();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228600" y="1295400"/>
            <a:ext cx="86868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6248400"/>
            <a:ext cx="2286000" cy="457200"/>
          </a:xfrm>
          <a:noFill/>
        </p:spPr>
        <p:txBody>
          <a:bodyPr/>
          <a:lstStyle/>
          <a:p>
            <a:pPr algn="l"/>
            <a:endParaRPr lang="en-US"/>
          </a:p>
          <a:p>
            <a:pPr algn="l"/>
            <a:r>
              <a:rPr lang="en-US">
                <a:solidFill>
                  <a:srgbClr val="996633"/>
                </a:solidFill>
              </a:rPr>
              <a:t>©The McGraw-Hill Companies, Inc. Permission required for reproduction or display.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81200" cy="457200"/>
          </a:xfrm>
          <a:noFill/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>
                <a:solidFill>
                  <a:srgbClr val="996633"/>
                </a:solidFill>
              </a:rPr>
              <a:t>4</a:t>
            </a:r>
            <a:r>
              <a:rPr lang="en-US" baseline="30000">
                <a:solidFill>
                  <a:srgbClr val="996633"/>
                </a:solidFill>
              </a:rPr>
              <a:t>th</a:t>
            </a:r>
            <a:r>
              <a:rPr lang="en-US">
                <a:solidFill>
                  <a:srgbClr val="996633"/>
                </a:solidFill>
              </a:rPr>
              <a:t> Ed Chapter N</a:t>
            </a:r>
            <a:r>
              <a:rPr lang="en-US" sz="1200">
                <a:solidFill>
                  <a:srgbClr val="996633"/>
                </a:solidFill>
              </a:rPr>
              <a:t> - </a:t>
            </a:r>
            <a:fld id="{C282B54D-1E5C-487F-BD49-6F73B816E0A8}" type="slidenum">
              <a:rPr lang="en-US" smtClean="0">
                <a:solidFill>
                  <a:srgbClr val="996633"/>
                </a:solidFill>
              </a:rPr>
              <a:pPr algn="ctr"/>
              <a:t>14</a:t>
            </a:fld>
            <a:endParaRPr lang="en-US">
              <a:solidFill>
                <a:srgbClr val="996633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762000"/>
          </a:xfrm>
        </p:spPr>
        <p:txBody>
          <a:bodyPr/>
          <a:lstStyle/>
          <a:p>
            <a:r>
              <a:rPr lang="en-US"/>
              <a:t>Hirarki Pewarisan</a:t>
            </a:r>
          </a:p>
        </p:txBody>
      </p:sp>
      <p:pic>
        <p:nvPicPr>
          <p:cNvPr id="13317" name="Picture 3" descr="wu18847_13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70104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38200" y="11430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Berikut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adalah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cara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menuliskan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pewarisan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0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dalam</a:t>
            </a:r>
            <a:r>
              <a:rPr lang="en-US" sz="2800" i="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diagram UML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Contoh Lain</a:t>
            </a: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2743200" y="2209800"/>
            <a:ext cx="6400800" cy="464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340" name="Straight Connector 12"/>
          <p:cNvCxnSpPr>
            <a:cxnSpLocks noChangeShapeType="1"/>
          </p:cNvCxnSpPr>
          <p:nvPr/>
        </p:nvCxnSpPr>
        <p:spPr bwMode="auto">
          <a:xfrm>
            <a:off x="5181600" y="3429000"/>
            <a:ext cx="914400" cy="91440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14341" name="Straight Arrow Connector 20"/>
          <p:cNvCxnSpPr>
            <a:cxnSpLocks noChangeShapeType="1"/>
          </p:cNvCxnSpPr>
          <p:nvPr/>
        </p:nvCxnSpPr>
        <p:spPr bwMode="auto">
          <a:xfrm>
            <a:off x="6477000" y="3886200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14342" name="Rectangle 13"/>
          <p:cNvSpPr>
            <a:spLocks noChangeArrowheads="1"/>
          </p:cNvSpPr>
          <p:nvPr/>
        </p:nvSpPr>
        <p:spPr bwMode="auto">
          <a:xfrm>
            <a:off x="2667000" y="1600200"/>
            <a:ext cx="2133600" cy="609600"/>
          </a:xfrm>
          <a:prstGeom prst="rect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Kendaraan</a:t>
            </a: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609600" y="3048000"/>
            <a:ext cx="1752600" cy="609600"/>
          </a:xfrm>
          <a:prstGeom prst="rect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Mobil</a:t>
            </a:r>
          </a:p>
        </p:txBody>
      </p:sp>
      <p:sp>
        <p:nvSpPr>
          <p:cNvPr id="14344" name="Rectangle 15"/>
          <p:cNvSpPr>
            <a:spLocks noChangeArrowheads="1"/>
          </p:cNvSpPr>
          <p:nvPr/>
        </p:nvSpPr>
        <p:spPr bwMode="auto">
          <a:xfrm>
            <a:off x="3124200" y="3048000"/>
            <a:ext cx="2209800" cy="609600"/>
          </a:xfrm>
          <a:prstGeom prst="rect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Truk</a:t>
            </a:r>
          </a:p>
        </p:txBody>
      </p:sp>
      <p:sp>
        <p:nvSpPr>
          <p:cNvPr id="14345" name="Rectangle 16"/>
          <p:cNvSpPr>
            <a:spLocks noChangeArrowheads="1"/>
          </p:cNvSpPr>
          <p:nvPr/>
        </p:nvSpPr>
        <p:spPr bwMode="auto">
          <a:xfrm>
            <a:off x="6400800" y="3048000"/>
            <a:ext cx="2438400" cy="609600"/>
          </a:xfrm>
          <a:prstGeom prst="rect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/>
              <a:t>SepedaMotor</a:t>
            </a:r>
          </a:p>
        </p:txBody>
      </p:sp>
      <p:cxnSp>
        <p:nvCxnSpPr>
          <p:cNvPr id="14346" name="Straight Arrow Connector 18"/>
          <p:cNvCxnSpPr>
            <a:cxnSpLocks noChangeShapeType="1"/>
            <a:stCxn id="14343" idx="0"/>
            <a:endCxn id="14342" idx="2"/>
          </p:cNvCxnSpPr>
          <p:nvPr/>
        </p:nvCxnSpPr>
        <p:spPr bwMode="auto">
          <a:xfrm rot="5400000" flipH="1" flipV="1">
            <a:off x="2190750" y="1504950"/>
            <a:ext cx="838200" cy="2247900"/>
          </a:xfrm>
          <a:prstGeom prst="straightConnector1">
            <a:avLst/>
          </a:prstGeom>
          <a:noFill/>
          <a:ln w="9525" algn="ctr">
            <a:solidFill>
              <a:schemeClr val="tx1">
                <a:alpha val="7294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347" name="Straight Arrow Connector 19"/>
          <p:cNvCxnSpPr>
            <a:cxnSpLocks noChangeShapeType="1"/>
            <a:endCxn id="14342" idx="2"/>
          </p:cNvCxnSpPr>
          <p:nvPr/>
        </p:nvCxnSpPr>
        <p:spPr bwMode="auto">
          <a:xfrm rot="16200000" flipV="1">
            <a:off x="3505200" y="2438400"/>
            <a:ext cx="838200" cy="381000"/>
          </a:xfrm>
          <a:prstGeom prst="straightConnector1">
            <a:avLst/>
          </a:prstGeom>
          <a:noFill/>
          <a:ln w="9525" algn="ctr">
            <a:solidFill>
              <a:schemeClr val="tx1">
                <a:alpha val="7294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4348" name="Straight Arrow Connector 20"/>
          <p:cNvCxnSpPr>
            <a:cxnSpLocks noChangeShapeType="1"/>
            <a:endCxn id="14342" idx="2"/>
          </p:cNvCxnSpPr>
          <p:nvPr/>
        </p:nvCxnSpPr>
        <p:spPr bwMode="auto">
          <a:xfrm rot="10800000">
            <a:off x="3733800" y="2209800"/>
            <a:ext cx="3352800" cy="838200"/>
          </a:xfrm>
          <a:prstGeom prst="straightConnector1">
            <a:avLst/>
          </a:prstGeom>
          <a:noFill/>
          <a:ln w="9525" algn="ctr">
            <a:solidFill>
              <a:schemeClr val="tx1">
                <a:alpha val="72940"/>
              </a:schemeClr>
            </a:solidFill>
            <a:round/>
            <a:headEnd/>
            <a:tailEnd type="arrow" w="med" len="med"/>
          </a:ln>
        </p:spPr>
      </p:cxnSp>
      <p:sp>
        <p:nvSpPr>
          <p:cNvPr id="14349" name="TextBox 25"/>
          <p:cNvSpPr txBox="1">
            <a:spLocks noChangeArrowheads="1"/>
          </p:cNvSpPr>
          <p:nvPr/>
        </p:nvSpPr>
        <p:spPr bwMode="auto">
          <a:xfrm>
            <a:off x="5029200" y="990600"/>
            <a:ext cx="2362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400"/>
              <a:t> </a:t>
            </a:r>
            <a:r>
              <a:rPr lang="en-US" sz="1600"/>
              <a:t>nomorPolisi</a:t>
            </a:r>
          </a:p>
          <a:p>
            <a:pPr>
              <a:buFontTx/>
              <a:buNone/>
            </a:pPr>
            <a:r>
              <a:rPr lang="en-US" sz="1600"/>
              <a:t>namaPemilik</a:t>
            </a:r>
          </a:p>
          <a:p>
            <a:pPr>
              <a:buFontTx/>
              <a:buNone/>
            </a:pPr>
            <a:r>
              <a:rPr lang="en-US" sz="1600"/>
              <a:t>dijual(pemilikBaru)</a:t>
            </a:r>
          </a:p>
          <a:p>
            <a:pPr>
              <a:buFontTx/>
              <a:buNone/>
            </a:pPr>
            <a:endParaRPr lang="en-US" sz="1400"/>
          </a:p>
        </p:txBody>
      </p:sp>
      <p:sp>
        <p:nvSpPr>
          <p:cNvPr id="14350" name="Rectangle 26"/>
          <p:cNvSpPr>
            <a:spLocks noChangeArrowheads="1"/>
          </p:cNvSpPr>
          <p:nvPr/>
        </p:nvSpPr>
        <p:spPr bwMode="auto">
          <a:xfrm>
            <a:off x="609600" y="4038600"/>
            <a:ext cx="20574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/>
              <a:t>nomorPolisi</a:t>
            </a:r>
          </a:p>
          <a:p>
            <a:pPr>
              <a:buFontTx/>
              <a:buNone/>
            </a:pPr>
            <a:r>
              <a:rPr lang="en-US" sz="1600"/>
              <a:t>namaPemilik</a:t>
            </a:r>
          </a:p>
          <a:p>
            <a:pPr>
              <a:buFontTx/>
              <a:buNone/>
            </a:pPr>
            <a:r>
              <a:rPr lang="en-US" sz="1600" b="1"/>
              <a:t>jumlahPintu</a:t>
            </a:r>
          </a:p>
          <a:p>
            <a:pPr>
              <a:buFontTx/>
              <a:buNone/>
            </a:pPr>
            <a:r>
              <a:rPr lang="en-US" sz="1600"/>
              <a:t>dijual(pemilikBaru)</a:t>
            </a:r>
          </a:p>
        </p:txBody>
      </p:sp>
      <p:sp>
        <p:nvSpPr>
          <p:cNvPr id="14351" name="Rectangle 27"/>
          <p:cNvSpPr>
            <a:spLocks noChangeArrowheads="1"/>
          </p:cNvSpPr>
          <p:nvPr/>
        </p:nvSpPr>
        <p:spPr bwMode="auto">
          <a:xfrm>
            <a:off x="3200400" y="4114800"/>
            <a:ext cx="20574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/>
              <a:t>nomorPolisi</a:t>
            </a:r>
          </a:p>
          <a:p>
            <a:pPr>
              <a:buFontTx/>
              <a:buNone/>
            </a:pPr>
            <a:r>
              <a:rPr lang="en-US" sz="1600"/>
              <a:t>namaPemilik</a:t>
            </a:r>
          </a:p>
          <a:p>
            <a:pPr>
              <a:buFontTx/>
              <a:buNone/>
            </a:pPr>
            <a:r>
              <a:rPr lang="en-US" sz="1600" b="1"/>
              <a:t>jumlahAsRoda</a:t>
            </a:r>
          </a:p>
          <a:p>
            <a:pPr>
              <a:buFontTx/>
              <a:buNone/>
            </a:pPr>
            <a:r>
              <a:rPr lang="en-US" sz="1600"/>
              <a:t>dijual(pemilikBaru)</a:t>
            </a:r>
          </a:p>
        </p:txBody>
      </p:sp>
      <p:sp>
        <p:nvSpPr>
          <p:cNvPr id="14352" name="Rectangle 28"/>
          <p:cNvSpPr>
            <a:spLocks noChangeArrowheads="1"/>
          </p:cNvSpPr>
          <p:nvPr/>
        </p:nvSpPr>
        <p:spPr bwMode="auto">
          <a:xfrm>
            <a:off x="6248400" y="4114800"/>
            <a:ext cx="20574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/>
              <a:t>nomorPolisi</a:t>
            </a:r>
          </a:p>
          <a:p>
            <a:pPr>
              <a:buFontTx/>
              <a:buNone/>
            </a:pPr>
            <a:r>
              <a:rPr lang="en-US" sz="1600"/>
              <a:t>namaPemilik</a:t>
            </a:r>
          </a:p>
          <a:p>
            <a:pPr>
              <a:buFontTx/>
              <a:buNone/>
            </a:pPr>
            <a:r>
              <a:rPr lang="en-US" sz="1600" b="1"/>
              <a:t>manual</a:t>
            </a:r>
          </a:p>
          <a:p>
            <a:pPr>
              <a:buFontTx/>
              <a:buNone/>
            </a:pPr>
            <a:r>
              <a:rPr lang="en-US" sz="1600"/>
              <a:t>dijual(pemilikBaru)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153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Kendaraan</a:t>
            </a:r>
            <a:r>
              <a:rPr lang="en-US" sz="1800" dirty="0"/>
              <a:t> {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nomorPolisi</a:t>
            </a:r>
            <a:r>
              <a:rPr lang="en-US" sz="1800" dirty="0"/>
              <a:t>;</a:t>
            </a:r>
          </a:p>
          <a:p>
            <a:pPr>
              <a:buFontTx/>
              <a:buNone/>
            </a:pPr>
            <a:r>
              <a:rPr lang="en-US" sz="1800" dirty="0"/>
              <a:t>	String </a:t>
            </a:r>
            <a:r>
              <a:rPr lang="en-US" sz="1800" dirty="0" err="1"/>
              <a:t>pemilik</a:t>
            </a:r>
            <a:r>
              <a:rPr lang="en-US" sz="1800" dirty="0"/>
              <a:t>; </a:t>
            </a:r>
          </a:p>
          <a:p>
            <a:pPr>
              <a:buFontTx/>
              <a:buNone/>
            </a:pPr>
            <a:r>
              <a:rPr lang="en-US" sz="1800" dirty="0"/>
              <a:t>	void </a:t>
            </a:r>
            <a:r>
              <a:rPr lang="en-US" sz="1800" dirty="0" err="1"/>
              <a:t>dijual</a:t>
            </a:r>
            <a:r>
              <a:rPr lang="en-US" sz="1800" dirty="0"/>
              <a:t>(String </a:t>
            </a:r>
            <a:r>
              <a:rPr lang="en-US" sz="1800" dirty="0" err="1"/>
              <a:t>pemilikBaru</a:t>
            </a:r>
            <a:r>
              <a:rPr lang="en-US" sz="1800" dirty="0"/>
              <a:t>) {</a:t>
            </a:r>
          </a:p>
          <a:p>
            <a:pPr>
              <a:buFontTx/>
              <a:buNone/>
            </a:pPr>
            <a:r>
              <a:rPr lang="en-US" sz="1800" dirty="0"/>
              <a:t>. . .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  <a:p>
            <a:pPr>
              <a:buFontTx/>
              <a:buNone/>
            </a:pPr>
            <a:r>
              <a:rPr lang="en-US" sz="1800" dirty="0"/>
              <a:t>. . .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  <a:p>
            <a:pPr>
              <a:buFontTx/>
              <a:buNone/>
            </a:pPr>
            <a:r>
              <a:rPr lang="en-US" sz="1800" dirty="0"/>
              <a:t>class Mobil extends </a:t>
            </a:r>
            <a:r>
              <a:rPr lang="en-US" sz="1800" dirty="0" err="1"/>
              <a:t>Kendaraan</a:t>
            </a:r>
            <a:r>
              <a:rPr lang="en-US" sz="1800" dirty="0"/>
              <a:t> {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jumlahPintu</a:t>
            </a:r>
            <a:r>
              <a:rPr lang="en-US" sz="1800" dirty="0"/>
              <a:t>;</a:t>
            </a:r>
          </a:p>
          <a:p>
            <a:pPr>
              <a:buFontTx/>
              <a:buNone/>
            </a:pPr>
            <a:r>
              <a:rPr lang="en-US" sz="1800" dirty="0"/>
              <a:t>. . .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  <a:p>
            <a:pPr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Truk</a:t>
            </a:r>
            <a:r>
              <a:rPr lang="en-US" sz="1800" dirty="0"/>
              <a:t> extends </a:t>
            </a:r>
            <a:r>
              <a:rPr lang="en-US" sz="1800" dirty="0" err="1"/>
              <a:t>Kendaraan</a:t>
            </a:r>
            <a:r>
              <a:rPr lang="en-US" sz="1800" dirty="0"/>
              <a:t> {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jumlahAsRoda</a:t>
            </a:r>
            <a:r>
              <a:rPr lang="en-US" sz="1800" dirty="0"/>
              <a:t>;</a:t>
            </a:r>
          </a:p>
          <a:p>
            <a:pPr>
              <a:buFontTx/>
              <a:buNone/>
            </a:pPr>
            <a:r>
              <a:rPr lang="en-US" sz="1800" dirty="0"/>
              <a:t>. . .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  <a:p>
            <a:pPr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SepedaMotor</a:t>
            </a:r>
            <a:r>
              <a:rPr lang="en-US" sz="1800" dirty="0"/>
              <a:t> extends </a:t>
            </a:r>
            <a:r>
              <a:rPr lang="en-US" sz="1800" dirty="0" err="1"/>
              <a:t>Kendaraan</a:t>
            </a:r>
            <a:r>
              <a:rPr lang="en-US" sz="1800" dirty="0"/>
              <a:t> {</a:t>
            </a:r>
          </a:p>
          <a:p>
            <a:pPr>
              <a:buFontTx/>
              <a:buNone/>
            </a:pPr>
            <a:r>
              <a:rPr lang="en-US" sz="1800" dirty="0"/>
              <a:t>	</a:t>
            </a:r>
            <a:r>
              <a:rPr lang="en-US" sz="1800" dirty="0" err="1"/>
              <a:t>boolean</a:t>
            </a:r>
            <a:r>
              <a:rPr lang="en-US" sz="1800" dirty="0"/>
              <a:t> manual;</a:t>
            </a:r>
          </a:p>
          <a:p>
            <a:pPr>
              <a:buFontTx/>
              <a:buNone/>
            </a:pPr>
            <a:r>
              <a:rPr lang="en-US" sz="1800" dirty="0"/>
              <a:t>. . .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/>
              <a:t>Penggunaan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err="1"/>
              <a:t>Andaikan</a:t>
            </a:r>
            <a:r>
              <a:rPr lang="en-US" sz="2800" dirty="0"/>
              <a:t> </a:t>
            </a:r>
            <a:r>
              <a:rPr lang="en-US" sz="2800" dirty="0" err="1"/>
              <a:t>mobilKu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Mobil yang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dideklarasikan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diinisialisasi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i="1" dirty="0"/>
              <a:t>Mobil </a:t>
            </a:r>
            <a:r>
              <a:rPr lang="en-US" sz="2800" i="1" dirty="0" err="1"/>
              <a:t>mobilKu</a:t>
            </a:r>
            <a:r>
              <a:rPr lang="en-US" sz="2800" i="1" dirty="0"/>
              <a:t> = new Mobil();</a:t>
            </a:r>
          </a:p>
          <a:p>
            <a:pPr>
              <a:buFontTx/>
              <a:buNone/>
            </a:pP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tentu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program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mengakses</a:t>
            </a:r>
            <a:r>
              <a:rPr lang="en-US" sz="2800" dirty="0"/>
              <a:t> </a:t>
            </a:r>
            <a:r>
              <a:rPr lang="en-US" sz="2800" i="1" dirty="0" err="1"/>
              <a:t>mobilKu.jumlahPintu</a:t>
            </a:r>
            <a:endParaRPr lang="en-US" sz="2800" i="1" dirty="0"/>
          </a:p>
          <a:p>
            <a:pPr>
              <a:buFontTx/>
              <a:buNone/>
            </a:pPr>
            <a:r>
              <a:rPr lang="en-US" sz="2800" dirty="0" err="1"/>
              <a:t>Tetapi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kelas</a:t>
            </a:r>
            <a:r>
              <a:rPr lang="en-US" sz="2800" dirty="0"/>
              <a:t> Mobil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turunan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Kendaraan</a:t>
            </a:r>
            <a:r>
              <a:rPr lang="en-US" sz="2800" dirty="0"/>
              <a:t> </a:t>
            </a:r>
            <a:r>
              <a:rPr lang="en-US" sz="2800" dirty="0" err="1"/>
              <a:t>maka</a:t>
            </a:r>
            <a:r>
              <a:rPr lang="en-US" sz="2800" dirty="0"/>
              <a:t> Mobil </a:t>
            </a:r>
            <a:r>
              <a:rPr lang="en-US" sz="2800" dirty="0" err="1"/>
              <a:t>mewarisi</a:t>
            </a:r>
            <a:r>
              <a:rPr lang="en-US" sz="2800" dirty="0"/>
              <a:t> </a:t>
            </a:r>
            <a:r>
              <a:rPr lang="en-US" sz="2800" dirty="0" err="1"/>
              <a:t>sifat</a:t>
            </a:r>
            <a:r>
              <a:rPr lang="en-US" sz="2800" dirty="0"/>
              <a:t> dan </a:t>
            </a:r>
            <a:r>
              <a:rPr lang="en-US" sz="2800" dirty="0" err="1"/>
              <a:t>tingkah</a:t>
            </a:r>
            <a:r>
              <a:rPr lang="en-US" sz="2800" dirty="0"/>
              <a:t> </a:t>
            </a:r>
            <a:r>
              <a:rPr lang="en-US" sz="2800" dirty="0" err="1"/>
              <a:t>laku</a:t>
            </a:r>
            <a:r>
              <a:rPr lang="en-US" sz="2800" dirty="0"/>
              <a:t> </a:t>
            </a:r>
            <a:r>
              <a:rPr lang="en-US" sz="2800" dirty="0" err="1"/>
              <a:t>Kendaraan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pernyataan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 </a:t>
            </a:r>
            <a:r>
              <a:rPr lang="en-US" sz="2800" dirty="0" err="1"/>
              <a:t>syah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mobilKu.nomorPolisi</a:t>
            </a:r>
            <a:r>
              <a:rPr lang="en-US" sz="2800" dirty="0"/>
              <a:t>;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mobilKu.namaPemilik</a:t>
            </a:r>
            <a:r>
              <a:rPr lang="en-US" sz="2800" dirty="0"/>
              <a:t>;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mobilKu.dijual</a:t>
            </a:r>
            <a:r>
              <a:rPr lang="en-US" sz="2800" dirty="0"/>
              <a:t>(</a:t>
            </a:r>
            <a:r>
              <a:rPr lang="en-US" sz="2800" dirty="0" err="1"/>
              <a:t>pembeli</a:t>
            </a:r>
            <a:r>
              <a:rPr lang="en-US" sz="2800" dirty="0"/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/>
          <a:lstStyle/>
          <a:p>
            <a:r>
              <a:rPr lang="en-US"/>
              <a:t>Referensi Obyek Warisan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772400" cy="5638800"/>
          </a:xfrm>
        </p:spPr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, </a:t>
            </a:r>
            <a:r>
              <a:rPr lang="en-US" sz="2400" dirty="0" err="1"/>
              <a:t>mobil</a:t>
            </a:r>
            <a:r>
              <a:rPr lang="en-US" sz="2400" dirty="0"/>
              <a:t>, </a:t>
            </a:r>
            <a:r>
              <a:rPr lang="en-US" sz="2400" dirty="0" err="1"/>
              <a:t>truk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sepeda</a:t>
            </a:r>
            <a:r>
              <a:rPr lang="en-US" sz="2400" dirty="0"/>
              <a:t> motor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,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Java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Mobil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Truk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SepedaMotor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Akibatnya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syah</a:t>
            </a:r>
            <a:r>
              <a:rPr lang="en-US" sz="2400" dirty="0"/>
              <a:t> :</a:t>
            </a:r>
          </a:p>
          <a:p>
            <a:pPr lvl="1">
              <a:buFontTx/>
              <a:buNone/>
            </a:pPr>
            <a:r>
              <a:rPr lang="en-US" sz="2400" i="1" dirty="0" err="1"/>
              <a:t>Kendaraan</a:t>
            </a:r>
            <a:r>
              <a:rPr lang="en-US" sz="2400" i="1" dirty="0"/>
              <a:t> </a:t>
            </a:r>
            <a:r>
              <a:rPr lang="en-US" sz="2400" i="1" dirty="0" err="1"/>
              <a:t>kendaraanKu</a:t>
            </a:r>
            <a:r>
              <a:rPr lang="en-US" sz="2400" i="1" dirty="0"/>
              <a:t> = </a:t>
            </a:r>
            <a:r>
              <a:rPr lang="en-US" sz="2400" i="1" dirty="0" err="1"/>
              <a:t>mobilKu</a:t>
            </a:r>
            <a:r>
              <a:rPr lang="en-US" sz="2400" i="1" dirty="0"/>
              <a:t>;</a:t>
            </a:r>
          </a:p>
          <a:p>
            <a:pPr lvl="1">
              <a:buFontTx/>
              <a:buNone/>
            </a:pPr>
            <a:r>
              <a:rPr lang="en-US" sz="2400" i="1" dirty="0" err="1"/>
              <a:t>Kendaraan</a:t>
            </a:r>
            <a:r>
              <a:rPr lang="en-US" sz="2400" i="1" dirty="0"/>
              <a:t> </a:t>
            </a:r>
            <a:r>
              <a:rPr lang="en-US" sz="2400" i="1" dirty="0" err="1"/>
              <a:t>kendaraanKu</a:t>
            </a:r>
            <a:r>
              <a:rPr lang="en-US" sz="2400" i="1" dirty="0"/>
              <a:t> = new Mobil();</a:t>
            </a:r>
          </a:p>
          <a:p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pernyataan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kendaraanKu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referensi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yang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 </a:t>
            </a:r>
            <a:r>
              <a:rPr lang="en-US" sz="2400" dirty="0" err="1"/>
              <a:t>instannya</a:t>
            </a:r>
            <a:r>
              <a:rPr lang="en-US" sz="2400" dirty="0"/>
              <a:t>  </a:t>
            </a:r>
            <a:r>
              <a:rPr lang="en-US" sz="2400" dirty="0" err="1"/>
              <a:t>adalah</a:t>
            </a:r>
            <a:r>
              <a:rPr lang="en-US" sz="2400" dirty="0"/>
              <a:t> Mobil.</a:t>
            </a:r>
          </a:p>
          <a:p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kendaraanKu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‘</a:t>
            </a:r>
            <a:r>
              <a:rPr lang="en-US" sz="2400" dirty="0" err="1"/>
              <a:t>ingat</a:t>
            </a:r>
            <a:r>
              <a:rPr lang="en-US" sz="2400" dirty="0"/>
              <a:t>’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Mobil dan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sekedar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endParaRPr lang="en-US" sz="2400" dirty="0"/>
          </a:p>
          <a:p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ttg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class </a:t>
            </a:r>
            <a:r>
              <a:rPr lang="en-US" sz="2400" dirty="0" err="1"/>
              <a:t>sesungguhnya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juga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 dan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operator </a:t>
            </a:r>
            <a:r>
              <a:rPr lang="en-US" sz="2400" b="1" i="1" dirty="0" err="1"/>
              <a:t>instanceof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Akibatnya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8674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Apakah</a:t>
            </a:r>
            <a:r>
              <a:rPr lang="en-US" sz="2400" dirty="0"/>
              <a:t> 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kendaraanKu</a:t>
            </a:r>
            <a:r>
              <a:rPr lang="en-US" sz="2400" dirty="0"/>
              <a:t> yang </a:t>
            </a:r>
            <a:r>
              <a:rPr lang="en-US" sz="2400" dirty="0" err="1"/>
              <a:t>bertipe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  </a:t>
            </a:r>
            <a:r>
              <a:rPr lang="en-US" sz="2400" dirty="0" err="1"/>
              <a:t>sesungguhnya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Mobil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</a:p>
          <a:p>
            <a:pPr lvl="1">
              <a:buFontTx/>
              <a:buNone/>
              <a:defRPr/>
            </a:pPr>
            <a:r>
              <a:rPr lang="en-US" sz="2400" i="1" dirty="0"/>
              <a:t>if (</a:t>
            </a:r>
            <a:r>
              <a:rPr lang="en-US" sz="2400" i="1" dirty="0" err="1"/>
              <a:t>kendaraanKu</a:t>
            </a:r>
            <a:r>
              <a:rPr lang="en-US" sz="2400" i="1" dirty="0"/>
              <a:t> </a:t>
            </a:r>
            <a:r>
              <a:rPr lang="en-US" sz="2400" i="1" dirty="0" err="1"/>
              <a:t>instanceof</a:t>
            </a:r>
            <a:r>
              <a:rPr lang="en-US" sz="2400" i="1" dirty="0"/>
              <a:t>  Mobil)</a:t>
            </a:r>
          </a:p>
          <a:p>
            <a:pPr>
              <a:defRPr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syah</a:t>
            </a:r>
            <a:r>
              <a:rPr lang="en-US" sz="2400" dirty="0"/>
              <a:t> (illegal)</a:t>
            </a:r>
          </a:p>
          <a:p>
            <a:pPr lvl="1">
              <a:buFontTx/>
              <a:buNone/>
              <a:defRPr/>
            </a:pPr>
            <a:r>
              <a:rPr lang="en-US" sz="2400" i="1" dirty="0" err="1"/>
              <a:t>mobilKu</a:t>
            </a:r>
            <a:r>
              <a:rPr lang="en-US" sz="2400" i="1" dirty="0"/>
              <a:t> = </a:t>
            </a:r>
            <a:r>
              <a:rPr lang="en-US" sz="2400" i="1" dirty="0" err="1"/>
              <a:t>kendaraanKu</a:t>
            </a:r>
            <a:r>
              <a:rPr lang="en-US" sz="2400" i="1" dirty="0"/>
              <a:t>;</a:t>
            </a:r>
          </a:p>
          <a:p>
            <a:pPr marL="508000" lvl="1" indent="-50800">
              <a:buFontTx/>
              <a:buNone/>
              <a:defRPr/>
            </a:pP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kendaraanKu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yang lain (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 </a:t>
            </a:r>
            <a:r>
              <a:rPr lang="en-US" sz="2400" dirty="0" err="1"/>
              <a:t>mobil</a:t>
            </a:r>
            <a:r>
              <a:rPr lang="en-US" sz="2400" dirty="0"/>
              <a:t>)</a:t>
            </a:r>
          </a:p>
          <a:p>
            <a:pPr marL="231775" indent="-231775">
              <a:defRPr/>
            </a:pP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yakin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kendaraanKu</a:t>
            </a:r>
            <a:r>
              <a:rPr lang="en-US" sz="2400" dirty="0"/>
              <a:t> </a:t>
            </a:r>
            <a:r>
              <a:rPr lang="en-US" sz="2400" dirty="0" err="1"/>
              <a:t>memang</a:t>
            </a:r>
            <a:r>
              <a:rPr lang="en-US" sz="2400" dirty="0"/>
              <a:t> </a:t>
            </a:r>
            <a:r>
              <a:rPr lang="en-US" sz="2400" dirty="0" err="1"/>
              <a:t>merujuk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bertipe</a:t>
            </a:r>
            <a:r>
              <a:rPr lang="en-US" sz="2400" dirty="0"/>
              <a:t> Mobil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perintah</a:t>
            </a:r>
            <a:r>
              <a:rPr lang="en-US" sz="2400" dirty="0"/>
              <a:t> casting </a:t>
            </a:r>
            <a:r>
              <a:rPr lang="en-US" sz="2400" dirty="0" err="1"/>
              <a:t>berikut</a:t>
            </a:r>
            <a:endParaRPr lang="en-US" sz="2400" dirty="0"/>
          </a:p>
          <a:p>
            <a:pPr marL="631825" lvl="1" indent="-231775">
              <a:buFontTx/>
              <a:buNone/>
              <a:defRPr/>
            </a:pPr>
            <a:r>
              <a:rPr lang="en-US" sz="2000" i="1" dirty="0" err="1"/>
              <a:t>mobilKu</a:t>
            </a:r>
            <a:r>
              <a:rPr lang="en-US" sz="2000" i="1" dirty="0"/>
              <a:t> = (Mobil) </a:t>
            </a:r>
            <a:r>
              <a:rPr lang="en-US" sz="2000" i="1" dirty="0" err="1"/>
              <a:t>kendaraanKu</a:t>
            </a:r>
            <a:r>
              <a:rPr lang="en-US" sz="2000" i="1" dirty="0"/>
              <a:t>;</a:t>
            </a:r>
          </a:p>
          <a:p>
            <a:pPr marL="231775" indent="-231775">
              <a:defRPr/>
            </a:pP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endParaRPr lang="en-US" sz="2400" dirty="0"/>
          </a:p>
          <a:p>
            <a:pPr marL="631825" lvl="1" indent="-231775">
              <a:buFontTx/>
              <a:buNone/>
              <a:defRPr/>
            </a:pPr>
            <a:r>
              <a:rPr lang="en-US" sz="2000" i="1"/>
              <a:t>(Mobil)</a:t>
            </a:r>
            <a:r>
              <a:rPr lang="en-US" sz="2000" i="1" dirty="0" err="1"/>
              <a:t>kendaraanKu.jumlahPintu</a:t>
            </a:r>
            <a:endParaRPr lang="en-US" sz="2000" i="1" dirty="0"/>
          </a:p>
          <a:p>
            <a:pPr marL="631825" lvl="1" indent="-231775"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90"/>
          <p:cNvGrpSpPr>
            <a:grpSpLocks/>
          </p:cNvGrpSpPr>
          <p:nvPr/>
        </p:nvGrpSpPr>
        <p:grpSpPr bwMode="auto">
          <a:xfrm>
            <a:off x="355600" y="598488"/>
            <a:ext cx="8483600" cy="5586412"/>
            <a:chOff x="224" y="377"/>
            <a:chExt cx="5344" cy="3519"/>
          </a:xfrm>
        </p:grpSpPr>
        <p:sp>
          <p:nvSpPr>
            <p:cNvPr id="3075" name="Line 48"/>
            <p:cNvSpPr>
              <a:spLocks noChangeShapeType="1"/>
            </p:cNvSpPr>
            <p:nvPr/>
          </p:nvSpPr>
          <p:spPr bwMode="auto">
            <a:xfrm flipV="1">
              <a:off x="224" y="377"/>
              <a:ext cx="2614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Line 20"/>
            <p:cNvSpPr>
              <a:spLocks noChangeShapeType="1"/>
            </p:cNvSpPr>
            <p:nvPr/>
          </p:nvSpPr>
          <p:spPr bwMode="auto">
            <a:xfrm flipH="1" flipV="1">
              <a:off x="2830" y="377"/>
              <a:ext cx="2722" cy="6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Line 14"/>
            <p:cNvSpPr>
              <a:spLocks noChangeShapeType="1"/>
            </p:cNvSpPr>
            <p:nvPr/>
          </p:nvSpPr>
          <p:spPr bwMode="auto">
            <a:xfrm>
              <a:off x="224" y="1073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WordArt 8"/>
            <p:cNvSpPr>
              <a:spLocks noChangeArrowheads="1" noChangeShapeType="1" noTextEdit="1"/>
            </p:cNvSpPr>
            <p:nvPr/>
          </p:nvSpPr>
          <p:spPr bwMode="auto">
            <a:xfrm rot="5400000">
              <a:off x="-420" y="2367"/>
              <a:ext cx="2161" cy="117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/>
                  <a:cs typeface="Courier New"/>
                </a:rPr>
                <a:t>Abstraction</a:t>
              </a:r>
            </a:p>
          </p:txBody>
        </p:sp>
        <p:sp>
          <p:nvSpPr>
            <p:cNvPr id="3079" name="Line 24"/>
            <p:cNvSpPr>
              <a:spLocks noChangeShapeType="1"/>
            </p:cNvSpPr>
            <p:nvPr/>
          </p:nvSpPr>
          <p:spPr bwMode="auto">
            <a:xfrm>
              <a:off x="40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Line 28"/>
            <p:cNvSpPr>
              <a:spLocks noChangeShapeType="1"/>
            </p:cNvSpPr>
            <p:nvPr/>
          </p:nvSpPr>
          <p:spPr bwMode="auto">
            <a:xfrm>
              <a:off x="40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Line 29"/>
            <p:cNvSpPr>
              <a:spLocks noChangeShapeType="1"/>
            </p:cNvSpPr>
            <p:nvPr/>
          </p:nvSpPr>
          <p:spPr bwMode="auto">
            <a:xfrm>
              <a:off x="80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32"/>
            <p:cNvSpPr>
              <a:spLocks noChangeShapeType="1"/>
            </p:cNvSpPr>
            <p:nvPr/>
          </p:nvSpPr>
          <p:spPr bwMode="auto">
            <a:xfrm>
              <a:off x="47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33"/>
            <p:cNvSpPr>
              <a:spLocks noChangeShapeType="1"/>
            </p:cNvSpPr>
            <p:nvPr/>
          </p:nvSpPr>
          <p:spPr bwMode="auto">
            <a:xfrm>
              <a:off x="37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35"/>
            <p:cNvSpPr>
              <a:spLocks noChangeShapeType="1"/>
            </p:cNvSpPr>
            <p:nvPr/>
          </p:nvSpPr>
          <p:spPr bwMode="auto">
            <a:xfrm>
              <a:off x="53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40"/>
            <p:cNvSpPr>
              <a:spLocks noChangeShapeType="1"/>
            </p:cNvSpPr>
            <p:nvPr/>
          </p:nvSpPr>
          <p:spPr bwMode="auto">
            <a:xfrm>
              <a:off x="1526" y="3771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41"/>
            <p:cNvSpPr>
              <a:spLocks noChangeShapeType="1"/>
            </p:cNvSpPr>
            <p:nvPr/>
          </p:nvSpPr>
          <p:spPr bwMode="auto">
            <a:xfrm>
              <a:off x="1526" y="1119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Line 42"/>
            <p:cNvSpPr>
              <a:spLocks noChangeShapeType="1"/>
            </p:cNvSpPr>
            <p:nvPr/>
          </p:nvSpPr>
          <p:spPr bwMode="auto">
            <a:xfrm>
              <a:off x="1922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43"/>
            <p:cNvSpPr>
              <a:spLocks noChangeShapeType="1"/>
            </p:cNvSpPr>
            <p:nvPr/>
          </p:nvSpPr>
          <p:spPr bwMode="auto">
            <a:xfrm>
              <a:off x="1596" y="1161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44"/>
            <p:cNvSpPr>
              <a:spLocks noChangeShapeType="1"/>
            </p:cNvSpPr>
            <p:nvPr/>
          </p:nvSpPr>
          <p:spPr bwMode="auto">
            <a:xfrm>
              <a:off x="1494" y="3827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45"/>
            <p:cNvSpPr>
              <a:spLocks noChangeShapeType="1"/>
            </p:cNvSpPr>
            <p:nvPr/>
          </p:nvSpPr>
          <p:spPr bwMode="auto">
            <a:xfrm>
              <a:off x="1652" y="1175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55"/>
            <p:cNvSpPr>
              <a:spLocks noChangeShapeType="1"/>
            </p:cNvSpPr>
            <p:nvPr/>
          </p:nvSpPr>
          <p:spPr bwMode="auto">
            <a:xfrm>
              <a:off x="3679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56"/>
            <p:cNvSpPr>
              <a:spLocks noChangeShapeType="1"/>
            </p:cNvSpPr>
            <p:nvPr/>
          </p:nvSpPr>
          <p:spPr bwMode="auto">
            <a:xfrm>
              <a:off x="3679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57"/>
            <p:cNvSpPr>
              <a:spLocks noChangeShapeType="1"/>
            </p:cNvSpPr>
            <p:nvPr/>
          </p:nvSpPr>
          <p:spPr bwMode="auto">
            <a:xfrm>
              <a:off x="4075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58"/>
            <p:cNvSpPr>
              <a:spLocks noChangeShapeType="1"/>
            </p:cNvSpPr>
            <p:nvPr/>
          </p:nvSpPr>
          <p:spPr bwMode="auto">
            <a:xfrm>
              <a:off x="3749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59"/>
            <p:cNvSpPr>
              <a:spLocks noChangeShapeType="1"/>
            </p:cNvSpPr>
            <p:nvPr/>
          </p:nvSpPr>
          <p:spPr bwMode="auto">
            <a:xfrm>
              <a:off x="3647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60"/>
            <p:cNvSpPr>
              <a:spLocks noChangeShapeType="1"/>
            </p:cNvSpPr>
            <p:nvPr/>
          </p:nvSpPr>
          <p:spPr bwMode="auto">
            <a:xfrm>
              <a:off x="3805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64"/>
            <p:cNvSpPr>
              <a:spLocks noChangeShapeType="1"/>
            </p:cNvSpPr>
            <p:nvPr/>
          </p:nvSpPr>
          <p:spPr bwMode="auto">
            <a:xfrm>
              <a:off x="4952" y="3776"/>
              <a:ext cx="48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65"/>
            <p:cNvSpPr>
              <a:spLocks noChangeShapeType="1"/>
            </p:cNvSpPr>
            <p:nvPr/>
          </p:nvSpPr>
          <p:spPr bwMode="auto">
            <a:xfrm>
              <a:off x="4952" y="1124"/>
              <a:ext cx="4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66"/>
            <p:cNvSpPr>
              <a:spLocks noChangeShapeType="1"/>
            </p:cNvSpPr>
            <p:nvPr/>
          </p:nvSpPr>
          <p:spPr bwMode="auto">
            <a:xfrm>
              <a:off x="5348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67"/>
            <p:cNvSpPr>
              <a:spLocks noChangeShapeType="1"/>
            </p:cNvSpPr>
            <p:nvPr/>
          </p:nvSpPr>
          <p:spPr bwMode="auto">
            <a:xfrm>
              <a:off x="5022" y="1166"/>
              <a:ext cx="0" cy="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68"/>
            <p:cNvSpPr>
              <a:spLocks noChangeShapeType="1"/>
            </p:cNvSpPr>
            <p:nvPr/>
          </p:nvSpPr>
          <p:spPr bwMode="auto">
            <a:xfrm>
              <a:off x="4920" y="3832"/>
              <a:ext cx="53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Line 69"/>
            <p:cNvSpPr>
              <a:spLocks noChangeShapeType="1"/>
            </p:cNvSpPr>
            <p:nvPr/>
          </p:nvSpPr>
          <p:spPr bwMode="auto">
            <a:xfrm>
              <a:off x="5078" y="1180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70"/>
            <p:cNvSpPr>
              <a:spLocks noChangeShapeType="1"/>
            </p:cNvSpPr>
            <p:nvPr/>
          </p:nvSpPr>
          <p:spPr bwMode="auto">
            <a:xfrm>
              <a:off x="240" y="3896"/>
              <a:ext cx="5328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Text Box 81"/>
            <p:cNvSpPr txBox="1">
              <a:spLocks noChangeArrowheads="1"/>
            </p:cNvSpPr>
            <p:nvPr/>
          </p:nvSpPr>
          <p:spPr bwMode="auto">
            <a:xfrm>
              <a:off x="2114" y="557"/>
              <a:ext cx="140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4400" b="1" dirty="0">
                  <a:solidFill>
                    <a:schemeClr val="bg2">
                      <a:lumMod val="25000"/>
                    </a:schemeClr>
                  </a:solidFill>
                </a:rPr>
                <a:t>OOP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05" name="WordArt 85"/>
            <p:cNvSpPr>
              <a:spLocks noChangeArrowheads="1" noChangeShapeType="1" noTextEdit="1"/>
            </p:cNvSpPr>
            <p:nvPr/>
          </p:nvSpPr>
          <p:spPr bwMode="auto">
            <a:xfrm rot="5400000">
              <a:off x="541" y="2355"/>
              <a:ext cx="2468" cy="117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/>
                  <a:cs typeface="Courier New"/>
                </a:rPr>
                <a:t>Encapsulation</a:t>
              </a:r>
            </a:p>
          </p:txBody>
        </p:sp>
        <p:sp>
          <p:nvSpPr>
            <p:cNvPr id="3106" name="WordArt 86"/>
            <p:cNvSpPr>
              <a:spLocks noChangeArrowheads="1" noChangeShapeType="1" noTextEdit="1"/>
            </p:cNvSpPr>
            <p:nvPr/>
          </p:nvSpPr>
          <p:spPr bwMode="auto">
            <a:xfrm rot="5400000">
              <a:off x="2855" y="2399"/>
              <a:ext cx="2161" cy="117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/>
                  <a:cs typeface="Courier New"/>
                </a:rPr>
                <a:t>Inheritance</a:t>
              </a:r>
            </a:p>
          </p:txBody>
        </p:sp>
        <p:sp>
          <p:nvSpPr>
            <p:cNvPr id="3107" name="WordArt 87"/>
            <p:cNvSpPr>
              <a:spLocks noChangeArrowheads="1" noChangeShapeType="1" noTextEdit="1"/>
            </p:cNvSpPr>
            <p:nvPr/>
          </p:nvSpPr>
          <p:spPr bwMode="auto">
            <a:xfrm rot="5400000">
              <a:off x="4030" y="2370"/>
              <a:ext cx="2342" cy="117"/>
            </a:xfrm>
            <a:prstGeom prst="rect">
              <a:avLst/>
            </a:prstGeom>
          </p:spPr>
          <p:txBody>
            <a:bodyPr vert="wordArtVert"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auto"/>
              <a:r>
                <a:rPr lang="en-US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urier New"/>
                  <a:cs typeface="Courier New"/>
                </a:rPr>
                <a:t>Polymorphism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pPr algn="r"/>
            <a:r>
              <a:rPr lang="en-US"/>
              <a:t>Aplikasi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81534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/>
              <a:t>System.out.println("Data Kendaraan:");</a:t>
            </a:r>
          </a:p>
          <a:p>
            <a:pPr>
              <a:buFontTx/>
              <a:buNone/>
            </a:pPr>
            <a:r>
              <a:rPr lang="en-US" sz="1800"/>
              <a:t>System.out.println(“Nomor Polisi: “ + kendaraanKu.nomorPolisi);</a:t>
            </a:r>
          </a:p>
          <a:p>
            <a:pPr>
              <a:buFontTx/>
              <a:buNone/>
            </a:pPr>
            <a:r>
              <a:rPr lang="en-US" sz="1800"/>
              <a:t>if (kendaraanKu instanceof Mobil) {</a:t>
            </a:r>
          </a:p>
          <a:p>
            <a:pPr>
              <a:buFontTx/>
              <a:buNone/>
            </a:pPr>
            <a:r>
              <a:rPr lang="en-US" sz="1800"/>
              <a:t>	System.out.println(“Jenis kendaraan: Mobil");</a:t>
            </a:r>
          </a:p>
          <a:p>
            <a:pPr>
              <a:buFontTx/>
              <a:buNone/>
            </a:pPr>
            <a:r>
              <a:rPr lang="en-US" sz="1800"/>
              <a:t>	Mobil c;</a:t>
            </a:r>
          </a:p>
          <a:p>
            <a:pPr>
              <a:buFontTx/>
              <a:buNone/>
            </a:pPr>
            <a:r>
              <a:rPr lang="en-US" sz="1800"/>
              <a:t>	m = (Mobil) kendaraanKu; // Casting dilakukan supaya bisa akses jumlahPintu !</a:t>
            </a:r>
          </a:p>
          <a:p>
            <a:pPr>
              <a:buFontTx/>
              <a:buNone/>
            </a:pPr>
            <a:r>
              <a:rPr lang="en-US" sz="1800"/>
              <a:t>	System.out.println(“Jumlah pintu: " + m.jumlahPintu);</a:t>
            </a:r>
          </a:p>
          <a:p>
            <a:pPr>
              <a:buFontTx/>
              <a:buNone/>
            </a:pPr>
            <a:r>
              <a:rPr lang="en-US" sz="1800"/>
              <a:t>}</a:t>
            </a:r>
          </a:p>
          <a:p>
            <a:pPr>
              <a:buFontTx/>
              <a:buNone/>
            </a:pPr>
            <a:r>
              <a:rPr lang="en-US" sz="1800"/>
              <a:t>else if (kendaraanKu instanceof Truk) {</a:t>
            </a:r>
          </a:p>
          <a:p>
            <a:pPr>
              <a:buFontTx/>
              <a:buNone/>
            </a:pPr>
            <a:r>
              <a:rPr lang="en-US" sz="1800"/>
              <a:t>	System.out.println(“Jenis kendaraan: Truk");</a:t>
            </a:r>
          </a:p>
          <a:p>
            <a:pPr>
              <a:buFontTx/>
              <a:buNone/>
            </a:pPr>
            <a:r>
              <a:rPr lang="en-US" sz="1800"/>
              <a:t>	Truk t;</a:t>
            </a:r>
          </a:p>
          <a:p>
            <a:pPr>
              <a:buFontTx/>
              <a:buNone/>
            </a:pPr>
            <a:r>
              <a:rPr lang="en-US" sz="1800"/>
              <a:t>	t = (Truk) kendaraanKu; // Casting dilakukan untuk akses jumlah as roda</a:t>
            </a:r>
          </a:p>
          <a:p>
            <a:pPr>
              <a:buFontTx/>
              <a:buNone/>
            </a:pPr>
            <a:r>
              <a:rPr lang="en-US" sz="1800"/>
              <a:t>	System.out.println(“Jumlah as roda: " + t.jumlahAsRoda);</a:t>
            </a:r>
          </a:p>
          <a:p>
            <a:pPr>
              <a:buFontTx/>
              <a:buNone/>
            </a:pPr>
            <a:r>
              <a:rPr lang="en-US" sz="1800"/>
              <a:t>}</a:t>
            </a:r>
          </a:p>
          <a:p>
            <a:pPr>
              <a:buFontTx/>
              <a:buNone/>
            </a:pPr>
            <a:r>
              <a:rPr lang="en-US" sz="1800"/>
              <a:t>else if (kendaraanKu instanceof  SepedaMotor) {</a:t>
            </a:r>
          </a:p>
          <a:p>
            <a:pPr>
              <a:buFontTx/>
              <a:buNone/>
            </a:pPr>
            <a:r>
              <a:rPr lang="en-US" sz="1800"/>
              <a:t>	System.out.println(“Jenis kendaraan Sepeda Motor");</a:t>
            </a:r>
          </a:p>
          <a:p>
            <a:pPr>
              <a:buFontTx/>
              <a:buNone/>
            </a:pPr>
            <a:r>
              <a:rPr lang="en-US" sz="1800"/>
              <a:t>	SepedaMotor s;</a:t>
            </a:r>
          </a:p>
          <a:p>
            <a:pPr>
              <a:buFontTx/>
              <a:buNone/>
            </a:pPr>
            <a:r>
              <a:rPr lang="en-US" sz="1800"/>
              <a:t>	s = (SepedaMotor)kendaraanKu; // Casting untuk akses jenis mesin</a:t>
            </a:r>
          </a:p>
          <a:p>
            <a:pPr>
              <a:buFontTx/>
              <a:buNone/>
            </a:pPr>
            <a:r>
              <a:rPr lang="en-US" sz="1800"/>
              <a:t>	System.out.println(“Mesin manual ?: " + s.manual);</a:t>
            </a:r>
          </a:p>
          <a:p>
            <a:pPr>
              <a:buFontTx/>
              <a:buNone/>
            </a:pPr>
            <a:r>
              <a:rPr lang="en-US" sz="1800"/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Uji Coba Pewarisan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/>
              <a:t>Buat class Pegawai dan pewarisannya untuk class Manajer, Pemasaran dan Honorer</a:t>
            </a:r>
          </a:p>
          <a:p>
            <a:r>
              <a:rPr lang="en-US"/>
              <a:t>Buatlah kelas main bernama DaftarPegawai yang dapat melakukan:</a:t>
            </a:r>
          </a:p>
          <a:p>
            <a:pPr lvl="1"/>
            <a:r>
              <a:rPr lang="en-US"/>
              <a:t> membuat 1 obyek manajer, pemasar dan tenaga honorer </a:t>
            </a:r>
          </a:p>
          <a:p>
            <a:pPr lvl="1"/>
            <a:r>
              <a:rPr lang="en-US"/>
              <a:t>mengisi data lengkap untuk ketiga obyek di atas</a:t>
            </a:r>
          </a:p>
          <a:p>
            <a:pPr lvl="1"/>
            <a:r>
              <a:rPr lang="en-US"/>
              <a:t>menampilkan data ketiga jenis pegawai tersebut beserta gaji total masing-masing.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04800" y="30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i="0">
                <a:solidFill>
                  <a:schemeClr val="tx2"/>
                </a:solidFill>
              </a:rPr>
              <a:t>Kendali akses (lingkup </a:t>
            </a:r>
            <a:r>
              <a:rPr lang="en-US" sz="4000" b="1" i="0">
                <a:solidFill>
                  <a:schemeClr val="tx2"/>
                </a:solidFill>
                <a:latin typeface="Courier New" pitchFamily="49" charset="0"/>
              </a:rPr>
              <a:t>class)</a:t>
            </a:r>
            <a:endParaRPr lang="en-US" sz="4400" i="0">
              <a:solidFill>
                <a:schemeClr val="tx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800"/>
              <a:t>Private</a:t>
            </a:r>
            <a:r>
              <a:rPr lang="en-US" sz="2800" i="0"/>
              <a:t>.</a:t>
            </a:r>
          </a:p>
          <a:p>
            <a:pPr marL="342900" indent="-342900">
              <a:buFontTx/>
              <a:buNone/>
            </a:pPr>
            <a:r>
              <a:rPr lang="en-US" sz="2800" i="0"/>
              <a:t>	Atribut dan metode</a:t>
            </a:r>
            <a:r>
              <a:rPr lang="en-US" sz="2400"/>
              <a:t> </a:t>
            </a:r>
            <a:r>
              <a:rPr lang="en-US" sz="2400" i="0"/>
              <a:t>yang “</a:t>
            </a:r>
            <a:r>
              <a:rPr lang="en-US" sz="2400"/>
              <a:t>visible</a:t>
            </a:r>
            <a:r>
              <a:rPr lang="en-US" sz="2400" i="0"/>
              <a:t>” hanya untuk </a:t>
            </a:r>
            <a:r>
              <a:rPr lang="en-US" sz="2400" b="1" i="0">
                <a:latin typeface="Courier New" pitchFamily="49" charset="0"/>
              </a:rPr>
              <a:t>class </a:t>
            </a:r>
            <a:r>
              <a:rPr lang="en-US" sz="2400" i="0"/>
              <a:t>di mana atribut dan metode</a:t>
            </a:r>
            <a:r>
              <a:rPr lang="en-US" sz="2000"/>
              <a:t> </a:t>
            </a:r>
            <a:r>
              <a:rPr lang="en-US" sz="2400" i="0"/>
              <a:t>tersebut didefinisikan.</a:t>
            </a:r>
          </a:p>
          <a:p>
            <a:pPr marL="342900" indent="-342900"/>
            <a:r>
              <a:rPr lang="en-US" sz="2800"/>
              <a:t>Protected</a:t>
            </a:r>
            <a:r>
              <a:rPr lang="en-US" sz="2800" i="0"/>
              <a:t>.</a:t>
            </a:r>
          </a:p>
          <a:p>
            <a:pPr marL="342900" indent="-342900">
              <a:buFontTx/>
              <a:buNone/>
            </a:pPr>
            <a:r>
              <a:rPr lang="en-US" sz="2800" i="0"/>
              <a:t>	</a:t>
            </a:r>
            <a:r>
              <a:rPr lang="en-US" sz="2400" i="0"/>
              <a:t> Atribut dan metode</a:t>
            </a:r>
            <a:r>
              <a:rPr lang="en-US" sz="2000"/>
              <a:t> </a:t>
            </a:r>
            <a:r>
              <a:rPr lang="en-US" sz="2400" i="0"/>
              <a:t>yang disembunyikan terhadap </a:t>
            </a:r>
            <a:r>
              <a:rPr lang="en-US" sz="2400" b="1" i="0">
                <a:latin typeface="Courier New" pitchFamily="49" charset="0"/>
              </a:rPr>
              <a:t>class</a:t>
            </a:r>
            <a:r>
              <a:rPr lang="en-US" sz="2400" i="0"/>
              <a:t> </a:t>
            </a:r>
            <a:r>
              <a:rPr lang="en-US" sz="2400"/>
              <a:t>client</a:t>
            </a:r>
            <a:r>
              <a:rPr lang="en-US" sz="2400" i="0"/>
              <a:t>, tetapi “</a:t>
            </a:r>
            <a:r>
              <a:rPr lang="en-US" sz="2400"/>
              <a:t>visible</a:t>
            </a:r>
            <a:r>
              <a:rPr lang="en-US" sz="2400" i="0"/>
              <a:t>” untuk </a:t>
            </a:r>
            <a:r>
              <a:rPr lang="en-US" sz="2400" b="1" i="0">
                <a:latin typeface="Courier New" pitchFamily="49" charset="0"/>
              </a:rPr>
              <a:t>class </a:t>
            </a:r>
            <a:r>
              <a:rPr lang="en-US" sz="2400" i="0"/>
              <a:t>turunan. Class client dari class A adalah class yang membuat obyek dari class A.</a:t>
            </a:r>
          </a:p>
          <a:p>
            <a:pPr marL="342900" indent="-342900"/>
            <a:r>
              <a:rPr lang="en-US" sz="2800"/>
              <a:t>Public</a:t>
            </a:r>
            <a:r>
              <a:rPr lang="en-US" sz="2800" i="0"/>
              <a:t>.</a:t>
            </a:r>
          </a:p>
          <a:p>
            <a:pPr marL="342900" indent="-342900">
              <a:buFontTx/>
              <a:buNone/>
            </a:pPr>
            <a:r>
              <a:rPr lang="en-US" sz="2800" i="0"/>
              <a:t>	</a:t>
            </a:r>
            <a:r>
              <a:rPr lang="en-US" sz="2400" i="0"/>
              <a:t> Atribut dan metode</a:t>
            </a:r>
            <a:r>
              <a:rPr lang="en-US" sz="2000"/>
              <a:t> </a:t>
            </a:r>
            <a:r>
              <a:rPr lang="en-US" sz="2400" i="0"/>
              <a:t>yang “</a:t>
            </a:r>
            <a:r>
              <a:rPr lang="en-US" sz="2400"/>
              <a:t>visible</a:t>
            </a:r>
            <a:r>
              <a:rPr lang="en-US" sz="2400" i="0"/>
              <a:t>” terhadap semua </a:t>
            </a:r>
            <a:r>
              <a:rPr lang="en-US" sz="2400" b="1" i="0">
                <a:latin typeface="Courier New" pitchFamily="49" charset="0"/>
              </a:rPr>
              <a:t>class </a:t>
            </a:r>
            <a:r>
              <a:rPr lang="en-US" sz="2400" i="0"/>
              <a:t>yang ada (</a:t>
            </a:r>
            <a:r>
              <a:rPr lang="en-US" sz="2400"/>
              <a:t>client</a:t>
            </a:r>
            <a:r>
              <a:rPr lang="en-US" sz="2400" i="0"/>
              <a:t>, turunan/</a:t>
            </a:r>
            <a:r>
              <a:rPr lang="en-US" sz="2400"/>
              <a:t>subclass</a:t>
            </a:r>
            <a:r>
              <a:rPr lang="en-US" sz="2400" i="0"/>
              <a:t>).</a:t>
            </a:r>
          </a:p>
          <a:p>
            <a:pPr marL="342900" indent="-342900">
              <a:buFontTx/>
              <a:buNone/>
            </a:pPr>
            <a:endParaRPr lang="en-US" sz="2800" i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1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Atas_priv </a:t>
            </a:r>
            <a:r>
              <a:rPr lang="en-US" b="1"/>
              <a:t>:</a:t>
            </a: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public class Atas_priv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int i = 5;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Atas_priv() {} //constructor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void cetak1()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System.out.println("Ada di class ATAS ..");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System.out.println("i = "+i);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endParaRPr lang="en-US">
              <a:latin typeface="Courier New" pitchFamily="49" charset="0"/>
            </a:endParaRPr>
          </a:p>
          <a:p>
            <a:pPr>
              <a:buFontTx/>
              <a:buNone/>
            </a:pPr>
            <a:endParaRPr lang="en-US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228600" y="1676400"/>
            <a:ext cx="8686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Bawah_priv </a:t>
            </a:r>
            <a:r>
              <a:rPr lang="en-US" b="1"/>
              <a:t>: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public class Bawah_priv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extends</a:t>
            </a:r>
            <a:r>
              <a:rPr lang="en-US" sz="2400" b="1">
                <a:latin typeface="Courier New" pitchFamily="49" charset="0"/>
              </a:rPr>
              <a:t> Atas_priv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void cetak2()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System.out.println("Ada di class BAWAH ..");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System.out.println("i = "+i);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static void main(String[] args)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Bawah_priv bwh = new Bawah_priv();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bwh.cetak1();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bwh.cetak2();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2400" b="1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066800"/>
            <a:ext cx="85344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990600"/>
          </a:xfrm>
        </p:spPr>
        <p:txBody>
          <a:bodyPr/>
          <a:lstStyle/>
          <a:p>
            <a:r>
              <a:rPr lang="en-US"/>
              <a:t>Apa yang terjadi dengan program class </a:t>
            </a:r>
            <a:r>
              <a:rPr lang="en-US" b="1">
                <a:latin typeface="Courier New" pitchFamily="49" charset="0"/>
              </a:rPr>
              <a:t>Bawah_priv </a:t>
            </a:r>
            <a:r>
              <a:rPr lang="en-US"/>
              <a:t>di atas ?</a:t>
            </a:r>
          </a:p>
        </p:txBody>
      </p:sp>
      <p:pic>
        <p:nvPicPr>
          <p:cNvPr id="11271" name="Picture 7" descr="private_err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696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981200" y="2590800"/>
            <a:ext cx="2971800" cy="8382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86800" cy="59436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Atas_pub </a:t>
            </a:r>
            <a:r>
              <a:rPr lang="en-US" b="1"/>
              <a:t>: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public class Atas_pub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protected </a:t>
            </a:r>
            <a:r>
              <a:rPr lang="en-US" sz="2400" b="1">
                <a:latin typeface="Courier New" pitchFamily="49" charset="0"/>
              </a:rPr>
              <a:t>int i = 5;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Atas_pub() {} //constructor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void cetak1()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System.out.println("Ada di class ATAS ..");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System.out.println("i = "+i);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1371600"/>
            <a:ext cx="86868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610600" cy="60198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Bawah_pub </a:t>
            </a:r>
            <a:r>
              <a:rPr lang="en-US" b="1"/>
              <a:t>: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public class Bawah_pub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extends</a:t>
            </a:r>
            <a:r>
              <a:rPr lang="en-US" sz="2400" b="1">
                <a:latin typeface="Courier New" pitchFamily="49" charset="0"/>
              </a:rPr>
              <a:t> atas_pub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void cetak2()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System.out.println("Ada di class BAWAH ..");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System.out.println("i = "+i);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public static void main(String[] args) 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Bawah_pub bwh = new Bawah_pub();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bwh.cetak1();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   bwh.cetak2();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 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b="1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228600" y="1295400"/>
            <a:ext cx="86106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/>
              <a:t>Apa yang terjadi dengan program class </a:t>
            </a:r>
            <a:r>
              <a:rPr lang="en-US" b="1">
                <a:latin typeface="Courier New" pitchFamily="49" charset="0"/>
              </a:rPr>
              <a:t>Bawah_pub </a:t>
            </a:r>
            <a:r>
              <a:rPr lang="en-US"/>
              <a:t>di atas ?</a:t>
            </a:r>
          </a:p>
          <a:p>
            <a:endParaRPr lang="en-US"/>
          </a:p>
        </p:txBody>
      </p:sp>
      <p:pic>
        <p:nvPicPr>
          <p:cNvPr id="14342" name="Picture 6" descr="pub_sukses"/>
          <p:cNvPicPr>
            <a:picLocks noChangeAspect="1" noChangeArrowheads="1"/>
          </p:cNvPicPr>
          <p:nvPr/>
        </p:nvPicPr>
        <p:blipFill>
          <a:blip r:embed="rId2">
            <a:lum bright="24000" contrast="-12000"/>
          </a:blip>
          <a:srcRect/>
          <a:stretch>
            <a:fillRect/>
          </a:stretch>
        </p:blipFill>
        <p:spPr bwMode="auto">
          <a:xfrm>
            <a:off x="838200" y="2133600"/>
            <a:ext cx="7086600" cy="433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533400" y="2971800"/>
            <a:ext cx="2362200" cy="1524000"/>
          </a:xfrm>
          <a:prstGeom prst="ellipse">
            <a:avLst/>
          </a:prstGeom>
          <a:noFill/>
          <a:ln w="9525">
            <a:solidFill>
              <a:srgbClr val="66FF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i="1"/>
              <a:t>Overriding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724400"/>
          </a:xfrm>
        </p:spPr>
        <p:txBody>
          <a:bodyPr/>
          <a:lstStyle/>
          <a:p>
            <a:r>
              <a:rPr lang="en-US"/>
              <a:t>Overriding merupakan pendefinisian suatu </a:t>
            </a:r>
            <a:r>
              <a:rPr lang="en-US" i="1"/>
              <a:t>method</a:t>
            </a:r>
            <a:r>
              <a:rPr lang="en-US"/>
              <a:t> dengan nama beserta </a:t>
            </a:r>
            <a:r>
              <a:rPr lang="en-US" i="1"/>
              <a:t>signature </a:t>
            </a:r>
            <a:r>
              <a:rPr lang="en-US"/>
              <a:t>yang sama dengan nama beserta </a:t>
            </a:r>
            <a:r>
              <a:rPr lang="en-US" i="1"/>
              <a:t>signature </a:t>
            </a:r>
            <a:r>
              <a:rPr lang="en-US"/>
              <a:t>di </a:t>
            </a:r>
            <a:r>
              <a:rPr lang="en-US" i="1"/>
              <a:t>superclass</a:t>
            </a:r>
            <a:r>
              <a:rPr lang="en-US"/>
              <a:t>-nya.</a:t>
            </a:r>
          </a:p>
          <a:p>
            <a:r>
              <a:rPr lang="en-US" i="1"/>
              <a:t>Signature </a:t>
            </a:r>
            <a:r>
              <a:rPr lang="en-US"/>
              <a:t>adalah daftar parameter.</a:t>
            </a:r>
          </a:p>
          <a:p>
            <a:r>
              <a:rPr lang="en-US"/>
              <a:t>Pada contoh class B</a:t>
            </a:r>
            <a:r>
              <a:rPr lang="en-US" b="1">
                <a:latin typeface="Courier New" pitchFamily="49" charset="0"/>
              </a:rPr>
              <a:t>awah_pub</a:t>
            </a:r>
            <a:r>
              <a:rPr lang="en-US"/>
              <a:t>: dapat ditambahkan </a:t>
            </a:r>
            <a:r>
              <a:rPr lang="en-US" i="1"/>
              <a:t>method</a:t>
            </a:r>
            <a:r>
              <a:rPr lang="en-US"/>
              <a:t> yang meng-</a:t>
            </a:r>
            <a:r>
              <a:rPr lang="en-US" i="1"/>
              <a:t>override method</a:t>
            </a:r>
            <a:r>
              <a:rPr lang="en-US"/>
              <a:t> </a:t>
            </a:r>
            <a:r>
              <a:rPr lang="en-US" b="1">
                <a:latin typeface="Courier New" pitchFamily="49" charset="0"/>
              </a:rPr>
              <a:t>cetak1()</a:t>
            </a:r>
            <a:r>
              <a:rPr lang="en-US"/>
              <a:t>. 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Keunggulan PBO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err="1"/>
              <a:t>Keunggulan</a:t>
            </a:r>
            <a:r>
              <a:rPr lang="en-US" dirty="0"/>
              <a:t> PBO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lakunya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terwujud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Polimorphisma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Class </a:t>
            </a:r>
            <a:r>
              <a:rPr lang="en-US" b="1">
                <a:latin typeface="Courier New" pitchFamily="49" charset="0"/>
              </a:rPr>
              <a:t>Bawah_pub1 </a:t>
            </a:r>
            <a:r>
              <a:rPr lang="en-US" b="1"/>
              <a:t>: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public class Bawah_pub1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extends</a:t>
            </a:r>
            <a:r>
              <a:rPr lang="en-US" sz="2000" b="1">
                <a:latin typeface="Courier New" pitchFamily="49" charset="0"/>
              </a:rPr>
              <a:t> atas_pub 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public void cetak1() 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System.out.println("Ada di class BAWAH ..");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public void cetak2() 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System.out.println("Ada di class BAWAH ..");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 System.out.println("i = "+i);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public static void main(String[] args) {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Bawah_pub1 bwh = new Bawah_pub1();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bwh.cetak1();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  bwh.cetak2();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228600" y="990600"/>
            <a:ext cx="85344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1295400"/>
          </a:xfrm>
        </p:spPr>
        <p:txBody>
          <a:bodyPr/>
          <a:lstStyle/>
          <a:p>
            <a:r>
              <a:rPr lang="en-US"/>
              <a:t>Apa yang terjadi dengan program class </a:t>
            </a:r>
            <a:r>
              <a:rPr lang="en-US" b="1">
                <a:latin typeface="Courier New" pitchFamily="49" charset="0"/>
              </a:rPr>
              <a:t>Bawah_pub1 </a:t>
            </a:r>
            <a:r>
              <a:rPr lang="en-US"/>
              <a:t>di atas ?</a:t>
            </a:r>
          </a:p>
          <a:p>
            <a:endParaRPr lang="en-US"/>
          </a:p>
        </p:txBody>
      </p:sp>
      <p:pic>
        <p:nvPicPr>
          <p:cNvPr id="17412" name="Picture 4" descr="overide"/>
          <p:cNvPicPr>
            <a:picLocks noChangeAspect="1" noChangeArrowheads="1"/>
          </p:cNvPicPr>
          <p:nvPr/>
        </p:nvPicPr>
        <p:blipFill>
          <a:blip r:embed="rId2">
            <a:lum bright="54000" contrast="64000"/>
          </a:blip>
          <a:srcRect/>
          <a:stretch>
            <a:fillRect/>
          </a:stretch>
        </p:blipFill>
        <p:spPr bwMode="auto">
          <a:xfrm>
            <a:off x="762000" y="1905000"/>
            <a:ext cx="7747000" cy="468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09600" y="2590800"/>
            <a:ext cx="2362200" cy="9906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Overriding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Apa yang akan terjadi jika </a:t>
            </a:r>
            <a:r>
              <a:rPr lang="en-US" sz="2400" i="1"/>
              <a:t>method </a:t>
            </a:r>
            <a:r>
              <a:rPr lang="en-US" sz="2400" b="1">
                <a:latin typeface="Courier New" pitchFamily="49" charset="0"/>
              </a:rPr>
              <a:t>cetak1</a:t>
            </a:r>
            <a:r>
              <a:rPr lang="en-US" sz="2400"/>
              <a:t> pada </a:t>
            </a:r>
            <a:r>
              <a:rPr lang="en-US" sz="2400" b="1">
                <a:latin typeface="Courier New" pitchFamily="49" charset="0"/>
              </a:rPr>
              <a:t>class Atas_pub</a:t>
            </a:r>
            <a:r>
              <a:rPr lang="en-US" sz="2400"/>
              <a:t> dimodifikasi menjadi: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public class Atas_pub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sz="2000" b="1">
                <a:latin typeface="Courier New" pitchFamily="49" charset="0"/>
              </a:rPr>
              <a:t> int i = 5;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000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Atas_pub() {} //constructor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en-US" sz="2000" b="1">
                <a:latin typeface="Courier New" pitchFamily="49" charset="0"/>
              </a:rPr>
              <a:t> void cetak1()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System.out.println("Ada di class ATAS ..");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System.out.println("i = "+i);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  <a:endParaRPr 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b="1" i="1"/>
              <a:t>Overriding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Sedangkan pada </a:t>
            </a:r>
            <a:r>
              <a:rPr lang="en-US" sz="2400" b="1">
                <a:latin typeface="Courier New" pitchFamily="49" charset="0"/>
              </a:rPr>
              <a:t>class bawah_pub</a:t>
            </a:r>
            <a:r>
              <a:rPr lang="en-US" sz="2400"/>
              <a:t> </a:t>
            </a:r>
            <a:r>
              <a:rPr lang="en-US" sz="2400" i="1"/>
              <a:t>method</a:t>
            </a:r>
            <a:r>
              <a:rPr lang="en-US" sz="2400"/>
              <a:t> </a:t>
            </a:r>
            <a:r>
              <a:rPr lang="en-US" sz="2400" b="1">
                <a:latin typeface="Courier New" pitchFamily="49" charset="0"/>
              </a:rPr>
              <a:t>cetak1</a:t>
            </a:r>
            <a:r>
              <a:rPr lang="en-US" sz="2400"/>
              <a:t> di-</a:t>
            </a:r>
            <a:r>
              <a:rPr lang="en-US" sz="2400" i="1"/>
              <a:t>override </a:t>
            </a:r>
            <a:r>
              <a:rPr lang="en-US" sz="2400"/>
              <a:t>menjadi: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public class Bawah_pub1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extends</a:t>
            </a:r>
            <a:r>
              <a:rPr lang="en-US" sz="2000" b="1">
                <a:latin typeface="Courier New" pitchFamily="49" charset="0"/>
              </a:rPr>
              <a:t> Atas_pub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en-US" sz="2000" b="1">
                <a:latin typeface="Courier New" pitchFamily="49" charset="0"/>
              </a:rPr>
              <a:t> void cetak1()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System.out.println("Ada di class BAWAH ..");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public void cetak2()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System.out.println("Ada di class BAWAH ..");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System.out.println("i = "+i);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Bawah_pub1 bwh = new Bawah_pub1();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bwh.cetak1();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bwh.cetak2();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Overriding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Akan terjadi </a:t>
            </a:r>
            <a:r>
              <a:rPr lang="en-US" i="1"/>
              <a:t>error </a:t>
            </a:r>
            <a:r>
              <a:rPr lang="en-US"/>
              <a:t>karena </a:t>
            </a:r>
            <a:r>
              <a:rPr lang="en-US" i="1"/>
              <a:t>method </a:t>
            </a:r>
            <a:r>
              <a:rPr lang="en-US"/>
              <a:t>pada </a:t>
            </a:r>
            <a:r>
              <a:rPr lang="en-US" sz="2800">
                <a:latin typeface="Courier New" pitchFamily="49" charset="0"/>
              </a:rPr>
              <a:t>class turunan</a:t>
            </a:r>
            <a:r>
              <a:rPr lang="en-US"/>
              <a:t> harus </a:t>
            </a:r>
            <a:r>
              <a:rPr lang="en-US" b="1">
                <a:solidFill>
                  <a:srgbClr val="FF0000"/>
                </a:solidFill>
              </a:rPr>
              <a:t>lebih luas</a:t>
            </a: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atau sama</a:t>
            </a:r>
            <a:r>
              <a:rPr lang="en-US"/>
              <a:t> sifat kendali aksesnya degan </a:t>
            </a:r>
            <a:r>
              <a:rPr lang="en-US" i="1"/>
              <a:t>method</a:t>
            </a:r>
            <a:r>
              <a:rPr lang="en-US"/>
              <a:t> pada </a:t>
            </a:r>
            <a:r>
              <a:rPr lang="en-US" sz="2800">
                <a:latin typeface="Courier New" pitchFamily="49" charset="0"/>
              </a:rPr>
              <a:t>class pokok.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/>
              <a:t>Perintah </a:t>
            </a:r>
            <a:r>
              <a:rPr lang="en-US" b="1" i="1">
                <a:latin typeface="Courier New" pitchFamily="49" charset="0"/>
              </a:rPr>
              <a:t>super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Method pada </a:t>
            </a:r>
            <a:r>
              <a:rPr lang="en-US" sz="1800" b="1">
                <a:latin typeface="Courier New" pitchFamily="49" charset="0"/>
              </a:rPr>
              <a:t>subclass</a:t>
            </a:r>
            <a:r>
              <a:rPr lang="en-US" sz="1800"/>
              <a:t> dapat memanggil method pada </a:t>
            </a:r>
            <a:r>
              <a:rPr lang="en-US" sz="1800" b="1">
                <a:latin typeface="Courier New" pitchFamily="49" charset="0"/>
              </a:rPr>
              <a:t>superclass</a:t>
            </a:r>
            <a:r>
              <a:rPr lang="en-US" sz="1800"/>
              <a:t>-nya dengan menggunakan perintah </a:t>
            </a:r>
            <a:r>
              <a:rPr lang="en-US" sz="1800" b="1">
                <a:latin typeface="Courier New" pitchFamily="49" charset="0"/>
              </a:rPr>
              <a:t>super. </a:t>
            </a:r>
            <a:r>
              <a:rPr lang="en-US" sz="1800"/>
              <a:t>Contoh: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class Bawah_pub1 extends Atas_pub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public void cetak1()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</a:rPr>
              <a:t>super.</a:t>
            </a:r>
            <a:r>
              <a:rPr lang="en-US" sz="1600" b="1">
                <a:latin typeface="Courier New" pitchFamily="49" charset="0"/>
              </a:rPr>
              <a:t>cetak1();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		System.out.println(“Telah selesai memanggil cetak1 milik superclass ..");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public void cetak2()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   System.out.println("Ada di class BAWAH ..");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   System.out.println("i = "+i);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public static void main(String[] args)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  Bawah_pub1 bwh = new Bawah_pub1();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  bwh.cetak1();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  bwh.cetak2();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800"/>
              <a:t>Perintah super hanya bisa memanggil method yang berada pada class satu tingkat di atasnya (induk langsungnya)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/>
              <a:t>Perintah </a:t>
            </a:r>
            <a:r>
              <a:rPr lang="en-US" b="1" i="1">
                <a:latin typeface="Courier New" pitchFamily="49" charset="0"/>
              </a:rPr>
              <a:t>super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Perintah super dapat pula digunakan untuk memanggil constructor dari superclassnya. Contoh :</a:t>
            </a:r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public </a:t>
            </a:r>
            <a:r>
              <a:rPr lang="en-US" sz="2000" b="1">
                <a:latin typeface="Courier New" pitchFamily="49" charset="0"/>
              </a:rPr>
              <a:t>class Hewan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static int kaki,umur;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</a:t>
            </a:r>
            <a:r>
              <a:rPr lang="nl-BE" sz="2000" b="1">
                <a:latin typeface="Courier New" pitchFamily="49" charset="0"/>
              </a:rPr>
              <a:t>static String gigi;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>
                <a:latin typeface="Courier New" pitchFamily="49" charset="0"/>
              </a:rPr>
              <a:t>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>
                <a:latin typeface="Courier New" pitchFamily="49" charset="0"/>
              </a:rPr>
              <a:t>		  public Hewan(int k)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>
                <a:latin typeface="Courier New" pitchFamily="49" charset="0"/>
              </a:rPr>
              <a:t>        kaki = k;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>
                <a:latin typeface="Courier New" pitchFamily="49" charset="0"/>
              </a:rPr>
              <a:t>    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nl-BE" sz="2000" b="1">
              <a:latin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public Hewan(int k, String g)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kaki = k;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   gigi = g;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 } </a:t>
            </a:r>
            <a:endParaRPr lang="nl-BE" sz="2000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>
                <a:latin typeface="Courier New" pitchFamily="49" charset="0"/>
              </a:rPr>
              <a:t>	  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/>
              <a:t>Perintah </a:t>
            </a:r>
            <a:r>
              <a:rPr lang="en-US" b="1" i="1">
                <a:latin typeface="Courier New" pitchFamily="49" charset="0"/>
              </a:rPr>
              <a:t>super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1816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</a:rPr>
              <a:t>Karnivora</a:t>
            </a:r>
            <a:r>
              <a:rPr lang="en-US" sz="2000" b="1" dirty="0">
                <a:latin typeface="Courier New" pitchFamily="49" charset="0"/>
              </a:rPr>
              <a:t> extends </a:t>
            </a:r>
            <a:r>
              <a:rPr lang="en-US" sz="2000" b="1" dirty="0" err="1">
                <a:latin typeface="Courier New" pitchFamily="49" charset="0"/>
              </a:rPr>
              <a:t>Hewan</a:t>
            </a:r>
            <a:r>
              <a:rPr lang="en-US" sz="2000" b="1" dirty="0">
                <a:latin typeface="Courier New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public </a:t>
            </a:r>
            <a:r>
              <a:rPr lang="en-US" sz="2000" b="1" dirty="0" err="1">
                <a:latin typeface="Courier New" pitchFamily="49" charset="0"/>
              </a:rPr>
              <a:t>Karnivora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k)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</a:rPr>
              <a:t>super.Hewan</a:t>
            </a:r>
            <a:r>
              <a:rPr lang="en-US" sz="2000" b="1" dirty="0">
                <a:latin typeface="Courier New" pitchFamily="49" charset="0"/>
              </a:rPr>
              <a:t>(k);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	  public </a:t>
            </a:r>
            <a:r>
              <a:rPr lang="en-US" sz="2000" b="1" dirty="0" err="1">
                <a:latin typeface="Courier New" pitchFamily="49" charset="0"/>
              </a:rPr>
              <a:t>Karnivora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k, String g)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nl-BE" sz="2000" b="1" dirty="0">
                <a:latin typeface="Courier New" pitchFamily="49" charset="0"/>
              </a:rPr>
              <a:t>super.Hewan(k,g);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 dirty="0">
                <a:latin typeface="Courier New" pitchFamily="49" charset="0"/>
              </a:rPr>
              <a:t>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nl-BE" sz="2000" b="1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b="1" i="1">
                <a:latin typeface="Courier New" pitchFamily="49" charset="0"/>
              </a:rPr>
              <a:t>Kasus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Char char="-"/>
            </a:pPr>
            <a:r>
              <a:rPr lang="nl-BE" dirty="0"/>
              <a:t>Suatu perusahaan memiliki banyak pegawai.  Pegawai dibagi atas 3 jenis yaitu manager, pemasaran (marketing), dan pegawai honorer. Penentuan gaji untuk setiap jenis pegawai tersebut berbeda-beda.</a:t>
            </a:r>
            <a:endParaRPr lang="nl-BE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nl-BE" dirty="0"/>
              <a:t>Manajer terdiri dari gaji pokok + tunjangan jabatan.  Sedang Marketing terdiri dari gaji pokok ditambah bonus. Sedangkan gaji pegawai honorer terdiri dari gaji pokok dan tunjangan transport.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nl-BE" dirty="0"/>
              <a:t>Class Manajer, Pemasaran, dan Honorer memiliki semua atribut dan metode dari class Pegawai</a:t>
            </a:r>
          </a:p>
          <a:p>
            <a:pPr lvl="1">
              <a:lnSpc>
                <a:spcPct val="80000"/>
              </a:lnSpc>
              <a:buFontTx/>
              <a:buChar char="-"/>
            </a:pPr>
            <a:r>
              <a:rPr lang="nl-BE" dirty="0"/>
              <a:t>Pembentukan class Manajer, Pemasaran, dan Honorer dapat dilakukan dengan lebih sederhana karena ketiga class ini dapat memiliki (mewarisi) semua atribut dan metode yang dimiliki oleh class Pegawai.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6147" name="Oval 4"/>
          <p:cNvSpPr>
            <a:spLocks noChangeArrowheads="1"/>
          </p:cNvSpPr>
          <p:nvPr/>
        </p:nvSpPr>
        <p:spPr bwMode="auto">
          <a:xfrm>
            <a:off x="2743200" y="2209800"/>
            <a:ext cx="6400800" cy="4648200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148" name="Straight Connector 12"/>
          <p:cNvCxnSpPr>
            <a:cxnSpLocks noChangeShapeType="1"/>
          </p:cNvCxnSpPr>
          <p:nvPr/>
        </p:nvCxnSpPr>
        <p:spPr bwMode="auto">
          <a:xfrm>
            <a:off x="5181600" y="3429000"/>
            <a:ext cx="914400" cy="91440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6149" name="Straight Arrow Connector 20"/>
          <p:cNvCxnSpPr>
            <a:cxnSpLocks noChangeShapeType="1"/>
          </p:cNvCxnSpPr>
          <p:nvPr/>
        </p:nvCxnSpPr>
        <p:spPr bwMode="auto">
          <a:xfrm>
            <a:off x="6477000" y="3886200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3048000" y="1600200"/>
            <a:ext cx="1752600" cy="6096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Pegawai</a:t>
            </a:r>
            <a:endParaRPr lang="en-US" dirty="0"/>
          </a:p>
        </p:txBody>
      </p:sp>
      <p:sp>
        <p:nvSpPr>
          <p:cNvPr id="6151" name="Rectangle 14"/>
          <p:cNvSpPr>
            <a:spLocks noChangeArrowheads="1"/>
          </p:cNvSpPr>
          <p:nvPr/>
        </p:nvSpPr>
        <p:spPr bwMode="auto">
          <a:xfrm>
            <a:off x="609600" y="3048000"/>
            <a:ext cx="17526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Manajer</a:t>
            </a:r>
            <a:endParaRPr lang="en-US" dirty="0"/>
          </a:p>
        </p:txBody>
      </p:sp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3124200" y="3048000"/>
            <a:ext cx="22098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6400800" y="3048000"/>
            <a:ext cx="1752600" cy="6096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dirty="0" err="1"/>
              <a:t>Honorer</a:t>
            </a:r>
            <a:endParaRPr lang="en-US" dirty="0"/>
          </a:p>
        </p:txBody>
      </p:sp>
      <p:cxnSp>
        <p:nvCxnSpPr>
          <p:cNvPr id="6154" name="Straight Arrow Connector 18"/>
          <p:cNvCxnSpPr>
            <a:cxnSpLocks noChangeShapeType="1"/>
            <a:stCxn id="6151" idx="0"/>
            <a:endCxn id="6150" idx="2"/>
          </p:cNvCxnSpPr>
          <p:nvPr/>
        </p:nvCxnSpPr>
        <p:spPr bwMode="auto">
          <a:xfrm rot="5400000" flipH="1" flipV="1">
            <a:off x="2286000" y="1409700"/>
            <a:ext cx="838200" cy="2438400"/>
          </a:xfrm>
          <a:prstGeom prst="straightConnector1">
            <a:avLst/>
          </a:prstGeom>
          <a:noFill/>
          <a:ln w="9525" algn="ctr">
            <a:solidFill>
              <a:schemeClr val="tx1">
                <a:alpha val="72940"/>
              </a:schemeClr>
            </a:solidFill>
            <a:round/>
            <a:headEnd/>
            <a:tailEnd type="arrow" w="med" len="med"/>
          </a:ln>
        </p:spPr>
      </p:cxnSp>
      <p:cxnSp>
        <p:nvCxnSpPr>
          <p:cNvPr id="6155" name="Straight Arrow Connector 19"/>
          <p:cNvCxnSpPr>
            <a:cxnSpLocks noChangeShapeType="1"/>
            <a:endCxn id="6150" idx="2"/>
          </p:cNvCxnSpPr>
          <p:nvPr/>
        </p:nvCxnSpPr>
        <p:spPr bwMode="auto">
          <a:xfrm rot="16200000" flipV="1">
            <a:off x="3600450" y="2533650"/>
            <a:ext cx="838200" cy="190500"/>
          </a:xfrm>
          <a:prstGeom prst="straightConnector1">
            <a:avLst/>
          </a:prstGeom>
          <a:noFill/>
          <a:ln w="9525" algn="ctr">
            <a:solidFill>
              <a:schemeClr val="tx1">
                <a:alpha val="72940"/>
              </a:schemeClr>
            </a:solidFill>
            <a:round/>
            <a:headEnd/>
            <a:tailEnd type="arrow" w="med" len="med"/>
          </a:ln>
        </p:spPr>
      </p:cxnSp>
      <p:cxnSp>
        <p:nvCxnSpPr>
          <p:cNvPr id="6156" name="Straight Arrow Connector 20"/>
          <p:cNvCxnSpPr>
            <a:cxnSpLocks noChangeShapeType="1"/>
            <a:endCxn id="6150" idx="2"/>
          </p:cNvCxnSpPr>
          <p:nvPr/>
        </p:nvCxnSpPr>
        <p:spPr bwMode="auto">
          <a:xfrm rot="10800000">
            <a:off x="3924300" y="2209800"/>
            <a:ext cx="3162300" cy="838200"/>
          </a:xfrm>
          <a:prstGeom prst="straightConnector1">
            <a:avLst/>
          </a:prstGeom>
          <a:noFill/>
          <a:ln w="9525" algn="ctr">
            <a:solidFill>
              <a:schemeClr val="tx1">
                <a:alpha val="72940"/>
              </a:schemeClr>
            </a:solidFill>
            <a:round/>
            <a:headEnd/>
            <a:tailEnd type="arrow" w="med" len="med"/>
          </a:ln>
        </p:spPr>
      </p:cxnSp>
      <p:sp>
        <p:nvSpPr>
          <p:cNvPr id="6157" name="TextBox 25"/>
          <p:cNvSpPr txBox="1">
            <a:spLocks noChangeArrowheads="1"/>
          </p:cNvSpPr>
          <p:nvPr/>
        </p:nvSpPr>
        <p:spPr bwMode="auto">
          <a:xfrm>
            <a:off x="5334000" y="762000"/>
            <a:ext cx="236220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400" dirty="0"/>
              <a:t> </a:t>
            </a:r>
            <a:r>
              <a:rPr lang="en-US" sz="1600" dirty="0" err="1"/>
              <a:t>npp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nama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gajiPokok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getNpp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 err="1"/>
              <a:t>getNama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 err="1"/>
              <a:t>getGajiPokok</a:t>
            </a:r>
            <a:r>
              <a:rPr lang="en-US" sz="1600" dirty="0"/>
              <a:t>()</a:t>
            </a:r>
          </a:p>
          <a:p>
            <a:endParaRPr lang="en-US" sz="1400" dirty="0"/>
          </a:p>
        </p:txBody>
      </p:sp>
      <p:sp>
        <p:nvSpPr>
          <p:cNvPr id="6158" name="Rectangle 26"/>
          <p:cNvSpPr>
            <a:spLocks noChangeArrowheads="1"/>
          </p:cNvSpPr>
          <p:nvPr/>
        </p:nvSpPr>
        <p:spPr bwMode="auto">
          <a:xfrm>
            <a:off x="609600" y="4038600"/>
            <a:ext cx="16002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 dirty="0" err="1"/>
              <a:t>npp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nama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gajiPokok</a:t>
            </a:r>
            <a:endParaRPr lang="en-US" sz="1600" dirty="0"/>
          </a:p>
          <a:p>
            <a:pPr>
              <a:buFontTx/>
              <a:buNone/>
            </a:pPr>
            <a:r>
              <a:rPr lang="en-US" sz="1600" b="1" dirty="0" err="1"/>
              <a:t>tunjJabatan</a:t>
            </a:r>
            <a:endParaRPr lang="en-US" sz="1600" b="1" dirty="0"/>
          </a:p>
          <a:p>
            <a:pPr>
              <a:buFontTx/>
              <a:buNone/>
            </a:pPr>
            <a:r>
              <a:rPr lang="en-US" sz="1600" dirty="0" err="1"/>
              <a:t>getNpp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 err="1"/>
              <a:t>getNama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 err="1"/>
              <a:t>getGajiPokok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b="1" dirty="0" err="1"/>
              <a:t>getTunjJabatan</a:t>
            </a:r>
            <a:endParaRPr lang="en-US" sz="1600" b="1" dirty="0"/>
          </a:p>
        </p:txBody>
      </p:sp>
      <p:sp>
        <p:nvSpPr>
          <p:cNvPr id="6159" name="Rectangle 27"/>
          <p:cNvSpPr>
            <a:spLocks noChangeArrowheads="1"/>
          </p:cNvSpPr>
          <p:nvPr/>
        </p:nvSpPr>
        <p:spPr bwMode="auto">
          <a:xfrm>
            <a:off x="3200400" y="4114800"/>
            <a:ext cx="17526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 dirty="0" err="1"/>
              <a:t>npp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nama</a:t>
            </a:r>
            <a:endParaRPr lang="en-US" sz="1600" dirty="0"/>
          </a:p>
          <a:p>
            <a:pPr>
              <a:buFontTx/>
              <a:buNone/>
            </a:pPr>
            <a:r>
              <a:rPr lang="en-US" sz="1600" dirty="0" err="1"/>
              <a:t>gajiPokok</a:t>
            </a:r>
            <a:endParaRPr lang="en-US" sz="1600" dirty="0"/>
          </a:p>
          <a:p>
            <a:pPr>
              <a:buFontTx/>
              <a:buNone/>
            </a:pPr>
            <a:r>
              <a:rPr lang="en-US" sz="1600" b="1" dirty="0"/>
              <a:t>bonus</a:t>
            </a:r>
          </a:p>
          <a:p>
            <a:pPr>
              <a:buFontTx/>
              <a:buNone/>
            </a:pPr>
            <a:r>
              <a:rPr lang="en-US" sz="1600" dirty="0" err="1"/>
              <a:t>getNpp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 err="1"/>
              <a:t>getNama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dirty="0" err="1"/>
              <a:t>getGajiPokok</a:t>
            </a:r>
            <a:r>
              <a:rPr lang="en-US" sz="1600" dirty="0"/>
              <a:t>()</a:t>
            </a:r>
          </a:p>
          <a:p>
            <a:pPr>
              <a:buFontTx/>
              <a:buNone/>
            </a:pPr>
            <a:r>
              <a:rPr lang="en-US" sz="1600" b="1" dirty="0" err="1"/>
              <a:t>getBonus</a:t>
            </a:r>
            <a:r>
              <a:rPr lang="en-US" sz="1600" b="1" dirty="0"/>
              <a:t>()</a:t>
            </a:r>
          </a:p>
        </p:txBody>
      </p:sp>
      <p:sp>
        <p:nvSpPr>
          <p:cNvPr id="6160" name="Rectangle 28"/>
          <p:cNvSpPr>
            <a:spLocks noChangeArrowheads="1"/>
          </p:cNvSpPr>
          <p:nvPr/>
        </p:nvSpPr>
        <p:spPr bwMode="auto">
          <a:xfrm>
            <a:off x="6248400" y="4114800"/>
            <a:ext cx="190500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/>
              <a:t>npp</a:t>
            </a:r>
          </a:p>
          <a:p>
            <a:pPr>
              <a:buFontTx/>
              <a:buNone/>
            </a:pPr>
            <a:r>
              <a:rPr lang="en-US" sz="1600"/>
              <a:t>nama</a:t>
            </a:r>
          </a:p>
          <a:p>
            <a:pPr>
              <a:buFontTx/>
              <a:buNone/>
            </a:pPr>
            <a:r>
              <a:rPr lang="en-US" sz="1600"/>
              <a:t>gajiPokok</a:t>
            </a:r>
          </a:p>
          <a:p>
            <a:pPr>
              <a:buFontTx/>
              <a:buNone/>
            </a:pPr>
            <a:r>
              <a:rPr lang="en-US" sz="1600" b="1"/>
              <a:t>tunjTransport</a:t>
            </a:r>
          </a:p>
          <a:p>
            <a:pPr>
              <a:buFontTx/>
              <a:buNone/>
            </a:pPr>
            <a:r>
              <a:rPr lang="en-US" sz="1600"/>
              <a:t>getNpp()</a:t>
            </a:r>
          </a:p>
          <a:p>
            <a:pPr>
              <a:buFontTx/>
              <a:buNone/>
            </a:pPr>
            <a:r>
              <a:rPr lang="en-US" sz="1600"/>
              <a:t>getNama()</a:t>
            </a:r>
          </a:p>
          <a:p>
            <a:pPr>
              <a:buFontTx/>
              <a:buNone/>
            </a:pPr>
            <a:r>
              <a:rPr lang="en-US" sz="1600"/>
              <a:t>getGajiPokok()</a:t>
            </a:r>
          </a:p>
          <a:p>
            <a:pPr>
              <a:buFontTx/>
              <a:buNone/>
            </a:pPr>
            <a:r>
              <a:rPr lang="en-US" sz="1600" b="1"/>
              <a:t>getTunjTransport()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di </a:t>
            </a:r>
            <a:r>
              <a:rPr lang="en-US" sz="2800" dirty="0" err="1"/>
              <a:t>atas</a:t>
            </a:r>
            <a:r>
              <a:rPr lang="en-US" sz="2800" dirty="0"/>
              <a:t>, </a:t>
            </a:r>
            <a:r>
              <a:rPr lang="en-US" sz="2800" dirty="0" err="1"/>
              <a:t>pembentukan</a:t>
            </a:r>
            <a:r>
              <a:rPr lang="en-US" sz="2800" dirty="0"/>
              <a:t> class </a:t>
            </a:r>
            <a:r>
              <a:rPr lang="en-US" sz="2800" dirty="0" err="1"/>
              <a:t>Manajer</a:t>
            </a:r>
            <a:r>
              <a:rPr lang="en-US" sz="2800" dirty="0"/>
              <a:t>, </a:t>
            </a:r>
            <a:r>
              <a:rPr lang="en-US" sz="2800" dirty="0" err="1"/>
              <a:t>Pemasaran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Honorer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ada</a:t>
            </a:r>
            <a:r>
              <a:rPr lang="en-US" sz="2800" dirty="0"/>
              <a:t> di class </a:t>
            </a:r>
            <a:r>
              <a:rPr lang="en-US" sz="2800" dirty="0" err="1"/>
              <a:t>Pegawai</a:t>
            </a:r>
            <a:endParaRPr lang="en-US" sz="2800" dirty="0"/>
          </a:p>
          <a:p>
            <a:r>
              <a:rPr lang="en-US" sz="2800" dirty="0"/>
              <a:t>Pada </a:t>
            </a:r>
            <a:r>
              <a:rPr lang="en-US" sz="2800" dirty="0" err="1"/>
              <a:t>tiga</a:t>
            </a:r>
            <a:r>
              <a:rPr lang="en-US" sz="2800" dirty="0"/>
              <a:t> class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cukup</a:t>
            </a:r>
            <a:r>
              <a:rPr lang="en-US" sz="2800" dirty="0"/>
              <a:t> </a:t>
            </a:r>
            <a:r>
              <a:rPr lang="en-US" sz="2800" dirty="0" err="1"/>
              <a:t>ditambahkan</a:t>
            </a:r>
            <a:r>
              <a:rPr lang="en-US" sz="2800" dirty="0"/>
              <a:t> </a:t>
            </a:r>
            <a:r>
              <a:rPr lang="en-US" sz="2800" dirty="0" err="1"/>
              <a:t>atribut</a:t>
            </a:r>
            <a:r>
              <a:rPr lang="en-US" sz="2800" dirty="0"/>
              <a:t> dan </a:t>
            </a:r>
            <a:r>
              <a:rPr lang="en-US" sz="2800" dirty="0" err="1"/>
              <a:t>metode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diwarisi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class </a:t>
            </a:r>
            <a:r>
              <a:rPr lang="en-US" sz="2800" dirty="0" err="1"/>
              <a:t>Pegawai</a:t>
            </a:r>
            <a:endParaRPr lang="en-US" sz="2800" dirty="0"/>
          </a:p>
          <a:p>
            <a:r>
              <a:rPr lang="en-US" sz="2800" dirty="0" err="1"/>
              <a:t>Pembentukan</a:t>
            </a:r>
            <a:r>
              <a:rPr lang="en-US" sz="2800" dirty="0"/>
              <a:t> class </a:t>
            </a:r>
            <a:r>
              <a:rPr lang="en-US" sz="2800" dirty="0" err="1"/>
              <a:t>Manajer</a:t>
            </a:r>
            <a:r>
              <a:rPr lang="en-US" sz="2800" dirty="0"/>
              <a:t>, </a:t>
            </a:r>
            <a:r>
              <a:rPr lang="en-US" sz="2800" dirty="0" err="1"/>
              <a:t>Pemasaran</a:t>
            </a:r>
            <a:r>
              <a:rPr lang="en-US" sz="2800" dirty="0"/>
              <a:t>, dan </a:t>
            </a:r>
            <a:r>
              <a:rPr lang="en-US" sz="2800" dirty="0" err="1"/>
              <a:t>Honorer</a:t>
            </a:r>
            <a:r>
              <a:rPr lang="en-US" sz="2800" dirty="0"/>
              <a:t> yang </a:t>
            </a:r>
            <a:r>
              <a:rPr lang="en-US" sz="2800" dirty="0" err="1"/>
              <a:t>mewarisi</a:t>
            </a:r>
            <a:r>
              <a:rPr lang="en-US" sz="2800" dirty="0"/>
              <a:t> class </a:t>
            </a:r>
            <a:r>
              <a:rPr lang="en-US" sz="2800" dirty="0" err="1"/>
              <a:t>Pegawai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menambah</a:t>
            </a:r>
            <a:r>
              <a:rPr lang="en-US" sz="2800" dirty="0"/>
              <a:t> </a:t>
            </a:r>
            <a:r>
              <a:rPr lang="en-US" sz="2800" dirty="0" err="1"/>
              <a:t>perintah</a:t>
            </a:r>
            <a:r>
              <a:rPr lang="en-US" sz="2800" dirty="0"/>
              <a:t> </a:t>
            </a:r>
            <a:r>
              <a:rPr lang="en-US" sz="2800" b="1" i="1" dirty="0"/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36909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089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Jika</a:t>
            </a:r>
            <a:r>
              <a:rPr lang="en-US" sz="2000" dirty="0"/>
              <a:t> class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yakni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Pegawai</a:t>
            </a:r>
            <a:r>
              <a:rPr lang="en-US" sz="2000" dirty="0"/>
              <a:t> {</a:t>
            </a:r>
          </a:p>
          <a:p>
            <a:pPr marL="457200" lvl="1" indent="0">
              <a:buNone/>
            </a:pPr>
            <a:r>
              <a:rPr lang="en-US" sz="2000" dirty="0"/>
              <a:t>…..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Maka</a:t>
            </a:r>
            <a:r>
              <a:rPr lang="en-US" sz="2000" dirty="0"/>
              <a:t> class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endParaRPr lang="en-US" sz="2000" dirty="0"/>
          </a:p>
          <a:p>
            <a:pPr marL="342900" lvl="1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Manajer</a:t>
            </a:r>
            <a:r>
              <a:rPr lang="en-US" sz="2000" dirty="0"/>
              <a:t> extends </a:t>
            </a:r>
            <a:r>
              <a:rPr lang="en-US" sz="2000" dirty="0" err="1"/>
              <a:t>Pegawai</a:t>
            </a:r>
            <a:r>
              <a:rPr lang="en-US" sz="2000" dirty="0"/>
              <a:t> {</a:t>
            </a:r>
          </a:p>
          <a:p>
            <a:pPr marL="342900" lvl="1" indent="0">
              <a:buNone/>
            </a:pPr>
            <a:r>
              <a:rPr lang="en-US" sz="2000" dirty="0"/>
              <a:t>	    double </a:t>
            </a:r>
            <a:r>
              <a:rPr lang="en-US" sz="2000" dirty="0" err="1"/>
              <a:t>tunjJabatan</a:t>
            </a:r>
            <a:r>
              <a:rPr lang="en-US" sz="2000" dirty="0"/>
              <a:t>;</a:t>
            </a:r>
          </a:p>
          <a:p>
            <a:pPr marL="342900" lvl="1" indent="0">
              <a:buNone/>
            </a:pPr>
            <a:r>
              <a:rPr lang="en-US" sz="2000" dirty="0"/>
              <a:t>             double </a:t>
            </a:r>
            <a:r>
              <a:rPr lang="en-US" sz="2000" dirty="0" err="1"/>
              <a:t>getTunjJabatan</a:t>
            </a:r>
            <a:r>
              <a:rPr lang="en-US" sz="2000" dirty="0"/>
              <a:t> () {….. }</a:t>
            </a:r>
          </a:p>
          <a:p>
            <a:pPr marL="342900" lvl="1" indent="0">
              <a:buNone/>
            </a:pPr>
            <a:r>
              <a:rPr lang="en-US" sz="2000" dirty="0"/>
              <a:t>}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Kata </a:t>
            </a:r>
            <a:r>
              <a:rPr lang="en-US" sz="2000" b="1" i="1" dirty="0"/>
              <a:t>extends</a:t>
            </a:r>
            <a:r>
              <a:rPr lang="en-US" sz="2000" dirty="0"/>
              <a:t> di </a:t>
            </a:r>
            <a:r>
              <a:rPr lang="en-US" sz="2000" dirty="0" err="1"/>
              <a:t>sini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diterjemahkan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‘</a:t>
            </a:r>
            <a:r>
              <a:rPr lang="en-US" sz="2000" dirty="0" err="1"/>
              <a:t>mewarisi</a:t>
            </a:r>
            <a:r>
              <a:rPr lang="en-US" sz="2000" dirty="0"/>
              <a:t>’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Obyek</a:t>
            </a:r>
            <a:r>
              <a:rPr lang="en-US" sz="2000" dirty="0"/>
              <a:t> yang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memakai</a:t>
            </a:r>
            <a:r>
              <a:rPr lang="en-US" sz="2000" dirty="0"/>
              <a:t> class </a:t>
            </a:r>
            <a:r>
              <a:rPr lang="en-US" sz="2000" dirty="0" err="1"/>
              <a:t>Manajer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yang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class </a:t>
            </a:r>
            <a:r>
              <a:rPr lang="en-US" sz="2000" dirty="0" err="1"/>
              <a:t>Pegawai</a:t>
            </a:r>
            <a:r>
              <a:rPr lang="en-US" sz="2000" dirty="0"/>
              <a:t> </a:t>
            </a:r>
            <a:r>
              <a:rPr lang="en-US" sz="2000" dirty="0" err="1"/>
              <a:t>ditambah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lain yang </a:t>
            </a:r>
            <a:r>
              <a:rPr lang="en-US" sz="2000" dirty="0" err="1"/>
              <a:t>khusus</a:t>
            </a:r>
            <a:r>
              <a:rPr lang="en-US" sz="2000" dirty="0"/>
              <a:t> </a:t>
            </a:r>
            <a:r>
              <a:rPr lang="en-US" sz="2000" dirty="0" err="1"/>
              <a:t>dimiliki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class </a:t>
            </a:r>
            <a:r>
              <a:rPr lang="en-US" sz="2000" dirty="0" err="1"/>
              <a:t>Manajer</a:t>
            </a:r>
            <a:endParaRPr lang="en-US" sz="200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class </a:t>
            </a:r>
            <a:r>
              <a:rPr lang="en-US" sz="2000" dirty="0" err="1"/>
              <a:t>Pemasaran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class </a:t>
            </a:r>
            <a:r>
              <a:rPr lang="en-US" sz="2000" dirty="0" err="1"/>
              <a:t>Honorer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class </a:t>
            </a:r>
            <a:r>
              <a:rPr lang="en-US" sz="2000" dirty="0" err="1"/>
              <a:t>Manajer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.</a:t>
            </a:r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791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/>
              <a:t>Pewarisan (</a:t>
            </a:r>
            <a:r>
              <a:rPr lang="en-US" b="1" i="1"/>
              <a:t>Inheritance</a:t>
            </a:r>
            <a:r>
              <a:rPr lang="en-US" b="1"/>
              <a:t>)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5181600"/>
          </a:xfrm>
        </p:spPr>
        <p:txBody>
          <a:bodyPr/>
          <a:lstStyle/>
          <a:p>
            <a:r>
              <a:rPr lang="en-US"/>
              <a:t>Pewarisan merupakan sebuah bentuk “penggunaan kembali” (</a:t>
            </a:r>
            <a:r>
              <a:rPr lang="en-US" i="1"/>
              <a:t>reusability</a:t>
            </a:r>
            <a:r>
              <a:rPr lang="en-US"/>
              <a:t>); di mana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baru dibuat dari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yang pernah ada yang (biasanya) ditambah fasilitasnya.</a:t>
            </a:r>
          </a:p>
          <a:p>
            <a:r>
              <a:rPr lang="en-US"/>
              <a:t>Setiap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turunan dapat menjadi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pokok (induk) untuk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turunan yang lain (akan datang).</a:t>
            </a:r>
          </a:p>
          <a:p>
            <a:r>
              <a:rPr lang="en-US"/>
              <a:t>Dalam pewarisan, </a:t>
            </a:r>
            <a:r>
              <a:rPr lang="en-US" i="1"/>
              <a:t>constructor</a:t>
            </a:r>
            <a:r>
              <a:rPr lang="en-US"/>
              <a:t> tidak diwariskan pada </a:t>
            </a:r>
            <a:r>
              <a:rPr lang="en-US" b="1">
                <a:latin typeface="Courier New" pitchFamily="49" charset="0"/>
              </a:rPr>
              <a:t>class</a:t>
            </a:r>
            <a:r>
              <a:rPr lang="en-US"/>
              <a:t> turunannya, kecuali jika digunakan perintah </a:t>
            </a:r>
            <a:r>
              <a:rPr lang="en-US" b="1">
                <a:latin typeface="Courier New" pitchFamily="49" charset="0"/>
              </a:rPr>
              <a:t>super (dibahas belakangan)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/>
              <a:t>Pewarisan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5181600"/>
          </a:xfrm>
        </p:spPr>
        <p:txBody>
          <a:bodyPr/>
          <a:lstStyle/>
          <a:p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 (</a:t>
            </a:r>
            <a:r>
              <a:rPr lang="en-US" sz="2800" i="1" dirty="0"/>
              <a:t>single inheritance</a:t>
            </a:r>
            <a:r>
              <a:rPr lang="en-US" sz="2800" dirty="0"/>
              <a:t>)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class</a:t>
            </a:r>
            <a:r>
              <a:rPr lang="en-US" sz="2800" dirty="0"/>
              <a:t> </a:t>
            </a:r>
            <a:r>
              <a:rPr lang="en-US" sz="2800" dirty="0" err="1"/>
              <a:t>pokok</a:t>
            </a:r>
            <a:r>
              <a:rPr lang="en-US" sz="2800" dirty="0"/>
              <a:t> (</a:t>
            </a:r>
            <a:r>
              <a:rPr lang="en-US" sz="2800" dirty="0" err="1"/>
              <a:t>induk</a:t>
            </a:r>
            <a:r>
              <a:rPr lang="en-US" sz="2800" dirty="0"/>
              <a:t>).</a:t>
            </a:r>
          </a:p>
          <a:p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/>
              <a:t>ganda</a:t>
            </a:r>
            <a:r>
              <a:rPr lang="en-US" sz="2800" dirty="0"/>
              <a:t> (</a:t>
            </a:r>
            <a:r>
              <a:rPr lang="en-US" sz="2800" i="1" dirty="0"/>
              <a:t>multiple inheritance</a:t>
            </a:r>
            <a:r>
              <a:rPr lang="en-US" sz="2800" dirty="0"/>
              <a:t>)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</a:rPr>
              <a:t>class</a:t>
            </a:r>
            <a:r>
              <a:rPr lang="en-US" sz="2800" dirty="0"/>
              <a:t> </a:t>
            </a:r>
            <a:r>
              <a:rPr lang="en-US" sz="2800" dirty="0" err="1"/>
              <a:t>pokok</a:t>
            </a:r>
            <a:r>
              <a:rPr lang="en-US" sz="2800" dirty="0"/>
              <a:t>.√</a:t>
            </a:r>
          </a:p>
          <a:p>
            <a:r>
              <a:rPr lang="en-US" sz="2800" dirty="0"/>
              <a:t>Java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i="1" dirty="0"/>
              <a:t>multiple inheritance</a:t>
            </a:r>
            <a:r>
              <a:rPr lang="en-US" sz="2800" dirty="0"/>
              <a:t>..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187624" y="4293096"/>
            <a:ext cx="1152128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34743" y="3798949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40" y="4923112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7744" y="4923112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15816" y="5990927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D</a:t>
            </a:r>
          </a:p>
        </p:txBody>
      </p:sp>
      <p:cxnSp>
        <p:nvCxnSpPr>
          <p:cNvPr id="7" name="Straight Arrow Connector 6"/>
          <p:cNvCxnSpPr>
            <a:stCxn id="8" idx="0"/>
            <a:endCxn id="2" idx="3"/>
          </p:cNvCxnSpPr>
          <p:nvPr/>
        </p:nvCxnSpPr>
        <p:spPr bwMode="auto">
          <a:xfrm flipV="1">
            <a:off x="1187624" y="4437112"/>
            <a:ext cx="1152128" cy="486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9" idx="0"/>
            <a:endCxn id="2" idx="3"/>
          </p:cNvCxnSpPr>
          <p:nvPr/>
        </p:nvCxnSpPr>
        <p:spPr bwMode="auto">
          <a:xfrm flipH="1" flipV="1">
            <a:off x="2339752" y="4437112"/>
            <a:ext cx="684076" cy="486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0"/>
            <a:endCxn id="9" idx="2"/>
          </p:cNvCxnSpPr>
          <p:nvPr/>
        </p:nvCxnSpPr>
        <p:spPr bwMode="auto">
          <a:xfrm flipH="1" flipV="1">
            <a:off x="3023828" y="5507887"/>
            <a:ext cx="648072" cy="48304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440470" y="3988232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6710" y="4000708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42285" y="5457019"/>
            <a:ext cx="15121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Class C</a:t>
            </a:r>
          </a:p>
        </p:txBody>
      </p:sp>
      <p:cxnSp>
        <p:nvCxnSpPr>
          <p:cNvPr id="16" name="Straight Arrow Connector 15"/>
          <p:cNvCxnSpPr>
            <a:stCxn id="19" idx="0"/>
            <a:endCxn id="18" idx="2"/>
          </p:cNvCxnSpPr>
          <p:nvPr/>
        </p:nvCxnSpPr>
        <p:spPr bwMode="auto">
          <a:xfrm flipH="1" flipV="1">
            <a:off x="6022794" y="4585483"/>
            <a:ext cx="1375575" cy="8715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421887" y="29969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9" idx="0"/>
            <a:endCxn id="17" idx="2"/>
          </p:cNvCxnSpPr>
          <p:nvPr/>
        </p:nvCxnSpPr>
        <p:spPr bwMode="auto">
          <a:xfrm flipV="1">
            <a:off x="7398369" y="4573007"/>
            <a:ext cx="798185" cy="8840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967091" y="5841358"/>
            <a:ext cx="1483223" cy="584775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√ Ok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475" y="5015013"/>
            <a:ext cx="1378786" cy="707886"/>
          </a:xfrm>
          <a:prstGeom prst="rect">
            <a:avLst/>
          </a:prstGeom>
          <a:solidFill>
            <a:srgbClr val="0099F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sz="4000" dirty="0"/>
              <a:t>× </a:t>
            </a:r>
            <a:r>
              <a:rPr lang="en-US" dirty="0"/>
              <a:t>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2324</Words>
  <Application>Microsoft Office PowerPoint</Application>
  <PresentationFormat>On-screen Show (4:3)</PresentationFormat>
  <Paragraphs>376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Wingdings</vt:lpstr>
      <vt:lpstr>Default Design</vt:lpstr>
      <vt:lpstr>PowerPoint Presentation</vt:lpstr>
      <vt:lpstr>PowerPoint Presentation</vt:lpstr>
      <vt:lpstr>Keunggulan PBO</vt:lpstr>
      <vt:lpstr>Kasus 1</vt:lpstr>
      <vt:lpstr>Ilustrasi Pewarisan Kelas</vt:lpstr>
      <vt:lpstr>Membentuk Pewarisan (1)</vt:lpstr>
      <vt:lpstr>Membentuk Pewarisan (1)</vt:lpstr>
      <vt:lpstr>Pewarisan (Inheritance)</vt:lpstr>
      <vt:lpstr>Pewarisan</vt:lpstr>
      <vt:lpstr>Pewarisan</vt:lpstr>
      <vt:lpstr>Pewarisan</vt:lpstr>
      <vt:lpstr>PowerPoint Presentation</vt:lpstr>
      <vt:lpstr>PowerPoint Presentation</vt:lpstr>
      <vt:lpstr>Hirarki Pewarisan</vt:lpstr>
      <vt:lpstr>Contoh Lain</vt:lpstr>
      <vt:lpstr>PowerPoint Presentation</vt:lpstr>
      <vt:lpstr>Penggunaan</vt:lpstr>
      <vt:lpstr>Referensi Obyek Warisan</vt:lpstr>
      <vt:lpstr>Akibatnya</vt:lpstr>
      <vt:lpstr>Aplikasi</vt:lpstr>
      <vt:lpstr>Uji Coba Pewarisan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Overriding</vt:lpstr>
      <vt:lpstr>PowerPoint Presentation</vt:lpstr>
      <vt:lpstr>PowerPoint Presentation</vt:lpstr>
      <vt:lpstr>Overriding</vt:lpstr>
      <vt:lpstr>Overriding</vt:lpstr>
      <vt:lpstr>Overriding</vt:lpstr>
      <vt:lpstr>Perintah super</vt:lpstr>
      <vt:lpstr>Perintah super</vt:lpstr>
      <vt:lpstr>Perintah super</vt:lpstr>
    </vt:vector>
  </TitlesOfParts>
  <Company>Rumah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Pewarisan</dc:title>
  <dc:creator>Iwan Binanto</dc:creator>
  <cp:lastModifiedBy>asus zenbook</cp:lastModifiedBy>
  <cp:revision>98</cp:revision>
  <dcterms:created xsi:type="dcterms:W3CDTF">2004-04-01T04:44:59Z</dcterms:created>
  <dcterms:modified xsi:type="dcterms:W3CDTF">2022-04-11T03:29:55Z</dcterms:modified>
</cp:coreProperties>
</file>