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2CC"/>
    <a:srgbClr val="FF6702"/>
    <a:srgbClr val="FF3305"/>
    <a:srgbClr val="CF3E00"/>
    <a:srgbClr val="236F7A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49" autoAdjust="0"/>
  </p:normalViewPr>
  <p:slideViewPr>
    <p:cSldViewPr>
      <p:cViewPr varScale="1">
        <p:scale>
          <a:sx n="60" d="100"/>
          <a:sy n="60" d="100"/>
        </p:scale>
        <p:origin x="13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CBA-0190-4E1A-B740-6507C72BC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E4CF-E49F-47D7-8492-1C8C0A9E07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CF2F-11F9-48DA-B9EF-E994E610A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CAB-BA37-450C-989E-3D53C7FB1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BA99-1DFB-4474-987A-76B369F1F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CA41-DB81-4BD4-A20B-2EE7594EF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EF45-0490-48E6-B14C-A3EAEB65F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A7B0-EA81-4F25-9A20-18723CC9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6B5-A1D9-4583-9F12-0FFD46999E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F5FE-FA43-40DD-87B0-48D52C72F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C503-B462-4AA9-B29B-A40478FA8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5F19-9DFC-4409-B724-47EB4402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WarisanPegawa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Eka</a:t>
            </a:r>
            <a:r>
              <a:rPr lang="en-US" dirty="0"/>
              <a:t> </a:t>
            </a:r>
            <a:r>
              <a:rPr lang="en-US" dirty="0" err="1"/>
              <a:t>Priyatma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Polymorphis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i="1" dirty="0"/>
              <a:t>bentuk1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sejalan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putaran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loop </a:t>
            </a:r>
            <a:r>
              <a:rPr lang="en-US" sz="2400" dirty="0" err="1"/>
              <a:t>misalnya</a:t>
            </a:r>
            <a:r>
              <a:rPr lang="en-US" sz="2400" dirty="0"/>
              <a:t>,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i="1" dirty="0"/>
              <a:t>bentuk1.gambarLagi()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 method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menggambar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-</a:t>
            </a:r>
            <a:r>
              <a:rPr lang="en-US" sz="2400" dirty="0" err="1"/>
              <a:t>beda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yang </a:t>
            </a:r>
            <a:r>
              <a:rPr lang="en-US" sz="2400" dirty="0" err="1"/>
              <a:t>dirujuk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i="1" dirty="0"/>
              <a:t>bentuk1</a:t>
            </a:r>
          </a:p>
          <a:p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Polimorphis</a:t>
            </a:r>
            <a:endParaRPr lang="en-US" sz="2400" dirty="0"/>
          </a:p>
          <a:p>
            <a:r>
              <a:rPr lang="en-US" sz="2400" dirty="0"/>
              <a:t>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dipahami</a:t>
            </a:r>
            <a:r>
              <a:rPr lang="en-US" sz="2400" dirty="0"/>
              <a:t> </a:t>
            </a:r>
            <a:r>
              <a:rPr lang="en-US" sz="2400" dirty="0" err="1"/>
              <a:t>kalau</a:t>
            </a:r>
            <a:r>
              <a:rPr lang="en-US" sz="2400" dirty="0"/>
              <a:t> </a:t>
            </a:r>
            <a:r>
              <a:rPr lang="en-US" sz="2400" dirty="0" err="1"/>
              <a:t>pemanggilan</a:t>
            </a:r>
            <a:r>
              <a:rPr lang="en-US" sz="2400" dirty="0"/>
              <a:t> method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bayangkan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lain. </a:t>
            </a:r>
            <a:r>
              <a:rPr lang="en-US" sz="2400" dirty="0" err="1"/>
              <a:t>Pesan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ditindaklanjuti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r>
              <a:rPr lang="en-US" sz="2400" dirty="0"/>
              <a:t>Di Java,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dibayangkan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yang </a:t>
            </a:r>
            <a:r>
              <a:rPr lang="en-US" sz="2400" dirty="0" err="1"/>
              <a:t>aktif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mengirim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Polimorphisma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segiempat</a:t>
            </a:r>
            <a:r>
              <a:rPr lang="en-US" sz="2400" dirty="0"/>
              <a:t>, oval dan </a:t>
            </a:r>
            <a:r>
              <a:rPr lang="en-US" sz="2400" dirty="0" err="1"/>
              <a:t>segitiga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menggambar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method </a:t>
            </a:r>
            <a:r>
              <a:rPr lang="en-US" sz="2400" dirty="0" err="1"/>
              <a:t>gambarLagi</a:t>
            </a:r>
            <a:r>
              <a:rPr lang="en-US" sz="2400" dirty="0"/>
              <a:t>() yang </a:t>
            </a:r>
            <a:r>
              <a:rPr lang="en-US" sz="2400" dirty="0" err="1"/>
              <a:t>ada</a:t>
            </a:r>
            <a:r>
              <a:rPr lang="en-US" sz="2400" dirty="0"/>
              <a:t> di class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tersebutlah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endParaRPr lang="en-US" sz="2400" dirty="0"/>
          </a:p>
          <a:p>
            <a:r>
              <a:rPr lang="en-US" sz="2400" dirty="0"/>
              <a:t>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memunculkan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gambarLagi</a:t>
            </a:r>
            <a:r>
              <a:rPr lang="en-US" sz="2400" dirty="0"/>
              <a:t>() </a:t>
            </a:r>
            <a:r>
              <a:rPr lang="en-US" sz="2400" dirty="0" err="1"/>
              <a:t>di</a:t>
            </a:r>
            <a:r>
              <a:rPr lang="en-US" sz="2400" dirty="0"/>
              <a:t> class </a:t>
            </a:r>
            <a:r>
              <a:rPr lang="en-US" sz="2400" dirty="0" err="1"/>
              <a:t>BangunDatar</a:t>
            </a:r>
            <a:r>
              <a:rPr lang="en-US" sz="2400" dirty="0"/>
              <a:t>() ?</a:t>
            </a:r>
          </a:p>
          <a:p>
            <a:r>
              <a:rPr lang="en-US" sz="2400" dirty="0" err="1"/>
              <a:t>Jawabnya</a:t>
            </a:r>
            <a:r>
              <a:rPr lang="en-US" sz="2400" dirty="0"/>
              <a:t> : </a:t>
            </a:r>
            <a:r>
              <a:rPr lang="en-US" sz="2400" dirty="0" err="1"/>
              <a:t>Biarkan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 ……. </a:t>
            </a:r>
            <a:r>
              <a:rPr lang="en-US" sz="2400" dirty="0" err="1"/>
              <a:t>Mengapa</a:t>
            </a:r>
            <a:r>
              <a:rPr lang="en-US" sz="2400" dirty="0"/>
              <a:t> ?</a:t>
            </a:r>
          </a:p>
          <a:p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BangunDatar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abstrak</a:t>
            </a:r>
            <a:r>
              <a:rPr lang="en-US" sz="2400" dirty="0"/>
              <a:t> (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realitas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datar</a:t>
            </a:r>
            <a:r>
              <a:rPr lang="en-US" sz="2400" dirty="0"/>
              <a:t>,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segiempat</a:t>
            </a:r>
            <a:r>
              <a:rPr lang="en-US" sz="2400" dirty="0"/>
              <a:t>, </a:t>
            </a:r>
            <a:r>
              <a:rPr lang="en-US" sz="2400" dirty="0" err="1"/>
              <a:t>segitiga</a:t>
            </a:r>
            <a:r>
              <a:rPr lang="en-US" sz="2400" dirty="0"/>
              <a:t>, oval, </a:t>
            </a:r>
            <a:r>
              <a:rPr lang="en-US" sz="2400" dirty="0" err="1"/>
              <a:t>dll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Kalau</a:t>
            </a:r>
            <a:r>
              <a:rPr lang="en-US" sz="2400" dirty="0"/>
              <a:t> </a:t>
            </a:r>
            <a:r>
              <a:rPr lang="en-US" sz="2400" dirty="0" err="1"/>
              <a:t>begitu</a:t>
            </a:r>
            <a:r>
              <a:rPr lang="en-US" sz="2400" dirty="0"/>
              <a:t> </a:t>
            </a:r>
            <a:r>
              <a:rPr lang="en-US" sz="2400" dirty="0" err="1"/>
              <a:t>hilangkan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method </a:t>
            </a:r>
            <a:r>
              <a:rPr lang="en-US" sz="2400" dirty="0" err="1"/>
              <a:t>gambarLagi</a:t>
            </a:r>
            <a:r>
              <a:rPr lang="en-US" sz="2400" dirty="0"/>
              <a:t>() </a:t>
            </a:r>
            <a:r>
              <a:rPr lang="en-US" sz="2400" dirty="0" err="1"/>
              <a:t>di</a:t>
            </a:r>
            <a:r>
              <a:rPr lang="en-US" sz="2400" dirty="0"/>
              <a:t> class </a:t>
            </a:r>
            <a:r>
              <a:rPr lang="en-US" sz="2400" dirty="0" err="1"/>
              <a:t>BangunDatar</a:t>
            </a:r>
            <a:r>
              <a:rPr lang="en-US" sz="2400" dirty="0"/>
              <a:t> !</a:t>
            </a:r>
          </a:p>
          <a:p>
            <a:r>
              <a:rPr lang="en-US" sz="2400" dirty="0" err="1"/>
              <a:t>Wah</a:t>
            </a:r>
            <a:r>
              <a:rPr lang="en-US" sz="2400" dirty="0"/>
              <a:t>…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….! </a:t>
            </a:r>
            <a:r>
              <a:rPr lang="en-US" sz="2400" dirty="0" err="1"/>
              <a:t>Mengapa</a:t>
            </a:r>
            <a:r>
              <a:rPr lang="en-US" sz="2400" dirty="0"/>
              <a:t> ….?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Abstract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method </a:t>
            </a:r>
            <a:r>
              <a:rPr lang="en-US" sz="2400" dirty="0" err="1"/>
              <a:t>gambarLagi</a:t>
            </a:r>
            <a:r>
              <a:rPr lang="en-US" sz="2400" dirty="0"/>
              <a:t>() </a:t>
            </a:r>
            <a:r>
              <a:rPr lang="en-US" sz="2400" dirty="0" err="1"/>
              <a:t>dibuang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BangunDatar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method </a:t>
            </a:r>
            <a:r>
              <a:rPr lang="en-US" sz="2400" i="1" dirty="0" err="1"/>
              <a:t>ubahWarna</a:t>
            </a:r>
            <a:r>
              <a:rPr lang="en-US" sz="2400" i="1" dirty="0"/>
              <a:t>()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method </a:t>
            </a:r>
            <a:r>
              <a:rPr lang="en-US" sz="2400" i="1" dirty="0" err="1"/>
              <a:t>gambarLagi</a:t>
            </a:r>
            <a:r>
              <a:rPr lang="en-US" sz="2400" i="1" dirty="0"/>
              <a:t>()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i="1" dirty="0"/>
              <a:t>bentuk1.gambarLagi()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(illegal)</a:t>
            </a:r>
          </a:p>
          <a:p>
            <a:r>
              <a:rPr lang="en-US" sz="2400" dirty="0" err="1"/>
              <a:t>Jadi</a:t>
            </a:r>
            <a:r>
              <a:rPr lang="en-US" sz="2400" dirty="0"/>
              <a:t>, method </a:t>
            </a:r>
            <a:r>
              <a:rPr lang="en-US" sz="2400" i="1" dirty="0" err="1"/>
              <a:t>gambarLagi</a:t>
            </a:r>
            <a:r>
              <a:rPr lang="en-US" sz="2400" i="1" dirty="0"/>
              <a:t>()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class </a:t>
            </a:r>
            <a:r>
              <a:rPr lang="en-US" sz="2400" dirty="0" err="1"/>
              <a:t>BangunDatar</a:t>
            </a:r>
            <a:r>
              <a:rPr lang="en-US" sz="2400" dirty="0"/>
              <a:t>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apa-apa</a:t>
            </a:r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BangunDatar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class </a:t>
            </a:r>
            <a:r>
              <a:rPr lang="en-US" sz="2400" dirty="0" err="1"/>
              <a:t>abstrak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konkrit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class-class </a:t>
            </a:r>
            <a:r>
              <a:rPr lang="en-US" sz="2400" dirty="0" err="1"/>
              <a:t>turunannya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Demikian</a:t>
            </a:r>
            <a:r>
              <a:rPr lang="en-US" sz="2400" dirty="0"/>
              <a:t> pula, method </a:t>
            </a:r>
            <a:r>
              <a:rPr lang="en-US" sz="2400" dirty="0" err="1"/>
              <a:t>gambarLagi</a:t>
            </a:r>
            <a:r>
              <a:rPr lang="en-US" sz="2400" dirty="0"/>
              <a:t>() </a:t>
            </a:r>
            <a:r>
              <a:rPr lang="en-US" sz="2400" dirty="0" err="1"/>
              <a:t>di</a:t>
            </a:r>
            <a:r>
              <a:rPr lang="en-US" sz="2400" dirty="0"/>
              <a:t> class </a:t>
            </a:r>
            <a:r>
              <a:rPr lang="en-US" sz="2400" dirty="0" err="1"/>
              <a:t>BangunDatar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abstrak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sepenuhnya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(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)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/>
              <a:t>BangunDatar</a:t>
            </a:r>
            <a:r>
              <a:rPr lang="en-US" sz="2400" dirty="0"/>
              <a:t> </a:t>
            </a:r>
            <a:r>
              <a:rPr lang="en-US" sz="2400" dirty="0" err="1"/>
              <a:t>mengerti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gambarLagi</a:t>
            </a:r>
            <a:r>
              <a:rPr lang="en-US" sz="2400" dirty="0"/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Abstract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BangunDatar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methodnya</a:t>
            </a:r>
            <a:r>
              <a:rPr lang="en-US" dirty="0"/>
              <a:t> </a:t>
            </a:r>
            <a:r>
              <a:rPr lang="en-US" dirty="0" err="1"/>
              <a:t>gambarLagi</a:t>
            </a:r>
            <a:r>
              <a:rPr lang="en-US" dirty="0"/>
              <a:t>()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(</a:t>
            </a:r>
            <a:r>
              <a:rPr lang="en-US" dirty="0" err="1"/>
              <a:t>makna</a:t>
            </a:r>
            <a:r>
              <a:rPr lang="en-US" dirty="0"/>
              <a:t>)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real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menghendaki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class </a:t>
            </a:r>
            <a:r>
              <a:rPr lang="en-US" dirty="0" err="1"/>
              <a:t>dan</a:t>
            </a:r>
            <a:r>
              <a:rPr lang="en-US" dirty="0"/>
              <a:t> method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menambahi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abstract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method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Abstract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public abstract class </a:t>
            </a:r>
            <a:r>
              <a:rPr lang="en-US" dirty="0" err="1"/>
              <a:t>BangunDatar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	Color </a:t>
            </a:r>
            <a:r>
              <a:rPr lang="en-US" dirty="0" err="1"/>
              <a:t>warna</a:t>
            </a:r>
            <a:r>
              <a:rPr lang="en-US" dirty="0"/>
              <a:t>; //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. ( class Color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// package java.awt.  </a:t>
            </a:r>
            <a:r>
              <a:rPr lang="en-US" dirty="0" err="1"/>
              <a:t>Andaikan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sdh</a:t>
            </a:r>
            <a:r>
              <a:rPr lang="en-US" dirty="0"/>
              <a:t> </a:t>
            </a:r>
            <a:r>
              <a:rPr lang="en-US" dirty="0" err="1"/>
              <a:t>diimport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ubahWarna</a:t>
            </a:r>
            <a:r>
              <a:rPr lang="en-US" dirty="0"/>
              <a:t>(Color </a:t>
            </a:r>
            <a:r>
              <a:rPr lang="en-US" dirty="0" err="1"/>
              <a:t>warnaBaru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			// 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color = </a:t>
            </a:r>
            <a:r>
              <a:rPr lang="en-US" dirty="0" err="1"/>
              <a:t>warnaBaru</a:t>
            </a:r>
            <a:r>
              <a:rPr lang="en-US" dirty="0"/>
              <a:t>; //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instans</a:t>
            </a: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gambarLagi</a:t>
            </a:r>
            <a:r>
              <a:rPr lang="en-US" dirty="0"/>
              <a:t>(); //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</a:t>
            </a:r>
            <a:r>
              <a:rPr lang="en-US"/>
              <a:t>bstract </a:t>
            </a:r>
            <a:r>
              <a:rPr lang="en-US" dirty="0"/>
              <a:t>void </a:t>
            </a:r>
            <a:r>
              <a:rPr lang="en-US" dirty="0" err="1"/>
              <a:t>gambarLagi</a:t>
            </a:r>
            <a:r>
              <a:rPr lang="en-US" dirty="0"/>
              <a:t>(); // method </a:t>
            </a:r>
            <a:r>
              <a:rPr lang="en-US" dirty="0" err="1"/>
              <a:t>abstrak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detilnya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sub class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// </a:t>
            </a:r>
            <a:r>
              <a:rPr lang="en-US" dirty="0" err="1"/>
              <a:t>variabel</a:t>
            </a:r>
            <a:r>
              <a:rPr lang="en-US" dirty="0"/>
              <a:t> instance </a:t>
            </a:r>
            <a:r>
              <a:rPr lang="en-US" dirty="0" err="1"/>
              <a:t>dan</a:t>
            </a:r>
            <a:r>
              <a:rPr lang="en-US" dirty="0"/>
              <a:t> method lain yang </a:t>
            </a:r>
            <a:r>
              <a:rPr lang="en-US" dirty="0" err="1"/>
              <a:t>diperlukan</a:t>
            </a:r>
            <a:endParaRPr lang="en-US" dirty="0"/>
          </a:p>
          <a:p>
            <a:pPr>
              <a:buNone/>
            </a:pPr>
            <a:r>
              <a:rPr lang="en-US" dirty="0"/>
              <a:t>} //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BangunDatar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Polymorphisma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parameter method yang </a:t>
            </a:r>
            <a:r>
              <a:rPr lang="en-US" dirty="0" err="1"/>
              <a:t>sama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dengan</a:t>
            </a:r>
            <a:r>
              <a:rPr lang="en-US" dirty="0"/>
              <a:t> di </a:t>
            </a:r>
            <a:r>
              <a:rPr lang="en-US" dirty="0" err="1"/>
              <a:t>superclassnya</a:t>
            </a:r>
            <a:endParaRPr lang="en-US" dirty="0"/>
          </a:p>
          <a:p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overriding.</a:t>
            </a:r>
          </a:p>
          <a:p>
            <a:r>
              <a:rPr lang="en-US" dirty="0"/>
              <a:t>Overriding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i="1" dirty="0"/>
              <a:t>signature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i="1" dirty="0"/>
              <a:t>signature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i="1" dirty="0" err="1"/>
              <a:t>superclass</a:t>
            </a:r>
            <a:r>
              <a:rPr lang="en-US" dirty="0" err="1"/>
              <a:t>-nya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Pegawai</a:t>
            </a:r>
            <a:r>
              <a:rPr lang="en-US" dirty="0"/>
              <a:t> :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di mana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, </a:t>
            </a:r>
            <a:r>
              <a:rPr lang="en-US" dirty="0" err="1"/>
              <a:t>pemasaran</a:t>
            </a:r>
            <a:r>
              <a:rPr lang="en-US" dirty="0"/>
              <a:t> dan </a:t>
            </a:r>
            <a:r>
              <a:rPr lang="en-US" dirty="0" err="1"/>
              <a:t>honorer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direvisi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polymorphisma</a:t>
            </a:r>
            <a:endParaRPr lang="en-US" dirty="0"/>
          </a:p>
          <a:p>
            <a:r>
              <a:rPr lang="en-US" dirty="0" err="1"/>
              <a:t>Polymorphisma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total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i="1" dirty="0" err="1"/>
              <a:t>hitungGaTot</a:t>
            </a:r>
            <a:r>
              <a:rPr lang="en-US" i="1" dirty="0"/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0"/>
            <a:ext cx="2362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Pegawai</a:t>
            </a:r>
            <a:endParaRPr lang="en-US" dirty="0"/>
          </a:p>
          <a:p>
            <a:r>
              <a:rPr lang="en-US" dirty="0" err="1"/>
              <a:t>npp</a:t>
            </a:r>
            <a:endParaRPr lang="en-US" dirty="0"/>
          </a:p>
          <a:p>
            <a:r>
              <a:rPr lang="en-US" dirty="0" err="1"/>
              <a:t>nama</a:t>
            </a:r>
            <a:endParaRPr lang="en-US" dirty="0"/>
          </a:p>
          <a:p>
            <a:r>
              <a:rPr lang="en-US" dirty="0" err="1"/>
              <a:t>gajiPokok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setNpp</a:t>
            </a:r>
            <a:r>
              <a:rPr lang="en-US" dirty="0"/>
              <a:t>()</a:t>
            </a:r>
          </a:p>
          <a:p>
            <a:r>
              <a:rPr lang="en-US" dirty="0" err="1"/>
              <a:t>setNama</a:t>
            </a:r>
            <a:r>
              <a:rPr lang="en-US" dirty="0"/>
              <a:t>()</a:t>
            </a:r>
          </a:p>
          <a:p>
            <a:r>
              <a:rPr lang="en-US" dirty="0" err="1"/>
              <a:t>setGajiPokok</a:t>
            </a:r>
            <a:r>
              <a:rPr lang="en-US" dirty="0"/>
              <a:t>()</a:t>
            </a:r>
          </a:p>
          <a:p>
            <a:r>
              <a:rPr lang="en-US" dirty="0" err="1"/>
              <a:t>getNpp</a:t>
            </a:r>
            <a:r>
              <a:rPr lang="en-US" dirty="0"/>
              <a:t>()</a:t>
            </a:r>
          </a:p>
          <a:p>
            <a:r>
              <a:rPr lang="en-US" dirty="0" err="1"/>
              <a:t>getNama</a:t>
            </a:r>
            <a:r>
              <a:rPr lang="en-US" dirty="0"/>
              <a:t>()</a:t>
            </a:r>
          </a:p>
          <a:p>
            <a:r>
              <a:rPr lang="en-US" dirty="0" err="1"/>
              <a:t>getGajiPokok</a:t>
            </a:r>
            <a:endParaRPr lang="en-US" dirty="0"/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3995678"/>
            <a:ext cx="1905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Manajer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tunJabatan</a:t>
            </a:r>
            <a:endParaRPr lang="en-US" dirty="0"/>
          </a:p>
          <a:p>
            <a:r>
              <a:rPr lang="en-US" dirty="0" err="1"/>
              <a:t>lemburan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setTunJabatan</a:t>
            </a:r>
            <a:r>
              <a:rPr lang="en-US" dirty="0"/>
              <a:t>()</a:t>
            </a:r>
          </a:p>
          <a:p>
            <a:r>
              <a:rPr lang="en-US" dirty="0" err="1"/>
              <a:t>setLemburan</a:t>
            </a:r>
            <a:r>
              <a:rPr lang="en-US" dirty="0"/>
              <a:t>()</a:t>
            </a:r>
          </a:p>
          <a:p>
            <a:r>
              <a:rPr lang="en-US" dirty="0" err="1"/>
              <a:t>getTunJabatan</a:t>
            </a:r>
            <a:r>
              <a:rPr lang="en-US" dirty="0"/>
              <a:t>()</a:t>
            </a:r>
          </a:p>
          <a:p>
            <a:r>
              <a:rPr lang="en-US" dirty="0" err="1"/>
              <a:t>getLemburan</a:t>
            </a:r>
            <a:r>
              <a:rPr lang="en-US" dirty="0"/>
              <a:t>()</a:t>
            </a:r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4038600"/>
            <a:ext cx="16764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Pemasaran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Bonus</a:t>
            </a:r>
          </a:p>
          <a:p>
            <a:endParaRPr lang="en-US" dirty="0"/>
          </a:p>
          <a:p>
            <a:r>
              <a:rPr lang="en-US" dirty="0" err="1"/>
              <a:t>setBonus</a:t>
            </a:r>
            <a:r>
              <a:rPr lang="en-US" dirty="0"/>
              <a:t>()</a:t>
            </a:r>
          </a:p>
          <a:p>
            <a:r>
              <a:rPr lang="en-US" dirty="0" err="1"/>
              <a:t>getBonus</a:t>
            </a:r>
            <a:r>
              <a:rPr lang="en-US" dirty="0"/>
              <a:t>()</a:t>
            </a:r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4038600"/>
            <a:ext cx="1828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Honorer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lemburan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setLemburan</a:t>
            </a:r>
            <a:r>
              <a:rPr lang="en-US" dirty="0"/>
              <a:t>()</a:t>
            </a:r>
          </a:p>
          <a:p>
            <a:r>
              <a:rPr lang="en-US" dirty="0" err="1"/>
              <a:t>getLemburan</a:t>
            </a:r>
            <a:r>
              <a:rPr lang="en-US" dirty="0"/>
              <a:t>()</a:t>
            </a:r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114800" y="381000"/>
            <a:ext cx="236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114800" y="1371600"/>
            <a:ext cx="236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600200" y="4495800"/>
            <a:ext cx="1905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600200" y="5257800"/>
            <a:ext cx="1905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1"/>
            <a:endCxn id="6" idx="3"/>
          </p:cNvCxnSpPr>
          <p:nvPr/>
        </p:nvCxnSpPr>
        <p:spPr bwMode="auto">
          <a:xfrm rot="10800000" flipH="1">
            <a:off x="4419600" y="5054263"/>
            <a:ext cx="1676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19600" y="4495800"/>
            <a:ext cx="1676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010400" y="4572000"/>
            <a:ext cx="1828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7" idx="1"/>
            <a:endCxn id="7" idx="3"/>
          </p:cNvCxnSpPr>
          <p:nvPr/>
        </p:nvCxnSpPr>
        <p:spPr bwMode="auto">
          <a:xfrm rot="10800000" flipH="1">
            <a:off x="7010400" y="5054263"/>
            <a:ext cx="1828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5" idx="0"/>
          </p:cNvCxnSpPr>
          <p:nvPr/>
        </p:nvCxnSpPr>
        <p:spPr bwMode="auto">
          <a:xfrm rot="5400000" flipH="1" flipV="1">
            <a:off x="3240911" y="2740789"/>
            <a:ext cx="566678" cy="1943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 flipH="1" flipV="1">
            <a:off x="4837906" y="3771900"/>
            <a:ext cx="534194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7" idx="0"/>
          </p:cNvCxnSpPr>
          <p:nvPr/>
        </p:nvCxnSpPr>
        <p:spPr bwMode="auto">
          <a:xfrm rot="16200000" flipV="1">
            <a:off x="6553200" y="2667000"/>
            <a:ext cx="60960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04800" y="30480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Manajer</a:t>
            </a:r>
            <a:r>
              <a:rPr lang="en-US" sz="1200" b="1" dirty="0"/>
              <a:t>:</a:t>
            </a:r>
          </a:p>
          <a:p>
            <a:pPr marL="115888" indent="-115888"/>
            <a:r>
              <a:rPr lang="en-US" sz="1200" dirty="0"/>
              <a:t>   </a:t>
            </a:r>
            <a:r>
              <a:rPr lang="en-US" sz="1200" dirty="0" err="1"/>
              <a:t>gaji</a:t>
            </a:r>
            <a:r>
              <a:rPr lang="en-US" sz="1200" dirty="0"/>
              <a:t> total = </a:t>
            </a:r>
            <a:r>
              <a:rPr lang="en-US" sz="1200" dirty="0" err="1"/>
              <a:t>gaji</a:t>
            </a:r>
            <a:r>
              <a:rPr lang="en-US" sz="1200" dirty="0"/>
              <a:t> </a:t>
            </a:r>
            <a:r>
              <a:rPr lang="en-US" sz="1200" dirty="0" err="1"/>
              <a:t>pokok</a:t>
            </a:r>
            <a:r>
              <a:rPr lang="en-US" sz="1200" dirty="0"/>
              <a:t> +       </a:t>
            </a:r>
            <a:r>
              <a:rPr lang="en-US" sz="1200" dirty="0" err="1"/>
              <a:t>tunjangan</a:t>
            </a:r>
            <a:r>
              <a:rPr lang="en-US" sz="1200" dirty="0"/>
              <a:t> </a:t>
            </a:r>
            <a:r>
              <a:rPr lang="en-US" sz="1200" dirty="0" err="1"/>
              <a:t>jabatan</a:t>
            </a:r>
            <a:r>
              <a:rPr lang="en-US" sz="1200" dirty="0"/>
              <a:t> +  </a:t>
            </a:r>
            <a:r>
              <a:rPr lang="en-US" sz="1200" dirty="0" err="1"/>
              <a:t>lemburan</a:t>
            </a:r>
            <a:endParaRPr lang="en-US" sz="1200" dirty="0"/>
          </a:p>
          <a:p>
            <a:pPr marL="115888" indent="-115888"/>
            <a:endParaRPr lang="en-US" sz="1200" dirty="0"/>
          </a:p>
          <a:p>
            <a:pPr marL="115888" indent="-115888"/>
            <a:r>
              <a:rPr lang="en-US" sz="1200" b="1" dirty="0" err="1"/>
              <a:t>Pemasaran</a:t>
            </a:r>
            <a:endParaRPr lang="en-US" sz="1200" b="1" dirty="0"/>
          </a:p>
          <a:p>
            <a:pPr marL="115888" indent="-115888"/>
            <a:r>
              <a:rPr lang="en-US" sz="1200" dirty="0"/>
              <a:t>   </a:t>
            </a:r>
            <a:r>
              <a:rPr lang="en-US" sz="1200" dirty="0" err="1"/>
              <a:t>gaji</a:t>
            </a:r>
            <a:r>
              <a:rPr lang="en-US" sz="1200" dirty="0"/>
              <a:t> total = </a:t>
            </a:r>
            <a:r>
              <a:rPr lang="en-US" sz="1200" dirty="0" err="1"/>
              <a:t>gaji</a:t>
            </a:r>
            <a:r>
              <a:rPr lang="en-US" sz="1200" dirty="0"/>
              <a:t> </a:t>
            </a:r>
            <a:r>
              <a:rPr lang="en-US" sz="1200" dirty="0" err="1"/>
              <a:t>pokok</a:t>
            </a:r>
            <a:r>
              <a:rPr lang="en-US" sz="1200" dirty="0"/>
              <a:t> + bonus</a:t>
            </a:r>
          </a:p>
          <a:p>
            <a:pPr marL="115888" indent="-115888"/>
            <a:endParaRPr lang="en-US" sz="1200" dirty="0"/>
          </a:p>
          <a:p>
            <a:pPr marL="115888" indent="-115888"/>
            <a:r>
              <a:rPr lang="en-US" sz="1200" b="1" dirty="0" err="1"/>
              <a:t>Honorer</a:t>
            </a:r>
            <a:endParaRPr lang="en-US" sz="1200" b="1" dirty="0"/>
          </a:p>
          <a:p>
            <a:pPr marL="115888" indent="-115888"/>
            <a:r>
              <a:rPr lang="en-US" sz="1200" dirty="0"/>
              <a:t>   </a:t>
            </a:r>
            <a:r>
              <a:rPr lang="en-US" sz="1200" dirty="0" err="1"/>
              <a:t>gaji</a:t>
            </a:r>
            <a:r>
              <a:rPr lang="en-US" sz="1200" dirty="0"/>
              <a:t> total = </a:t>
            </a:r>
            <a:r>
              <a:rPr lang="en-US" sz="1200" dirty="0" err="1"/>
              <a:t>gaji</a:t>
            </a:r>
            <a:r>
              <a:rPr lang="en-US" sz="1200" dirty="0"/>
              <a:t> </a:t>
            </a:r>
            <a:r>
              <a:rPr lang="en-US" sz="1200" dirty="0" err="1"/>
              <a:t>pokok</a:t>
            </a:r>
            <a:r>
              <a:rPr lang="en-US" sz="1200" dirty="0"/>
              <a:t> +</a:t>
            </a:r>
            <a:r>
              <a:rPr lang="en-US" sz="1200" dirty="0" err="1"/>
              <a:t>lemburan</a:t>
            </a:r>
            <a:endParaRPr lang="en-US" sz="1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81000"/>
            <a:ext cx="3352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public </a:t>
            </a:r>
            <a:r>
              <a:rPr lang="en-US" sz="1300" b="1" dirty="0"/>
              <a:t>abstract</a:t>
            </a:r>
            <a:r>
              <a:rPr lang="en-US" sz="1300" dirty="0">
                <a:solidFill>
                  <a:srgbClr val="0070C0"/>
                </a:solidFill>
              </a:rPr>
              <a:t> </a:t>
            </a:r>
            <a:r>
              <a:rPr lang="en-US" sz="1300" dirty="0"/>
              <a:t>class </a:t>
            </a:r>
            <a:r>
              <a:rPr lang="en-US" sz="1300" dirty="0" err="1"/>
              <a:t>Pegawai</a:t>
            </a:r>
            <a:r>
              <a:rPr lang="en-US" sz="1300" dirty="0"/>
              <a:t> {</a:t>
            </a:r>
          </a:p>
          <a:p>
            <a:r>
              <a:rPr lang="en-US" sz="1300" dirty="0"/>
              <a:t>    private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npp</a:t>
            </a:r>
            <a:r>
              <a:rPr lang="en-US" sz="1300" dirty="0"/>
              <a:t>;</a:t>
            </a:r>
          </a:p>
          <a:p>
            <a:r>
              <a:rPr lang="en-US" sz="1300" dirty="0"/>
              <a:t>    private String </a:t>
            </a:r>
            <a:r>
              <a:rPr lang="en-US" sz="1300" dirty="0" err="1"/>
              <a:t>nama</a:t>
            </a:r>
            <a:r>
              <a:rPr lang="en-US" sz="1300" dirty="0"/>
              <a:t>;</a:t>
            </a:r>
          </a:p>
          <a:p>
            <a:r>
              <a:rPr lang="en-US" sz="1300" dirty="0"/>
              <a:t>    private double </a:t>
            </a:r>
            <a:r>
              <a:rPr lang="en-US" sz="1300" dirty="0" err="1"/>
              <a:t>gajiPokok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getNpp</a:t>
            </a:r>
            <a:r>
              <a:rPr lang="en-US" sz="1300" dirty="0"/>
              <a:t>(){</a:t>
            </a:r>
          </a:p>
          <a:p>
            <a:r>
              <a:rPr lang="en-US" sz="1300" dirty="0"/>
              <a:t>        return </a:t>
            </a:r>
            <a:r>
              <a:rPr lang="en-US" sz="1300" dirty="0" err="1"/>
              <a:t>npp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String </a:t>
            </a:r>
            <a:r>
              <a:rPr lang="en-US" sz="1300" dirty="0" err="1"/>
              <a:t>getNama</a:t>
            </a:r>
            <a:r>
              <a:rPr lang="en-US" sz="1300" dirty="0"/>
              <a:t>(){</a:t>
            </a:r>
          </a:p>
          <a:p>
            <a:r>
              <a:rPr lang="en-US" sz="1300" dirty="0"/>
              <a:t>        return </a:t>
            </a:r>
            <a:r>
              <a:rPr lang="en-US" sz="1300" dirty="0" err="1"/>
              <a:t>nama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double </a:t>
            </a:r>
            <a:r>
              <a:rPr lang="en-US" sz="1300" dirty="0" err="1"/>
              <a:t>getGapok</a:t>
            </a:r>
            <a:r>
              <a:rPr lang="en-US" sz="1300" dirty="0"/>
              <a:t>(){</a:t>
            </a:r>
          </a:p>
          <a:p>
            <a:r>
              <a:rPr lang="en-US" sz="1300" dirty="0"/>
              <a:t>        return </a:t>
            </a:r>
            <a:r>
              <a:rPr lang="en-US" sz="1300" dirty="0" err="1"/>
              <a:t>gajiPokok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void </a:t>
            </a:r>
            <a:r>
              <a:rPr lang="en-US" sz="1300" dirty="0" err="1"/>
              <a:t>setNpp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nopeg</a:t>
            </a:r>
            <a:r>
              <a:rPr lang="en-US" sz="1300" dirty="0"/>
              <a:t>){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npp</a:t>
            </a:r>
            <a:r>
              <a:rPr lang="en-US" sz="1300" dirty="0"/>
              <a:t> = </a:t>
            </a:r>
            <a:r>
              <a:rPr lang="en-US" sz="1300" dirty="0" err="1"/>
              <a:t>nopeg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void </a:t>
            </a:r>
            <a:r>
              <a:rPr lang="en-US" sz="1300" dirty="0" err="1"/>
              <a:t>setNama</a:t>
            </a:r>
            <a:r>
              <a:rPr lang="en-US" sz="1300" dirty="0"/>
              <a:t>(String </a:t>
            </a:r>
            <a:r>
              <a:rPr lang="en-US" sz="1300" dirty="0" err="1"/>
              <a:t>nampeg</a:t>
            </a:r>
            <a:r>
              <a:rPr lang="en-US" sz="1300" dirty="0"/>
              <a:t> ){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nama</a:t>
            </a:r>
            <a:r>
              <a:rPr lang="en-US" sz="1300" dirty="0"/>
              <a:t> = </a:t>
            </a:r>
            <a:r>
              <a:rPr lang="en-US" sz="1300" dirty="0" err="1"/>
              <a:t>nampeg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void </a:t>
            </a:r>
            <a:r>
              <a:rPr lang="en-US" sz="1300" dirty="0" err="1"/>
              <a:t>setGapok</a:t>
            </a:r>
            <a:r>
              <a:rPr lang="en-US" sz="1300" dirty="0"/>
              <a:t>(double </a:t>
            </a:r>
            <a:r>
              <a:rPr lang="en-US" sz="1300" dirty="0" err="1"/>
              <a:t>upah</a:t>
            </a:r>
            <a:r>
              <a:rPr lang="en-US" sz="1300" dirty="0"/>
              <a:t>){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gajiPokok</a:t>
            </a:r>
            <a:r>
              <a:rPr lang="en-US" sz="1300" dirty="0"/>
              <a:t> = </a:t>
            </a:r>
            <a:r>
              <a:rPr lang="en-US" sz="1300" dirty="0" err="1"/>
              <a:t>upah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String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getStatus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double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getTunjangan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   </a:t>
            </a:r>
          </a:p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double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hitungGaTot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457200"/>
            <a:ext cx="4572000" cy="58939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/>
              <a:t>public class </a:t>
            </a:r>
            <a:r>
              <a:rPr lang="en-US" sz="1300" dirty="0" err="1"/>
              <a:t>Manajer</a:t>
            </a:r>
            <a:r>
              <a:rPr lang="en-US" sz="1300" dirty="0"/>
              <a:t> extends </a:t>
            </a:r>
            <a:r>
              <a:rPr lang="en-US" sz="1300" dirty="0" err="1"/>
              <a:t>Pegawai</a:t>
            </a:r>
            <a:r>
              <a:rPr lang="en-US" sz="1300" dirty="0"/>
              <a:t>{</a:t>
            </a:r>
          </a:p>
          <a:p>
            <a:r>
              <a:rPr lang="en-US" sz="1300" dirty="0"/>
              <a:t>    private double </a:t>
            </a:r>
            <a:r>
              <a:rPr lang="en-US" sz="1300" dirty="0" err="1"/>
              <a:t>tunjanganJabatan</a:t>
            </a:r>
            <a:r>
              <a:rPr lang="en-US" sz="1300" dirty="0"/>
              <a:t>, </a:t>
            </a:r>
            <a:r>
              <a:rPr lang="en-US" sz="1300" dirty="0" err="1"/>
              <a:t>lemburan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double </a:t>
            </a:r>
            <a:r>
              <a:rPr lang="en-US" sz="1300" dirty="0" err="1"/>
              <a:t>getTunJab</a:t>
            </a:r>
            <a:r>
              <a:rPr lang="en-US" sz="1300" dirty="0"/>
              <a:t> (){</a:t>
            </a:r>
          </a:p>
          <a:p>
            <a:r>
              <a:rPr lang="en-US" sz="1300" dirty="0"/>
              <a:t>        return </a:t>
            </a:r>
            <a:r>
              <a:rPr lang="en-US" sz="1300" dirty="0" err="1"/>
              <a:t>tunjanganJabatan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double </a:t>
            </a:r>
            <a:r>
              <a:rPr lang="en-US" sz="1300" dirty="0" err="1"/>
              <a:t>getLembur</a:t>
            </a:r>
            <a:r>
              <a:rPr lang="en-US" sz="1300" dirty="0"/>
              <a:t>(){</a:t>
            </a:r>
          </a:p>
          <a:p>
            <a:r>
              <a:rPr lang="en-US" sz="1300" dirty="0"/>
              <a:t>        return </a:t>
            </a:r>
            <a:r>
              <a:rPr lang="en-US" sz="1300" dirty="0" err="1"/>
              <a:t>lemburan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void </a:t>
            </a:r>
            <a:r>
              <a:rPr lang="en-US" sz="1300" dirty="0" err="1"/>
              <a:t>setTunJab</a:t>
            </a:r>
            <a:r>
              <a:rPr lang="en-US" sz="1300" dirty="0"/>
              <a:t> (double </a:t>
            </a:r>
            <a:r>
              <a:rPr lang="en-US" sz="1300" dirty="0" err="1"/>
              <a:t>honJab</a:t>
            </a:r>
            <a:r>
              <a:rPr lang="en-US" sz="1300" dirty="0"/>
              <a:t>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tunjanganJabatan</a:t>
            </a:r>
            <a:r>
              <a:rPr lang="en-US" sz="1300" dirty="0"/>
              <a:t> = </a:t>
            </a:r>
            <a:r>
              <a:rPr lang="en-US" sz="1300" dirty="0" err="1"/>
              <a:t>honJab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/>
              <a:t>    void </a:t>
            </a:r>
            <a:r>
              <a:rPr lang="en-US" sz="1300" dirty="0" err="1"/>
              <a:t>setLembur</a:t>
            </a:r>
            <a:r>
              <a:rPr lang="en-US" sz="1300" dirty="0"/>
              <a:t>(double overtime){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lemburan</a:t>
            </a:r>
            <a:r>
              <a:rPr lang="en-US" sz="1300" dirty="0"/>
              <a:t> = overtime;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@Override</a:t>
            </a:r>
          </a:p>
          <a:p>
            <a:r>
              <a:rPr lang="en-US" sz="1300" dirty="0"/>
              <a:t>    double </a:t>
            </a:r>
            <a:r>
              <a:rPr lang="en-US" sz="1300" dirty="0" err="1"/>
              <a:t>hitungGaTot</a:t>
            </a:r>
            <a:r>
              <a:rPr lang="en-US" sz="1300" dirty="0"/>
              <a:t>(){</a:t>
            </a:r>
          </a:p>
          <a:p>
            <a:r>
              <a:rPr lang="en-US" sz="1300" dirty="0"/>
              <a:t>        return </a:t>
            </a:r>
            <a:r>
              <a:rPr lang="en-US" sz="1300" dirty="0" err="1"/>
              <a:t>getGapok</a:t>
            </a:r>
            <a:r>
              <a:rPr lang="en-US" sz="1300" dirty="0"/>
              <a:t>()+</a:t>
            </a:r>
            <a:r>
              <a:rPr lang="en-US" sz="1300" dirty="0" err="1"/>
              <a:t>tunjanganJabatan+lemburan</a:t>
            </a:r>
            <a:r>
              <a:rPr lang="en-US" sz="1300" dirty="0"/>
              <a:t>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     </a:t>
            </a:r>
            <a:r>
              <a:rPr lang="en-US" sz="1300" dirty="0">
                <a:solidFill>
                  <a:srgbClr val="7030A0"/>
                </a:solidFill>
              </a:rPr>
              <a:t>@Override</a:t>
            </a:r>
          </a:p>
          <a:p>
            <a:r>
              <a:rPr lang="en-US" sz="1300" dirty="0">
                <a:solidFill>
                  <a:srgbClr val="7030A0"/>
                </a:solidFill>
              </a:rPr>
              <a:t>     double </a:t>
            </a:r>
            <a:r>
              <a:rPr lang="en-US" sz="1300" dirty="0" err="1">
                <a:solidFill>
                  <a:srgbClr val="7030A0"/>
                </a:solidFill>
              </a:rPr>
              <a:t>getTunjangan</a:t>
            </a:r>
            <a:r>
              <a:rPr lang="en-US" sz="1300" dirty="0">
                <a:solidFill>
                  <a:srgbClr val="7030A0"/>
                </a:solidFill>
              </a:rPr>
              <a:t>() {</a:t>
            </a:r>
          </a:p>
          <a:p>
            <a:r>
              <a:rPr lang="en-US" sz="1300" dirty="0">
                <a:solidFill>
                  <a:srgbClr val="7030A0"/>
                </a:solidFill>
              </a:rPr>
              <a:t>         return </a:t>
            </a:r>
            <a:r>
              <a:rPr lang="en-US" sz="1300" dirty="0" err="1">
                <a:solidFill>
                  <a:srgbClr val="7030A0"/>
                </a:solidFill>
              </a:rPr>
              <a:t>tunjanganJabatan+lemburan</a:t>
            </a:r>
            <a:r>
              <a:rPr lang="en-US" sz="1300" dirty="0">
                <a:solidFill>
                  <a:srgbClr val="7030A0"/>
                </a:solidFill>
              </a:rPr>
              <a:t>;</a:t>
            </a:r>
          </a:p>
          <a:p>
            <a:r>
              <a:rPr lang="en-US" sz="1300" dirty="0">
                <a:solidFill>
                  <a:srgbClr val="7030A0"/>
                </a:solidFill>
              </a:rPr>
              <a:t>     }</a:t>
            </a:r>
          </a:p>
          <a:p>
            <a:r>
              <a:rPr lang="en-US" sz="1300" dirty="0">
                <a:solidFill>
                  <a:srgbClr val="7030A0"/>
                </a:solidFill>
              </a:rPr>
              <a:t>    @Override</a:t>
            </a:r>
          </a:p>
          <a:p>
            <a:r>
              <a:rPr lang="en-US" sz="1300" dirty="0">
                <a:solidFill>
                  <a:srgbClr val="7030A0"/>
                </a:solidFill>
              </a:rPr>
              <a:t>    String </a:t>
            </a:r>
            <a:r>
              <a:rPr lang="en-US" sz="1300" dirty="0" err="1">
                <a:solidFill>
                  <a:srgbClr val="7030A0"/>
                </a:solidFill>
              </a:rPr>
              <a:t>getStatus</a:t>
            </a:r>
            <a:r>
              <a:rPr lang="en-US" sz="1300" dirty="0">
                <a:solidFill>
                  <a:srgbClr val="7030A0"/>
                </a:solidFill>
              </a:rPr>
              <a:t>() { return “</a:t>
            </a:r>
            <a:r>
              <a:rPr lang="en-US" sz="1300" dirty="0" err="1">
                <a:solidFill>
                  <a:srgbClr val="7030A0"/>
                </a:solidFill>
              </a:rPr>
              <a:t>Manajer</a:t>
            </a:r>
            <a:r>
              <a:rPr lang="en-US" sz="1300" dirty="0">
                <a:solidFill>
                  <a:srgbClr val="7030A0"/>
                </a:solidFill>
              </a:rPr>
              <a:t>” }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0562" y="6286520"/>
            <a:ext cx="42755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turunannya</a:t>
            </a:r>
            <a:r>
              <a:rPr lang="en-US" dirty="0"/>
              <a:t> </a:t>
            </a:r>
            <a:r>
              <a:rPr lang="en-US" dirty="0" err="1"/>
              <a:t>Manajer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Honorer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3581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Pemasaran</a:t>
            </a:r>
            <a:r>
              <a:rPr lang="en-US" sz="1400" dirty="0"/>
              <a:t> extends </a:t>
            </a:r>
            <a:r>
              <a:rPr lang="en-US" sz="1400" dirty="0" err="1"/>
              <a:t>Pegawai</a:t>
            </a:r>
            <a:r>
              <a:rPr lang="en-US" sz="1400" dirty="0"/>
              <a:t>{</a:t>
            </a:r>
          </a:p>
          <a:p>
            <a:r>
              <a:rPr lang="en-US" sz="1400" dirty="0"/>
              <a:t>    private double bonus;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double </a:t>
            </a:r>
            <a:r>
              <a:rPr lang="en-US" sz="1400" dirty="0" err="1"/>
              <a:t>getBonus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return bonus;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setBonus</a:t>
            </a:r>
            <a:r>
              <a:rPr lang="en-US" sz="1400" dirty="0"/>
              <a:t>(double </a:t>
            </a:r>
            <a:r>
              <a:rPr lang="en-US" sz="1400" dirty="0" err="1"/>
              <a:t>myBonus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bonus = </a:t>
            </a:r>
            <a:r>
              <a:rPr lang="en-US" sz="1400" dirty="0" err="1"/>
              <a:t>myBonus</a:t>
            </a:r>
            <a:r>
              <a:rPr lang="en-US" sz="1400" dirty="0"/>
              <a:t>;</a:t>
            </a:r>
          </a:p>
          <a:p>
            <a:r>
              <a:rPr lang="en-US" sz="1400" dirty="0"/>
              <a:t>    }  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double </a:t>
            </a:r>
            <a:r>
              <a:rPr lang="en-US" sz="1400" dirty="0" err="1"/>
              <a:t>hitungGaTot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getGapok</a:t>
            </a:r>
            <a:r>
              <a:rPr lang="en-US" sz="1400" dirty="0"/>
              <a:t>()+bonus;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@Override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double </a:t>
            </a:r>
            <a:r>
              <a:rPr lang="en-US" sz="1400" dirty="0" err="1">
                <a:solidFill>
                  <a:srgbClr val="7030A0"/>
                </a:solidFill>
              </a:rPr>
              <a:t>getTunjangan</a:t>
            </a:r>
            <a:r>
              <a:rPr lang="en-US" sz="1400" dirty="0">
                <a:solidFill>
                  <a:srgbClr val="7030A0"/>
                </a:solidFill>
              </a:rPr>
              <a:t>() {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    return bonus;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}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@Override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String </a:t>
            </a:r>
            <a:r>
              <a:rPr lang="en-US" sz="1400" dirty="0" err="1">
                <a:solidFill>
                  <a:srgbClr val="7030A0"/>
                </a:solidFill>
              </a:rPr>
              <a:t>getStatus</a:t>
            </a:r>
            <a:r>
              <a:rPr lang="en-US" sz="1400" dirty="0">
                <a:solidFill>
                  <a:srgbClr val="7030A0"/>
                </a:solidFill>
              </a:rPr>
              <a:t>() { return “</a:t>
            </a:r>
            <a:r>
              <a:rPr lang="en-US" sz="1400" dirty="0" err="1">
                <a:solidFill>
                  <a:srgbClr val="7030A0"/>
                </a:solidFill>
              </a:rPr>
              <a:t>Pemasaran</a:t>
            </a:r>
            <a:r>
              <a:rPr lang="en-US" sz="1400" dirty="0">
                <a:solidFill>
                  <a:srgbClr val="7030A0"/>
                </a:solidFill>
              </a:rPr>
              <a:t>” }</a:t>
            </a:r>
            <a:endParaRPr lang="en-US" sz="1400" dirty="0"/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1600200"/>
            <a:ext cx="3886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Honorer</a:t>
            </a:r>
            <a:r>
              <a:rPr lang="en-US" sz="1400" dirty="0"/>
              <a:t> extends </a:t>
            </a:r>
            <a:r>
              <a:rPr lang="en-US" sz="1400" dirty="0" err="1"/>
              <a:t>Pegawai</a:t>
            </a:r>
            <a:r>
              <a:rPr lang="en-US" sz="1400" dirty="0"/>
              <a:t>{</a:t>
            </a:r>
          </a:p>
          <a:p>
            <a:r>
              <a:rPr lang="en-US" sz="1400" dirty="0"/>
              <a:t>    private double </a:t>
            </a:r>
            <a:r>
              <a:rPr lang="en-US" sz="1400" dirty="0" err="1"/>
              <a:t>lemburan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double </a:t>
            </a:r>
            <a:r>
              <a:rPr lang="en-US" sz="1400" dirty="0" err="1"/>
              <a:t>getLembur</a:t>
            </a:r>
            <a:r>
              <a:rPr lang="en-US" sz="1400" dirty="0"/>
              <a:t> (){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lemburan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setLembur</a:t>
            </a:r>
            <a:r>
              <a:rPr lang="en-US" sz="1400" dirty="0"/>
              <a:t>(double </a:t>
            </a:r>
            <a:r>
              <a:rPr lang="en-US" sz="1400" dirty="0" err="1"/>
              <a:t>myLembur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lemburan</a:t>
            </a:r>
            <a:r>
              <a:rPr lang="en-US" sz="1400" dirty="0"/>
              <a:t> = </a:t>
            </a:r>
            <a:r>
              <a:rPr lang="en-US" sz="1400" dirty="0" err="1"/>
              <a:t>myLembur</a:t>
            </a:r>
            <a:r>
              <a:rPr lang="en-US" sz="1400" dirty="0"/>
              <a:t>;</a:t>
            </a:r>
          </a:p>
          <a:p>
            <a:r>
              <a:rPr lang="en-US" sz="1400" dirty="0"/>
              <a:t>    } 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double </a:t>
            </a:r>
            <a:r>
              <a:rPr lang="en-US" sz="1400" dirty="0" err="1"/>
              <a:t>hitungGaTot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getGapok</a:t>
            </a:r>
            <a:r>
              <a:rPr lang="en-US" sz="1400" dirty="0"/>
              <a:t>()+</a:t>
            </a:r>
            <a:r>
              <a:rPr lang="en-US" sz="1400" dirty="0" err="1"/>
              <a:t>lemburan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7030A0"/>
                </a:solidFill>
              </a:rPr>
              <a:t>@Override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double </a:t>
            </a:r>
            <a:r>
              <a:rPr lang="en-US" sz="1400" dirty="0" err="1">
                <a:solidFill>
                  <a:srgbClr val="7030A0"/>
                </a:solidFill>
              </a:rPr>
              <a:t>getTunjangan</a:t>
            </a:r>
            <a:r>
              <a:rPr lang="en-US" sz="1400" dirty="0">
                <a:solidFill>
                  <a:srgbClr val="7030A0"/>
                </a:solidFill>
              </a:rPr>
              <a:t>() {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    return </a:t>
            </a:r>
            <a:r>
              <a:rPr lang="en-US" sz="1400" dirty="0" err="1">
                <a:solidFill>
                  <a:srgbClr val="7030A0"/>
                </a:solidFill>
              </a:rPr>
              <a:t>lemburan</a:t>
            </a:r>
            <a:r>
              <a:rPr lang="en-US" sz="1400" dirty="0">
                <a:solidFill>
                  <a:srgbClr val="7030A0"/>
                </a:solidFill>
              </a:rPr>
              <a:t>;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}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@Override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String </a:t>
            </a:r>
            <a:r>
              <a:rPr lang="en-US" sz="1400" dirty="0" err="1">
                <a:solidFill>
                  <a:srgbClr val="7030A0"/>
                </a:solidFill>
              </a:rPr>
              <a:t>getStatus</a:t>
            </a:r>
            <a:r>
              <a:rPr lang="en-US" sz="1400" dirty="0">
                <a:solidFill>
                  <a:srgbClr val="7030A0"/>
                </a:solidFill>
              </a:rPr>
              <a:t>() { return “</a:t>
            </a:r>
            <a:r>
              <a:rPr lang="en-US" sz="1400" dirty="0" err="1">
                <a:solidFill>
                  <a:srgbClr val="7030A0"/>
                </a:solidFill>
              </a:rPr>
              <a:t>Honorer</a:t>
            </a:r>
            <a:r>
              <a:rPr lang="en-US" sz="1400" dirty="0">
                <a:solidFill>
                  <a:srgbClr val="7030A0"/>
                </a:solidFill>
              </a:rPr>
              <a:t>” }</a:t>
            </a:r>
            <a:endParaRPr lang="en-US" sz="1400" dirty="0"/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Poly = </a:t>
            </a:r>
            <a:r>
              <a:rPr lang="en-US" dirty="0" err="1"/>
              <a:t>banyak</a:t>
            </a:r>
            <a:endParaRPr lang="en-US" dirty="0"/>
          </a:p>
          <a:p>
            <a:r>
              <a:rPr lang="en-US" dirty="0"/>
              <a:t>Morph = </a:t>
            </a:r>
            <a:r>
              <a:rPr lang="en-US" dirty="0" err="1"/>
              <a:t>bentuk</a:t>
            </a:r>
            <a:endParaRPr lang="en-US" dirty="0"/>
          </a:p>
          <a:p>
            <a:r>
              <a:rPr lang="en-US" dirty="0" err="1"/>
              <a:t>Polymorphisma</a:t>
            </a:r>
            <a:r>
              <a:rPr lang="en-US" dirty="0"/>
              <a:t> =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makna</a:t>
            </a:r>
            <a:endParaRPr lang="en-US" dirty="0"/>
          </a:p>
          <a:p>
            <a:r>
              <a:rPr lang="en-US" dirty="0" err="1"/>
              <a:t>Sifat</a:t>
            </a:r>
            <a:r>
              <a:rPr lang="en-US" dirty="0"/>
              <a:t> Polymorphic </a:t>
            </a:r>
            <a:r>
              <a:rPr lang="en-US" dirty="0" err="1"/>
              <a:t>dalam</a:t>
            </a:r>
            <a:r>
              <a:rPr lang="en-US" dirty="0"/>
              <a:t> Java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OOP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polimorphis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program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pewarisan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7215206" y="1071546"/>
            <a:ext cx="1285884" cy="57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Polimorfis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48690"/>
            <a:ext cx="8763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for(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</a:t>
            </a:r>
            <a:r>
              <a:rPr lang="en-US" sz="1400" dirty="0" err="1"/>
              <a:t>jumPeg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++){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System.out.print</a:t>
            </a:r>
            <a:r>
              <a:rPr lang="en-US" sz="1400" dirty="0"/>
              <a:t>((i+1)+ ".  "+</a:t>
            </a:r>
            <a:r>
              <a:rPr lang="en-US" sz="1400" dirty="0" err="1"/>
              <a:t>karyawan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getNpp</a:t>
            </a:r>
            <a:r>
              <a:rPr lang="en-US" sz="1400" dirty="0"/>
              <a:t>()+"   "+</a:t>
            </a:r>
            <a:r>
              <a:rPr lang="en-US" sz="1400" dirty="0" err="1"/>
              <a:t>karyawan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getNama</a:t>
            </a:r>
            <a:r>
              <a:rPr lang="en-US" sz="1400" dirty="0"/>
              <a:t>()+"   “+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getStatus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1400" dirty="0"/>
              <a:t>); </a:t>
            </a:r>
          </a:p>
          <a:p>
            <a:r>
              <a:rPr lang="en-US" sz="1400" dirty="0"/>
              <a:t>       </a:t>
            </a:r>
          </a:p>
          <a:p>
            <a:r>
              <a:rPr lang="en-US" sz="1400" dirty="0"/>
              <a:t>       if (</a:t>
            </a:r>
            <a:r>
              <a:rPr lang="en-US" sz="1400" dirty="0" err="1"/>
              <a:t>karyawan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</a:t>
            </a:r>
            <a:r>
              <a:rPr lang="en-US" sz="1400" dirty="0" err="1"/>
              <a:t>instanceof</a:t>
            </a:r>
            <a:r>
              <a:rPr lang="en-US" sz="1400" dirty="0"/>
              <a:t> </a:t>
            </a:r>
            <a:r>
              <a:rPr lang="en-US" sz="1400" dirty="0" err="1"/>
              <a:t>Manajer</a:t>
            </a:r>
            <a:r>
              <a:rPr lang="en-US" sz="1400" dirty="0"/>
              <a:t>) {//</a:t>
            </a:r>
            <a:r>
              <a:rPr lang="en-US" sz="1400" dirty="0" err="1"/>
              <a:t>menampilkan</a:t>
            </a:r>
            <a:r>
              <a:rPr lang="en-US" sz="1400" dirty="0"/>
              <a:t> status </a:t>
            </a:r>
            <a:r>
              <a:rPr lang="en-US" sz="1400" dirty="0" err="1"/>
              <a:t>manajer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tunjangan</a:t>
            </a:r>
            <a:r>
              <a:rPr lang="en-US" sz="1400" dirty="0"/>
              <a:t> </a:t>
            </a:r>
            <a:r>
              <a:rPr lang="en-US" sz="1400" dirty="0" err="1"/>
              <a:t>manajer</a:t>
            </a:r>
            <a:endParaRPr lang="en-US" sz="1400" dirty="0"/>
          </a:p>
          <a:p>
            <a:r>
              <a:rPr lang="en-US" sz="1400" dirty="0"/>
              <a:t>           </a:t>
            </a:r>
            <a:r>
              <a:rPr lang="en-US" sz="1400" dirty="0" err="1"/>
              <a:t>Manajer</a:t>
            </a:r>
            <a:r>
              <a:rPr lang="en-US" sz="1400" dirty="0"/>
              <a:t> man1;</a:t>
            </a:r>
          </a:p>
          <a:p>
            <a:r>
              <a:rPr lang="en-US" sz="1400" dirty="0"/>
              <a:t>           man1 = (</a:t>
            </a:r>
            <a:r>
              <a:rPr lang="en-US" sz="1400" dirty="0" err="1"/>
              <a:t>Manajer</a:t>
            </a:r>
            <a:r>
              <a:rPr lang="en-US" sz="1400" dirty="0"/>
              <a:t>)</a:t>
            </a:r>
            <a:r>
              <a:rPr lang="en-US" sz="1400" dirty="0" err="1"/>
              <a:t>karyawan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System.out.print</a:t>
            </a:r>
            <a:r>
              <a:rPr lang="en-US" sz="1400" dirty="0"/>
              <a:t>("   </a:t>
            </a:r>
            <a:r>
              <a:rPr lang="en-US" sz="1400" dirty="0" err="1"/>
              <a:t>Manajer</a:t>
            </a:r>
            <a:r>
              <a:rPr lang="en-US" sz="1400" dirty="0"/>
              <a:t>   ");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tunjangan</a:t>
            </a:r>
            <a:r>
              <a:rPr lang="en-US" sz="1400" dirty="0"/>
              <a:t> =  man1.getTunJab()+man1.getLembur();</a:t>
            </a:r>
          </a:p>
          <a:p>
            <a:r>
              <a:rPr lang="en-US" sz="1400" dirty="0"/>
              <a:t>       }</a:t>
            </a:r>
          </a:p>
          <a:p>
            <a:r>
              <a:rPr lang="en-US" sz="1400" dirty="0"/>
              <a:t>       else if (</a:t>
            </a:r>
            <a:r>
              <a:rPr lang="en-US" sz="1400" dirty="0" err="1"/>
              <a:t>karyawan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</a:t>
            </a:r>
            <a:r>
              <a:rPr lang="en-US" sz="1400" dirty="0" err="1"/>
              <a:t>instanceof</a:t>
            </a:r>
            <a:r>
              <a:rPr lang="en-US" sz="1400" dirty="0"/>
              <a:t> </a:t>
            </a:r>
            <a:r>
              <a:rPr lang="en-US" sz="1400" dirty="0" err="1"/>
              <a:t>Pemasaran</a:t>
            </a:r>
            <a:r>
              <a:rPr lang="en-US" sz="1400" dirty="0"/>
              <a:t>) {//</a:t>
            </a:r>
            <a:r>
              <a:rPr lang="en-US" sz="1400" dirty="0" err="1"/>
              <a:t>menampilkan</a:t>
            </a:r>
            <a:r>
              <a:rPr lang="en-US" sz="1400" dirty="0"/>
              <a:t> status </a:t>
            </a:r>
            <a:r>
              <a:rPr lang="en-US" sz="1400" dirty="0" err="1"/>
              <a:t>pemasaran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tunjangannya</a:t>
            </a:r>
            <a:endParaRPr lang="en-US" sz="1400" dirty="0"/>
          </a:p>
          <a:p>
            <a:r>
              <a:rPr lang="en-US" sz="1400" dirty="0"/>
              <a:t>           </a:t>
            </a:r>
            <a:r>
              <a:rPr lang="en-US" sz="1400" dirty="0" err="1"/>
              <a:t>Pemasaran</a:t>
            </a:r>
            <a:r>
              <a:rPr lang="en-US" sz="1400" dirty="0"/>
              <a:t> pem1;</a:t>
            </a:r>
          </a:p>
          <a:p>
            <a:r>
              <a:rPr lang="en-US" sz="1400" dirty="0"/>
              <a:t>           pem1 = (</a:t>
            </a:r>
            <a:r>
              <a:rPr lang="en-US" sz="1400" dirty="0" err="1"/>
              <a:t>Pemasaran</a:t>
            </a:r>
            <a:r>
              <a:rPr lang="en-US" sz="1400" dirty="0"/>
              <a:t>)</a:t>
            </a:r>
            <a:r>
              <a:rPr lang="en-US" sz="1400" dirty="0" err="1"/>
              <a:t>karyawan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System.out.print</a:t>
            </a:r>
            <a:r>
              <a:rPr lang="en-US" sz="1400" dirty="0"/>
              <a:t>("   </a:t>
            </a:r>
            <a:r>
              <a:rPr lang="en-US" sz="1400" dirty="0" err="1"/>
              <a:t>Pemasaran</a:t>
            </a:r>
            <a:r>
              <a:rPr lang="en-US" sz="1400" dirty="0"/>
              <a:t>  ");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tunjangan</a:t>
            </a:r>
            <a:r>
              <a:rPr lang="en-US" sz="1400" dirty="0"/>
              <a:t> = pem1.getBonus();</a:t>
            </a:r>
          </a:p>
          <a:p>
            <a:r>
              <a:rPr lang="en-US" sz="1400" dirty="0"/>
              <a:t>       }</a:t>
            </a:r>
          </a:p>
          <a:p>
            <a:r>
              <a:rPr lang="en-US" sz="1400" dirty="0"/>
              <a:t>       else if (</a:t>
            </a:r>
            <a:r>
              <a:rPr lang="en-US" sz="1400" dirty="0" err="1"/>
              <a:t>karyawan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</a:t>
            </a:r>
            <a:r>
              <a:rPr lang="en-US" sz="1400" dirty="0" err="1"/>
              <a:t>instanceof</a:t>
            </a:r>
            <a:r>
              <a:rPr lang="en-US" sz="1400" dirty="0"/>
              <a:t> </a:t>
            </a:r>
            <a:r>
              <a:rPr lang="en-US" sz="1400" dirty="0" err="1"/>
              <a:t>Honorer</a:t>
            </a:r>
            <a:r>
              <a:rPr lang="en-US" sz="1400" dirty="0"/>
              <a:t>) {//</a:t>
            </a:r>
            <a:r>
              <a:rPr lang="en-US" sz="1400" dirty="0" err="1"/>
              <a:t>menampilkan</a:t>
            </a:r>
            <a:r>
              <a:rPr lang="en-US" sz="1400" dirty="0"/>
              <a:t> status </a:t>
            </a:r>
            <a:r>
              <a:rPr lang="en-US" sz="1400" dirty="0" err="1"/>
              <a:t>honorer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hitung</a:t>
            </a:r>
            <a:r>
              <a:rPr lang="en-US" sz="1400" dirty="0"/>
              <a:t> </a:t>
            </a:r>
            <a:r>
              <a:rPr lang="en-US" sz="1400" dirty="0" err="1"/>
              <a:t>tunjangannya</a:t>
            </a:r>
            <a:endParaRPr lang="en-US" sz="1400" dirty="0"/>
          </a:p>
          <a:p>
            <a:r>
              <a:rPr lang="en-US" sz="1400" dirty="0"/>
              <a:t>           </a:t>
            </a:r>
            <a:r>
              <a:rPr lang="en-US" sz="1400" dirty="0" err="1"/>
              <a:t>Honorer</a:t>
            </a:r>
            <a:r>
              <a:rPr lang="en-US" sz="1400" dirty="0"/>
              <a:t> hon1;</a:t>
            </a:r>
          </a:p>
          <a:p>
            <a:r>
              <a:rPr lang="en-US" sz="1400" dirty="0"/>
              <a:t>           hon1= (</a:t>
            </a:r>
            <a:r>
              <a:rPr lang="en-US" sz="1400" dirty="0" err="1"/>
              <a:t>Honorer</a:t>
            </a:r>
            <a:r>
              <a:rPr lang="en-US" sz="1400" dirty="0"/>
              <a:t>)</a:t>
            </a:r>
            <a:r>
              <a:rPr lang="en-US" sz="1400" dirty="0" err="1"/>
              <a:t>karyawan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System.out.print</a:t>
            </a:r>
            <a:r>
              <a:rPr lang="en-US" sz="1400" dirty="0"/>
              <a:t>("   </a:t>
            </a:r>
            <a:r>
              <a:rPr lang="en-US" sz="1400" dirty="0" err="1"/>
              <a:t>Honorer</a:t>
            </a:r>
            <a:r>
              <a:rPr lang="en-US" sz="1400" dirty="0"/>
              <a:t>  ");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tunjangan</a:t>
            </a:r>
            <a:r>
              <a:rPr lang="en-US" sz="1400" dirty="0"/>
              <a:t> = hon1.getLembur();</a:t>
            </a:r>
          </a:p>
          <a:p>
            <a:r>
              <a:rPr lang="en-US" sz="1400" dirty="0"/>
              <a:t>       }</a:t>
            </a:r>
          </a:p>
          <a:p>
            <a:r>
              <a:rPr lang="en-US" sz="1400" dirty="0"/>
              <a:t>       </a:t>
            </a:r>
          </a:p>
          <a:p>
            <a:r>
              <a:rPr lang="en-US" sz="1400" dirty="0"/>
              <a:t>       //</a:t>
            </a:r>
            <a:r>
              <a:rPr lang="en-US" sz="1400" dirty="0" err="1"/>
              <a:t>dilanjutkan</a:t>
            </a:r>
            <a:r>
              <a:rPr lang="en-US" sz="1400" dirty="0"/>
              <a:t> </a:t>
            </a:r>
            <a:r>
              <a:rPr lang="en-US" sz="1400" dirty="0" err="1"/>
              <a:t>mencetak</a:t>
            </a:r>
            <a:r>
              <a:rPr lang="en-US" sz="1400" dirty="0"/>
              <a:t> </a:t>
            </a:r>
            <a:r>
              <a:rPr lang="en-US" sz="1400" dirty="0" err="1"/>
              <a:t>gajiPokok</a:t>
            </a:r>
            <a:r>
              <a:rPr lang="en-US" sz="1400" dirty="0"/>
              <a:t>, </a:t>
            </a:r>
            <a:r>
              <a:rPr lang="en-US" sz="1400" dirty="0" err="1"/>
              <a:t>tunjangan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gaji</a:t>
            </a:r>
            <a:r>
              <a:rPr lang="en-US" sz="1400" dirty="0"/>
              <a:t> total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endParaRPr lang="en-US" sz="1400" dirty="0"/>
          </a:p>
          <a:p>
            <a:r>
              <a:rPr lang="en-US" sz="1400" dirty="0"/>
              <a:t>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karyawan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getGapok</a:t>
            </a:r>
            <a:r>
              <a:rPr lang="en-US" sz="1400" dirty="0"/>
              <a:t>()+"      "+</a:t>
            </a:r>
            <a:r>
              <a:rPr lang="en-US" sz="1400" dirty="0" err="1">
                <a:solidFill>
                  <a:srgbClr val="7030A0"/>
                </a:solidFill>
              </a:rPr>
              <a:t>getTunjangan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  <a:r>
              <a:rPr lang="en-US" sz="1400" dirty="0"/>
              <a:t>+"      "+</a:t>
            </a:r>
            <a:r>
              <a:rPr lang="en-US" sz="1400" b="1" dirty="0" err="1"/>
              <a:t>karyawan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].</a:t>
            </a:r>
            <a:r>
              <a:rPr lang="en-US" sz="1400" b="1" dirty="0" err="1"/>
              <a:t>hitungGaTot</a:t>
            </a:r>
            <a:r>
              <a:rPr lang="en-US" sz="1400" b="1" dirty="0"/>
              <a:t>());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5" name="Oval 4"/>
          <p:cNvSpPr/>
          <p:nvPr/>
        </p:nvSpPr>
        <p:spPr>
          <a:xfrm>
            <a:off x="6072198" y="5857892"/>
            <a:ext cx="26670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3657600" y="2286000"/>
            <a:ext cx="510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472" y="1643050"/>
            <a:ext cx="4857784" cy="35719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71472" y="1714488"/>
            <a:ext cx="4929222" cy="392909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464579" y="3178967"/>
            <a:ext cx="557216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29256" y="571480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72000" y="5857892"/>
            <a:ext cx="1428760" cy="714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Polymorphisma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3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,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of </a:t>
            </a:r>
            <a:r>
              <a:rPr lang="en-US" dirty="0" err="1"/>
              <a:t>BangunDatar</a:t>
            </a:r>
            <a:r>
              <a:rPr lang="en-US" dirty="0"/>
              <a:t>. </a:t>
            </a:r>
            <a:r>
              <a:rPr lang="en-US" dirty="0" err="1"/>
              <a:t>Polymorphisma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.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beratribut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,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beratribut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beratribut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3 </a:t>
            </a:r>
            <a:r>
              <a:rPr lang="en-US" dirty="0" err="1"/>
              <a:t>sisinya</a:t>
            </a:r>
            <a:r>
              <a:rPr lang="en-US" dirty="0"/>
              <a:t>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keyboard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0"/>
            <a:ext cx="2362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Pegawai</a:t>
            </a:r>
            <a:endParaRPr lang="en-US" dirty="0"/>
          </a:p>
          <a:p>
            <a:r>
              <a:rPr lang="en-US" dirty="0" err="1"/>
              <a:t>npp</a:t>
            </a:r>
            <a:endParaRPr lang="en-US" dirty="0"/>
          </a:p>
          <a:p>
            <a:r>
              <a:rPr lang="en-US" dirty="0" err="1"/>
              <a:t>nama</a:t>
            </a:r>
            <a:endParaRPr lang="en-US" dirty="0"/>
          </a:p>
          <a:p>
            <a:r>
              <a:rPr lang="en-US" dirty="0" err="1"/>
              <a:t>gajiPokok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setNpp</a:t>
            </a:r>
            <a:r>
              <a:rPr lang="en-US" dirty="0"/>
              <a:t>()</a:t>
            </a:r>
          </a:p>
          <a:p>
            <a:r>
              <a:rPr lang="en-US" dirty="0" err="1"/>
              <a:t>setNama</a:t>
            </a:r>
            <a:r>
              <a:rPr lang="en-US" dirty="0"/>
              <a:t>()</a:t>
            </a:r>
          </a:p>
          <a:p>
            <a:r>
              <a:rPr lang="en-US" dirty="0" err="1"/>
              <a:t>setGajiPokok</a:t>
            </a:r>
            <a:r>
              <a:rPr lang="en-US" dirty="0"/>
              <a:t>()</a:t>
            </a:r>
          </a:p>
          <a:p>
            <a:r>
              <a:rPr lang="en-US" dirty="0" err="1"/>
              <a:t>getNpp</a:t>
            </a:r>
            <a:r>
              <a:rPr lang="en-US" dirty="0"/>
              <a:t>()</a:t>
            </a:r>
          </a:p>
          <a:p>
            <a:r>
              <a:rPr lang="en-US" dirty="0" err="1"/>
              <a:t>getNama</a:t>
            </a:r>
            <a:r>
              <a:rPr lang="en-US" dirty="0"/>
              <a:t>()</a:t>
            </a:r>
          </a:p>
          <a:p>
            <a:r>
              <a:rPr lang="en-US" dirty="0" err="1"/>
              <a:t>getGajiPokok</a:t>
            </a:r>
            <a:endParaRPr lang="en-US" dirty="0"/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3995678"/>
            <a:ext cx="1905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Manajer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tunJabatan</a:t>
            </a:r>
            <a:endParaRPr lang="en-US" dirty="0"/>
          </a:p>
          <a:p>
            <a:r>
              <a:rPr lang="en-US" dirty="0" err="1"/>
              <a:t>lemburan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setTunJabatan</a:t>
            </a:r>
            <a:r>
              <a:rPr lang="en-US" dirty="0"/>
              <a:t>()</a:t>
            </a:r>
          </a:p>
          <a:p>
            <a:r>
              <a:rPr lang="en-US" dirty="0" err="1"/>
              <a:t>setLemburan</a:t>
            </a:r>
            <a:r>
              <a:rPr lang="en-US" dirty="0"/>
              <a:t>()</a:t>
            </a:r>
          </a:p>
          <a:p>
            <a:r>
              <a:rPr lang="en-US" dirty="0" err="1"/>
              <a:t>getTunJabatan</a:t>
            </a:r>
            <a:r>
              <a:rPr lang="en-US" dirty="0"/>
              <a:t>()</a:t>
            </a:r>
          </a:p>
          <a:p>
            <a:r>
              <a:rPr lang="en-US" dirty="0" err="1"/>
              <a:t>getLemburan</a:t>
            </a:r>
            <a:r>
              <a:rPr lang="en-US" dirty="0"/>
              <a:t>()</a:t>
            </a:r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4038600"/>
            <a:ext cx="16764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Pemasaran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Bonus</a:t>
            </a:r>
          </a:p>
          <a:p>
            <a:endParaRPr lang="en-US" dirty="0"/>
          </a:p>
          <a:p>
            <a:r>
              <a:rPr lang="en-US" dirty="0" err="1"/>
              <a:t>setBonus</a:t>
            </a:r>
            <a:r>
              <a:rPr lang="en-US" dirty="0"/>
              <a:t>()</a:t>
            </a:r>
          </a:p>
          <a:p>
            <a:r>
              <a:rPr lang="en-US" dirty="0" err="1"/>
              <a:t>getBonus</a:t>
            </a:r>
            <a:r>
              <a:rPr lang="en-US" dirty="0"/>
              <a:t>()</a:t>
            </a:r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4038600"/>
            <a:ext cx="1828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Honorer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lemburan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setLemburan</a:t>
            </a:r>
            <a:r>
              <a:rPr lang="en-US" dirty="0"/>
              <a:t>()</a:t>
            </a:r>
          </a:p>
          <a:p>
            <a:r>
              <a:rPr lang="en-US" dirty="0" err="1"/>
              <a:t>getLemburan</a:t>
            </a:r>
            <a:r>
              <a:rPr lang="en-US" dirty="0"/>
              <a:t>()</a:t>
            </a:r>
          </a:p>
          <a:p>
            <a:r>
              <a:rPr lang="en-US" dirty="0" err="1"/>
              <a:t>hitungGatot</a:t>
            </a:r>
            <a:r>
              <a:rPr lang="en-US" dirty="0"/>
              <a:t>()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114800" y="381000"/>
            <a:ext cx="236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114800" y="1371600"/>
            <a:ext cx="2362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600200" y="4495800"/>
            <a:ext cx="1905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600200" y="5257800"/>
            <a:ext cx="1905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1"/>
            <a:endCxn id="6" idx="3"/>
          </p:cNvCxnSpPr>
          <p:nvPr/>
        </p:nvCxnSpPr>
        <p:spPr bwMode="auto">
          <a:xfrm rot="10800000" flipH="1">
            <a:off x="4419600" y="5054263"/>
            <a:ext cx="1676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19600" y="4495800"/>
            <a:ext cx="1676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010400" y="4572000"/>
            <a:ext cx="1828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7" idx="1"/>
            <a:endCxn id="7" idx="3"/>
          </p:cNvCxnSpPr>
          <p:nvPr/>
        </p:nvCxnSpPr>
        <p:spPr bwMode="auto">
          <a:xfrm rot="10800000" flipH="1">
            <a:off x="7010400" y="5054263"/>
            <a:ext cx="1828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5" idx="0"/>
          </p:cNvCxnSpPr>
          <p:nvPr/>
        </p:nvCxnSpPr>
        <p:spPr bwMode="auto">
          <a:xfrm rot="5400000" flipH="1" flipV="1">
            <a:off x="3240911" y="2740789"/>
            <a:ext cx="566678" cy="1943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 flipH="1" flipV="1">
            <a:off x="4837906" y="3771900"/>
            <a:ext cx="534194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7" idx="0"/>
          </p:cNvCxnSpPr>
          <p:nvPr/>
        </p:nvCxnSpPr>
        <p:spPr bwMode="auto">
          <a:xfrm rot="16200000" flipV="1">
            <a:off x="6553200" y="2667000"/>
            <a:ext cx="60960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04800" y="30480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Manajer</a:t>
            </a:r>
            <a:r>
              <a:rPr lang="en-US" sz="1200" b="1" dirty="0"/>
              <a:t>:</a:t>
            </a:r>
          </a:p>
          <a:p>
            <a:pPr marL="115888" indent="-115888"/>
            <a:r>
              <a:rPr lang="en-US" sz="1200" dirty="0"/>
              <a:t>   </a:t>
            </a:r>
            <a:r>
              <a:rPr lang="en-US" sz="1200" dirty="0" err="1"/>
              <a:t>gaji</a:t>
            </a:r>
            <a:r>
              <a:rPr lang="en-US" sz="1200" dirty="0"/>
              <a:t> total = </a:t>
            </a:r>
            <a:r>
              <a:rPr lang="en-US" sz="1200" dirty="0" err="1"/>
              <a:t>gaji</a:t>
            </a:r>
            <a:r>
              <a:rPr lang="en-US" sz="1200" dirty="0"/>
              <a:t> </a:t>
            </a:r>
            <a:r>
              <a:rPr lang="en-US" sz="1200" dirty="0" err="1"/>
              <a:t>pokok</a:t>
            </a:r>
            <a:r>
              <a:rPr lang="en-US" sz="1200" dirty="0"/>
              <a:t> +       </a:t>
            </a:r>
            <a:r>
              <a:rPr lang="en-US" sz="1200" dirty="0" err="1"/>
              <a:t>tunjangan</a:t>
            </a:r>
            <a:r>
              <a:rPr lang="en-US" sz="1200" dirty="0"/>
              <a:t> </a:t>
            </a:r>
            <a:r>
              <a:rPr lang="en-US" sz="1200" dirty="0" err="1"/>
              <a:t>jabatan</a:t>
            </a:r>
            <a:r>
              <a:rPr lang="en-US" sz="1200" dirty="0"/>
              <a:t> +  </a:t>
            </a:r>
            <a:r>
              <a:rPr lang="en-US" sz="1200" dirty="0" err="1"/>
              <a:t>lemburan</a:t>
            </a:r>
            <a:endParaRPr lang="en-US" sz="1200" dirty="0"/>
          </a:p>
          <a:p>
            <a:pPr marL="115888" indent="-115888"/>
            <a:endParaRPr lang="en-US" sz="1200" dirty="0"/>
          </a:p>
          <a:p>
            <a:pPr marL="115888" indent="-115888"/>
            <a:r>
              <a:rPr lang="en-US" sz="1200" b="1" dirty="0" err="1"/>
              <a:t>Pemasaran</a:t>
            </a:r>
            <a:endParaRPr lang="en-US" sz="1200" b="1" dirty="0"/>
          </a:p>
          <a:p>
            <a:pPr marL="115888" indent="-115888"/>
            <a:r>
              <a:rPr lang="en-US" sz="1200" dirty="0"/>
              <a:t>   </a:t>
            </a:r>
            <a:r>
              <a:rPr lang="en-US" sz="1200" dirty="0" err="1"/>
              <a:t>gaji</a:t>
            </a:r>
            <a:r>
              <a:rPr lang="en-US" sz="1200" dirty="0"/>
              <a:t> total = </a:t>
            </a:r>
            <a:r>
              <a:rPr lang="en-US" sz="1200" dirty="0" err="1"/>
              <a:t>gaji</a:t>
            </a:r>
            <a:r>
              <a:rPr lang="en-US" sz="1200" dirty="0"/>
              <a:t> </a:t>
            </a:r>
            <a:r>
              <a:rPr lang="en-US" sz="1200" dirty="0" err="1"/>
              <a:t>pokok</a:t>
            </a:r>
            <a:r>
              <a:rPr lang="en-US" sz="1200" dirty="0"/>
              <a:t> + bonus</a:t>
            </a:r>
          </a:p>
          <a:p>
            <a:pPr marL="115888" indent="-115888"/>
            <a:endParaRPr lang="en-US" sz="1200" dirty="0"/>
          </a:p>
          <a:p>
            <a:pPr marL="115888" indent="-115888"/>
            <a:r>
              <a:rPr lang="en-US" sz="1200" b="1" dirty="0" err="1"/>
              <a:t>Honorer</a:t>
            </a:r>
            <a:endParaRPr lang="en-US" sz="1200" b="1" dirty="0"/>
          </a:p>
          <a:p>
            <a:pPr marL="115888" indent="-115888"/>
            <a:r>
              <a:rPr lang="en-US" sz="1200" dirty="0"/>
              <a:t>   </a:t>
            </a:r>
            <a:r>
              <a:rPr lang="en-US" sz="1200" dirty="0" err="1"/>
              <a:t>gaji</a:t>
            </a:r>
            <a:r>
              <a:rPr lang="en-US" sz="1200" dirty="0"/>
              <a:t> total = </a:t>
            </a:r>
            <a:r>
              <a:rPr lang="en-US" sz="1200" dirty="0" err="1"/>
              <a:t>gaji</a:t>
            </a:r>
            <a:r>
              <a:rPr lang="en-US" sz="1200" dirty="0"/>
              <a:t> </a:t>
            </a:r>
            <a:r>
              <a:rPr lang="en-US" sz="1200" dirty="0" err="1"/>
              <a:t>pokok</a:t>
            </a:r>
            <a:r>
              <a:rPr lang="en-US" sz="1200" dirty="0"/>
              <a:t> +</a:t>
            </a:r>
            <a:r>
              <a:rPr lang="en-US" sz="1200" dirty="0" err="1"/>
              <a:t>lemburan</a:t>
            </a:r>
            <a:endParaRPr lang="en-US" sz="1200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0400" y="548680"/>
            <a:ext cx="1828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sz="2400" dirty="0" err="1"/>
              <a:t>Andaikan</a:t>
            </a:r>
            <a:endParaRPr lang="en-US" sz="2400" dirty="0"/>
          </a:p>
          <a:p>
            <a:pPr lvl="1">
              <a:buNone/>
            </a:pPr>
            <a:r>
              <a:rPr lang="en-US" sz="2400" i="1" dirty="0" err="1"/>
              <a:t>Pegawai</a:t>
            </a:r>
            <a:r>
              <a:rPr lang="en-US" sz="2400" i="1" dirty="0"/>
              <a:t> peg; // </a:t>
            </a:r>
            <a:r>
              <a:rPr lang="en-US" sz="2400" dirty="0" err="1"/>
              <a:t>pembentukan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yang </a:t>
            </a:r>
            <a:r>
              <a:rPr lang="en-US" sz="2400" dirty="0" err="1"/>
              <a:t>berbeda-beda</a:t>
            </a:r>
            <a:endParaRPr lang="en-US" sz="2400" dirty="0"/>
          </a:p>
          <a:p>
            <a:pPr lvl="1">
              <a:buNone/>
            </a:pPr>
            <a:r>
              <a:rPr lang="en-US" sz="2400" i="1" dirty="0" err="1"/>
              <a:t>Manajer</a:t>
            </a:r>
            <a:r>
              <a:rPr lang="en-US" sz="2400" i="1" dirty="0"/>
              <a:t> man;</a:t>
            </a:r>
          </a:p>
          <a:p>
            <a:pPr lvl="1">
              <a:buNone/>
            </a:pPr>
            <a:r>
              <a:rPr lang="en-US" sz="2400" i="1" dirty="0" err="1"/>
              <a:t>Pemasaran</a:t>
            </a:r>
            <a:r>
              <a:rPr lang="en-US" sz="2400" i="1" dirty="0"/>
              <a:t> </a:t>
            </a:r>
            <a:r>
              <a:rPr lang="en-US" sz="2400" i="1" dirty="0" err="1"/>
              <a:t>pem</a:t>
            </a:r>
            <a:r>
              <a:rPr lang="en-US" sz="2400" i="1" dirty="0"/>
              <a:t>;</a:t>
            </a:r>
          </a:p>
          <a:p>
            <a:pPr lvl="1">
              <a:buNone/>
            </a:pPr>
            <a:r>
              <a:rPr lang="en-US" sz="2400" i="1" dirty="0" err="1"/>
              <a:t>Honorer</a:t>
            </a:r>
            <a:r>
              <a:rPr lang="en-US" sz="2400" i="1" dirty="0"/>
              <a:t> </a:t>
            </a:r>
            <a:r>
              <a:rPr lang="en-US" sz="2400" i="1" dirty="0" err="1"/>
              <a:t>hon</a:t>
            </a:r>
            <a:r>
              <a:rPr lang="en-US" sz="2400" i="1" dirty="0"/>
              <a:t>;</a:t>
            </a:r>
          </a:p>
          <a:p>
            <a:r>
              <a:rPr lang="en-US" sz="2400" dirty="0" err="1"/>
              <a:t>Mungkinkah</a:t>
            </a:r>
            <a:r>
              <a:rPr lang="en-US" sz="2400" dirty="0"/>
              <a:t> </a:t>
            </a:r>
            <a:r>
              <a:rPr lang="en-US" sz="2400" dirty="0" err="1"/>
              <a:t>mengeksekusi</a:t>
            </a:r>
            <a:endParaRPr lang="en-US" sz="2400" dirty="0"/>
          </a:p>
          <a:p>
            <a:pPr lvl="1">
              <a:buNone/>
            </a:pPr>
            <a:r>
              <a:rPr lang="en-US" sz="2400" i="1" dirty="0" err="1"/>
              <a:t>peg.hitungGatot</a:t>
            </a:r>
            <a:r>
              <a:rPr lang="en-US" sz="2400" i="1" dirty="0"/>
              <a:t>(); // </a:t>
            </a:r>
            <a:r>
              <a:rPr lang="en-US" sz="2400" i="1" dirty="0" err="1"/>
              <a:t>karena</a:t>
            </a:r>
            <a:r>
              <a:rPr lang="en-US" sz="2400" i="1" dirty="0"/>
              <a:t> </a:t>
            </a:r>
            <a:r>
              <a:rPr lang="en-US" sz="2400" i="1" dirty="0" err="1"/>
              <a:t>Manajer</a:t>
            </a:r>
            <a:r>
              <a:rPr lang="en-US" sz="2400" i="1" dirty="0"/>
              <a:t>, </a:t>
            </a:r>
            <a:r>
              <a:rPr lang="en-US" sz="2400" i="1" dirty="0" err="1"/>
              <a:t>Pemasaran</a:t>
            </a:r>
            <a:r>
              <a:rPr lang="en-US" sz="2400" i="1" dirty="0"/>
              <a:t> &amp; </a:t>
            </a:r>
            <a:r>
              <a:rPr lang="en-US" sz="2400" i="1" dirty="0" err="1"/>
              <a:t>Honorer</a:t>
            </a:r>
            <a:r>
              <a:rPr lang="en-US" sz="2400" i="1" dirty="0"/>
              <a:t> 				// </a:t>
            </a:r>
            <a:r>
              <a:rPr lang="en-US" sz="2400" i="1" dirty="0" err="1"/>
              <a:t>mewarisi</a:t>
            </a:r>
            <a:r>
              <a:rPr lang="en-US" sz="2400" i="1" dirty="0"/>
              <a:t> </a:t>
            </a:r>
            <a:r>
              <a:rPr lang="en-US" sz="2400" i="1" dirty="0" err="1"/>
              <a:t>Pegawai</a:t>
            </a:r>
            <a:endParaRPr lang="en-US" sz="2400" dirty="0"/>
          </a:p>
          <a:p>
            <a:pPr marL="508000" lvl="1" indent="-50800">
              <a:buNone/>
            </a:pPr>
            <a:r>
              <a:rPr lang="en-US" sz="2400" dirty="0"/>
              <a:t>yang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gaji</a:t>
            </a:r>
            <a:r>
              <a:rPr lang="en-US" sz="2400" dirty="0"/>
              <a:t> total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i="1" dirty="0"/>
              <a:t>peg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manajer</a:t>
            </a:r>
            <a:r>
              <a:rPr lang="en-US" sz="2400" dirty="0"/>
              <a:t>, </a:t>
            </a:r>
            <a:r>
              <a:rPr lang="en-US" sz="2400" dirty="0" err="1"/>
              <a:t>pemasaran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honorer</a:t>
            </a:r>
            <a:r>
              <a:rPr lang="en-US" sz="2400" dirty="0"/>
              <a:t> ? </a:t>
            </a:r>
          </a:p>
          <a:p>
            <a:pPr marL="174625" indent="-174625"/>
            <a:r>
              <a:rPr lang="en-US" sz="2400" i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kata</a:t>
            </a:r>
            <a:r>
              <a:rPr lang="en-US" sz="2400" dirty="0"/>
              <a:t> lain, </a:t>
            </a:r>
            <a:r>
              <a:rPr lang="en-US" sz="2400" dirty="0" err="1"/>
              <a:t>mungkinkah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method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tingkah</a:t>
            </a:r>
            <a:r>
              <a:rPr lang="en-US" sz="2400" dirty="0"/>
              <a:t> </a:t>
            </a:r>
            <a:r>
              <a:rPr lang="en-US" sz="2400" dirty="0" err="1"/>
              <a:t>lakunya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obyeknya</a:t>
            </a:r>
            <a:r>
              <a:rPr lang="en-US" sz="2400" dirty="0"/>
              <a:t> ?</a:t>
            </a:r>
          </a:p>
          <a:p>
            <a:pPr lvl="1">
              <a:buNone/>
            </a:pPr>
            <a:endParaRPr lang="en-US" dirty="0"/>
          </a:p>
          <a:p>
            <a:pPr marL="971550" lvl="1" indent="-514350">
              <a:buNone/>
            </a:pPr>
            <a:endParaRPr lang="en-US" sz="3200" dirty="0">
              <a:ea typeface="+mn-ea"/>
              <a:cs typeface="+mn-cs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39424" y="3284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04648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9516" y="1988840"/>
            <a:ext cx="23762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 action="ppaction://hlinkfile"/>
              </a:rPr>
              <a:t>Teks</a:t>
            </a:r>
            <a:r>
              <a:rPr lang="en-US" dirty="0">
                <a:hlinkClick r:id="rId2" action="ppaction://hlinkfile"/>
              </a:rPr>
              <a:t> program </a:t>
            </a:r>
            <a:r>
              <a:rPr lang="en-US" dirty="0" err="1">
                <a:hlinkClick r:id="rId2" action="ppaction://hlinkfile"/>
              </a:rPr>
              <a:t>terkait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6400800" cy="914400"/>
          </a:xfrm>
        </p:spPr>
        <p:txBody>
          <a:bodyPr/>
          <a:lstStyle/>
          <a:p>
            <a:r>
              <a:rPr lang="en-US" dirty="0" err="1"/>
              <a:t>Polymorphisma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Di Java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keunggulannya</a:t>
            </a:r>
            <a:r>
              <a:rPr lang="en-US" sz="2400" dirty="0"/>
              <a:t>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polymorphisma</a:t>
            </a:r>
            <a:endParaRPr lang="en-US" sz="2400" dirty="0"/>
          </a:p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polymorphisma</a:t>
            </a:r>
            <a:r>
              <a:rPr lang="en-US" sz="2400" dirty="0"/>
              <a:t>, </a:t>
            </a:r>
            <a:r>
              <a:rPr lang="en-US" sz="2400" dirty="0" err="1"/>
              <a:t>peg.hitungGatot</a:t>
            </a:r>
            <a:r>
              <a:rPr lang="en-US" sz="2400" dirty="0"/>
              <a:t>()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loop (</a:t>
            </a:r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berulang-ulang</a:t>
            </a:r>
            <a:r>
              <a:rPr lang="en-US" sz="2400" dirty="0"/>
              <a:t>)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tingkah</a:t>
            </a:r>
            <a:r>
              <a:rPr lang="en-US" sz="2400" dirty="0"/>
              <a:t> </a:t>
            </a:r>
            <a:r>
              <a:rPr lang="en-US" sz="2400" dirty="0" err="1"/>
              <a:t>laku</a:t>
            </a:r>
            <a:r>
              <a:rPr lang="en-US" sz="2400" dirty="0"/>
              <a:t> </a:t>
            </a:r>
            <a:r>
              <a:rPr lang="en-US" sz="2400" dirty="0" err="1"/>
              <a:t>hitungGatot</a:t>
            </a:r>
            <a:r>
              <a:rPr lang="en-US" sz="2400" dirty="0"/>
              <a:t>()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warisan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endParaRPr lang="en-US" sz="2400" dirty="0"/>
          </a:p>
          <a:p>
            <a:r>
              <a:rPr lang="en-US" sz="2400" dirty="0" err="1"/>
              <a:t>Bahkan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lain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 err="1"/>
              <a:t>kontrak</a:t>
            </a:r>
            <a:r>
              <a:rPr lang="en-US" sz="2400" dirty="0"/>
              <a:t> yang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warisan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gaji</a:t>
            </a:r>
            <a:r>
              <a:rPr lang="en-US" sz="2400" dirty="0"/>
              <a:t> </a:t>
            </a:r>
            <a:r>
              <a:rPr lang="en-US" sz="2400" dirty="0" err="1"/>
              <a:t>totalnya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manajer</a:t>
            </a:r>
            <a:r>
              <a:rPr lang="en-US" sz="2400" dirty="0"/>
              <a:t>, </a:t>
            </a:r>
            <a:r>
              <a:rPr lang="en-US" sz="2400" dirty="0" err="1"/>
              <a:t>pemasar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honorer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loop yang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peg.hitungGatot</a:t>
            </a:r>
            <a:r>
              <a:rPr lang="en-US" sz="2400" dirty="0"/>
              <a:t>()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pemanggilan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hitungGatot</a:t>
            </a:r>
            <a:r>
              <a:rPr lang="en-US" sz="2400" dirty="0"/>
              <a:t>()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 err="1"/>
              <a:t>kontrak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keunggulan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</a:t>
            </a:r>
            <a:r>
              <a:rPr lang="en-US" sz="2400" dirty="0" err="1"/>
              <a:t>kelas-kelas</a:t>
            </a:r>
            <a:r>
              <a:rPr lang="en-US" sz="2400" dirty="0"/>
              <a:t> yang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terbayangkan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membongkar</a:t>
            </a:r>
            <a:r>
              <a:rPr lang="en-US" sz="2400" dirty="0"/>
              <a:t> program </a:t>
            </a:r>
            <a:r>
              <a:rPr lang="en-US" sz="2400" dirty="0" err="1"/>
              <a:t>utama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Lain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876800"/>
            <a:ext cx="609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5410200"/>
            <a:ext cx="1219200" cy="685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4038600"/>
            <a:ext cx="38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4038600"/>
            <a:ext cx="11430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5410200"/>
            <a:ext cx="304800" cy="60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533400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38600" y="4419600"/>
            <a:ext cx="152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7239000" y="4191000"/>
            <a:ext cx="762000" cy="5334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7772400" y="5181600"/>
            <a:ext cx="914400" cy="2286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7162800" y="5257800"/>
            <a:ext cx="685800" cy="137160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8305800" y="44958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3581400"/>
            <a:ext cx="25908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3581400"/>
            <a:ext cx="23622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81800" y="3657600"/>
            <a:ext cx="21336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3124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SegiEmpat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3124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SegiTiga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129540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BangunDatar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57400" y="1981200"/>
            <a:ext cx="2438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4152900" y="27813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0"/>
          </p:cNvCxnSpPr>
          <p:nvPr/>
        </p:nvCxnSpPr>
        <p:spPr>
          <a:xfrm rot="16200000" flipV="1">
            <a:off x="5753100" y="1562100"/>
            <a:ext cx="16002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BangunDatar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BangunDatar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	Color </a:t>
            </a:r>
            <a:r>
              <a:rPr lang="en-US" dirty="0" err="1"/>
              <a:t>warna</a:t>
            </a:r>
            <a:r>
              <a:rPr lang="en-US" dirty="0"/>
              <a:t>; //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. ( class Color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// package java.awt.  </a:t>
            </a:r>
            <a:r>
              <a:rPr lang="en-US" dirty="0" err="1"/>
              <a:t>Andaikan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sdh</a:t>
            </a:r>
            <a:r>
              <a:rPr lang="en-US" dirty="0"/>
              <a:t> </a:t>
            </a:r>
            <a:r>
              <a:rPr lang="en-US" dirty="0" err="1"/>
              <a:t>diimport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ubahWarna</a:t>
            </a:r>
            <a:r>
              <a:rPr lang="en-US" dirty="0"/>
              <a:t>(Color </a:t>
            </a:r>
            <a:r>
              <a:rPr lang="en-US" dirty="0" err="1"/>
              <a:t>warnaBaru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			// 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id-ID" dirty="0"/>
              <a:t>warna</a:t>
            </a:r>
            <a:r>
              <a:rPr lang="en-US" dirty="0"/>
              <a:t> = </a:t>
            </a:r>
            <a:r>
              <a:rPr lang="en-US" dirty="0" err="1"/>
              <a:t>warnaBaru</a:t>
            </a:r>
            <a:r>
              <a:rPr lang="en-US" dirty="0"/>
              <a:t>; //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instans</a:t>
            </a: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gambarLagi</a:t>
            </a:r>
            <a:r>
              <a:rPr lang="en-US" dirty="0"/>
              <a:t>(); //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gambarLagi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			// method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datar</a:t>
            </a:r>
            <a:endParaRPr lang="en-US" dirty="0"/>
          </a:p>
          <a:p>
            <a:pPr>
              <a:buNone/>
            </a:pPr>
            <a:r>
              <a:rPr lang="en-US" dirty="0"/>
              <a:t>? ? ? 		//  </a:t>
            </a:r>
            <a:r>
              <a:rPr lang="en-US" dirty="0" err="1"/>
              <a:t>kira-kira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method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….?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. . . // </a:t>
            </a:r>
            <a:r>
              <a:rPr lang="en-US" dirty="0" err="1"/>
              <a:t>variabel</a:t>
            </a:r>
            <a:r>
              <a:rPr lang="en-US" dirty="0"/>
              <a:t> instance </a:t>
            </a:r>
            <a:r>
              <a:rPr lang="en-US" dirty="0" err="1"/>
              <a:t>dan</a:t>
            </a:r>
            <a:r>
              <a:rPr lang="en-US" dirty="0"/>
              <a:t> method lain yang </a:t>
            </a:r>
            <a:r>
              <a:rPr lang="en-US" dirty="0" err="1"/>
              <a:t>diperlukan</a:t>
            </a:r>
            <a:endParaRPr lang="en-US" dirty="0"/>
          </a:p>
          <a:p>
            <a:pPr>
              <a:buNone/>
            </a:pPr>
            <a:r>
              <a:rPr lang="en-US" dirty="0"/>
              <a:t>} //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BangunDatar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Class-class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BangunDatar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SegiEmpat</a:t>
            </a:r>
            <a:r>
              <a:rPr lang="en-US" dirty="0"/>
              <a:t> extends </a:t>
            </a:r>
            <a:r>
              <a:rPr lang="en-US" dirty="0" err="1"/>
              <a:t>BangunDatar</a:t>
            </a:r>
            <a:r>
              <a:rPr lang="en-US" dirty="0"/>
              <a:t> {</a:t>
            </a:r>
          </a:p>
          <a:p>
            <a:r>
              <a:rPr lang="en-US" dirty="0"/>
              <a:t>void </a:t>
            </a:r>
            <a:r>
              <a:rPr lang="en-US" dirty="0" err="1"/>
              <a:t>gambarLagi</a:t>
            </a:r>
            <a:r>
              <a:rPr lang="en-US" dirty="0"/>
              <a:t>() {</a:t>
            </a:r>
          </a:p>
          <a:p>
            <a:r>
              <a:rPr lang="en-US" dirty="0"/>
              <a:t>. . . //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segiempat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. . . // </a:t>
            </a:r>
            <a:r>
              <a:rPr lang="en-US" dirty="0" err="1"/>
              <a:t>variabel</a:t>
            </a:r>
            <a:r>
              <a:rPr lang="en-US" dirty="0"/>
              <a:t>  </a:t>
            </a:r>
            <a:r>
              <a:rPr lang="en-US" dirty="0" err="1"/>
              <a:t>instans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 lain yang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Oval extends </a:t>
            </a:r>
            <a:r>
              <a:rPr lang="en-US" dirty="0" err="1"/>
              <a:t>BangunDatar</a:t>
            </a:r>
            <a:r>
              <a:rPr lang="en-US" dirty="0"/>
              <a:t> {</a:t>
            </a:r>
          </a:p>
          <a:p>
            <a:r>
              <a:rPr lang="en-US" dirty="0"/>
              <a:t>void </a:t>
            </a:r>
            <a:r>
              <a:rPr lang="en-US" dirty="0" err="1"/>
              <a:t>gambarLagi</a:t>
            </a:r>
            <a:r>
              <a:rPr lang="en-US" dirty="0"/>
              <a:t>() {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441680"/>
            <a:ext cx="685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 . . //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oval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 . . // </a:t>
            </a:r>
            <a:r>
              <a:rPr lang="en-US" dirty="0" err="1"/>
              <a:t>variabel</a:t>
            </a:r>
            <a:r>
              <a:rPr lang="en-US" dirty="0"/>
              <a:t>  </a:t>
            </a:r>
            <a:r>
              <a:rPr lang="en-US" dirty="0" err="1"/>
              <a:t>instans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 lain yang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SegiTiga</a:t>
            </a:r>
            <a:r>
              <a:rPr lang="en-US" dirty="0"/>
              <a:t> extends </a:t>
            </a:r>
            <a:r>
              <a:rPr lang="en-US" dirty="0" err="1"/>
              <a:t>BangunDatar</a:t>
            </a:r>
            <a:r>
              <a:rPr lang="en-US" dirty="0"/>
              <a:t> {</a:t>
            </a:r>
          </a:p>
          <a:p>
            <a:r>
              <a:rPr lang="en-US" dirty="0"/>
              <a:t>void </a:t>
            </a:r>
            <a:r>
              <a:rPr lang="en-US" dirty="0" err="1"/>
              <a:t>gambarLagi</a:t>
            </a:r>
            <a:r>
              <a:rPr lang="en-US" dirty="0"/>
              <a:t>() {</a:t>
            </a:r>
          </a:p>
          <a:p>
            <a:r>
              <a:rPr lang="en-US" dirty="0"/>
              <a:t>. . . //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segitiga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. . . // </a:t>
            </a:r>
            <a:r>
              <a:rPr lang="en-US" dirty="0" err="1"/>
              <a:t>variabel</a:t>
            </a:r>
            <a:r>
              <a:rPr lang="en-US" dirty="0"/>
              <a:t>  </a:t>
            </a:r>
            <a:r>
              <a:rPr lang="en-US" dirty="0" err="1"/>
              <a:t>instans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 lain yang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Polymorphisma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Jika</a:t>
            </a:r>
            <a:r>
              <a:rPr lang="en-US" dirty="0"/>
              <a:t> bentuk1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BangunDatar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SegiEmpat</a:t>
            </a:r>
            <a:r>
              <a:rPr lang="en-US" dirty="0"/>
              <a:t>, Oval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SegiTiga</a:t>
            </a:r>
            <a:endParaRPr lang="en-US" dirty="0"/>
          </a:p>
          <a:p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, bentuk1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shg</a:t>
            </a:r>
            <a:r>
              <a:rPr lang="en-US" dirty="0"/>
              <a:t> bentuk1.gambarLagi()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method </a:t>
            </a:r>
            <a:r>
              <a:rPr lang="en-US" dirty="0" err="1"/>
              <a:t>gambarLagi</a:t>
            </a:r>
            <a:r>
              <a:rPr lang="en-US" dirty="0"/>
              <a:t>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sesuai</a:t>
            </a:r>
            <a:endParaRPr lang="en-US" dirty="0"/>
          </a:p>
          <a:p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mustahil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program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ketahuan</a:t>
            </a:r>
            <a:r>
              <a:rPr lang="en-US" dirty="0"/>
              <a:t> method </a:t>
            </a:r>
            <a:r>
              <a:rPr lang="en-US" dirty="0" err="1"/>
              <a:t>gambarLagi</a:t>
            </a:r>
            <a:r>
              <a:rPr lang="en-US" dirty="0"/>
              <a:t>() yang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1917</Words>
  <Application>Microsoft Office PowerPoint</Application>
  <PresentationFormat>On-screen Show (4:3)</PresentationFormat>
  <Paragraphs>340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POLYMORPHISMA</vt:lpstr>
      <vt:lpstr>Pengantar</vt:lpstr>
      <vt:lpstr>PowerPoint Presentation</vt:lpstr>
      <vt:lpstr>Hitung Gaji Total</vt:lpstr>
      <vt:lpstr>Polymorphisma</vt:lpstr>
      <vt:lpstr>Contoh Lain</vt:lpstr>
      <vt:lpstr>Class BangunDatar</vt:lpstr>
      <vt:lpstr>Class-class Turunan BangunDatar</vt:lpstr>
      <vt:lpstr>Polymorphisma</vt:lpstr>
      <vt:lpstr>Metode Polymorphis</vt:lpstr>
      <vt:lpstr>Implementasi Polimorphisma</vt:lpstr>
      <vt:lpstr>Class Abstract (1)</vt:lpstr>
      <vt:lpstr>Class Abstract (2)</vt:lpstr>
      <vt:lpstr>Class Abstract (3)</vt:lpstr>
      <vt:lpstr>Override !</vt:lpstr>
      <vt:lpstr>Program Pegawai : Revisited</vt:lpstr>
      <vt:lpstr>PowerPoint Presentation</vt:lpstr>
      <vt:lpstr>PowerPoint Presentation</vt:lpstr>
      <vt:lpstr>Class Pemasaran dan Honorer Mewarisi Pegawai</vt:lpstr>
      <vt:lpstr>Metode Polimorfis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POLYMORPHISMA</dc:title>
  <dc:creator>Toshiba</dc:creator>
  <cp:lastModifiedBy>asus zenbook</cp:lastModifiedBy>
  <cp:revision>30</cp:revision>
  <cp:lastPrinted>1601-01-01T00:00:00Z</cp:lastPrinted>
  <dcterms:created xsi:type="dcterms:W3CDTF">2013-05-18T11:27:54Z</dcterms:created>
  <dcterms:modified xsi:type="dcterms:W3CDTF">2022-05-09T06:23:44Z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TC010721341033</vt:lpwstr>
  </property>
</Properties>
</file>