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6" r:id="rId2"/>
    <p:sldId id="350" r:id="rId3"/>
    <p:sldId id="355" r:id="rId4"/>
    <p:sldId id="356" r:id="rId5"/>
    <p:sldId id="357" r:id="rId6"/>
    <p:sldId id="358" r:id="rId7"/>
    <p:sldId id="359" r:id="rId8"/>
    <p:sldId id="327" r:id="rId9"/>
    <p:sldId id="328" r:id="rId10"/>
    <p:sldId id="329" r:id="rId11"/>
    <p:sldId id="330" r:id="rId12"/>
    <p:sldId id="360" r:id="rId13"/>
    <p:sldId id="361" r:id="rId14"/>
    <p:sldId id="331" r:id="rId15"/>
    <p:sldId id="332" r:id="rId16"/>
    <p:sldId id="333" r:id="rId17"/>
    <p:sldId id="334" r:id="rId18"/>
    <p:sldId id="364" r:id="rId19"/>
    <p:sldId id="362" r:id="rId20"/>
    <p:sldId id="363" r:id="rId21"/>
  </p:sldIdLst>
  <p:sldSz cx="9144000" cy="6858000" type="screen4x3"/>
  <p:notesSz cx="9383713" cy="7077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FFCC"/>
    <a:srgbClr val="C0C0C0"/>
    <a:srgbClr val="DDDDDD"/>
    <a:srgbClr val="990033"/>
    <a:srgbClr val="CCECFF"/>
    <a:srgbClr val="9966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>
        <p:scale>
          <a:sx n="62" d="100"/>
          <a:sy n="62" d="100"/>
        </p:scale>
        <p:origin x="12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55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>
            <a:lvl1pPr defTabSz="939800">
              <a:defRPr sz="1000"/>
            </a:lvl1pPr>
          </a:lstStyle>
          <a:p>
            <a:pPr>
              <a:defRPr/>
            </a:pPr>
            <a:r>
              <a:rPr lang="en-US"/>
              <a:t>Intro to OOP with Java, C. Thomas Wu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18125" y="0"/>
            <a:ext cx="40655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23063"/>
            <a:ext cx="40655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5" tIns="47028" rIns="94055" bIns="47028" numCol="1" anchor="b" anchorCtr="0" compatLnSpc="1">
            <a:prstTxWarp prst="textNoShape">
              <a:avLst/>
            </a:prstTxWarp>
          </a:bodyPr>
          <a:lstStyle>
            <a:lvl1pPr defTabSz="939800">
              <a:defRPr sz="1000"/>
            </a:lvl1pPr>
          </a:lstStyle>
          <a:p>
            <a:pPr>
              <a:defRPr/>
            </a:pPr>
            <a:r>
              <a:rPr lang="en-US"/>
              <a:t>©The McGraw-Hill Companies, Inc.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18125" y="6723063"/>
            <a:ext cx="40655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5" tIns="47028" rIns="94055" bIns="47028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9623656D-DB6F-450A-AC8F-12507DF05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55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r>
              <a:rPr lang="en-US"/>
              <a:t>Intro to OOP with Java, C. Thomas Wu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25" y="0"/>
            <a:ext cx="40655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2588" y="530225"/>
            <a:ext cx="3538537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0950" y="3362325"/>
            <a:ext cx="6881813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3063"/>
            <a:ext cx="40655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5" tIns="47028" rIns="94055" bIns="47028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r>
              <a:rPr lang="en-US"/>
              <a:t>©The McGraw-Hill Companies, Inc.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8125" y="6723063"/>
            <a:ext cx="40655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5" tIns="47028" rIns="94055" bIns="47028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239B3C28-E5B6-4D5A-8E8C-56C5F1F2A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263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78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10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143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114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10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986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504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883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B9A1E103-9392-4B73-AA5D-871E5ED5B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A205DC2E-6DD9-41A2-8B5A-74AB0F8BE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9966EB7D-49DF-43AA-B894-E4381FB65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1" y="275070"/>
            <a:ext cx="780768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008C85EA-B5E4-4486-8B66-B6CA83C88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84288BE6-410A-4D26-81D0-3F99B662A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D028C25E-DBA8-474B-82C3-759896B82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F33AF469-6299-4DA1-8532-F70326855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C5D7DE5F-B6B8-40D8-B8F8-6AD412A8F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AD578FD7-73FE-4ECC-8000-B86AB65DE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58D381C9-6DC6-427E-86B3-46061BEB2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06E67E74-72EE-469C-85E9-79D452887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BB4C2"/>
            </a:gs>
            <a:gs pos="50000">
              <a:srgbClr val="CCECFF"/>
            </a:gs>
            <a:gs pos="100000">
              <a:srgbClr val="9BB4C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37300"/>
            <a:ext cx="41148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996633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96633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/>
              <a:t> - </a:t>
            </a:r>
            <a:fld id="{D928A68A-73F9-42D0-AA33-5F31B524C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ransition spd="med" advClick="0">
    <p:wipe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99003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99003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99003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9900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9900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96633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96633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996633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996633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996633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996633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898B1731-FECF-4762-BBB7-D94483870027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41" name="Footer Placeholder 3"/>
          <p:cNvSpPr txBox="1">
            <a:spLocks/>
          </p:cNvSpPr>
          <p:nvPr/>
        </p:nvSpPr>
        <p:spPr bwMode="auto">
          <a:xfrm>
            <a:off x="228600" y="6364288"/>
            <a:ext cx="42418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800"/>
          </a:p>
          <a:p>
            <a:r>
              <a:rPr lang="en-US" sz="800">
                <a:solidFill>
                  <a:srgbClr val="996633"/>
                </a:solidFill>
              </a:rPr>
              <a:t>©The McGraw-Hill Companies, Inc. Permission required for reproduction or display.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en-US" sz="1000">
              <a:latin typeface="+mn-lt"/>
            </a:endParaRPr>
          </a:p>
          <a:p>
            <a:pPr algn="r">
              <a:defRPr/>
            </a:pPr>
            <a:r>
              <a:rPr lang="en-US" sz="1000">
                <a:solidFill>
                  <a:srgbClr val="996633"/>
                </a:solidFill>
                <a:latin typeface="+mn-lt"/>
              </a:rPr>
              <a:t>Chapter 7</a:t>
            </a:r>
            <a:r>
              <a:rPr lang="en-US" sz="1200">
                <a:solidFill>
                  <a:srgbClr val="996633"/>
                </a:solidFill>
              </a:rPr>
              <a:t> - </a:t>
            </a:r>
            <a:fld id="{100D8AAA-9648-4884-9A16-BEC70830397A}" type="slidenum">
              <a:rPr lang="en-US" sz="1000">
                <a:solidFill>
                  <a:srgbClr val="996633"/>
                </a:solidFill>
                <a:latin typeface="+mn-lt"/>
              </a:rPr>
              <a:pPr algn="r">
                <a:defRPr/>
              </a:pPr>
              <a:t>1</a:t>
            </a:fld>
            <a:endParaRPr lang="en-US" sz="1000">
              <a:solidFill>
                <a:srgbClr val="996633"/>
              </a:solidFill>
              <a:latin typeface="+mn-lt"/>
            </a:endParaRPr>
          </a:p>
        </p:txBody>
      </p:sp>
      <p:pic>
        <p:nvPicPr>
          <p:cNvPr id="14343" name="Picture 5" descr="W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1385888" y="1606550"/>
            <a:ext cx="7389812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70000"/>
              </a:spcBef>
            </a:pPr>
            <a:r>
              <a:rPr lang="en-US" sz="3800" dirty="0">
                <a:solidFill>
                  <a:srgbClr val="990033"/>
                </a:solidFill>
                <a:latin typeface="Arial" charset="0"/>
              </a:rPr>
              <a:t>MODUL X</a:t>
            </a:r>
            <a:r>
              <a:rPr lang="id-ID" sz="3800" dirty="0">
                <a:solidFill>
                  <a:srgbClr val="990033"/>
                </a:solidFill>
                <a:latin typeface="Arial" charset="0"/>
              </a:rPr>
              <a:t>I</a:t>
            </a:r>
            <a:r>
              <a:rPr lang="en-US" sz="3800" dirty="0">
                <a:solidFill>
                  <a:srgbClr val="990033"/>
                </a:solidFill>
                <a:latin typeface="Arial" charset="0"/>
              </a:rPr>
              <a:t>I</a:t>
            </a:r>
            <a:br>
              <a:rPr lang="en-US" sz="3800" dirty="0">
                <a:solidFill>
                  <a:srgbClr val="990033"/>
                </a:solidFill>
                <a:latin typeface="Arial" charset="0"/>
              </a:rPr>
            </a:br>
            <a:r>
              <a:rPr lang="en-US" sz="3800" dirty="0" err="1">
                <a:solidFill>
                  <a:srgbClr val="990033"/>
                </a:solidFill>
                <a:latin typeface="Arial" charset="0"/>
              </a:rPr>
              <a:t>Pemrograman</a:t>
            </a:r>
            <a:r>
              <a:rPr lang="en-US" sz="3800" dirty="0">
                <a:solidFill>
                  <a:srgbClr val="990033"/>
                </a:solidFill>
                <a:latin typeface="Arial" charset="0"/>
              </a:rPr>
              <a:t> </a:t>
            </a:r>
            <a:r>
              <a:rPr lang="en-US" sz="3800" dirty="0" err="1">
                <a:solidFill>
                  <a:srgbClr val="990033"/>
                </a:solidFill>
                <a:latin typeface="Arial" charset="0"/>
              </a:rPr>
              <a:t>Komputer</a:t>
            </a:r>
            <a:r>
              <a:rPr lang="en-US" sz="3800" dirty="0">
                <a:solidFill>
                  <a:srgbClr val="FFFF00"/>
                </a:solidFill>
                <a:latin typeface="Arial" charset="0"/>
              </a:rPr>
              <a:t> </a:t>
            </a:r>
            <a:br>
              <a:rPr lang="en-US" sz="3800" dirty="0">
                <a:solidFill>
                  <a:srgbClr val="FFFF00"/>
                </a:solidFill>
                <a:latin typeface="Arial" charset="0"/>
              </a:rPr>
            </a:br>
            <a:r>
              <a:rPr lang="en-US" sz="3800" dirty="0" err="1">
                <a:solidFill>
                  <a:srgbClr val="FF9900"/>
                </a:solidFill>
                <a:latin typeface="Arial" charset="0"/>
              </a:rPr>
              <a:t>Tipe</a:t>
            </a:r>
            <a:r>
              <a:rPr lang="en-US" sz="3800" dirty="0">
                <a:solidFill>
                  <a:srgbClr val="FF9900"/>
                </a:solidFill>
                <a:latin typeface="Arial" charset="0"/>
              </a:rPr>
              <a:t> Data ARRAY </a:t>
            </a:r>
            <a:endParaRPr lang="en-US" dirty="0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339975" y="3768725"/>
            <a:ext cx="64008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Diterjemahkan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&amp;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dimodifikasi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dari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: 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Wu, C. Thomas. </a:t>
            </a:r>
            <a:r>
              <a:rPr lang="en-US" sz="2000" i="1" dirty="0">
                <a:solidFill>
                  <a:srgbClr val="003399"/>
                </a:solidFill>
                <a:latin typeface="Arial" charset="0"/>
              </a:rPr>
              <a:t>An Introduction to Object Oriented Programming with Java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. 4</a:t>
            </a:r>
            <a:r>
              <a:rPr lang="en-US" sz="2000" baseline="30000" dirty="0">
                <a:solidFill>
                  <a:srgbClr val="003399"/>
                </a:solidFill>
                <a:latin typeface="Arial" charset="0"/>
              </a:rPr>
              <a:t>th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ed. Chapter 10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Jurusan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Teknik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Informatika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Universitas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Sanata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Dharma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3399"/>
                </a:solidFill>
                <a:latin typeface="Arial" charset="0"/>
              </a:rPr>
              <a:t>Semester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Genap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20</a:t>
            </a:r>
            <a:r>
              <a:rPr lang="id-ID" sz="2000" dirty="0">
                <a:solidFill>
                  <a:srgbClr val="003399"/>
                </a:solidFill>
                <a:latin typeface="Arial" charset="0"/>
              </a:rPr>
              <a:t>1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2/2013</a:t>
            </a:r>
          </a:p>
        </p:txBody>
      </p:sp>
    </p:spTree>
  </p:cSld>
  <p:clrMapOvr>
    <a:masterClrMapping/>
  </p:clrMapOvr>
  <p:transition spd="med" advClick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/>
          </p:nvPr>
        </p:nvSpPr>
        <p:spPr>
          <a:xfrm>
            <a:off x="561975" y="739775"/>
            <a:ext cx="7954963" cy="5487988"/>
          </a:xfrm>
        </p:spPr>
        <p:txBody>
          <a:bodyPr anchor="t"/>
          <a:lstStyle/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</a:rPr>
              <a:t>Nilai</a:t>
            </a:r>
            <a:r>
              <a:rPr lang="en-GB" sz="2900" dirty="0">
                <a:solidFill>
                  <a:srgbClr val="003399"/>
                </a:solidFill>
              </a:rPr>
              <a:t> index </a:t>
            </a:r>
            <a:r>
              <a:rPr lang="en-GB" sz="2900" dirty="0" err="1">
                <a:solidFill>
                  <a:srgbClr val="003399"/>
                </a:solidFill>
              </a:rPr>
              <a:t>atau</a:t>
            </a:r>
            <a:r>
              <a:rPr lang="en-GB" sz="2900" dirty="0">
                <a:solidFill>
                  <a:srgbClr val="003399"/>
                </a:solidFill>
              </a:rPr>
              <a:t> subscript </a:t>
            </a:r>
            <a:r>
              <a:rPr lang="en-GB" sz="2900" dirty="0" err="1">
                <a:solidFill>
                  <a:srgbClr val="003399"/>
                </a:solidFill>
              </a:rPr>
              <a:t>dalam</a:t>
            </a:r>
            <a:r>
              <a:rPr lang="en-GB" sz="2900" dirty="0">
                <a:solidFill>
                  <a:srgbClr val="003399"/>
                </a:solidFill>
              </a:rPr>
              <a:t> array </a:t>
            </a:r>
            <a:r>
              <a:rPr lang="en-GB" sz="2900" dirty="0" err="1">
                <a:solidFill>
                  <a:srgbClr val="003399"/>
                </a:solidFill>
              </a:rPr>
              <a:t>ini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selalu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dimulai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dari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nol</a:t>
            </a:r>
            <a:r>
              <a:rPr lang="en-GB" sz="2900" dirty="0">
                <a:solidFill>
                  <a:srgbClr val="003399"/>
                </a:solidFill>
              </a:rPr>
              <a:t> (0).</a:t>
            </a:r>
          </a:p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</a:rPr>
              <a:t>Seperti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contoh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tadi</a:t>
            </a:r>
            <a:r>
              <a:rPr lang="en-GB" sz="2900" dirty="0">
                <a:solidFill>
                  <a:srgbClr val="003399"/>
                </a:solidFill>
              </a:rPr>
              <a:t>, array </a:t>
            </a:r>
            <a:r>
              <a:rPr lang="en-GB" sz="33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mempunyai</a:t>
            </a:r>
            <a:r>
              <a:rPr lang="en-GB" sz="2900" dirty="0">
                <a:solidFill>
                  <a:srgbClr val="003399"/>
                </a:solidFill>
              </a:rPr>
              <a:t> 10 </a:t>
            </a:r>
            <a:r>
              <a:rPr lang="en-GB" sz="2900" dirty="0" err="1">
                <a:solidFill>
                  <a:srgbClr val="003399"/>
                </a:solidFill>
              </a:rPr>
              <a:t>elemen</a:t>
            </a:r>
            <a:r>
              <a:rPr lang="en-GB" sz="2900" dirty="0">
                <a:solidFill>
                  <a:srgbClr val="003399"/>
                </a:solidFill>
              </a:rPr>
              <a:t> yang </a:t>
            </a:r>
            <a:r>
              <a:rPr lang="en-GB" sz="2900" dirty="0" err="1">
                <a:solidFill>
                  <a:srgbClr val="003399"/>
                </a:solidFill>
              </a:rPr>
              <a:t>berarti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mempunyai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nomor</a:t>
            </a:r>
            <a:r>
              <a:rPr lang="en-GB" sz="2900" dirty="0">
                <a:solidFill>
                  <a:srgbClr val="003399"/>
                </a:solidFill>
              </a:rPr>
              <a:t> index </a:t>
            </a:r>
            <a:r>
              <a:rPr lang="en-GB" sz="2900" dirty="0" err="1">
                <a:solidFill>
                  <a:srgbClr val="003399"/>
                </a:solidFill>
              </a:rPr>
              <a:t>dari</a:t>
            </a:r>
            <a:r>
              <a:rPr lang="en-GB" sz="2900" dirty="0">
                <a:solidFill>
                  <a:srgbClr val="003399"/>
                </a:solidFill>
              </a:rPr>
              <a:t> 0 </a:t>
            </a:r>
            <a:r>
              <a:rPr lang="en-GB" sz="2900" dirty="0" err="1">
                <a:solidFill>
                  <a:srgbClr val="003399"/>
                </a:solidFill>
              </a:rPr>
              <a:t>sampai</a:t>
            </a:r>
            <a:r>
              <a:rPr lang="en-GB" sz="2900" dirty="0">
                <a:solidFill>
                  <a:srgbClr val="003399"/>
                </a:solidFill>
              </a:rPr>
              <a:t> 9, BUKAN </a:t>
            </a:r>
            <a:r>
              <a:rPr lang="en-GB" sz="2900" dirty="0" err="1">
                <a:solidFill>
                  <a:srgbClr val="003399"/>
                </a:solidFill>
              </a:rPr>
              <a:t>dari</a:t>
            </a:r>
            <a:r>
              <a:rPr lang="en-GB" sz="2900" dirty="0">
                <a:solidFill>
                  <a:srgbClr val="003399"/>
                </a:solidFill>
              </a:rPr>
              <a:t> 1 </a:t>
            </a:r>
            <a:r>
              <a:rPr lang="en-GB" sz="2900" dirty="0" err="1">
                <a:solidFill>
                  <a:srgbClr val="003399"/>
                </a:solidFill>
              </a:rPr>
              <a:t>sampai</a:t>
            </a:r>
            <a:r>
              <a:rPr lang="en-GB" sz="2900" dirty="0">
                <a:solidFill>
                  <a:srgbClr val="003399"/>
                </a:solidFill>
              </a:rPr>
              <a:t> 10.</a:t>
            </a:r>
          </a:p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</a:rPr>
              <a:t>Jika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kita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menunjuk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pada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elemen</a:t>
            </a:r>
            <a:r>
              <a:rPr lang="en-GB" sz="2900" dirty="0">
                <a:solidFill>
                  <a:srgbClr val="003399"/>
                </a:solidFill>
              </a:rPr>
              <a:t> array yang </a:t>
            </a:r>
            <a:r>
              <a:rPr lang="en-GB" sz="2900" dirty="0" err="1">
                <a:solidFill>
                  <a:srgbClr val="003399"/>
                </a:solidFill>
              </a:rPr>
              <a:t>tidak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ada</a:t>
            </a:r>
            <a:r>
              <a:rPr lang="en-GB" sz="2900" dirty="0">
                <a:solidFill>
                  <a:srgbClr val="003399"/>
                </a:solidFill>
              </a:rPr>
              <a:t>, </a:t>
            </a:r>
            <a:r>
              <a:rPr lang="en-GB" sz="2900" dirty="0" err="1">
                <a:solidFill>
                  <a:srgbClr val="003399"/>
                </a:solidFill>
              </a:rPr>
              <a:t>maka</a:t>
            </a:r>
            <a:r>
              <a:rPr lang="en-GB" sz="2900" dirty="0">
                <a:solidFill>
                  <a:srgbClr val="003399"/>
                </a:solidFill>
              </a:rPr>
              <a:t> Java </a:t>
            </a:r>
            <a:r>
              <a:rPr lang="en-GB" sz="2900" dirty="0" err="1">
                <a:solidFill>
                  <a:srgbClr val="003399"/>
                </a:solidFill>
              </a:rPr>
              <a:t>akan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memberikan</a:t>
            </a:r>
            <a:r>
              <a:rPr lang="en-GB" sz="2900" dirty="0">
                <a:solidFill>
                  <a:srgbClr val="003399"/>
                </a:solidFill>
              </a:rPr>
              <a:t> /</a:t>
            </a:r>
            <a:r>
              <a:rPr lang="en-GB" sz="2900" dirty="0" err="1">
                <a:solidFill>
                  <a:srgbClr val="003399"/>
                </a:solidFill>
              </a:rPr>
              <a:t>menampilkan</a:t>
            </a:r>
            <a:r>
              <a:rPr lang="en-GB" sz="2900" dirty="0">
                <a:solidFill>
                  <a:srgbClr val="003399"/>
                </a:solidFill>
              </a:rPr>
              <a:t>  </a:t>
            </a:r>
            <a:r>
              <a:rPr lang="en-GB" sz="2900" dirty="0" err="1">
                <a:solidFill>
                  <a:srgbClr val="003399"/>
                </a:solidFill>
              </a:rPr>
              <a:t>pesan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kesalahan</a:t>
            </a:r>
            <a:r>
              <a:rPr lang="en-GB" sz="2900" dirty="0">
                <a:solidFill>
                  <a:srgbClr val="003399"/>
                </a:solidFill>
              </a:rPr>
              <a:t> :</a:t>
            </a:r>
          </a:p>
          <a:p>
            <a:pPr marL="456487" indent="-391686" algn="l" eaLnBrk="1" hangingPunct="1"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2900" dirty="0">
              <a:solidFill>
                <a:srgbClr val="003399"/>
              </a:solidFill>
            </a:endParaRPr>
          </a:p>
          <a:p>
            <a:pPr marL="717131" lvl="1" indent="-391686" eaLnBrk="1" hangingPunct="1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dirty="0" err="1">
                <a:solidFill>
                  <a:srgbClr val="003399"/>
                </a:solidFill>
                <a:latin typeface="Courier" pitchFamily="49" charset="0"/>
              </a:rPr>
              <a:t>ArrayIndexOutOfBoundsException</a:t>
            </a:r>
            <a:endParaRPr lang="en-GB" dirty="0">
              <a:solidFill>
                <a:srgbClr val="003399"/>
              </a:solidFill>
              <a:latin typeface="Courier" pitchFamily="49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/>
          </p:nvPr>
        </p:nvSpPr>
        <p:spPr>
          <a:xfrm>
            <a:off x="176213" y="547688"/>
            <a:ext cx="8763000" cy="5907087"/>
          </a:xfrm>
        </p:spPr>
        <p:txBody>
          <a:bodyPr anchor="t"/>
          <a:lstStyle/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class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cobaArray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{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public static void main (String[]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args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) {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[]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= new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[5];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		Scanner Keyboard = new Scanner(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System.in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("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Masukkan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5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angka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bulat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: ");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for (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=0;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&lt;5;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++)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[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] =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Keyboard.nextInt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();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();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("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Nilai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yang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dimasukkan</a:t>
            </a:r>
            <a:endParaRPr lang="en-GB" sz="24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                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dari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AKHIR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ke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AWAL: ");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for (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=0;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&lt;5;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++)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(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[4-i]);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}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1F83D-9F0C-4231-8CC1-2678121850F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 dirty="0" err="1"/>
              <a:t>Mengisi</a:t>
            </a:r>
            <a:r>
              <a:rPr lang="en-US" altLang="en-US" dirty="0"/>
              <a:t> Array di </a:t>
            </a:r>
            <a:r>
              <a:rPr lang="en-US" altLang="en-US" dirty="0" err="1"/>
              <a:t>Teks</a:t>
            </a:r>
            <a:r>
              <a:rPr lang="en-US" altLang="en-US" dirty="0"/>
              <a:t> Program (1)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 dirty="0" err="1"/>
              <a:t>Notasi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mengisi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array.</a:t>
            </a:r>
          </a:p>
          <a:p>
            <a:pPr>
              <a:spcBef>
                <a:spcPct val="70000"/>
              </a:spcBef>
            </a:pPr>
            <a:r>
              <a:rPr lang="en-US" altLang="en-US" dirty="0" err="1"/>
              <a:t>Nilai</a:t>
            </a:r>
            <a:r>
              <a:rPr lang="en-US" altLang="en-US" dirty="0"/>
              <a:t> yang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dimasukkan</a:t>
            </a:r>
            <a:r>
              <a:rPr lang="en-US" altLang="en-US" dirty="0"/>
              <a:t> array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urut</a:t>
            </a:r>
            <a:r>
              <a:rPr lang="en-US" altLang="en-US" dirty="0"/>
              <a:t> </a:t>
            </a:r>
            <a:r>
              <a:rPr lang="en-US" altLang="en-US" dirty="0" err="1"/>
              <a:t>didaftar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dipisahkan</a:t>
            </a:r>
            <a:r>
              <a:rPr lang="en-US" altLang="en-US" dirty="0"/>
              <a:t> </a:t>
            </a:r>
            <a:r>
              <a:rPr lang="en-US" altLang="en-US" dirty="0" err="1"/>
              <a:t>memakai</a:t>
            </a:r>
            <a:r>
              <a:rPr lang="en-US" altLang="en-US" dirty="0"/>
              <a:t> </a:t>
            </a:r>
            <a:r>
              <a:rPr lang="en-US" altLang="en-US" dirty="0" err="1"/>
              <a:t>koma</a:t>
            </a:r>
            <a:r>
              <a:rPr lang="en-US" altLang="en-US" dirty="0"/>
              <a:t>.</a:t>
            </a:r>
          </a:p>
          <a:p>
            <a:pPr>
              <a:spcBef>
                <a:spcPct val="70000"/>
              </a:spcBef>
            </a:pPr>
            <a:r>
              <a:rPr lang="en-US" altLang="en-US" dirty="0" err="1"/>
              <a:t>Contoh</a:t>
            </a:r>
            <a:r>
              <a:rPr lang="en-US" altLang="en-US" dirty="0"/>
              <a:t>: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berat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 = {147, 323, 89, 933, 540, 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	               269, 97, 114, 298, 476};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	char[] </a:t>
            </a:r>
            <a:r>
              <a:rPr lang="en-US" altLang="en-US" sz="2000" dirty="0" err="1">
                <a:solidFill>
                  <a:schemeClr val="tx1"/>
                </a:solidFill>
                <a:latin typeface="Courier New" pitchFamily="49" charset="0"/>
              </a:rPr>
              <a:t>nilai</a:t>
            </a: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urier New" pitchFamily="49" charset="0"/>
              </a:rPr>
              <a:t>= {'A', 'B', 'C', 'D</a:t>
            </a:r>
            <a:r>
              <a:rPr lang="en-US" altLang="en-US" sz="2000">
                <a:solidFill>
                  <a:schemeClr val="tx1"/>
                </a:solidFill>
                <a:latin typeface="Courier New" pitchFamily="49" charset="0"/>
              </a:rPr>
              <a:t>', ’E'};</a:t>
            </a:r>
            <a:endParaRPr lang="en-US" alt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07029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30765-B420-4F53-B70C-C2CF1B47D76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pengisian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array </a:t>
            </a:r>
            <a:r>
              <a:rPr lang="en-US" altLang="en-US" dirty="0" err="1"/>
              <a:t>dilakukan</a:t>
            </a:r>
            <a:r>
              <a:rPr lang="en-US" altLang="en-US" dirty="0"/>
              <a:t> di </a:t>
            </a:r>
            <a:r>
              <a:rPr lang="en-US" altLang="en-US" dirty="0" err="1"/>
              <a:t>teks</a:t>
            </a:r>
            <a:r>
              <a:rPr lang="en-US" altLang="en-US" dirty="0"/>
              <a:t> program </a:t>
            </a:r>
            <a:r>
              <a:rPr lang="en-US" altLang="en-US" dirty="0" err="1"/>
              <a:t>maka</a:t>
            </a:r>
            <a:r>
              <a:rPr lang="en-US" altLang="en-US" dirty="0"/>
              <a:t>:</a:t>
            </a:r>
          </a:p>
          <a:p>
            <a:pPr lvl="1">
              <a:spcBef>
                <a:spcPct val="70000"/>
              </a:spcBef>
            </a:pPr>
            <a:r>
              <a:rPr lang="en-US" altLang="en-US" dirty="0" err="1"/>
              <a:t>Perintah</a:t>
            </a:r>
            <a:r>
              <a:rPr lang="en-US" altLang="en-US" dirty="0"/>
              <a:t> new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endParaRPr lang="en-US" altLang="en-US" dirty="0"/>
          </a:p>
          <a:p>
            <a:pPr lvl="1">
              <a:spcBef>
                <a:spcPct val="70000"/>
              </a:spcBef>
            </a:pP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/</a:t>
            </a:r>
            <a:r>
              <a:rPr lang="en-US" altLang="en-US" dirty="0" err="1"/>
              <a:t>dimensi</a:t>
            </a:r>
            <a:r>
              <a:rPr lang="en-US" altLang="en-US" dirty="0"/>
              <a:t> array</a:t>
            </a:r>
          </a:p>
          <a:p>
            <a:pPr>
              <a:spcBef>
                <a:spcPct val="70000"/>
              </a:spcBef>
            </a:pPr>
            <a:r>
              <a:rPr lang="en-US" altLang="en-US" dirty="0" err="1"/>
              <a:t>Ukuran</a:t>
            </a:r>
            <a:r>
              <a:rPr lang="en-US" altLang="en-US" dirty="0"/>
              <a:t> array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otomatis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yang </a:t>
            </a:r>
            <a:r>
              <a:rPr lang="en-US" altLang="en-US" dirty="0" err="1"/>
              <a:t>didaftar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tsb</a:t>
            </a:r>
            <a:r>
              <a:rPr lang="en-US" altLang="en-US" dirty="0"/>
              <a:t>.</a:t>
            </a:r>
          </a:p>
          <a:p>
            <a:pPr>
              <a:spcBef>
                <a:spcPct val="70000"/>
              </a:spcBef>
            </a:pPr>
            <a:r>
              <a:rPr lang="en-US" altLang="en-US" dirty="0" err="1"/>
              <a:t>Pengisian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array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saat</a:t>
            </a:r>
            <a:r>
              <a:rPr lang="en-US" altLang="en-US" dirty="0"/>
              <a:t> </a:t>
            </a:r>
            <a:r>
              <a:rPr lang="en-US" altLang="en-US" dirty="0" err="1"/>
              <a:t>pembuatan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array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altLang="en-US" dirty="0" err="1"/>
              <a:t>Mengisi</a:t>
            </a:r>
            <a:r>
              <a:rPr lang="en-US" altLang="en-US" dirty="0"/>
              <a:t> Array di </a:t>
            </a:r>
            <a:r>
              <a:rPr lang="en-US" altLang="en-US" dirty="0" err="1"/>
              <a:t>Teks</a:t>
            </a:r>
            <a:r>
              <a:rPr lang="en-US" altLang="en-US" dirty="0"/>
              <a:t> Program (2)</a:t>
            </a:r>
          </a:p>
        </p:txBody>
      </p:sp>
    </p:spTree>
    <p:extLst>
      <p:ext uri="{BB962C8B-B14F-4D97-AF65-F5344CB8AC3E}">
        <p14:creationId xmlns:p14="http://schemas.microsoft.com/office/powerpoint/2010/main" val="656575909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/>
          </p:nvPr>
        </p:nvSpPr>
        <p:spPr>
          <a:xfrm>
            <a:off x="334963" y="511175"/>
            <a:ext cx="8499475" cy="5842000"/>
          </a:xfrm>
        </p:spPr>
        <p:txBody>
          <a:bodyPr anchor="t"/>
          <a:lstStyle/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</a:rPr>
              <a:t>Karena</a:t>
            </a:r>
            <a:r>
              <a:rPr lang="en-GB" sz="2900" dirty="0">
                <a:solidFill>
                  <a:srgbClr val="003399"/>
                </a:solidFill>
              </a:rPr>
              <a:t> array </a:t>
            </a:r>
            <a:r>
              <a:rPr lang="en-GB" sz="2900" dirty="0" err="1">
                <a:solidFill>
                  <a:srgbClr val="003399"/>
                </a:solidFill>
              </a:rPr>
              <a:t>merupakan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suatu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jenis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objek</a:t>
            </a:r>
            <a:r>
              <a:rPr lang="en-GB" sz="2900" dirty="0">
                <a:solidFill>
                  <a:srgbClr val="003399"/>
                </a:solidFill>
              </a:rPr>
              <a:t>, </a:t>
            </a:r>
            <a:r>
              <a:rPr lang="en-GB" sz="2900" dirty="0" err="1">
                <a:solidFill>
                  <a:srgbClr val="003399"/>
                </a:solidFill>
              </a:rPr>
              <a:t>maka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variabel</a:t>
            </a:r>
            <a:r>
              <a:rPr lang="en-GB" sz="2900" dirty="0">
                <a:solidFill>
                  <a:srgbClr val="003399"/>
                </a:solidFill>
              </a:rPr>
              <a:t> yang </a:t>
            </a:r>
            <a:r>
              <a:rPr lang="en-GB" sz="2900" dirty="0" err="1">
                <a:solidFill>
                  <a:srgbClr val="003399"/>
                </a:solidFill>
              </a:rPr>
              <a:t>dideklarasikan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sebagai</a:t>
            </a:r>
            <a:r>
              <a:rPr lang="en-GB" sz="2900" dirty="0">
                <a:solidFill>
                  <a:srgbClr val="003399"/>
                </a:solidFill>
              </a:rPr>
              <a:t> array </a:t>
            </a:r>
            <a:r>
              <a:rPr lang="en-GB" sz="2900" dirty="0" err="1">
                <a:solidFill>
                  <a:srgbClr val="003399"/>
                </a:solidFill>
              </a:rPr>
              <a:t>benar-benar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menunjuk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ke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suatu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objek</a:t>
            </a:r>
            <a:r>
              <a:rPr lang="en-GB" sz="2900" dirty="0">
                <a:solidFill>
                  <a:srgbClr val="003399"/>
                </a:solidFill>
              </a:rPr>
              <a:t>. </a:t>
            </a:r>
            <a:r>
              <a:rPr lang="en-GB" sz="2900" dirty="0" err="1">
                <a:solidFill>
                  <a:srgbClr val="003399"/>
                </a:solidFill>
              </a:rPr>
              <a:t>Misal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kita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dapat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membuat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dua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variabel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untuk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menunjuk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pada</a:t>
            </a:r>
            <a:r>
              <a:rPr lang="en-GB" sz="2900" dirty="0">
                <a:solidFill>
                  <a:srgbClr val="003399"/>
                </a:solidFill>
              </a:rPr>
              <a:t> array yang </a:t>
            </a:r>
            <a:r>
              <a:rPr lang="en-GB" sz="2900" dirty="0" err="1">
                <a:solidFill>
                  <a:srgbClr val="003399"/>
                </a:solidFill>
              </a:rPr>
              <a:t>sama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dengan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cara</a:t>
            </a:r>
            <a:r>
              <a:rPr lang="en-GB" sz="2900" dirty="0">
                <a:solidFill>
                  <a:srgbClr val="003399"/>
                </a:solidFill>
              </a:rPr>
              <a:t>:</a:t>
            </a:r>
          </a:p>
          <a:p>
            <a:pPr marL="979214" lvl="2" indent="-391686" algn="l" eaLnBrk="1" hangingPunct="1"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2200" dirty="0">
              <a:solidFill>
                <a:srgbClr val="003399"/>
              </a:solidFill>
            </a:endParaRPr>
          </a:p>
          <a:p>
            <a:pPr marL="1239859" lvl="3" indent="-391686" algn="l" eaLnBrk="1" hangingPunct="1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[] A, B;</a:t>
            </a:r>
          </a:p>
          <a:p>
            <a:pPr marL="1239859" lvl="3" indent="-391686" algn="l" eaLnBrk="1" hangingPunct="1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. . .</a:t>
            </a:r>
          </a:p>
          <a:p>
            <a:pPr marL="1239859" lvl="3" indent="-391686" algn="l" eaLnBrk="1" hangingPunct="1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B = new </a:t>
            </a:r>
            <a:r>
              <a:rPr lang="en-GB" sz="29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[5];</a:t>
            </a:r>
          </a:p>
          <a:p>
            <a:pPr marL="1239859" lvl="3" indent="-391686" algn="l" eaLnBrk="1" hangingPunct="1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A = B;</a:t>
            </a:r>
          </a:p>
          <a:p>
            <a:pPr marL="979214" lvl="2" indent="-391686" algn="l" eaLnBrk="1" hangingPunct="1"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2200" dirty="0">
              <a:solidFill>
                <a:srgbClr val="003399"/>
              </a:solidFill>
            </a:endParaRPr>
          </a:p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900" dirty="0">
                <a:solidFill>
                  <a:srgbClr val="003399"/>
                </a:solidFill>
              </a:rPr>
              <a:t>Hal  </a:t>
            </a:r>
            <a:r>
              <a:rPr lang="en-GB" sz="2900" dirty="0" err="1">
                <a:solidFill>
                  <a:srgbClr val="003399"/>
                </a:solidFill>
              </a:rPr>
              <a:t>di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atas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berarti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membuat</a:t>
            </a:r>
            <a:r>
              <a:rPr lang="en-GB" sz="2900" dirty="0">
                <a:solidFill>
                  <a:srgbClr val="003399"/>
                </a:solidFill>
              </a:rPr>
              <a:t> A </a:t>
            </a:r>
            <a:r>
              <a:rPr lang="en-GB" sz="2900" dirty="0" err="1">
                <a:solidFill>
                  <a:srgbClr val="003399"/>
                </a:solidFill>
              </a:rPr>
              <a:t>menjadi</a:t>
            </a:r>
            <a:r>
              <a:rPr lang="en-GB" sz="2900" dirty="0">
                <a:solidFill>
                  <a:srgbClr val="003399"/>
                </a:solidFill>
              </a:rPr>
              <a:t> array yang </a:t>
            </a:r>
            <a:r>
              <a:rPr lang="en-GB" sz="2900" dirty="0" err="1">
                <a:solidFill>
                  <a:srgbClr val="003399"/>
                </a:solidFill>
              </a:rPr>
              <a:t>sama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dengan</a:t>
            </a:r>
            <a:r>
              <a:rPr lang="en-GB" sz="2900" dirty="0">
                <a:solidFill>
                  <a:srgbClr val="003399"/>
                </a:solidFill>
              </a:rPr>
              <a:t> B.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184150"/>
            <a:ext cx="8745538" cy="6313488"/>
          </a:xfrm>
        </p:spPr>
        <p:txBody>
          <a:bodyPr anchor="t"/>
          <a:lstStyle/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class cobaArray1 {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public static void main (String[]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args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) {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[]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, H;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= new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[5];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18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	Scanner Keyboard = new Scanner(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System.in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("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Masukkan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5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nomor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: ");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for (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=0;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&lt;5;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++)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[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] =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Keyboard.nextInt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18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H =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18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	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(“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Isi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array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dari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AKHIR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ke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AWAL: ");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for (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=0;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&lt;5;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++)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[4-i]);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18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(“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Isi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array H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dari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AKHIR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ke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AWAL: ");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for (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=0;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&lt;5;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++)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(H[4-i]);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}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/>
          </p:nvPr>
        </p:nvSpPr>
        <p:spPr>
          <a:xfrm>
            <a:off x="722313" y="1093788"/>
            <a:ext cx="7600950" cy="5018087"/>
          </a:xfrm>
        </p:spPr>
        <p:txBody>
          <a:bodyPr anchor="t"/>
          <a:lstStyle/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</a:rPr>
              <a:t>Seperti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objek-objek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pada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umumnya</a:t>
            </a:r>
            <a:r>
              <a:rPr lang="en-GB" sz="2900" dirty="0">
                <a:solidFill>
                  <a:srgbClr val="003399"/>
                </a:solidFill>
              </a:rPr>
              <a:t> yang </a:t>
            </a:r>
            <a:r>
              <a:rPr lang="en-GB" sz="2900" dirty="0" err="1">
                <a:solidFill>
                  <a:srgbClr val="003399"/>
                </a:solidFill>
              </a:rPr>
              <a:t>mempunyai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variabel</a:t>
            </a:r>
            <a:r>
              <a:rPr lang="en-GB" sz="2900" dirty="0">
                <a:solidFill>
                  <a:srgbClr val="003399"/>
                </a:solidFill>
              </a:rPr>
              <a:t> instance, </a:t>
            </a:r>
            <a:r>
              <a:rPr lang="en-GB" sz="2900" dirty="0" err="1">
                <a:solidFill>
                  <a:srgbClr val="003399"/>
                </a:solidFill>
              </a:rPr>
              <a:t>maka</a:t>
            </a:r>
            <a:r>
              <a:rPr lang="en-GB" sz="2900" dirty="0">
                <a:solidFill>
                  <a:srgbClr val="003399"/>
                </a:solidFill>
              </a:rPr>
              <a:t> array </a:t>
            </a:r>
            <a:r>
              <a:rPr lang="en-GB" sz="2900" dirty="0" err="1">
                <a:solidFill>
                  <a:srgbClr val="003399"/>
                </a:solidFill>
              </a:rPr>
              <a:t>juga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mempunyai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variabel</a:t>
            </a:r>
            <a:r>
              <a:rPr lang="en-GB" sz="2900" dirty="0">
                <a:solidFill>
                  <a:srgbClr val="003399"/>
                </a:solidFill>
              </a:rPr>
              <a:t> instance yang </a:t>
            </a:r>
            <a:r>
              <a:rPr lang="en-GB" sz="2900" dirty="0" err="1">
                <a:solidFill>
                  <a:srgbClr val="003399"/>
                </a:solidFill>
              </a:rPr>
              <a:t>penting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yaitu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length</a:t>
            </a:r>
            <a:r>
              <a:rPr lang="en-GB" sz="2900" dirty="0">
                <a:solidFill>
                  <a:srgbClr val="003399"/>
                </a:solidFill>
              </a:rPr>
              <a:t>.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length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berfungsi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untuk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menghitung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jumlah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elemen</a:t>
            </a:r>
            <a:r>
              <a:rPr lang="en-GB" sz="2900" dirty="0">
                <a:solidFill>
                  <a:srgbClr val="003399"/>
                </a:solidFill>
              </a:rPr>
              <a:t> yang </a:t>
            </a:r>
            <a:r>
              <a:rPr lang="en-GB" sz="2900" dirty="0" err="1">
                <a:solidFill>
                  <a:srgbClr val="003399"/>
                </a:solidFill>
              </a:rPr>
              <a:t>ada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dalam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suatu</a:t>
            </a:r>
            <a:r>
              <a:rPr lang="en-GB" sz="2900" dirty="0">
                <a:solidFill>
                  <a:srgbClr val="003399"/>
                </a:solidFill>
              </a:rPr>
              <a:t> array.</a:t>
            </a:r>
          </a:p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>
                <a:solidFill>
                  <a:srgbClr val="003399"/>
                </a:solidFill>
              </a:rPr>
              <a:t>Cara </a:t>
            </a:r>
            <a:r>
              <a:rPr lang="en-GB" sz="2900" dirty="0" err="1">
                <a:solidFill>
                  <a:srgbClr val="003399"/>
                </a:solidFill>
              </a:rPr>
              <a:t>penggunaannya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adalah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sbb</a:t>
            </a:r>
            <a:r>
              <a:rPr lang="en-GB" sz="2900" dirty="0">
                <a:solidFill>
                  <a:srgbClr val="003399"/>
                </a:solidFill>
              </a:rPr>
              <a:t>:</a:t>
            </a:r>
          </a:p>
          <a:p>
            <a:pPr marL="979214" lvl="2" indent="-391686" algn="l" eaLnBrk="1" hangingPunct="1"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200" dirty="0">
              <a:solidFill>
                <a:srgbClr val="003399"/>
              </a:solidFill>
            </a:endParaRPr>
          </a:p>
          <a:p>
            <a:pPr marL="1239859" lvl="3" indent="-391686" algn="l" eaLnBrk="1" hangingPunct="1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  <a:latin typeface="Courier" pitchFamily="49" charset="0"/>
              </a:rPr>
              <a:t>namaArray.length</a:t>
            </a:r>
            <a:endParaRPr lang="en-GB" sz="29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9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/>
          </p:nvPr>
        </p:nvSpPr>
        <p:spPr>
          <a:xfrm>
            <a:off x="406400" y="722313"/>
            <a:ext cx="8340725" cy="5505450"/>
          </a:xfrm>
        </p:spPr>
        <p:txBody>
          <a:bodyPr anchor="t"/>
          <a:lstStyle/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class cobaArray2 {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public static void main (String[]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args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) {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[]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, H;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= new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[5];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24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H =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("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Jumlah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elemen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array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            '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' : "+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hitung.length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("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Jumlah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elemen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array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                       'H' : "+ </a:t>
            </a:r>
            <a:r>
              <a:rPr lang="en-GB" sz="2400" dirty="0" err="1">
                <a:solidFill>
                  <a:srgbClr val="003399"/>
                </a:solidFill>
                <a:latin typeface="Courier" pitchFamily="49" charset="0"/>
              </a:rPr>
              <a:t>H.length</a:t>
            </a: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   }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184150"/>
            <a:ext cx="8745538" cy="6313488"/>
          </a:xfrm>
        </p:spPr>
        <p:txBody>
          <a:bodyPr anchor="t"/>
          <a:lstStyle/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class cobaArray1 {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public static void main (String[]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args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) {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[]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, H;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= new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[5];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18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	Scanner Keyboard = new Scanner(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System.in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("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Masukkan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5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nomor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: ");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for (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=0;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&lt;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hitung.length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++)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[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] =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Keyboard.nextInt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18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H =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18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	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(“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Isi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array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dari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AKHIR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ke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AWAL: ");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for (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=0;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&lt;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hitung.length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++)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[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hitung.length-i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]);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1800" dirty="0">
              <a:solidFill>
                <a:srgbClr val="003399"/>
              </a:solidFill>
              <a:latin typeface="Courier" pitchFamily="49" charset="0"/>
            </a:endParaRP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(“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Isi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array H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dari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AKHIR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ke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AWAL: ");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for (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=0;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&lt;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H.length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;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++)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   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(H[</a:t>
            </a:r>
            <a:r>
              <a:rPr lang="en-GB" sz="1800" dirty="0" err="1">
                <a:solidFill>
                  <a:srgbClr val="003399"/>
                </a:solidFill>
                <a:latin typeface="Courier" pitchFamily="49" charset="0"/>
              </a:rPr>
              <a:t>H.length-i</a:t>
            </a: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]);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   }</a:t>
            </a:r>
          </a:p>
          <a:p>
            <a:pPr marL="456487" indent="-391686" algn="l" eaLnBrk="1" hangingPunct="1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0680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Array – </a:t>
            </a:r>
            <a:r>
              <a:rPr lang="en-US" dirty="0" err="1"/>
              <a:t>Pengurutan</a:t>
            </a:r>
            <a:r>
              <a:rPr lang="en-US" dirty="0"/>
              <a:t>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008C85EA-B5E4-4486-8B66-B6CA83C88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8" name="Picture 4" descr="Image result for bubble sort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2500"/>
            <a:ext cx="8458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05188"/>
      </p:ext>
    </p:extLst>
  </p:cSld>
  <p:clrMapOvr>
    <a:masterClrMapping/>
  </p:clrMapOvr>
  <p:transition spd="med" advClick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Kompetensi</a:t>
            </a:r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Mahasiswa memahami penggunaan array dalam Java</a:t>
            </a:r>
          </a:p>
          <a:p>
            <a:r>
              <a:rPr lang="id-ID" dirty="0"/>
              <a:t>Mahasiswa mampu meng</a:t>
            </a:r>
            <a:r>
              <a:rPr lang="en-US" dirty="0" err="1"/>
              <a:t>ggunakan</a:t>
            </a:r>
            <a:r>
              <a:rPr lang="en-US" dirty="0"/>
              <a:t> array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904E638A-460B-4E64-8BB9-27E8FE561E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 advClick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008C85EA-B5E4-4486-8B66-B6CA83C88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 descr="Image result for bubble sort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" y="107147"/>
            <a:ext cx="8760541" cy="657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6158210"/>
            <a:ext cx="8458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0014"/>
      </p:ext>
    </p:extLst>
  </p:cSld>
  <p:clrMapOvr>
    <a:masterClrMapping/>
  </p:clrMapOvr>
  <p:transition spd="med" advClick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/>
              <a:t>Konsep Dasar (1)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/>
              <a:t>Array adalah kumpulan data/obyek sejenis dalam posisi (indeks) tertentu</a:t>
            </a:r>
          </a:p>
          <a:p>
            <a:pPr marL="990600" lvl="1" indent="-533400" eaLnBrk="1" hangingPunct="1"/>
            <a:r>
              <a:rPr lang="en-US"/>
              <a:t>Array mempunyai satu nama tetapi data/obyek di dalam array dikenali lewat alamat posisinya (indeks)</a:t>
            </a:r>
          </a:p>
          <a:p>
            <a:pPr marL="990600" lvl="1" indent="-533400" eaLnBrk="1" hangingPunct="1"/>
            <a:r>
              <a:rPr lang="en-US"/>
              <a:t>Array memudahkan pengelolaan data/obyek yang banyak karena data yang banyak bisa disimpan dengan satu nama saja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/>
          </a:p>
          <a:p>
            <a:pPr marL="609600" indent="-609600" eaLnBrk="1" hangingPunct="1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 spd="med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/>
              <a:t>Konsep Dasar (2)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/>
              <a:t>Tanpa Array, program yang mengelola 20 nilai test akan seperti ini: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3200400"/>
            <a:ext cx="8077200" cy="1920875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String name;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int test1,  test2,  test3,  test4,  test5,   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test6,  test7,  test8,  test9,  test10,  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test11, test12, test13, test14, test15,   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test16, test17, test18, test19, test20;   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2000"/>
          </a:p>
        </p:txBody>
      </p:sp>
    </p:spTree>
  </p:cSld>
  <p:clrMapOvr>
    <a:masterClrMapping/>
  </p:clrMapOvr>
  <p:transition spd="med" advClick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/>
              <a:t>Konsep</a:t>
            </a:r>
            <a:r>
              <a:rPr lang="en-US" sz="4000" b="1" dirty="0"/>
              <a:t> </a:t>
            </a:r>
            <a:r>
              <a:rPr lang="en-US" sz="4000" b="1" dirty="0" err="1"/>
              <a:t>Dasar</a:t>
            </a:r>
            <a:r>
              <a:rPr lang="en-US" sz="4000" b="1" dirty="0"/>
              <a:t> (3)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 sz="3200"/>
              <a:t>Ketika mencarai rata-rata maka programnya akan begini: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endParaRPr lang="en-US" sz="32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62000" y="3124200"/>
            <a:ext cx="8077200" cy="2959100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Hitung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rata-rata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getRataRata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rataRata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rataRata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(test1 + test2  + test3  + test4  + test5 +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test6  + test7  + test8  + test9  + test10 +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test11 + test12 + test13 + test14 + test15 +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test16 + test17 + test18 + test19 + test20) / 20;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rataRata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2000" dirty="0"/>
          </a:p>
        </p:txBody>
      </p:sp>
    </p:spTree>
  </p:cSld>
  <p:clrMapOvr>
    <a:masterClrMapping/>
  </p:clrMapOvr>
  <p:transition spd="med" advClick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/>
              <a:t>Konsep</a:t>
            </a:r>
            <a:r>
              <a:rPr lang="en-US" sz="4000" b="1" dirty="0"/>
              <a:t> </a:t>
            </a:r>
            <a:r>
              <a:rPr lang="en-US" sz="4000" b="1" dirty="0" err="1"/>
              <a:t>Dasar</a:t>
            </a:r>
            <a:r>
              <a:rPr lang="en-US" sz="4000" b="1" dirty="0"/>
              <a:t> (4)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800600"/>
          </a:xfrm>
        </p:spPr>
        <p:txBody>
          <a:bodyPr/>
          <a:lstStyle/>
          <a:p>
            <a:pPr marL="990600" lvl="1" indent="-533400" eaLnBrk="1" hangingPunct="1"/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pPr marL="990600" lvl="1" indent="-533400" eaLnBrk="1" hangingPunct="1"/>
            <a:endParaRPr lang="en-US" sz="500" dirty="0"/>
          </a:p>
          <a:p>
            <a:pPr marL="990600" lvl="1" indent="-533400" eaLnBrk="1" hangingPunct="1"/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Array,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marL="990600" lvl="1" indent="-533400" eaLnBrk="1" hangingPunct="1"/>
            <a:endParaRPr lang="en-US" sz="500" dirty="0"/>
          </a:p>
          <a:p>
            <a:pPr marL="990600" lvl="1" indent="-533400" eaLnBrk="1" hangingPunct="1"/>
            <a:r>
              <a:rPr lang="en-US" dirty="0"/>
              <a:t>Array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dibayangkan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berindeks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x1, x2, …</a:t>
            </a:r>
          </a:p>
          <a:p>
            <a:pPr marL="990600" lvl="1" indent="-533400" eaLnBrk="1" hangingPunct="1"/>
            <a:r>
              <a:rPr lang="en-US" dirty="0" err="1"/>
              <a:t>Tipe</a:t>
            </a:r>
            <a:r>
              <a:rPr lang="en-US" dirty="0"/>
              <a:t> Array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primitif</a:t>
            </a:r>
            <a:r>
              <a:rPr lang="en-US" dirty="0"/>
              <a:t>/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referensi</a:t>
            </a:r>
            <a:endParaRPr lang="en-US" dirty="0"/>
          </a:p>
          <a:p>
            <a:pPr marL="1371600" lvl="2" indent="-457200" eaLnBrk="1" hangingPunct="1"/>
            <a:endParaRPr lang="en-US" sz="500" dirty="0"/>
          </a:p>
          <a:p>
            <a:pPr marL="1371600" lvl="2" indent="-457200" eaLnBrk="1" hangingPunct="1"/>
            <a:r>
              <a:rPr lang="en-US" dirty="0"/>
              <a:t>Kita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array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String, double, char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pPr marL="1371600" lvl="2" indent="-457200" eaLnBrk="1" hangingPunct="1"/>
            <a:r>
              <a:rPr lang="en-US" dirty="0" err="1"/>
              <a:t>Indeks</a:t>
            </a:r>
            <a:r>
              <a:rPr lang="en-US" dirty="0"/>
              <a:t> array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(</a:t>
            </a:r>
            <a:r>
              <a:rPr lang="en-US" dirty="0" err="1"/>
              <a:t>nol</a:t>
            </a:r>
            <a:r>
              <a:rPr lang="en-US" dirty="0"/>
              <a:t>)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(</a:t>
            </a:r>
            <a:r>
              <a:rPr lang="en-US" dirty="0" err="1"/>
              <a:t>satu</a:t>
            </a:r>
            <a:r>
              <a:rPr lang="en-US" dirty="0"/>
              <a:t>)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ransition spd="med" advClick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/>
              <a:t>Konsep</a:t>
            </a:r>
            <a:r>
              <a:rPr lang="en-US" sz="4000" b="1" dirty="0"/>
              <a:t> </a:t>
            </a:r>
            <a:r>
              <a:rPr lang="en-US" sz="4000" b="1" dirty="0" err="1"/>
              <a:t>Dasar</a:t>
            </a:r>
            <a:r>
              <a:rPr lang="en-US" sz="4000" b="1" dirty="0"/>
              <a:t> (5)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marL="1371600" lvl="2" indent="-457200" eaLnBrk="1" hangingPunct="1"/>
            <a:r>
              <a:rPr lang="en-US"/>
              <a:t>Elemen pertama dari array test dirujuk dengan test[0], yang kedua dengan test[1], dan sebagainya. </a:t>
            </a:r>
          </a:p>
          <a:p>
            <a:pPr marL="1371600" lvl="2" indent="-457200" eaLnBrk="1" hangingPunct="1"/>
            <a:r>
              <a:rPr lang="en-US"/>
              <a:t>Posisi (letak) elemen di suatu array disebut dengan index atau subkrip.</a:t>
            </a:r>
            <a:endParaRPr lang="en-US" sz="180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352800"/>
            <a:ext cx="6629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73100" y="274638"/>
            <a:ext cx="7808913" cy="1146175"/>
          </a:xfrm>
        </p:spPr>
        <p:txBody>
          <a:bodyPr/>
          <a:lstStyle/>
          <a:p>
            <a:pPr marL="195263" indent="-195263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>
                <a:solidFill>
                  <a:srgbClr val="C00000"/>
                </a:solidFill>
              </a:rPr>
              <a:t>Array dalam JAVA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388" y="1498600"/>
            <a:ext cx="8734425" cy="4730750"/>
          </a:xfrm>
        </p:spPr>
        <p:txBody>
          <a:bodyPr anchor="ctr"/>
          <a:lstStyle/>
          <a:p>
            <a:pPr marL="292100" indent="-292100" eaLnBrk="1" hangingPunct="1"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/>
              <a:t>  Array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dideklarasikan</a:t>
            </a:r>
            <a:r>
              <a:rPr lang="en-GB" dirty="0"/>
              <a:t> </a:t>
            </a:r>
            <a:r>
              <a:rPr lang="en-GB" dirty="0" err="1"/>
              <a:t>dulu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</a:t>
            </a:r>
            <a:r>
              <a:rPr lang="en-GB" dirty="0" err="1"/>
              <a:t>di</a:t>
            </a:r>
            <a:r>
              <a:rPr lang="en-GB" dirty="0"/>
              <a:t> </a:t>
            </a:r>
            <a:r>
              <a:rPr lang="en-GB" dirty="0" err="1"/>
              <a:t>alokasikan</a:t>
            </a:r>
            <a:r>
              <a:rPr lang="en-GB" dirty="0"/>
              <a:t> (</a:t>
            </a:r>
            <a:r>
              <a:rPr lang="en-GB" dirty="0" err="1"/>
              <a:t>ditentukan</a:t>
            </a:r>
            <a:r>
              <a:rPr lang="en-GB" dirty="0"/>
              <a:t> </a:t>
            </a:r>
            <a:r>
              <a:rPr lang="en-GB" dirty="0" err="1"/>
              <a:t>ukuran</a:t>
            </a:r>
            <a:r>
              <a:rPr lang="en-GB" dirty="0"/>
              <a:t>/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elemennya</a:t>
            </a:r>
            <a:r>
              <a:rPr lang="en-GB" dirty="0"/>
              <a:t>).</a:t>
            </a:r>
          </a:p>
          <a:p>
            <a:pPr marL="0" indent="0" eaLnBrk="1" hangingPunct="1">
              <a:buClr>
                <a:srgbClr val="000000"/>
              </a:buClr>
              <a:buSzPct val="45000"/>
              <a:buFont typeface="StarSymbol" charset="0"/>
              <a:buChar char="●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/>
              <a:t>  </a:t>
            </a: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pendeklarasian</a:t>
            </a:r>
            <a:r>
              <a:rPr lang="en-GB" dirty="0"/>
              <a:t> Array 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sbb</a:t>
            </a:r>
            <a:r>
              <a:rPr lang="en-GB" dirty="0"/>
              <a:t>:</a:t>
            </a:r>
          </a:p>
          <a:p>
            <a:pPr marL="0" indent="0" eaLnBrk="1" hangingPunct="1">
              <a:buClr>
                <a:srgbClr val="000000"/>
              </a:buClr>
              <a:buSzPct val="45000"/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GB" dirty="0">
              <a:solidFill>
                <a:srgbClr val="99284C"/>
              </a:solidFill>
            </a:endParaRPr>
          </a:p>
          <a:p>
            <a:pPr marL="0" indent="0" eaLnBrk="1" hangingPunct="1">
              <a:buClr>
                <a:srgbClr val="000000"/>
              </a:buClr>
              <a:buSzPct val="45000"/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000" dirty="0" err="1">
                <a:solidFill>
                  <a:srgbClr val="0000FF"/>
                </a:solidFill>
                <a:latin typeface="Courier" pitchFamily="49" charset="0"/>
              </a:rPr>
              <a:t>int</a:t>
            </a:r>
            <a:r>
              <a:rPr lang="en-GB" sz="2000" dirty="0">
                <a:solidFill>
                  <a:srgbClr val="0000FF"/>
                </a:solidFill>
                <a:latin typeface="Courier" pitchFamily="49" charset="0"/>
              </a:rPr>
              <a:t>[]    </a:t>
            </a:r>
            <a:r>
              <a:rPr lang="en-GB" sz="2000" dirty="0" err="1">
                <a:solidFill>
                  <a:srgbClr val="0000FF"/>
                </a:solidFill>
                <a:latin typeface="Courier" pitchFamily="49" charset="0"/>
              </a:rPr>
              <a:t>hitung</a:t>
            </a:r>
            <a:r>
              <a:rPr lang="en-GB" sz="2000" dirty="0">
                <a:solidFill>
                  <a:srgbClr val="0000FF"/>
                </a:solidFill>
                <a:latin typeface="Courier" pitchFamily="49" charset="0"/>
              </a:rPr>
              <a:t>;//</a:t>
            </a:r>
            <a:r>
              <a:rPr lang="en-GB" sz="2000" dirty="0">
                <a:solidFill>
                  <a:srgbClr val="FF0000"/>
                </a:solidFill>
                <a:latin typeface="Courier" pitchFamily="49" charset="0"/>
              </a:rPr>
              <a:t>array </a:t>
            </a:r>
            <a:r>
              <a:rPr lang="en-GB" sz="2000" dirty="0" err="1">
                <a:solidFill>
                  <a:srgbClr val="FF0000"/>
                </a:solidFill>
                <a:latin typeface="Courier" pitchFamily="49" charset="0"/>
              </a:rPr>
              <a:t>hitung</a:t>
            </a:r>
            <a:r>
              <a:rPr lang="en-GB" sz="2000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urier" pitchFamily="49" charset="0"/>
              </a:rPr>
              <a:t>dng</a:t>
            </a:r>
            <a:r>
              <a:rPr lang="en-GB" sz="2000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urier" pitchFamily="49" charset="0"/>
              </a:rPr>
              <a:t>tipe</a:t>
            </a:r>
            <a:r>
              <a:rPr lang="en-GB" sz="2000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urier" pitchFamily="49" charset="0"/>
              </a:rPr>
              <a:t>int</a:t>
            </a:r>
            <a:endParaRPr lang="en-GB" sz="2000" dirty="0">
              <a:solidFill>
                <a:srgbClr val="FF0000"/>
              </a:solidFill>
              <a:latin typeface="Courier" pitchFamily="49" charset="0"/>
            </a:endParaRPr>
          </a:p>
          <a:p>
            <a:pPr marL="0" indent="0" eaLnBrk="1" hangingPunct="1">
              <a:lnSpc>
                <a:spcPct val="97000"/>
              </a:lnSpc>
              <a:buClr>
                <a:srgbClr val="000000"/>
              </a:buClr>
              <a:buSzPct val="45000"/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000" dirty="0">
                <a:solidFill>
                  <a:srgbClr val="0000FF"/>
                </a:solidFill>
                <a:latin typeface="Courier" pitchFamily="49" charset="0"/>
              </a:rPr>
              <a:t>double[] counter;//</a:t>
            </a:r>
            <a:r>
              <a:rPr lang="en-GB" sz="2000" dirty="0">
                <a:solidFill>
                  <a:srgbClr val="FF0000"/>
                </a:solidFill>
                <a:latin typeface="Courier" pitchFamily="49" charset="0"/>
              </a:rPr>
              <a:t>array counter </a:t>
            </a:r>
            <a:r>
              <a:rPr lang="en-GB" sz="2000" dirty="0" err="1">
                <a:solidFill>
                  <a:srgbClr val="FF0000"/>
                </a:solidFill>
                <a:latin typeface="Courier" pitchFamily="49" charset="0"/>
              </a:rPr>
              <a:t>bertipe</a:t>
            </a:r>
            <a:r>
              <a:rPr lang="en-GB" sz="2000" dirty="0">
                <a:solidFill>
                  <a:srgbClr val="FF0000"/>
                </a:solidFill>
                <a:latin typeface="Courier" pitchFamily="49" charset="0"/>
              </a:rPr>
              <a:t> double</a:t>
            </a:r>
          </a:p>
          <a:p>
            <a:pPr marL="0" indent="0" eaLnBrk="1" hangingPunct="1">
              <a:lnSpc>
                <a:spcPct val="97000"/>
              </a:lnSpc>
              <a:buClr>
                <a:srgbClr val="000000"/>
              </a:buClr>
              <a:buSzPct val="45000"/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sz="2000" dirty="0">
                <a:solidFill>
                  <a:srgbClr val="0000FF"/>
                </a:solidFill>
                <a:latin typeface="Courier" pitchFamily="49" charset="0"/>
              </a:rPr>
              <a:t>String[] </a:t>
            </a:r>
            <a:r>
              <a:rPr lang="en-GB" sz="2000" dirty="0" err="1">
                <a:solidFill>
                  <a:srgbClr val="0000FF"/>
                </a:solidFill>
                <a:latin typeface="Courier" pitchFamily="49" charset="0"/>
              </a:rPr>
              <a:t>jenisBuku</a:t>
            </a:r>
            <a:r>
              <a:rPr lang="en-GB" sz="2000" dirty="0">
                <a:solidFill>
                  <a:srgbClr val="0000FF"/>
                </a:solidFill>
                <a:latin typeface="Courier" pitchFamily="49" charset="0"/>
              </a:rPr>
              <a:t>;//</a:t>
            </a:r>
            <a:r>
              <a:rPr lang="en-GB" sz="2000" dirty="0">
                <a:solidFill>
                  <a:srgbClr val="FF0000"/>
                </a:solidFill>
                <a:latin typeface="Courier" pitchFamily="49" charset="0"/>
              </a:rPr>
              <a:t>array </a:t>
            </a:r>
            <a:r>
              <a:rPr lang="en-GB" sz="2000" dirty="0" err="1">
                <a:solidFill>
                  <a:srgbClr val="FF0000"/>
                </a:solidFill>
                <a:latin typeface="Courier" pitchFamily="49" charset="0"/>
              </a:rPr>
              <a:t>jenisBuku</a:t>
            </a:r>
            <a:r>
              <a:rPr lang="en-GB" sz="2000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Courier" pitchFamily="49" charset="0"/>
              </a:rPr>
              <a:t>bertipe</a:t>
            </a:r>
            <a:r>
              <a:rPr lang="en-GB" sz="2000" dirty="0">
                <a:solidFill>
                  <a:srgbClr val="FF0000"/>
                </a:solidFill>
                <a:latin typeface="Courier" pitchFamily="49" charset="0"/>
              </a:rPr>
              <a:t> String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844550" y="511175"/>
            <a:ext cx="7635875" cy="6067425"/>
          </a:xfrm>
        </p:spPr>
        <p:txBody>
          <a:bodyPr anchor="t"/>
          <a:lstStyle/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</a:rPr>
              <a:t>Pengalokasian</a:t>
            </a:r>
            <a:r>
              <a:rPr lang="en-GB" sz="2900" dirty="0">
                <a:solidFill>
                  <a:srgbClr val="003399"/>
                </a:solidFill>
              </a:rPr>
              <a:t> Array </a:t>
            </a:r>
            <a:r>
              <a:rPr lang="en-GB" sz="2900" dirty="0" err="1">
                <a:solidFill>
                  <a:srgbClr val="003399"/>
                </a:solidFill>
              </a:rPr>
              <a:t>menggunakan</a:t>
            </a:r>
            <a:r>
              <a:rPr lang="en-GB" sz="2900" dirty="0">
                <a:solidFill>
                  <a:srgbClr val="003399"/>
                </a:solidFill>
              </a:rPr>
              <a:t> keyword  </a:t>
            </a:r>
            <a:r>
              <a:rPr lang="en-GB" dirty="0">
                <a:solidFill>
                  <a:srgbClr val="003399"/>
                </a:solidFill>
                <a:latin typeface="Courier" pitchFamily="49" charset="0"/>
              </a:rPr>
              <a:t>new</a:t>
            </a:r>
            <a:r>
              <a:rPr lang="en-GB" sz="2900" dirty="0">
                <a:solidFill>
                  <a:srgbClr val="003399"/>
                </a:solidFill>
              </a:rPr>
              <a:t>   </a:t>
            </a:r>
            <a:r>
              <a:rPr lang="en-GB" sz="2900" dirty="0" err="1">
                <a:solidFill>
                  <a:srgbClr val="003399"/>
                </a:solidFill>
              </a:rPr>
              <a:t>seperti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mengalokasikan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objek</a:t>
            </a:r>
            <a:r>
              <a:rPr lang="en-GB" sz="2900" dirty="0">
                <a:solidFill>
                  <a:srgbClr val="003399"/>
                </a:solidFill>
              </a:rPr>
              <a:t>.</a:t>
            </a:r>
          </a:p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</a:rPr>
              <a:t>Contohnya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adalah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sbb</a:t>
            </a:r>
            <a:r>
              <a:rPr lang="en-GB" sz="2900" dirty="0">
                <a:solidFill>
                  <a:srgbClr val="003399"/>
                </a:solidFill>
              </a:rPr>
              <a:t>:</a:t>
            </a:r>
          </a:p>
          <a:p>
            <a:pPr marL="456487" indent="-391686" algn="l" eaLnBrk="1" hangingPunct="1"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900" dirty="0">
              <a:solidFill>
                <a:srgbClr val="003399"/>
              </a:solidFill>
            </a:endParaRPr>
          </a:p>
          <a:p>
            <a:pPr marL="1501943" lvl="4" indent="-391686" algn="l" eaLnBrk="1" hangingPunct="1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    = new </a:t>
            </a:r>
            <a:r>
              <a:rPr lang="en-GB" sz="2900" dirty="0" err="1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[10];</a:t>
            </a:r>
          </a:p>
          <a:p>
            <a:pPr marL="1501943" lvl="4" indent="-391686" algn="l" eaLnBrk="1" hangingPunct="1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counter   = new double[5];</a:t>
            </a:r>
          </a:p>
          <a:p>
            <a:pPr marL="1501943" lvl="4" indent="-391686" algn="l" eaLnBrk="1" hangingPunct="1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  <a:latin typeface="Courier" pitchFamily="49" charset="0"/>
              </a:rPr>
              <a:t>jenisBuku</a:t>
            </a:r>
            <a:r>
              <a:rPr lang="en-GB" sz="2900" dirty="0">
                <a:solidFill>
                  <a:srgbClr val="003399"/>
                </a:solidFill>
                <a:latin typeface="Courier" pitchFamily="49" charset="0"/>
              </a:rPr>
              <a:t> = new String[10];</a:t>
            </a:r>
          </a:p>
          <a:p>
            <a:pPr marL="456487" indent="-391686" algn="l" eaLnBrk="1" hangingPunct="1"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900" dirty="0">
              <a:solidFill>
                <a:srgbClr val="003399"/>
              </a:solidFill>
            </a:endParaRPr>
          </a:p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</a:rPr>
              <a:t>Contoh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di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atas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berarti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memesan</a:t>
            </a:r>
            <a:r>
              <a:rPr lang="en-GB" sz="2900" dirty="0">
                <a:solidFill>
                  <a:srgbClr val="003399"/>
                </a:solidFill>
              </a:rPr>
              <a:t> array </a:t>
            </a:r>
            <a:r>
              <a:rPr lang="en-GB" sz="3300" dirty="0" err="1">
                <a:solidFill>
                  <a:srgbClr val="003399"/>
                </a:solidFill>
                <a:latin typeface="Courier" pitchFamily="49" charset="0"/>
              </a:rPr>
              <a:t>hitung</a:t>
            </a:r>
            <a:r>
              <a:rPr lang="en-GB" sz="2900" dirty="0">
                <a:solidFill>
                  <a:srgbClr val="003399"/>
                </a:solidFill>
              </a:rPr>
              <a:t> yang </a:t>
            </a:r>
            <a:r>
              <a:rPr lang="en-GB" sz="2900" dirty="0" err="1">
                <a:solidFill>
                  <a:srgbClr val="003399"/>
                </a:solidFill>
              </a:rPr>
              <a:t>dapat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memuat</a:t>
            </a:r>
            <a:r>
              <a:rPr lang="en-GB" sz="2900" dirty="0">
                <a:solidFill>
                  <a:srgbClr val="003399"/>
                </a:solidFill>
              </a:rPr>
              <a:t> 10 </a:t>
            </a:r>
            <a:r>
              <a:rPr lang="en-GB" sz="2900" dirty="0" err="1">
                <a:solidFill>
                  <a:srgbClr val="003399"/>
                </a:solidFill>
              </a:rPr>
              <a:t>nilai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3300" dirty="0">
                <a:solidFill>
                  <a:srgbClr val="003399"/>
                </a:solidFill>
                <a:latin typeface="Courier" pitchFamily="49" charset="0"/>
              </a:rPr>
              <a:t>int</a:t>
            </a:r>
            <a:r>
              <a:rPr lang="en-GB" sz="2900" dirty="0">
                <a:solidFill>
                  <a:srgbClr val="003399"/>
                </a:solidFill>
              </a:rPr>
              <a:t>.</a:t>
            </a:r>
          </a:p>
          <a:p>
            <a:pPr marL="456487" indent="-391686" algn="l" eaLnBrk="1" hangingPunct="1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900" dirty="0" err="1">
                <a:solidFill>
                  <a:srgbClr val="003399"/>
                </a:solidFill>
              </a:rPr>
              <a:t>Mengalokasikan</a:t>
            </a:r>
            <a:r>
              <a:rPr lang="en-GB" sz="2900" dirty="0">
                <a:solidFill>
                  <a:srgbClr val="003399"/>
                </a:solidFill>
              </a:rPr>
              <a:t> array </a:t>
            </a:r>
            <a:r>
              <a:rPr lang="en-GB" sz="3300" dirty="0" err="1">
                <a:solidFill>
                  <a:srgbClr val="003399"/>
                </a:solidFill>
                <a:latin typeface="Courier" pitchFamily="49" charset="0"/>
              </a:rPr>
              <a:t>jenisBuku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sebanyak</a:t>
            </a:r>
            <a:r>
              <a:rPr lang="en-GB" sz="2900" dirty="0">
                <a:solidFill>
                  <a:srgbClr val="003399"/>
                </a:solidFill>
              </a:rPr>
              <a:t> 10 </a:t>
            </a:r>
            <a:r>
              <a:rPr lang="en-GB" sz="2900" dirty="0" err="1">
                <a:solidFill>
                  <a:srgbClr val="003399"/>
                </a:solidFill>
              </a:rPr>
              <a:t>elemen</a:t>
            </a:r>
            <a:r>
              <a:rPr lang="en-GB" sz="2900" dirty="0">
                <a:solidFill>
                  <a:srgbClr val="003399"/>
                </a:solidFill>
              </a:rPr>
              <a:t> </a:t>
            </a:r>
            <a:r>
              <a:rPr lang="en-GB" sz="2900" dirty="0" err="1">
                <a:solidFill>
                  <a:srgbClr val="003399"/>
                </a:solidFill>
              </a:rPr>
              <a:t>bertipe</a:t>
            </a:r>
            <a:r>
              <a:rPr lang="en-GB" sz="2900">
                <a:solidFill>
                  <a:srgbClr val="003399"/>
                </a:solidFill>
              </a:rPr>
              <a:t> String</a:t>
            </a:r>
            <a:r>
              <a:rPr lang="en-GB" sz="2900" dirty="0">
                <a:solidFill>
                  <a:srgbClr val="003399"/>
                </a:solidFill>
              </a:rPr>
              <a:t>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4th Ed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800080"/>
      </a:hlink>
      <a:folHlink>
        <a:srgbClr val="FF6600"/>
      </a:folHlink>
    </a:clrScheme>
    <a:fontScheme name="4th Ed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th Ed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th Ed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th Ed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th Ed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th Ed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th Ed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th Ed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Settings\Otoyan\Application Data\Microsoft\Templates\4th Ed Template.pot</Template>
  <TotalTime>1538</TotalTime>
  <Words>966</Words>
  <Application>Microsoft Office PowerPoint</Application>
  <PresentationFormat>On-screen Show (4:3)</PresentationFormat>
  <Paragraphs>190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</vt:lpstr>
      <vt:lpstr>Courier New</vt:lpstr>
      <vt:lpstr>StarSymbol</vt:lpstr>
      <vt:lpstr>Times New Roman</vt:lpstr>
      <vt:lpstr>Wingdings</vt:lpstr>
      <vt:lpstr>4th Ed Template</vt:lpstr>
      <vt:lpstr>PowerPoint Presentation</vt:lpstr>
      <vt:lpstr>Kompetensi</vt:lpstr>
      <vt:lpstr>Konsep Dasar (1)</vt:lpstr>
      <vt:lpstr>Konsep Dasar (2)</vt:lpstr>
      <vt:lpstr>Konsep Dasar (3)</vt:lpstr>
      <vt:lpstr>Konsep Dasar (4)</vt:lpstr>
      <vt:lpstr>Konsep Dasar (5)</vt:lpstr>
      <vt:lpstr>Array dalam JAVA</vt:lpstr>
      <vt:lpstr>PowerPoint Presentation</vt:lpstr>
      <vt:lpstr>PowerPoint Presentation</vt:lpstr>
      <vt:lpstr>PowerPoint Presentation</vt:lpstr>
      <vt:lpstr>Mengisi Array di Teks Program (1)</vt:lpstr>
      <vt:lpstr>Mengisi Array di Teks Program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Penggunaan Array – Pengurutan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Thomas W Otani</dc:creator>
  <cp:lastModifiedBy>eko@usd.ac.id</cp:lastModifiedBy>
  <cp:revision>96</cp:revision>
  <dcterms:created xsi:type="dcterms:W3CDTF">2004-11-26T19:48:44Z</dcterms:created>
  <dcterms:modified xsi:type="dcterms:W3CDTF">2016-11-15T07:45:57Z</dcterms:modified>
</cp:coreProperties>
</file>