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25" r:id="rId4"/>
  </p:sldMasterIdLst>
  <p:notesMasterIdLst>
    <p:notesMasterId r:id="rId41"/>
  </p:notesMasterIdLst>
  <p:handoutMasterIdLst>
    <p:handoutMasterId r:id="rId42"/>
  </p:handoutMasterIdLst>
  <p:sldIdLst>
    <p:sldId id="256" r:id="rId5"/>
    <p:sldId id="257" r:id="rId6"/>
    <p:sldId id="291" r:id="rId7"/>
    <p:sldId id="284" r:id="rId8"/>
    <p:sldId id="315" r:id="rId9"/>
    <p:sldId id="285" r:id="rId10"/>
    <p:sldId id="286" r:id="rId11"/>
    <p:sldId id="287" r:id="rId12"/>
    <p:sldId id="288" r:id="rId13"/>
    <p:sldId id="289" r:id="rId14"/>
    <p:sldId id="290" r:id="rId15"/>
    <p:sldId id="292" r:id="rId16"/>
    <p:sldId id="293" r:id="rId17"/>
    <p:sldId id="294" r:id="rId18"/>
    <p:sldId id="295" r:id="rId19"/>
    <p:sldId id="316" r:id="rId20"/>
    <p:sldId id="297" r:id="rId21"/>
    <p:sldId id="298" r:id="rId22"/>
    <p:sldId id="308" r:id="rId23"/>
    <p:sldId id="309" r:id="rId24"/>
    <p:sldId id="310" r:id="rId25"/>
    <p:sldId id="311" r:id="rId26"/>
    <p:sldId id="312" r:id="rId27"/>
    <p:sldId id="313" r:id="rId28"/>
    <p:sldId id="314" r:id="rId29"/>
    <p:sldId id="299" r:id="rId30"/>
    <p:sldId id="304" r:id="rId31"/>
    <p:sldId id="300" r:id="rId32"/>
    <p:sldId id="301" r:id="rId33"/>
    <p:sldId id="302" r:id="rId34"/>
    <p:sldId id="273" r:id="rId35"/>
    <p:sldId id="276" r:id="rId36"/>
    <p:sldId id="277" r:id="rId37"/>
    <p:sldId id="279" r:id="rId38"/>
    <p:sldId id="280" r:id="rId39"/>
    <p:sldId id="281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E50564F-E098-4FAB-A1D5-61B885E684A6}">
          <p14:sldIdLst>
            <p14:sldId id="256"/>
            <p14:sldId id="257"/>
            <p14:sldId id="291"/>
            <p14:sldId id="284"/>
            <p14:sldId id="315"/>
            <p14:sldId id="285"/>
            <p14:sldId id="286"/>
            <p14:sldId id="287"/>
            <p14:sldId id="288"/>
            <p14:sldId id="289"/>
            <p14:sldId id="290"/>
            <p14:sldId id="292"/>
            <p14:sldId id="293"/>
            <p14:sldId id="294"/>
            <p14:sldId id="295"/>
            <p14:sldId id="316"/>
            <p14:sldId id="297"/>
            <p14:sldId id="298"/>
            <p14:sldId id="308"/>
            <p14:sldId id="309"/>
            <p14:sldId id="310"/>
            <p14:sldId id="311"/>
            <p14:sldId id="312"/>
            <p14:sldId id="313"/>
            <p14:sldId id="314"/>
            <p14:sldId id="299"/>
            <p14:sldId id="304"/>
            <p14:sldId id="300"/>
            <p14:sldId id="301"/>
            <p14:sldId id="302"/>
            <p14:sldId id="273"/>
            <p14:sldId id="276"/>
            <p14:sldId id="277"/>
            <p14:sldId id="279"/>
            <p14:sldId id="280"/>
            <p14:sldId id="28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249" autoAdjust="0"/>
  </p:normalViewPr>
  <p:slideViewPr>
    <p:cSldViewPr snapToGrid="0" showGuides="1">
      <p:cViewPr varScale="1">
        <p:scale>
          <a:sx n="69" d="100"/>
          <a:sy n="69" d="100"/>
        </p:scale>
        <p:origin x="696" y="6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60" d="100"/>
          <a:sy n="60" d="100"/>
        </p:scale>
        <p:origin x="3187" y="43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handoutMaster" Target="handoutMasters/handoutMaster1.xml"/><Relationship Id="rId47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commentAuthors" Target="commentAuthor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02D50FA-8D91-42E0-B2A8-F41A8C161BE0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d-ID"/>
        </a:p>
      </dgm:t>
    </dgm:pt>
    <dgm:pt modelId="{6A772743-EEDA-4C6D-B342-69F96551B9B4}">
      <dgm:prSet phldrT="[Text]"/>
      <dgm:spPr/>
      <dgm:t>
        <a:bodyPr/>
        <a:lstStyle/>
        <a:p>
          <a:r>
            <a:rPr lang="id-ID" dirty="0"/>
            <a:t>PENGUKURAN</a:t>
          </a:r>
        </a:p>
      </dgm:t>
    </dgm:pt>
    <dgm:pt modelId="{BEAEDF69-C638-4C70-A1C0-A206DAEF179B}" type="parTrans" cxnId="{2212AF5C-4461-48C0-A59B-F5F101C00A5C}">
      <dgm:prSet/>
      <dgm:spPr/>
      <dgm:t>
        <a:bodyPr/>
        <a:lstStyle/>
        <a:p>
          <a:endParaRPr lang="id-ID"/>
        </a:p>
      </dgm:t>
    </dgm:pt>
    <dgm:pt modelId="{65B585B8-49F0-49D9-8A57-1307003F23DD}" type="sibTrans" cxnId="{2212AF5C-4461-48C0-A59B-F5F101C00A5C}">
      <dgm:prSet/>
      <dgm:spPr/>
      <dgm:t>
        <a:bodyPr/>
        <a:lstStyle/>
        <a:p>
          <a:endParaRPr lang="id-ID"/>
        </a:p>
      </dgm:t>
    </dgm:pt>
    <dgm:pt modelId="{670C0900-BDDF-48F9-918D-325490A874EE}">
      <dgm:prSet phldrT="[Text]"/>
      <dgm:spPr/>
      <dgm:t>
        <a:bodyPr/>
        <a:lstStyle/>
        <a:p>
          <a:r>
            <a:rPr lang="id-ID" dirty="0"/>
            <a:t>DATA</a:t>
          </a:r>
        </a:p>
      </dgm:t>
    </dgm:pt>
    <dgm:pt modelId="{EA2A9E3A-8C63-4894-A106-1284E241DB40}" type="parTrans" cxnId="{0F4282AB-A319-4514-98C3-7E5ED48B89DE}">
      <dgm:prSet/>
      <dgm:spPr/>
      <dgm:t>
        <a:bodyPr/>
        <a:lstStyle/>
        <a:p>
          <a:endParaRPr lang="id-ID"/>
        </a:p>
      </dgm:t>
    </dgm:pt>
    <dgm:pt modelId="{447C3E44-744F-466D-9C21-4963D2F475C9}" type="sibTrans" cxnId="{0F4282AB-A319-4514-98C3-7E5ED48B89DE}">
      <dgm:prSet/>
      <dgm:spPr/>
      <dgm:t>
        <a:bodyPr/>
        <a:lstStyle/>
        <a:p>
          <a:endParaRPr lang="id-ID"/>
        </a:p>
      </dgm:t>
    </dgm:pt>
    <dgm:pt modelId="{70D6657B-5A35-4D24-94A5-FAEB39CD46C7}">
      <dgm:prSet phldrT="[Text]"/>
      <dgm:spPr/>
      <dgm:t>
        <a:bodyPr/>
        <a:lstStyle/>
        <a:p>
          <a:r>
            <a:rPr lang="id-ID" dirty="0"/>
            <a:t>DESKRIPSI DATA</a:t>
          </a:r>
        </a:p>
      </dgm:t>
    </dgm:pt>
    <dgm:pt modelId="{53A8CE03-AF46-4CB8-B8F9-CD1F9BD280FA}" type="parTrans" cxnId="{D296BDB2-6596-4A24-B373-BD7F397A1743}">
      <dgm:prSet/>
      <dgm:spPr/>
      <dgm:t>
        <a:bodyPr/>
        <a:lstStyle/>
        <a:p>
          <a:endParaRPr lang="id-ID"/>
        </a:p>
      </dgm:t>
    </dgm:pt>
    <dgm:pt modelId="{F662DBB6-B978-4006-823F-C7F5F42CC649}" type="sibTrans" cxnId="{D296BDB2-6596-4A24-B373-BD7F397A1743}">
      <dgm:prSet/>
      <dgm:spPr/>
      <dgm:t>
        <a:bodyPr/>
        <a:lstStyle/>
        <a:p>
          <a:endParaRPr lang="id-ID"/>
        </a:p>
      </dgm:t>
    </dgm:pt>
    <dgm:pt modelId="{5846C9E2-D4C6-4E8D-AE7E-96CA8B876838}">
      <dgm:prSet/>
      <dgm:spPr/>
      <dgm:t>
        <a:bodyPr/>
        <a:lstStyle/>
        <a:p>
          <a:r>
            <a:rPr lang="id-ID" dirty="0"/>
            <a:t>ANALISIS DATA</a:t>
          </a:r>
        </a:p>
      </dgm:t>
    </dgm:pt>
    <dgm:pt modelId="{10AB86F0-B7F7-4A06-97AC-1D0820463A4A}" type="parTrans" cxnId="{4348E810-49FF-426D-B3A3-526456C70A31}">
      <dgm:prSet/>
      <dgm:spPr/>
      <dgm:t>
        <a:bodyPr/>
        <a:lstStyle/>
        <a:p>
          <a:endParaRPr lang="id-ID"/>
        </a:p>
      </dgm:t>
    </dgm:pt>
    <dgm:pt modelId="{F15FDF78-B2D0-4822-8BF7-77EAED7F5E5F}" type="sibTrans" cxnId="{4348E810-49FF-426D-B3A3-526456C70A31}">
      <dgm:prSet/>
      <dgm:spPr/>
      <dgm:t>
        <a:bodyPr/>
        <a:lstStyle/>
        <a:p>
          <a:endParaRPr lang="id-ID"/>
        </a:p>
      </dgm:t>
    </dgm:pt>
    <dgm:pt modelId="{3292C0D5-D3A2-4872-9EBB-15602F6CDBBF}">
      <dgm:prSet/>
      <dgm:spPr/>
      <dgm:t>
        <a:bodyPr/>
        <a:lstStyle/>
        <a:p>
          <a:r>
            <a:rPr lang="id-ID" dirty="0"/>
            <a:t>INFERENSIA</a:t>
          </a:r>
        </a:p>
      </dgm:t>
    </dgm:pt>
    <dgm:pt modelId="{D48FE598-0536-4E59-8BED-F9701B332794}" type="parTrans" cxnId="{F8281E9A-E0C4-4911-9BD5-F5E5F7AE6AE8}">
      <dgm:prSet/>
      <dgm:spPr/>
      <dgm:t>
        <a:bodyPr/>
        <a:lstStyle/>
        <a:p>
          <a:endParaRPr lang="id-ID"/>
        </a:p>
      </dgm:t>
    </dgm:pt>
    <dgm:pt modelId="{E9F1B488-2BAE-472F-A30E-C3C1C20B22A0}" type="sibTrans" cxnId="{F8281E9A-E0C4-4911-9BD5-F5E5F7AE6AE8}">
      <dgm:prSet/>
      <dgm:spPr/>
      <dgm:t>
        <a:bodyPr/>
        <a:lstStyle/>
        <a:p>
          <a:endParaRPr lang="id-ID"/>
        </a:p>
      </dgm:t>
    </dgm:pt>
    <dgm:pt modelId="{01198272-3CFB-4509-95CD-0EE9399B6E37}" type="pres">
      <dgm:prSet presAssocID="{502D50FA-8D91-42E0-B2A8-F41A8C161BE0}" presName="outerComposite" presStyleCnt="0">
        <dgm:presLayoutVars>
          <dgm:chMax val="5"/>
          <dgm:dir/>
          <dgm:resizeHandles val="exact"/>
        </dgm:presLayoutVars>
      </dgm:prSet>
      <dgm:spPr/>
    </dgm:pt>
    <dgm:pt modelId="{42000FB9-CC61-48E0-8694-CFFF064EA914}" type="pres">
      <dgm:prSet presAssocID="{502D50FA-8D91-42E0-B2A8-F41A8C161BE0}" presName="dummyMaxCanvas" presStyleCnt="0">
        <dgm:presLayoutVars/>
      </dgm:prSet>
      <dgm:spPr/>
    </dgm:pt>
    <dgm:pt modelId="{D7891AB5-8D92-4F0F-8339-B380EF36F24D}" type="pres">
      <dgm:prSet presAssocID="{502D50FA-8D91-42E0-B2A8-F41A8C161BE0}" presName="FiveNodes_1" presStyleLbl="node1" presStyleIdx="0" presStyleCnt="5">
        <dgm:presLayoutVars>
          <dgm:bulletEnabled val="1"/>
        </dgm:presLayoutVars>
      </dgm:prSet>
      <dgm:spPr/>
    </dgm:pt>
    <dgm:pt modelId="{47E34895-6BD2-4602-9DAD-EE1F4D647215}" type="pres">
      <dgm:prSet presAssocID="{502D50FA-8D91-42E0-B2A8-F41A8C161BE0}" presName="FiveNodes_2" presStyleLbl="node1" presStyleIdx="1" presStyleCnt="5">
        <dgm:presLayoutVars>
          <dgm:bulletEnabled val="1"/>
        </dgm:presLayoutVars>
      </dgm:prSet>
      <dgm:spPr/>
    </dgm:pt>
    <dgm:pt modelId="{3E31FA60-A985-45A3-810C-009C7DCB82FE}" type="pres">
      <dgm:prSet presAssocID="{502D50FA-8D91-42E0-B2A8-F41A8C161BE0}" presName="FiveNodes_3" presStyleLbl="node1" presStyleIdx="2" presStyleCnt="5">
        <dgm:presLayoutVars>
          <dgm:bulletEnabled val="1"/>
        </dgm:presLayoutVars>
      </dgm:prSet>
      <dgm:spPr/>
    </dgm:pt>
    <dgm:pt modelId="{6A756ED8-73A7-4D27-8A8A-7768A1F54AF3}" type="pres">
      <dgm:prSet presAssocID="{502D50FA-8D91-42E0-B2A8-F41A8C161BE0}" presName="FiveNodes_4" presStyleLbl="node1" presStyleIdx="3" presStyleCnt="5">
        <dgm:presLayoutVars>
          <dgm:bulletEnabled val="1"/>
        </dgm:presLayoutVars>
      </dgm:prSet>
      <dgm:spPr/>
    </dgm:pt>
    <dgm:pt modelId="{D6A6AB77-2BDF-44A4-8762-3AD46D665376}" type="pres">
      <dgm:prSet presAssocID="{502D50FA-8D91-42E0-B2A8-F41A8C161BE0}" presName="FiveNodes_5" presStyleLbl="node1" presStyleIdx="4" presStyleCnt="5">
        <dgm:presLayoutVars>
          <dgm:bulletEnabled val="1"/>
        </dgm:presLayoutVars>
      </dgm:prSet>
      <dgm:spPr/>
    </dgm:pt>
    <dgm:pt modelId="{BE9A44E4-9367-4EF9-85CC-C13334450118}" type="pres">
      <dgm:prSet presAssocID="{502D50FA-8D91-42E0-B2A8-F41A8C161BE0}" presName="FiveConn_1-2" presStyleLbl="fgAccFollowNode1" presStyleIdx="0" presStyleCnt="4">
        <dgm:presLayoutVars>
          <dgm:bulletEnabled val="1"/>
        </dgm:presLayoutVars>
      </dgm:prSet>
      <dgm:spPr/>
    </dgm:pt>
    <dgm:pt modelId="{19E11BA8-570F-4FE9-AF3B-7F677C08F17A}" type="pres">
      <dgm:prSet presAssocID="{502D50FA-8D91-42E0-B2A8-F41A8C161BE0}" presName="FiveConn_2-3" presStyleLbl="fgAccFollowNode1" presStyleIdx="1" presStyleCnt="4">
        <dgm:presLayoutVars>
          <dgm:bulletEnabled val="1"/>
        </dgm:presLayoutVars>
      </dgm:prSet>
      <dgm:spPr/>
    </dgm:pt>
    <dgm:pt modelId="{77D9AFEA-74AF-4565-B710-B5C29D3B49B5}" type="pres">
      <dgm:prSet presAssocID="{502D50FA-8D91-42E0-B2A8-F41A8C161BE0}" presName="FiveConn_3-4" presStyleLbl="fgAccFollowNode1" presStyleIdx="2" presStyleCnt="4">
        <dgm:presLayoutVars>
          <dgm:bulletEnabled val="1"/>
        </dgm:presLayoutVars>
      </dgm:prSet>
      <dgm:spPr/>
    </dgm:pt>
    <dgm:pt modelId="{6A32195E-5894-4E49-B787-6364632F3531}" type="pres">
      <dgm:prSet presAssocID="{502D50FA-8D91-42E0-B2A8-F41A8C161BE0}" presName="FiveConn_4-5" presStyleLbl="fgAccFollowNode1" presStyleIdx="3" presStyleCnt="4">
        <dgm:presLayoutVars>
          <dgm:bulletEnabled val="1"/>
        </dgm:presLayoutVars>
      </dgm:prSet>
      <dgm:spPr/>
    </dgm:pt>
    <dgm:pt modelId="{E51FDB4B-E26D-4A81-9F1B-56E3594B5DA0}" type="pres">
      <dgm:prSet presAssocID="{502D50FA-8D91-42E0-B2A8-F41A8C161BE0}" presName="FiveNodes_1_text" presStyleLbl="node1" presStyleIdx="4" presStyleCnt="5">
        <dgm:presLayoutVars>
          <dgm:bulletEnabled val="1"/>
        </dgm:presLayoutVars>
      </dgm:prSet>
      <dgm:spPr/>
    </dgm:pt>
    <dgm:pt modelId="{CE4E9B15-5021-4180-8884-A3874B5F342C}" type="pres">
      <dgm:prSet presAssocID="{502D50FA-8D91-42E0-B2A8-F41A8C161BE0}" presName="FiveNodes_2_text" presStyleLbl="node1" presStyleIdx="4" presStyleCnt="5">
        <dgm:presLayoutVars>
          <dgm:bulletEnabled val="1"/>
        </dgm:presLayoutVars>
      </dgm:prSet>
      <dgm:spPr/>
    </dgm:pt>
    <dgm:pt modelId="{23D5FB36-1FCE-4746-9CB0-6EC76772BF61}" type="pres">
      <dgm:prSet presAssocID="{502D50FA-8D91-42E0-B2A8-F41A8C161BE0}" presName="FiveNodes_3_text" presStyleLbl="node1" presStyleIdx="4" presStyleCnt="5">
        <dgm:presLayoutVars>
          <dgm:bulletEnabled val="1"/>
        </dgm:presLayoutVars>
      </dgm:prSet>
      <dgm:spPr/>
    </dgm:pt>
    <dgm:pt modelId="{E97B3923-20F2-4ED5-9530-71DB51CB4326}" type="pres">
      <dgm:prSet presAssocID="{502D50FA-8D91-42E0-B2A8-F41A8C161BE0}" presName="FiveNodes_4_text" presStyleLbl="node1" presStyleIdx="4" presStyleCnt="5">
        <dgm:presLayoutVars>
          <dgm:bulletEnabled val="1"/>
        </dgm:presLayoutVars>
      </dgm:prSet>
      <dgm:spPr/>
    </dgm:pt>
    <dgm:pt modelId="{D7B84D42-B4C8-4E45-BC9A-5ACA23AD5A46}" type="pres">
      <dgm:prSet presAssocID="{502D50FA-8D91-42E0-B2A8-F41A8C161BE0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7F51CD08-18E7-4AD7-A7D4-3640E07DCA22}" type="presOf" srcId="{70D6657B-5A35-4D24-94A5-FAEB39CD46C7}" destId="{23D5FB36-1FCE-4746-9CB0-6EC76772BF61}" srcOrd="1" destOrd="0" presId="urn:microsoft.com/office/officeart/2005/8/layout/vProcess5"/>
    <dgm:cxn modelId="{4348E810-49FF-426D-B3A3-526456C70A31}" srcId="{502D50FA-8D91-42E0-B2A8-F41A8C161BE0}" destId="{5846C9E2-D4C6-4E8D-AE7E-96CA8B876838}" srcOrd="3" destOrd="0" parTransId="{10AB86F0-B7F7-4A06-97AC-1D0820463A4A}" sibTransId="{F15FDF78-B2D0-4822-8BF7-77EAED7F5E5F}"/>
    <dgm:cxn modelId="{EB231813-C2C9-424C-937C-7AF2F1A344C0}" type="presOf" srcId="{3292C0D5-D3A2-4872-9EBB-15602F6CDBBF}" destId="{D6A6AB77-2BDF-44A4-8762-3AD46D665376}" srcOrd="0" destOrd="0" presId="urn:microsoft.com/office/officeart/2005/8/layout/vProcess5"/>
    <dgm:cxn modelId="{9ED7C616-A931-4A12-BC77-AEE03D1114AE}" type="presOf" srcId="{670C0900-BDDF-48F9-918D-325490A874EE}" destId="{CE4E9B15-5021-4180-8884-A3874B5F342C}" srcOrd="1" destOrd="0" presId="urn:microsoft.com/office/officeart/2005/8/layout/vProcess5"/>
    <dgm:cxn modelId="{E97B6B29-0CBB-46D5-9D8B-9294AB466C43}" type="presOf" srcId="{F662DBB6-B978-4006-823F-C7F5F42CC649}" destId="{77D9AFEA-74AF-4565-B710-B5C29D3B49B5}" srcOrd="0" destOrd="0" presId="urn:microsoft.com/office/officeart/2005/8/layout/vProcess5"/>
    <dgm:cxn modelId="{C5A0CD2A-19CE-4845-81B5-DA3513DC4776}" type="presOf" srcId="{65B585B8-49F0-49D9-8A57-1307003F23DD}" destId="{BE9A44E4-9367-4EF9-85CC-C13334450118}" srcOrd="0" destOrd="0" presId="urn:microsoft.com/office/officeart/2005/8/layout/vProcess5"/>
    <dgm:cxn modelId="{FAF14938-A94E-426A-BECD-626BE0936E21}" type="presOf" srcId="{6A772743-EEDA-4C6D-B342-69F96551B9B4}" destId="{D7891AB5-8D92-4F0F-8339-B380EF36F24D}" srcOrd="0" destOrd="0" presId="urn:microsoft.com/office/officeart/2005/8/layout/vProcess5"/>
    <dgm:cxn modelId="{2212AF5C-4461-48C0-A59B-F5F101C00A5C}" srcId="{502D50FA-8D91-42E0-B2A8-F41A8C161BE0}" destId="{6A772743-EEDA-4C6D-B342-69F96551B9B4}" srcOrd="0" destOrd="0" parTransId="{BEAEDF69-C638-4C70-A1C0-A206DAEF179B}" sibTransId="{65B585B8-49F0-49D9-8A57-1307003F23DD}"/>
    <dgm:cxn modelId="{E0EF2F70-CE77-41A1-995D-D901DD5D4815}" type="presOf" srcId="{70D6657B-5A35-4D24-94A5-FAEB39CD46C7}" destId="{3E31FA60-A985-45A3-810C-009C7DCB82FE}" srcOrd="0" destOrd="0" presId="urn:microsoft.com/office/officeart/2005/8/layout/vProcess5"/>
    <dgm:cxn modelId="{4F827489-A6D7-427B-854C-E5824DCB440F}" type="presOf" srcId="{5846C9E2-D4C6-4E8D-AE7E-96CA8B876838}" destId="{6A756ED8-73A7-4D27-8A8A-7768A1F54AF3}" srcOrd="0" destOrd="0" presId="urn:microsoft.com/office/officeart/2005/8/layout/vProcess5"/>
    <dgm:cxn modelId="{FA14898E-15D4-4809-8C1C-ED099B009724}" type="presOf" srcId="{3292C0D5-D3A2-4872-9EBB-15602F6CDBBF}" destId="{D7B84D42-B4C8-4E45-BC9A-5ACA23AD5A46}" srcOrd="1" destOrd="0" presId="urn:microsoft.com/office/officeart/2005/8/layout/vProcess5"/>
    <dgm:cxn modelId="{684F5799-6E76-4955-B56C-4D12DB62CE70}" type="presOf" srcId="{6A772743-EEDA-4C6D-B342-69F96551B9B4}" destId="{E51FDB4B-E26D-4A81-9F1B-56E3594B5DA0}" srcOrd="1" destOrd="0" presId="urn:microsoft.com/office/officeart/2005/8/layout/vProcess5"/>
    <dgm:cxn modelId="{F8281E9A-E0C4-4911-9BD5-F5E5F7AE6AE8}" srcId="{502D50FA-8D91-42E0-B2A8-F41A8C161BE0}" destId="{3292C0D5-D3A2-4872-9EBB-15602F6CDBBF}" srcOrd="4" destOrd="0" parTransId="{D48FE598-0536-4E59-8BED-F9701B332794}" sibTransId="{E9F1B488-2BAE-472F-A30E-C3C1C20B22A0}"/>
    <dgm:cxn modelId="{5F00DC9A-3841-446A-A2ED-181A85209E3C}" type="presOf" srcId="{502D50FA-8D91-42E0-B2A8-F41A8C161BE0}" destId="{01198272-3CFB-4509-95CD-0EE9399B6E37}" srcOrd="0" destOrd="0" presId="urn:microsoft.com/office/officeart/2005/8/layout/vProcess5"/>
    <dgm:cxn modelId="{E8CB8FA6-AEF7-40B9-8089-E05D25E458E6}" type="presOf" srcId="{F15FDF78-B2D0-4822-8BF7-77EAED7F5E5F}" destId="{6A32195E-5894-4E49-B787-6364632F3531}" srcOrd="0" destOrd="0" presId="urn:microsoft.com/office/officeart/2005/8/layout/vProcess5"/>
    <dgm:cxn modelId="{0F4282AB-A319-4514-98C3-7E5ED48B89DE}" srcId="{502D50FA-8D91-42E0-B2A8-F41A8C161BE0}" destId="{670C0900-BDDF-48F9-918D-325490A874EE}" srcOrd="1" destOrd="0" parTransId="{EA2A9E3A-8C63-4894-A106-1284E241DB40}" sibTransId="{447C3E44-744F-466D-9C21-4963D2F475C9}"/>
    <dgm:cxn modelId="{D296BDB2-6596-4A24-B373-BD7F397A1743}" srcId="{502D50FA-8D91-42E0-B2A8-F41A8C161BE0}" destId="{70D6657B-5A35-4D24-94A5-FAEB39CD46C7}" srcOrd="2" destOrd="0" parTransId="{53A8CE03-AF46-4CB8-B8F9-CD1F9BD280FA}" sibTransId="{F662DBB6-B978-4006-823F-C7F5F42CC649}"/>
    <dgm:cxn modelId="{F4EEEBCF-4D31-4BB0-8B7F-6C1D09B72EE7}" type="presOf" srcId="{670C0900-BDDF-48F9-918D-325490A874EE}" destId="{47E34895-6BD2-4602-9DAD-EE1F4D647215}" srcOrd="0" destOrd="0" presId="urn:microsoft.com/office/officeart/2005/8/layout/vProcess5"/>
    <dgm:cxn modelId="{00F7B4E1-3321-4191-A34C-4FEB087147DE}" type="presOf" srcId="{447C3E44-744F-466D-9C21-4963D2F475C9}" destId="{19E11BA8-570F-4FE9-AF3B-7F677C08F17A}" srcOrd="0" destOrd="0" presId="urn:microsoft.com/office/officeart/2005/8/layout/vProcess5"/>
    <dgm:cxn modelId="{23373EFF-D5B4-49F5-85C3-0D4D7158D6CA}" type="presOf" srcId="{5846C9E2-D4C6-4E8D-AE7E-96CA8B876838}" destId="{E97B3923-20F2-4ED5-9530-71DB51CB4326}" srcOrd="1" destOrd="0" presId="urn:microsoft.com/office/officeart/2005/8/layout/vProcess5"/>
    <dgm:cxn modelId="{BFBBC108-DA34-4F91-9949-821AF9870E99}" type="presParOf" srcId="{01198272-3CFB-4509-95CD-0EE9399B6E37}" destId="{42000FB9-CC61-48E0-8694-CFFF064EA914}" srcOrd="0" destOrd="0" presId="urn:microsoft.com/office/officeart/2005/8/layout/vProcess5"/>
    <dgm:cxn modelId="{E99C7003-29D2-4A30-9354-0B6D16651ED0}" type="presParOf" srcId="{01198272-3CFB-4509-95CD-0EE9399B6E37}" destId="{D7891AB5-8D92-4F0F-8339-B380EF36F24D}" srcOrd="1" destOrd="0" presId="urn:microsoft.com/office/officeart/2005/8/layout/vProcess5"/>
    <dgm:cxn modelId="{7368E234-EBAF-4A65-A45C-A1610B13CDBC}" type="presParOf" srcId="{01198272-3CFB-4509-95CD-0EE9399B6E37}" destId="{47E34895-6BD2-4602-9DAD-EE1F4D647215}" srcOrd="2" destOrd="0" presId="urn:microsoft.com/office/officeart/2005/8/layout/vProcess5"/>
    <dgm:cxn modelId="{05790873-FA6E-4ED7-9D6C-3C30CB083712}" type="presParOf" srcId="{01198272-3CFB-4509-95CD-0EE9399B6E37}" destId="{3E31FA60-A985-45A3-810C-009C7DCB82FE}" srcOrd="3" destOrd="0" presId="urn:microsoft.com/office/officeart/2005/8/layout/vProcess5"/>
    <dgm:cxn modelId="{7CF0E6A5-25BE-4007-9D8B-5E29DB22D570}" type="presParOf" srcId="{01198272-3CFB-4509-95CD-0EE9399B6E37}" destId="{6A756ED8-73A7-4D27-8A8A-7768A1F54AF3}" srcOrd="4" destOrd="0" presId="urn:microsoft.com/office/officeart/2005/8/layout/vProcess5"/>
    <dgm:cxn modelId="{C77F41F7-B9B4-434B-AA82-9FC1E041D5AF}" type="presParOf" srcId="{01198272-3CFB-4509-95CD-0EE9399B6E37}" destId="{D6A6AB77-2BDF-44A4-8762-3AD46D665376}" srcOrd="5" destOrd="0" presId="urn:microsoft.com/office/officeart/2005/8/layout/vProcess5"/>
    <dgm:cxn modelId="{1203373E-F03B-4886-9561-46B83797458A}" type="presParOf" srcId="{01198272-3CFB-4509-95CD-0EE9399B6E37}" destId="{BE9A44E4-9367-4EF9-85CC-C13334450118}" srcOrd="6" destOrd="0" presId="urn:microsoft.com/office/officeart/2005/8/layout/vProcess5"/>
    <dgm:cxn modelId="{65113A82-15C6-44A9-AFF8-ADA2AC52B15B}" type="presParOf" srcId="{01198272-3CFB-4509-95CD-0EE9399B6E37}" destId="{19E11BA8-570F-4FE9-AF3B-7F677C08F17A}" srcOrd="7" destOrd="0" presId="urn:microsoft.com/office/officeart/2005/8/layout/vProcess5"/>
    <dgm:cxn modelId="{2B00822B-C15F-4987-A88C-906DAFBFF383}" type="presParOf" srcId="{01198272-3CFB-4509-95CD-0EE9399B6E37}" destId="{77D9AFEA-74AF-4565-B710-B5C29D3B49B5}" srcOrd="8" destOrd="0" presId="urn:microsoft.com/office/officeart/2005/8/layout/vProcess5"/>
    <dgm:cxn modelId="{D52073BF-4351-4E1E-9A11-7BD2C58BECD5}" type="presParOf" srcId="{01198272-3CFB-4509-95CD-0EE9399B6E37}" destId="{6A32195E-5894-4E49-B787-6364632F3531}" srcOrd="9" destOrd="0" presId="urn:microsoft.com/office/officeart/2005/8/layout/vProcess5"/>
    <dgm:cxn modelId="{2A1E4666-6813-4FE9-BC33-0D72E863DEDE}" type="presParOf" srcId="{01198272-3CFB-4509-95CD-0EE9399B6E37}" destId="{E51FDB4B-E26D-4A81-9F1B-56E3594B5DA0}" srcOrd="10" destOrd="0" presId="urn:microsoft.com/office/officeart/2005/8/layout/vProcess5"/>
    <dgm:cxn modelId="{21168723-FE00-4DF0-80E6-064C1945E246}" type="presParOf" srcId="{01198272-3CFB-4509-95CD-0EE9399B6E37}" destId="{CE4E9B15-5021-4180-8884-A3874B5F342C}" srcOrd="11" destOrd="0" presId="urn:microsoft.com/office/officeart/2005/8/layout/vProcess5"/>
    <dgm:cxn modelId="{9464E48D-EDFF-40FB-B545-ACC16C5A6644}" type="presParOf" srcId="{01198272-3CFB-4509-95CD-0EE9399B6E37}" destId="{23D5FB36-1FCE-4746-9CB0-6EC76772BF61}" srcOrd="12" destOrd="0" presId="urn:microsoft.com/office/officeart/2005/8/layout/vProcess5"/>
    <dgm:cxn modelId="{DE80F917-1DCE-47F5-9790-54FA65C2355F}" type="presParOf" srcId="{01198272-3CFB-4509-95CD-0EE9399B6E37}" destId="{E97B3923-20F2-4ED5-9530-71DB51CB4326}" srcOrd="13" destOrd="0" presId="urn:microsoft.com/office/officeart/2005/8/layout/vProcess5"/>
    <dgm:cxn modelId="{DFAD970B-9182-42D1-9318-B49CC1BA5C34}" type="presParOf" srcId="{01198272-3CFB-4509-95CD-0EE9399B6E37}" destId="{D7B84D42-B4C8-4E45-BC9A-5ACA23AD5A46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BB662F2-C97C-4DD9-AC16-DA4D6CDD7C93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d-ID"/>
        </a:p>
      </dgm:t>
    </dgm:pt>
    <dgm:pt modelId="{A7AAA610-E663-42AF-9CC7-9CFFE590FFE3}">
      <dgm:prSet phldrT="[Text]"/>
      <dgm:spPr/>
      <dgm:t>
        <a:bodyPr/>
        <a:lstStyle/>
        <a:p>
          <a:r>
            <a:rPr lang="id-ID" dirty="0"/>
            <a:t>Distribusi probabilitas mewakili sifat-sifat populasi melalui parameternya</a:t>
          </a:r>
        </a:p>
      </dgm:t>
    </dgm:pt>
    <dgm:pt modelId="{B83C6948-3BA7-467F-AB9F-239A09D43B69}" type="parTrans" cxnId="{71998432-02BD-48B4-905B-EA7BBEFC5978}">
      <dgm:prSet/>
      <dgm:spPr/>
      <dgm:t>
        <a:bodyPr/>
        <a:lstStyle/>
        <a:p>
          <a:endParaRPr lang="id-ID"/>
        </a:p>
      </dgm:t>
    </dgm:pt>
    <dgm:pt modelId="{B9E76142-F408-45B8-AF75-757756D4DB46}" type="sibTrans" cxnId="{71998432-02BD-48B4-905B-EA7BBEFC5978}">
      <dgm:prSet/>
      <dgm:spPr/>
      <dgm:t>
        <a:bodyPr/>
        <a:lstStyle/>
        <a:p>
          <a:endParaRPr lang="id-ID"/>
        </a:p>
      </dgm:t>
    </dgm:pt>
    <dgm:pt modelId="{F035CE7B-AF6C-405C-A0AD-8A877C01D4BA}">
      <dgm:prSet phldrT="[Text]"/>
      <dgm:spPr/>
      <dgm:t>
        <a:bodyPr/>
        <a:lstStyle/>
        <a:p>
          <a:r>
            <a:rPr lang="id-ID" dirty="0"/>
            <a:t>Pengetahuan kita tentang distribusi probabilitas dari populasi sangat penting untuk ketepatan dalam mengambil kesimpulan tentang karakteristik populasi</a:t>
          </a:r>
        </a:p>
      </dgm:t>
    </dgm:pt>
    <dgm:pt modelId="{C8218F49-D967-4FC4-920D-5517CF76F604}" type="parTrans" cxnId="{8D0F8CCD-41B1-4690-94E0-4151A7EAF489}">
      <dgm:prSet/>
      <dgm:spPr/>
      <dgm:t>
        <a:bodyPr/>
        <a:lstStyle/>
        <a:p>
          <a:endParaRPr lang="id-ID"/>
        </a:p>
      </dgm:t>
    </dgm:pt>
    <dgm:pt modelId="{788E3064-5AA8-4860-A31C-03AF7039C313}" type="sibTrans" cxnId="{8D0F8CCD-41B1-4690-94E0-4151A7EAF489}">
      <dgm:prSet/>
      <dgm:spPr/>
      <dgm:t>
        <a:bodyPr/>
        <a:lstStyle/>
        <a:p>
          <a:endParaRPr lang="id-ID"/>
        </a:p>
      </dgm:t>
    </dgm:pt>
    <dgm:pt modelId="{970A101E-1659-4C91-85C6-535D6B849BE9}">
      <dgm:prSet phldrT="[Text]" phldr="1"/>
      <dgm:spPr/>
      <dgm:t>
        <a:bodyPr/>
        <a:lstStyle/>
        <a:p>
          <a:endParaRPr lang="id-ID"/>
        </a:p>
      </dgm:t>
    </dgm:pt>
    <dgm:pt modelId="{E0211966-F505-42BC-A178-6FD18DD43EF6}" type="parTrans" cxnId="{06531728-12E2-4603-8D5C-5F6EC04C21DA}">
      <dgm:prSet/>
      <dgm:spPr/>
      <dgm:t>
        <a:bodyPr/>
        <a:lstStyle/>
        <a:p>
          <a:endParaRPr lang="id-ID"/>
        </a:p>
      </dgm:t>
    </dgm:pt>
    <dgm:pt modelId="{7F1173F9-A97A-40AA-BE3C-37F11B00CCAF}" type="sibTrans" cxnId="{06531728-12E2-4603-8D5C-5F6EC04C21DA}">
      <dgm:prSet/>
      <dgm:spPr/>
      <dgm:t>
        <a:bodyPr/>
        <a:lstStyle/>
        <a:p>
          <a:endParaRPr lang="id-ID"/>
        </a:p>
      </dgm:t>
    </dgm:pt>
    <dgm:pt modelId="{86D430BC-53F2-42B6-ABB3-96BF75B9A9C6}">
      <dgm:prSet phldrT="[Text]"/>
      <dgm:spPr/>
      <dgm:t>
        <a:bodyPr/>
        <a:lstStyle/>
        <a:p>
          <a:r>
            <a:rPr lang="id-ID" dirty="0"/>
            <a:t>Oleh karenanya, betapa pentingnya kita mempelajari ASUMSI-ASUMSI tentang distribusi probabilitas dari populasi</a:t>
          </a:r>
        </a:p>
      </dgm:t>
    </dgm:pt>
    <dgm:pt modelId="{C97776EC-7FF8-427F-96F3-A149CD1F0A25}" type="parTrans" cxnId="{DC8EF711-1318-45CB-8D95-176B76943C62}">
      <dgm:prSet/>
      <dgm:spPr/>
      <dgm:t>
        <a:bodyPr/>
        <a:lstStyle/>
        <a:p>
          <a:endParaRPr lang="id-ID"/>
        </a:p>
      </dgm:t>
    </dgm:pt>
    <dgm:pt modelId="{39A134ED-7974-4979-9C5E-BAC57F894F60}" type="sibTrans" cxnId="{DC8EF711-1318-45CB-8D95-176B76943C62}">
      <dgm:prSet/>
      <dgm:spPr/>
      <dgm:t>
        <a:bodyPr/>
        <a:lstStyle/>
        <a:p>
          <a:endParaRPr lang="id-ID"/>
        </a:p>
      </dgm:t>
    </dgm:pt>
    <dgm:pt modelId="{9F19241D-C292-4ABD-A52E-B5A2748316B1}">
      <dgm:prSet phldrT="[Text]"/>
      <dgm:spPr/>
      <dgm:t>
        <a:bodyPr/>
        <a:lstStyle/>
        <a:p>
          <a:r>
            <a:rPr lang="id-ID" dirty="0"/>
            <a:t>Setiap analisis data statistik terdapat sejumlah asumsi yang perlu diperhatikan, salah satunya adalah distribusi probabilitas populasi</a:t>
          </a:r>
        </a:p>
      </dgm:t>
    </dgm:pt>
    <dgm:pt modelId="{0A071875-F8E3-4F4A-9D55-5CD639267FC2}" type="parTrans" cxnId="{EE7727CF-4A72-4E3D-9931-D0B5E831A35D}">
      <dgm:prSet/>
      <dgm:spPr/>
      <dgm:t>
        <a:bodyPr/>
        <a:lstStyle/>
        <a:p>
          <a:endParaRPr lang="id-ID"/>
        </a:p>
      </dgm:t>
    </dgm:pt>
    <dgm:pt modelId="{EEC66F0E-A421-4A95-B81F-1579097FEC72}" type="sibTrans" cxnId="{EE7727CF-4A72-4E3D-9931-D0B5E831A35D}">
      <dgm:prSet/>
      <dgm:spPr/>
      <dgm:t>
        <a:bodyPr/>
        <a:lstStyle/>
        <a:p>
          <a:endParaRPr lang="id-ID"/>
        </a:p>
      </dgm:t>
    </dgm:pt>
    <dgm:pt modelId="{18F206AF-504C-40DF-BE72-DFFFF698F48A}">
      <dgm:prSet phldrT="[Text]" phldr="1"/>
      <dgm:spPr/>
      <dgm:t>
        <a:bodyPr/>
        <a:lstStyle/>
        <a:p>
          <a:endParaRPr lang="id-ID"/>
        </a:p>
      </dgm:t>
    </dgm:pt>
    <dgm:pt modelId="{7D809321-3B71-4991-B95B-B8FAA0CBA35D}" type="parTrans" cxnId="{D307105A-7E9C-4291-B60F-0E3FD7547227}">
      <dgm:prSet/>
      <dgm:spPr/>
      <dgm:t>
        <a:bodyPr/>
        <a:lstStyle/>
        <a:p>
          <a:endParaRPr lang="id-ID"/>
        </a:p>
      </dgm:t>
    </dgm:pt>
    <dgm:pt modelId="{75CA72DE-9C31-4DAB-9185-C76EEDDD294D}" type="sibTrans" cxnId="{D307105A-7E9C-4291-B60F-0E3FD7547227}">
      <dgm:prSet/>
      <dgm:spPr/>
      <dgm:t>
        <a:bodyPr/>
        <a:lstStyle/>
        <a:p>
          <a:endParaRPr lang="id-ID"/>
        </a:p>
      </dgm:t>
    </dgm:pt>
    <dgm:pt modelId="{977EBC24-1373-4131-A7BD-C86A3BD68E87}">
      <dgm:prSet phldrT="[Text]"/>
      <dgm:spPr/>
      <dgm:t>
        <a:bodyPr/>
        <a:lstStyle/>
        <a:p>
          <a:r>
            <a:rPr lang="id-ID" dirty="0"/>
            <a:t>Pelanggaran terhadap asumsi tersebut berdampak pada KUALITAS kesimpulan yang dihasilkan</a:t>
          </a:r>
        </a:p>
      </dgm:t>
    </dgm:pt>
    <dgm:pt modelId="{CE583A6C-EE49-462B-8F79-4CB46ABDC50C}" type="parTrans" cxnId="{5220F6DD-7145-4420-BEC9-5A0420AD1615}">
      <dgm:prSet/>
      <dgm:spPr/>
      <dgm:t>
        <a:bodyPr/>
        <a:lstStyle/>
        <a:p>
          <a:endParaRPr lang="id-ID"/>
        </a:p>
      </dgm:t>
    </dgm:pt>
    <dgm:pt modelId="{3BD4D6F8-FB1B-4039-BDD8-723CCE4FAC2B}" type="sibTrans" cxnId="{5220F6DD-7145-4420-BEC9-5A0420AD1615}">
      <dgm:prSet/>
      <dgm:spPr/>
      <dgm:t>
        <a:bodyPr/>
        <a:lstStyle/>
        <a:p>
          <a:endParaRPr lang="id-ID"/>
        </a:p>
      </dgm:t>
    </dgm:pt>
    <dgm:pt modelId="{F573B4B0-2DA1-40C2-A36A-3B60C0C0DB8B}">
      <dgm:prSet phldrT="[Text]" phldr="1"/>
      <dgm:spPr/>
      <dgm:t>
        <a:bodyPr/>
        <a:lstStyle/>
        <a:p>
          <a:endParaRPr lang="id-ID"/>
        </a:p>
      </dgm:t>
    </dgm:pt>
    <dgm:pt modelId="{5388449E-6E06-4478-8341-34B1E4E649C0}" type="parTrans" cxnId="{6BCD0EAE-3FC0-48FE-B261-B85097A7B71E}">
      <dgm:prSet/>
      <dgm:spPr/>
      <dgm:t>
        <a:bodyPr/>
        <a:lstStyle/>
        <a:p>
          <a:endParaRPr lang="id-ID"/>
        </a:p>
      </dgm:t>
    </dgm:pt>
    <dgm:pt modelId="{B4976E5B-44D1-48F5-B1E6-6955139D8CB6}" type="sibTrans" cxnId="{6BCD0EAE-3FC0-48FE-B261-B85097A7B71E}">
      <dgm:prSet/>
      <dgm:spPr/>
      <dgm:t>
        <a:bodyPr/>
        <a:lstStyle/>
        <a:p>
          <a:endParaRPr lang="id-ID"/>
        </a:p>
      </dgm:t>
    </dgm:pt>
    <dgm:pt modelId="{4D317340-5A20-4BB2-B4FA-97984319D059}">
      <dgm:prSet/>
      <dgm:spPr/>
      <dgm:t>
        <a:bodyPr/>
        <a:lstStyle/>
        <a:p>
          <a:endParaRPr lang="id-ID" dirty="0"/>
        </a:p>
      </dgm:t>
    </dgm:pt>
    <dgm:pt modelId="{145C01D8-3DCF-4E36-AD20-98CA6E79E49E}" type="parTrans" cxnId="{39F9AC21-7CF4-4E25-A026-D82477C553F5}">
      <dgm:prSet/>
      <dgm:spPr/>
      <dgm:t>
        <a:bodyPr/>
        <a:lstStyle/>
        <a:p>
          <a:endParaRPr lang="id-ID"/>
        </a:p>
      </dgm:t>
    </dgm:pt>
    <dgm:pt modelId="{55932AD8-7103-4F93-8577-2DA8595A947D}" type="sibTrans" cxnId="{39F9AC21-7CF4-4E25-A026-D82477C553F5}">
      <dgm:prSet/>
      <dgm:spPr/>
      <dgm:t>
        <a:bodyPr/>
        <a:lstStyle/>
        <a:p>
          <a:endParaRPr lang="id-ID"/>
        </a:p>
      </dgm:t>
    </dgm:pt>
    <dgm:pt modelId="{D2E2BCF1-759B-419F-8604-7C301A9FF72F}">
      <dgm:prSet phldrT="[Text]" phldr="1"/>
      <dgm:spPr/>
      <dgm:t>
        <a:bodyPr/>
        <a:lstStyle/>
        <a:p>
          <a:endParaRPr lang="id-ID" dirty="0"/>
        </a:p>
      </dgm:t>
    </dgm:pt>
    <dgm:pt modelId="{2EB8E624-231F-4339-8842-AF797D25D831}" type="sibTrans" cxnId="{86A59922-9317-4A12-8377-E442EABC94A4}">
      <dgm:prSet/>
      <dgm:spPr/>
      <dgm:t>
        <a:bodyPr/>
        <a:lstStyle/>
        <a:p>
          <a:endParaRPr lang="id-ID"/>
        </a:p>
      </dgm:t>
    </dgm:pt>
    <dgm:pt modelId="{ACCC396C-4BC5-4EEA-948A-F16C46F28461}" type="parTrans" cxnId="{86A59922-9317-4A12-8377-E442EABC94A4}">
      <dgm:prSet/>
      <dgm:spPr/>
      <dgm:t>
        <a:bodyPr/>
        <a:lstStyle/>
        <a:p>
          <a:endParaRPr lang="id-ID"/>
        </a:p>
      </dgm:t>
    </dgm:pt>
    <dgm:pt modelId="{619B3397-4187-4E34-8E06-501B5EA5D2BD}" type="pres">
      <dgm:prSet presAssocID="{3BB662F2-C97C-4DD9-AC16-DA4D6CDD7C93}" presName="linearFlow" presStyleCnt="0">
        <dgm:presLayoutVars>
          <dgm:dir/>
          <dgm:animLvl val="lvl"/>
          <dgm:resizeHandles val="exact"/>
        </dgm:presLayoutVars>
      </dgm:prSet>
      <dgm:spPr/>
    </dgm:pt>
    <dgm:pt modelId="{6BAFC22C-F2F2-4046-98D9-D7BCB53EE7EC}" type="pres">
      <dgm:prSet presAssocID="{D2E2BCF1-759B-419F-8604-7C301A9FF72F}" presName="composite" presStyleCnt="0"/>
      <dgm:spPr/>
    </dgm:pt>
    <dgm:pt modelId="{5A1D5BAC-4B84-40E0-9B5F-8079168A1A17}" type="pres">
      <dgm:prSet presAssocID="{D2E2BCF1-759B-419F-8604-7C301A9FF72F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2F21CEFA-FD3B-4357-9B06-4207685A8434}" type="pres">
      <dgm:prSet presAssocID="{D2E2BCF1-759B-419F-8604-7C301A9FF72F}" presName="descendantText" presStyleLbl="alignAcc1" presStyleIdx="0" presStyleCnt="3">
        <dgm:presLayoutVars>
          <dgm:bulletEnabled val="1"/>
        </dgm:presLayoutVars>
      </dgm:prSet>
      <dgm:spPr/>
    </dgm:pt>
    <dgm:pt modelId="{8B32AAF0-C877-4A1F-A00E-ADDA6055B60B}" type="pres">
      <dgm:prSet presAssocID="{2EB8E624-231F-4339-8842-AF797D25D831}" presName="sp" presStyleCnt="0"/>
      <dgm:spPr/>
    </dgm:pt>
    <dgm:pt modelId="{DBC0721E-7CB0-4657-B736-CC13746CFC6A}" type="pres">
      <dgm:prSet presAssocID="{970A101E-1659-4C91-85C6-535D6B849BE9}" presName="composite" presStyleCnt="0"/>
      <dgm:spPr/>
    </dgm:pt>
    <dgm:pt modelId="{4E4D250D-00F0-423B-868D-649A429FE15B}" type="pres">
      <dgm:prSet presAssocID="{970A101E-1659-4C91-85C6-535D6B849BE9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4B487BAF-A808-4046-AD14-56B276583702}" type="pres">
      <dgm:prSet presAssocID="{970A101E-1659-4C91-85C6-535D6B849BE9}" presName="descendantText" presStyleLbl="alignAcc1" presStyleIdx="1" presStyleCnt="3">
        <dgm:presLayoutVars>
          <dgm:bulletEnabled val="1"/>
        </dgm:presLayoutVars>
      </dgm:prSet>
      <dgm:spPr/>
    </dgm:pt>
    <dgm:pt modelId="{9A31B725-08E5-4118-8743-B850B9B2B5E3}" type="pres">
      <dgm:prSet presAssocID="{7F1173F9-A97A-40AA-BE3C-37F11B00CCAF}" presName="sp" presStyleCnt="0"/>
      <dgm:spPr/>
    </dgm:pt>
    <dgm:pt modelId="{6BD51516-5DE2-4414-B70A-29ED3FF8A203}" type="pres">
      <dgm:prSet presAssocID="{18F206AF-504C-40DF-BE72-DFFFF698F48A}" presName="composite" presStyleCnt="0"/>
      <dgm:spPr/>
    </dgm:pt>
    <dgm:pt modelId="{C43F9F22-372E-494A-914B-A22D6F386E64}" type="pres">
      <dgm:prSet presAssocID="{18F206AF-504C-40DF-BE72-DFFFF698F48A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9949DD2E-2816-4206-B3F3-3A28E23DAF3D}" type="pres">
      <dgm:prSet presAssocID="{18F206AF-504C-40DF-BE72-DFFFF698F48A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BC4B090B-929A-4043-A50D-1C97B07EF120}" type="presOf" srcId="{18F206AF-504C-40DF-BE72-DFFFF698F48A}" destId="{C43F9F22-372E-494A-914B-A22D6F386E64}" srcOrd="0" destOrd="0" presId="urn:microsoft.com/office/officeart/2005/8/layout/chevron2"/>
    <dgm:cxn modelId="{DC8EF711-1318-45CB-8D95-176B76943C62}" srcId="{970A101E-1659-4C91-85C6-535D6B849BE9}" destId="{86D430BC-53F2-42B6-ABB3-96BF75B9A9C6}" srcOrd="0" destOrd="0" parTransId="{C97776EC-7FF8-427F-96F3-A149CD1F0A25}" sibTransId="{39A134ED-7974-4979-9C5E-BAC57F894F60}"/>
    <dgm:cxn modelId="{39F9AC21-7CF4-4E25-A026-D82477C553F5}" srcId="{18F206AF-504C-40DF-BE72-DFFFF698F48A}" destId="{4D317340-5A20-4BB2-B4FA-97984319D059}" srcOrd="1" destOrd="0" parTransId="{145C01D8-3DCF-4E36-AD20-98CA6E79E49E}" sibTransId="{55932AD8-7103-4F93-8577-2DA8595A947D}"/>
    <dgm:cxn modelId="{2D330922-2B2A-41E4-943D-AC2250872CCD}" type="presOf" srcId="{86D430BC-53F2-42B6-ABB3-96BF75B9A9C6}" destId="{4B487BAF-A808-4046-AD14-56B276583702}" srcOrd="0" destOrd="0" presId="urn:microsoft.com/office/officeart/2005/8/layout/chevron2"/>
    <dgm:cxn modelId="{86A59922-9317-4A12-8377-E442EABC94A4}" srcId="{3BB662F2-C97C-4DD9-AC16-DA4D6CDD7C93}" destId="{D2E2BCF1-759B-419F-8604-7C301A9FF72F}" srcOrd="0" destOrd="0" parTransId="{ACCC396C-4BC5-4EEA-948A-F16C46F28461}" sibTransId="{2EB8E624-231F-4339-8842-AF797D25D831}"/>
    <dgm:cxn modelId="{06531728-12E2-4603-8D5C-5F6EC04C21DA}" srcId="{3BB662F2-C97C-4DD9-AC16-DA4D6CDD7C93}" destId="{970A101E-1659-4C91-85C6-535D6B849BE9}" srcOrd="1" destOrd="0" parTransId="{E0211966-F505-42BC-A178-6FD18DD43EF6}" sibTransId="{7F1173F9-A97A-40AA-BE3C-37F11B00CCAF}"/>
    <dgm:cxn modelId="{71998432-02BD-48B4-905B-EA7BBEFC5978}" srcId="{D2E2BCF1-759B-419F-8604-7C301A9FF72F}" destId="{A7AAA610-E663-42AF-9CC7-9CFFE590FFE3}" srcOrd="0" destOrd="0" parTransId="{B83C6948-3BA7-467F-AB9F-239A09D43B69}" sibTransId="{B9E76142-F408-45B8-AF75-757756D4DB46}"/>
    <dgm:cxn modelId="{563E8343-9E03-48A5-BB12-0BFAA7A6600C}" type="presOf" srcId="{3BB662F2-C97C-4DD9-AC16-DA4D6CDD7C93}" destId="{619B3397-4187-4E34-8E06-501B5EA5D2BD}" srcOrd="0" destOrd="0" presId="urn:microsoft.com/office/officeart/2005/8/layout/chevron2"/>
    <dgm:cxn modelId="{66C91B70-000E-4368-B378-F93EC88855C8}" type="presOf" srcId="{F573B4B0-2DA1-40C2-A36A-3B60C0C0DB8B}" destId="{9949DD2E-2816-4206-B3F3-3A28E23DAF3D}" srcOrd="0" destOrd="2" presId="urn:microsoft.com/office/officeart/2005/8/layout/chevron2"/>
    <dgm:cxn modelId="{D307105A-7E9C-4291-B60F-0E3FD7547227}" srcId="{3BB662F2-C97C-4DD9-AC16-DA4D6CDD7C93}" destId="{18F206AF-504C-40DF-BE72-DFFFF698F48A}" srcOrd="2" destOrd="0" parTransId="{7D809321-3B71-4991-B95B-B8FAA0CBA35D}" sibTransId="{75CA72DE-9C31-4DAB-9185-C76EEDDD294D}"/>
    <dgm:cxn modelId="{5068408A-C325-4972-B08A-93951B6B293B}" type="presOf" srcId="{A7AAA610-E663-42AF-9CC7-9CFFE590FFE3}" destId="{2F21CEFA-FD3B-4357-9B06-4207685A8434}" srcOrd="0" destOrd="0" presId="urn:microsoft.com/office/officeart/2005/8/layout/chevron2"/>
    <dgm:cxn modelId="{78196A98-B4C0-4890-94F4-C6178256B743}" type="presOf" srcId="{F035CE7B-AF6C-405C-A0AD-8A877C01D4BA}" destId="{2F21CEFA-FD3B-4357-9B06-4207685A8434}" srcOrd="0" destOrd="1" presId="urn:microsoft.com/office/officeart/2005/8/layout/chevron2"/>
    <dgm:cxn modelId="{396DDF9E-BA6C-4131-8B65-FB91F00E9795}" type="presOf" srcId="{4D317340-5A20-4BB2-B4FA-97984319D059}" destId="{9949DD2E-2816-4206-B3F3-3A28E23DAF3D}" srcOrd="0" destOrd="1" presId="urn:microsoft.com/office/officeart/2005/8/layout/chevron2"/>
    <dgm:cxn modelId="{837407A0-973C-458A-BF04-550E0AB2CF5B}" type="presOf" srcId="{970A101E-1659-4C91-85C6-535D6B849BE9}" destId="{4E4D250D-00F0-423B-868D-649A429FE15B}" srcOrd="0" destOrd="0" presId="urn:microsoft.com/office/officeart/2005/8/layout/chevron2"/>
    <dgm:cxn modelId="{6BCD0EAE-3FC0-48FE-B261-B85097A7B71E}" srcId="{18F206AF-504C-40DF-BE72-DFFFF698F48A}" destId="{F573B4B0-2DA1-40C2-A36A-3B60C0C0DB8B}" srcOrd="2" destOrd="0" parTransId="{5388449E-6E06-4478-8341-34B1E4E649C0}" sibTransId="{B4976E5B-44D1-48F5-B1E6-6955139D8CB6}"/>
    <dgm:cxn modelId="{C69BCABC-6A9D-4144-9AE3-099FAF1D84DE}" type="presOf" srcId="{D2E2BCF1-759B-419F-8604-7C301A9FF72F}" destId="{5A1D5BAC-4B84-40E0-9B5F-8079168A1A17}" srcOrd="0" destOrd="0" presId="urn:microsoft.com/office/officeart/2005/8/layout/chevron2"/>
    <dgm:cxn modelId="{8D0F8CCD-41B1-4690-94E0-4151A7EAF489}" srcId="{D2E2BCF1-759B-419F-8604-7C301A9FF72F}" destId="{F035CE7B-AF6C-405C-A0AD-8A877C01D4BA}" srcOrd="1" destOrd="0" parTransId="{C8218F49-D967-4FC4-920D-5517CF76F604}" sibTransId="{788E3064-5AA8-4860-A31C-03AF7039C313}"/>
    <dgm:cxn modelId="{EE7727CF-4A72-4E3D-9931-D0B5E831A35D}" srcId="{970A101E-1659-4C91-85C6-535D6B849BE9}" destId="{9F19241D-C292-4ABD-A52E-B5A2748316B1}" srcOrd="1" destOrd="0" parTransId="{0A071875-F8E3-4F4A-9D55-5CD639267FC2}" sibTransId="{EEC66F0E-A421-4A95-B81F-1579097FEC72}"/>
    <dgm:cxn modelId="{5220F6DD-7145-4420-BEC9-5A0420AD1615}" srcId="{18F206AF-504C-40DF-BE72-DFFFF698F48A}" destId="{977EBC24-1373-4131-A7BD-C86A3BD68E87}" srcOrd="0" destOrd="0" parTransId="{CE583A6C-EE49-462B-8F79-4CB46ABDC50C}" sibTransId="{3BD4D6F8-FB1B-4039-BDD8-723CCE4FAC2B}"/>
    <dgm:cxn modelId="{50E59EE5-E78D-44A2-885D-EC605CF63851}" type="presOf" srcId="{9F19241D-C292-4ABD-A52E-B5A2748316B1}" destId="{4B487BAF-A808-4046-AD14-56B276583702}" srcOrd="0" destOrd="1" presId="urn:microsoft.com/office/officeart/2005/8/layout/chevron2"/>
    <dgm:cxn modelId="{B6C9CEFB-2AA9-4327-8859-7FE0F53386AE}" type="presOf" srcId="{977EBC24-1373-4131-A7BD-C86A3BD68E87}" destId="{9949DD2E-2816-4206-B3F3-3A28E23DAF3D}" srcOrd="0" destOrd="0" presId="urn:microsoft.com/office/officeart/2005/8/layout/chevron2"/>
    <dgm:cxn modelId="{92615E59-64D8-456D-95D1-C9A3DB5BB021}" type="presParOf" srcId="{619B3397-4187-4E34-8E06-501B5EA5D2BD}" destId="{6BAFC22C-F2F2-4046-98D9-D7BCB53EE7EC}" srcOrd="0" destOrd="0" presId="urn:microsoft.com/office/officeart/2005/8/layout/chevron2"/>
    <dgm:cxn modelId="{7D347E51-06E5-41CB-89B2-9E068B6AEDA3}" type="presParOf" srcId="{6BAFC22C-F2F2-4046-98D9-D7BCB53EE7EC}" destId="{5A1D5BAC-4B84-40E0-9B5F-8079168A1A17}" srcOrd="0" destOrd="0" presId="urn:microsoft.com/office/officeart/2005/8/layout/chevron2"/>
    <dgm:cxn modelId="{C763C80D-0C48-4F33-94BA-76E9C4FAA9F9}" type="presParOf" srcId="{6BAFC22C-F2F2-4046-98D9-D7BCB53EE7EC}" destId="{2F21CEFA-FD3B-4357-9B06-4207685A8434}" srcOrd="1" destOrd="0" presId="urn:microsoft.com/office/officeart/2005/8/layout/chevron2"/>
    <dgm:cxn modelId="{C2021873-D945-4418-8325-30AFAE8BFD53}" type="presParOf" srcId="{619B3397-4187-4E34-8E06-501B5EA5D2BD}" destId="{8B32AAF0-C877-4A1F-A00E-ADDA6055B60B}" srcOrd="1" destOrd="0" presId="urn:microsoft.com/office/officeart/2005/8/layout/chevron2"/>
    <dgm:cxn modelId="{F9A5328E-C8B6-4337-9B2C-85D53DCD3D91}" type="presParOf" srcId="{619B3397-4187-4E34-8E06-501B5EA5D2BD}" destId="{DBC0721E-7CB0-4657-B736-CC13746CFC6A}" srcOrd="2" destOrd="0" presId="urn:microsoft.com/office/officeart/2005/8/layout/chevron2"/>
    <dgm:cxn modelId="{B8EF1028-8719-4463-9195-A70DBA3E72C2}" type="presParOf" srcId="{DBC0721E-7CB0-4657-B736-CC13746CFC6A}" destId="{4E4D250D-00F0-423B-868D-649A429FE15B}" srcOrd="0" destOrd="0" presId="urn:microsoft.com/office/officeart/2005/8/layout/chevron2"/>
    <dgm:cxn modelId="{BE4877FF-E245-4457-A5C8-ED65CC1E9618}" type="presParOf" srcId="{DBC0721E-7CB0-4657-B736-CC13746CFC6A}" destId="{4B487BAF-A808-4046-AD14-56B276583702}" srcOrd="1" destOrd="0" presId="urn:microsoft.com/office/officeart/2005/8/layout/chevron2"/>
    <dgm:cxn modelId="{365657D3-491E-4056-9CFD-3A34926FA15B}" type="presParOf" srcId="{619B3397-4187-4E34-8E06-501B5EA5D2BD}" destId="{9A31B725-08E5-4118-8743-B850B9B2B5E3}" srcOrd="3" destOrd="0" presId="urn:microsoft.com/office/officeart/2005/8/layout/chevron2"/>
    <dgm:cxn modelId="{2DBBBAD0-442F-4CB5-B94C-65B52D4D54A0}" type="presParOf" srcId="{619B3397-4187-4E34-8E06-501B5EA5D2BD}" destId="{6BD51516-5DE2-4414-B70A-29ED3FF8A203}" srcOrd="4" destOrd="0" presId="urn:microsoft.com/office/officeart/2005/8/layout/chevron2"/>
    <dgm:cxn modelId="{D011F3B2-4119-4616-8344-AC5188436CD2}" type="presParOf" srcId="{6BD51516-5DE2-4414-B70A-29ED3FF8A203}" destId="{C43F9F22-372E-494A-914B-A22D6F386E64}" srcOrd="0" destOrd="0" presId="urn:microsoft.com/office/officeart/2005/8/layout/chevron2"/>
    <dgm:cxn modelId="{BA8F07AD-6DF1-4CDC-BE50-D46E05DCC860}" type="presParOf" srcId="{6BD51516-5DE2-4414-B70A-29ED3FF8A203}" destId="{9949DD2E-2816-4206-B3F3-3A28E23DAF3D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891AB5-8D92-4F0F-8339-B380EF36F24D}">
      <dsp:nvSpPr>
        <dsp:cNvPr id="0" name=""/>
        <dsp:cNvSpPr/>
      </dsp:nvSpPr>
      <dsp:spPr>
        <a:xfrm>
          <a:off x="0" y="0"/>
          <a:ext cx="4283202" cy="6812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2900" kern="1200" dirty="0"/>
            <a:t>PENGUKURAN</a:t>
          </a:r>
        </a:p>
      </dsp:txBody>
      <dsp:txXfrm>
        <a:off x="19952" y="19952"/>
        <a:ext cx="3468401" cy="641324"/>
      </dsp:txXfrm>
    </dsp:sp>
    <dsp:sp modelId="{47E34895-6BD2-4602-9DAD-EE1F4D647215}">
      <dsp:nvSpPr>
        <dsp:cNvPr id="0" name=""/>
        <dsp:cNvSpPr/>
      </dsp:nvSpPr>
      <dsp:spPr>
        <a:xfrm>
          <a:off x="319849" y="775843"/>
          <a:ext cx="4283202" cy="6812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2900" kern="1200" dirty="0"/>
            <a:t>DATA</a:t>
          </a:r>
        </a:p>
      </dsp:txBody>
      <dsp:txXfrm>
        <a:off x="339801" y="795795"/>
        <a:ext cx="3480650" cy="641324"/>
      </dsp:txXfrm>
    </dsp:sp>
    <dsp:sp modelId="{3E31FA60-A985-45A3-810C-009C7DCB82FE}">
      <dsp:nvSpPr>
        <dsp:cNvPr id="0" name=""/>
        <dsp:cNvSpPr/>
      </dsp:nvSpPr>
      <dsp:spPr>
        <a:xfrm>
          <a:off x="639698" y="1551686"/>
          <a:ext cx="4283202" cy="6812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2900" kern="1200" dirty="0"/>
            <a:t>DESKRIPSI DATA</a:t>
          </a:r>
        </a:p>
      </dsp:txBody>
      <dsp:txXfrm>
        <a:off x="659650" y="1571638"/>
        <a:ext cx="3480650" cy="641324"/>
      </dsp:txXfrm>
    </dsp:sp>
    <dsp:sp modelId="{6A756ED8-73A7-4D27-8A8A-7768A1F54AF3}">
      <dsp:nvSpPr>
        <dsp:cNvPr id="0" name=""/>
        <dsp:cNvSpPr/>
      </dsp:nvSpPr>
      <dsp:spPr>
        <a:xfrm>
          <a:off x="959548" y="2327529"/>
          <a:ext cx="4283202" cy="6812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2900" kern="1200" dirty="0"/>
            <a:t>ANALISIS DATA</a:t>
          </a:r>
        </a:p>
      </dsp:txBody>
      <dsp:txXfrm>
        <a:off x="979500" y="2347481"/>
        <a:ext cx="3480650" cy="641324"/>
      </dsp:txXfrm>
    </dsp:sp>
    <dsp:sp modelId="{D6A6AB77-2BDF-44A4-8762-3AD46D665376}">
      <dsp:nvSpPr>
        <dsp:cNvPr id="0" name=""/>
        <dsp:cNvSpPr/>
      </dsp:nvSpPr>
      <dsp:spPr>
        <a:xfrm>
          <a:off x="1279397" y="3103372"/>
          <a:ext cx="4283202" cy="6812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2900" kern="1200" dirty="0"/>
            <a:t>INFERENSIA</a:t>
          </a:r>
        </a:p>
      </dsp:txBody>
      <dsp:txXfrm>
        <a:off x="1299349" y="3123324"/>
        <a:ext cx="3480650" cy="641324"/>
      </dsp:txXfrm>
    </dsp:sp>
    <dsp:sp modelId="{BE9A44E4-9367-4EF9-85CC-C13334450118}">
      <dsp:nvSpPr>
        <dsp:cNvPr id="0" name=""/>
        <dsp:cNvSpPr/>
      </dsp:nvSpPr>
      <dsp:spPr>
        <a:xfrm>
          <a:off x="3840403" y="497674"/>
          <a:ext cx="442798" cy="442798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d-ID" sz="2000" kern="1200"/>
        </a:p>
      </dsp:txBody>
      <dsp:txXfrm>
        <a:off x="3940033" y="497674"/>
        <a:ext cx="243538" cy="333205"/>
      </dsp:txXfrm>
    </dsp:sp>
    <dsp:sp modelId="{19E11BA8-570F-4FE9-AF3B-7F677C08F17A}">
      <dsp:nvSpPr>
        <dsp:cNvPr id="0" name=""/>
        <dsp:cNvSpPr/>
      </dsp:nvSpPr>
      <dsp:spPr>
        <a:xfrm>
          <a:off x="4160253" y="1273517"/>
          <a:ext cx="442798" cy="442798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d-ID" sz="2000" kern="1200"/>
        </a:p>
      </dsp:txBody>
      <dsp:txXfrm>
        <a:off x="4259883" y="1273517"/>
        <a:ext cx="243538" cy="333205"/>
      </dsp:txXfrm>
    </dsp:sp>
    <dsp:sp modelId="{77D9AFEA-74AF-4565-B710-B5C29D3B49B5}">
      <dsp:nvSpPr>
        <dsp:cNvPr id="0" name=""/>
        <dsp:cNvSpPr/>
      </dsp:nvSpPr>
      <dsp:spPr>
        <a:xfrm>
          <a:off x="4480102" y="2038007"/>
          <a:ext cx="442798" cy="442798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d-ID" sz="2000" kern="1200"/>
        </a:p>
      </dsp:txBody>
      <dsp:txXfrm>
        <a:off x="4579732" y="2038007"/>
        <a:ext cx="243538" cy="333205"/>
      </dsp:txXfrm>
    </dsp:sp>
    <dsp:sp modelId="{6A32195E-5894-4E49-B787-6364632F3531}">
      <dsp:nvSpPr>
        <dsp:cNvPr id="0" name=""/>
        <dsp:cNvSpPr/>
      </dsp:nvSpPr>
      <dsp:spPr>
        <a:xfrm>
          <a:off x="4799952" y="2821419"/>
          <a:ext cx="442798" cy="442798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d-ID" sz="2000" kern="1200"/>
        </a:p>
      </dsp:txBody>
      <dsp:txXfrm>
        <a:off x="4899582" y="2821419"/>
        <a:ext cx="243538" cy="33320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1D5BAC-4B84-40E0-9B5F-8079168A1A17}">
      <dsp:nvSpPr>
        <dsp:cNvPr id="0" name=""/>
        <dsp:cNvSpPr/>
      </dsp:nvSpPr>
      <dsp:spPr>
        <a:xfrm rot="5400000">
          <a:off x="-269369" y="269821"/>
          <a:ext cx="1795797" cy="125705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d-ID" sz="3500" kern="1200" dirty="0"/>
        </a:p>
      </dsp:txBody>
      <dsp:txXfrm rot="-5400000">
        <a:off x="1" y="628980"/>
        <a:ext cx="1257058" cy="538739"/>
      </dsp:txXfrm>
    </dsp:sp>
    <dsp:sp modelId="{2F21CEFA-FD3B-4357-9B06-4207685A8434}">
      <dsp:nvSpPr>
        <dsp:cNvPr id="0" name=""/>
        <dsp:cNvSpPr/>
      </dsp:nvSpPr>
      <dsp:spPr>
        <a:xfrm rot="5400000">
          <a:off x="4159694" y="-2902184"/>
          <a:ext cx="1167268" cy="697254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0795" rIns="10795" bIns="1079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d-ID" sz="1700" kern="1200" dirty="0"/>
            <a:t>Distribusi probabilitas mewakili sifat-sifat populasi melalui parameternya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d-ID" sz="1700" kern="1200" dirty="0"/>
            <a:t>Pengetahuan kita tentang distribusi probabilitas dari populasi sangat penting untuk ketepatan dalam mengambil kesimpulan tentang karakteristik populasi</a:t>
          </a:r>
        </a:p>
      </dsp:txBody>
      <dsp:txXfrm rot="-5400000">
        <a:off x="1257058" y="57433"/>
        <a:ext cx="6915560" cy="1053306"/>
      </dsp:txXfrm>
    </dsp:sp>
    <dsp:sp modelId="{4E4D250D-00F0-423B-868D-649A429FE15B}">
      <dsp:nvSpPr>
        <dsp:cNvPr id="0" name=""/>
        <dsp:cNvSpPr/>
      </dsp:nvSpPr>
      <dsp:spPr>
        <a:xfrm rot="5400000">
          <a:off x="-269369" y="1873370"/>
          <a:ext cx="1795797" cy="125705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d-ID" sz="3500" kern="1200"/>
        </a:p>
      </dsp:txBody>
      <dsp:txXfrm rot="-5400000">
        <a:off x="1" y="2232529"/>
        <a:ext cx="1257058" cy="538739"/>
      </dsp:txXfrm>
    </dsp:sp>
    <dsp:sp modelId="{4B487BAF-A808-4046-AD14-56B276583702}">
      <dsp:nvSpPr>
        <dsp:cNvPr id="0" name=""/>
        <dsp:cNvSpPr/>
      </dsp:nvSpPr>
      <dsp:spPr>
        <a:xfrm rot="5400000">
          <a:off x="4159694" y="-1298635"/>
          <a:ext cx="1167268" cy="697254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0795" rIns="10795" bIns="1079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d-ID" sz="1700" kern="1200" dirty="0"/>
            <a:t>Oleh karenanya, betapa pentingnya kita mempelajari ASUMSI-ASUMSI tentang distribusi probabilitas dari populasi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d-ID" sz="1700" kern="1200" dirty="0"/>
            <a:t>Setiap analisis data statistik terdapat sejumlah asumsi yang perlu diperhatikan, salah satunya adalah distribusi probabilitas populasi</a:t>
          </a:r>
        </a:p>
      </dsp:txBody>
      <dsp:txXfrm rot="-5400000">
        <a:off x="1257058" y="1660982"/>
        <a:ext cx="6915560" cy="1053306"/>
      </dsp:txXfrm>
    </dsp:sp>
    <dsp:sp modelId="{C43F9F22-372E-494A-914B-A22D6F386E64}">
      <dsp:nvSpPr>
        <dsp:cNvPr id="0" name=""/>
        <dsp:cNvSpPr/>
      </dsp:nvSpPr>
      <dsp:spPr>
        <a:xfrm rot="5400000">
          <a:off x="-269369" y="3476919"/>
          <a:ext cx="1795797" cy="125705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d-ID" sz="3500" kern="1200"/>
        </a:p>
      </dsp:txBody>
      <dsp:txXfrm rot="-5400000">
        <a:off x="1" y="3836078"/>
        <a:ext cx="1257058" cy="538739"/>
      </dsp:txXfrm>
    </dsp:sp>
    <dsp:sp modelId="{9949DD2E-2816-4206-B3F3-3A28E23DAF3D}">
      <dsp:nvSpPr>
        <dsp:cNvPr id="0" name=""/>
        <dsp:cNvSpPr/>
      </dsp:nvSpPr>
      <dsp:spPr>
        <a:xfrm rot="5400000">
          <a:off x="4159694" y="304913"/>
          <a:ext cx="1167268" cy="697254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0795" rIns="10795" bIns="1079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d-ID" sz="1700" kern="1200" dirty="0"/>
            <a:t>Pelanggaran terhadap asumsi tersebut berdampak pada KUALITAS kesimpulan yang dihasilkan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id-ID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id-ID" sz="1700" kern="1200"/>
        </a:p>
      </dsp:txBody>
      <dsp:txXfrm rot="-5400000">
        <a:off x="1257058" y="3264531"/>
        <a:ext cx="6915560" cy="10533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1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169671B-947A-44A3-A764-A91E66D4692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4B23CC-4610-41C4-A0CF-67A30700C47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7299BE-0F96-4D8C-8AC3-AFAE1A841C66}" type="datetimeFigureOut">
              <a:rPr lang="en-US" smtClean="0"/>
              <a:t>2/16/2022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94FC55-2324-40BC-8420-15EC835D957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3EC604-E5A5-4A58-AC5A-211F83D37CA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3B048B-0EBA-466F-928F-37073F3BFB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5076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4692AC-01A2-4EFF-966B-504F28E82D7A}" type="datetimeFigureOut">
              <a:rPr lang="en-US" noProof="0" smtClean="0"/>
              <a:t>2/16/2022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ED498D-6977-40EC-8E5E-7EB644D5E759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522643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ED498D-6977-40EC-8E5E-7EB644D5E75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7833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B86DDB7C-E18D-4B0E-A458-C86AB37D6D3C}" type="slidenum">
              <a:rPr lang="en-US" sz="1200" smtClean="0"/>
              <a:pPr eaLnBrk="1" hangingPunct="1"/>
              <a:t>12</a:t>
            </a:fld>
            <a:endParaRPr lang="en-US" sz="1200"/>
          </a:p>
        </p:txBody>
      </p:sp>
      <p:sp>
        <p:nvSpPr>
          <p:cNvPr id="28675" name="Rectangle 1026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id-ID"/>
          </a:p>
        </p:txBody>
      </p:sp>
      <p:sp>
        <p:nvSpPr>
          <p:cNvPr id="28676" name="Rectangle 1027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93700" y="692150"/>
            <a:ext cx="6072188" cy="34163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id-ID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FA8A0E12-932A-436B-9CE9-08159F617852}" type="slidenum">
              <a:rPr lang="en-US" sz="1200" smtClean="0"/>
              <a:pPr eaLnBrk="1" hangingPunct="1"/>
              <a:t>17</a:t>
            </a:fld>
            <a:endParaRPr lang="en-US" sz="1200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id-ID"/>
          </a:p>
        </p:txBody>
      </p:sp>
      <p:sp>
        <p:nvSpPr>
          <p:cNvPr id="30724" name="Rectangle 3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accent1">
                    <a:lumMod val="40000"/>
                    <a:lumOff val="60000"/>
                  </a:schemeClr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A7EE9-F079-4AED-9858-DCD74447B2DE}" type="datetime1">
              <a:rPr lang="en-US" smtClean="0"/>
              <a:t>2/16/2022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TEACH A COURSE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1504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D92C4CF0-BD34-45B4-94FF-59AD3A70A7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400165"/>
          </a:xfrm>
          <a:noFill/>
        </p:spPr>
        <p:txBody>
          <a:bodyPr lIns="0" tIns="792000" anchor="ctr" anchorCtr="0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4804496" y="0"/>
            <a:ext cx="7387504" cy="6446520"/>
          </a:xfrm>
          <a:prstGeom prst="rect">
            <a:avLst/>
          </a:prstGeom>
          <a:solidFill>
            <a:schemeClr val="accent1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7110AB5-E047-427B-9192-3F2FCCB479A8}"/>
              </a:ext>
            </a:extLst>
          </p:cNvPr>
          <p:cNvSpPr/>
          <p:nvPr userDrawn="1"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488254"/>
            <a:ext cx="3517567" cy="1087974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3625" y="2038720"/>
            <a:ext cx="3517567" cy="3311706"/>
          </a:xfrm>
        </p:spPr>
        <p:txBody>
          <a:bodyPr lIns="91440" rIns="91440">
            <a:normAutofit/>
          </a:bodyPr>
          <a:lstStyle>
            <a:lvl1pPr marL="216000" indent="-216000">
              <a:spcAft>
                <a:spcPts val="0"/>
              </a:spcAft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5">
            <a:extLst>
              <a:ext uri="{FF2B5EF4-FFF2-40B4-BE49-F238E27FC236}">
                <a16:creationId xmlns:a16="http://schemas.microsoft.com/office/drawing/2014/main" id="{00A2BA60-500D-4BD0-8C7F-2936FDDD15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18426" y="6446838"/>
            <a:ext cx="2584850" cy="365125"/>
          </a:xfrm>
        </p:spPr>
        <p:txBody>
          <a:bodyPr/>
          <a:lstStyle/>
          <a:p>
            <a:fld id="{397F0DEF-140C-43BE-9FE2-8C6F0F16B2BD}" type="datetime1">
              <a:rPr lang="en-US" smtClean="0"/>
              <a:t>2/16/2022</a:t>
            </a:fld>
            <a:endParaRPr lang="en-US" dirty="0"/>
          </a:p>
        </p:txBody>
      </p:sp>
      <p:sp>
        <p:nvSpPr>
          <p:cNvPr id="13" name="Footer Placeholder 6">
            <a:extLst>
              <a:ext uri="{FF2B5EF4-FFF2-40B4-BE49-F238E27FC236}">
                <a16:creationId xmlns:a16="http://schemas.microsoft.com/office/drawing/2014/main" id="{371A0A82-5458-43A1-AD4C-A4FF7CD09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3051" y="6446838"/>
            <a:ext cx="6818262" cy="365125"/>
          </a:xfrm>
        </p:spPr>
        <p:txBody>
          <a:bodyPr/>
          <a:lstStyle/>
          <a:p>
            <a:r>
              <a:rPr lang="en-US" dirty="0"/>
              <a:t>TEACH A COURSE</a:t>
            </a:r>
          </a:p>
        </p:txBody>
      </p:sp>
      <p:sp>
        <p:nvSpPr>
          <p:cNvPr id="14" name="Slide Number Placeholder 7">
            <a:extLst>
              <a:ext uri="{FF2B5EF4-FFF2-40B4-BE49-F238E27FC236}">
                <a16:creationId xmlns:a16="http://schemas.microsoft.com/office/drawing/2014/main" id="{2ABD9582-0263-41AF-B003-2E7489485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30596" y="6446838"/>
            <a:ext cx="617912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FF66DD5E-2E55-4BFB-8214-2B5C5051F28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599113" y="1692275"/>
            <a:ext cx="6592887" cy="3190875"/>
          </a:xfrm>
          <a:solidFill>
            <a:schemeClr val="bg1">
              <a:lumMod val="85000"/>
              <a:alpha val="50000"/>
            </a:schemeClr>
          </a:solidFill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6A38BEF-96DA-4CBE-8464-985906D9F5F1}"/>
              </a:ext>
            </a:extLst>
          </p:cNvPr>
          <p:cNvCxnSpPr>
            <a:cxnSpLocks/>
          </p:cNvCxnSpPr>
          <p:nvPr userDrawn="1"/>
        </p:nvCxnSpPr>
        <p:spPr>
          <a:xfrm>
            <a:off x="723686" y="1767848"/>
            <a:ext cx="3291840" cy="0"/>
          </a:xfrm>
          <a:prstGeom prst="line">
            <a:avLst/>
          </a:prstGeom>
          <a:ln w="15875">
            <a:solidFill>
              <a:srgbClr val="26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7394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262E62-E8FA-42DE-BC7E-BA73A13FCBF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3200" cy="6400800"/>
          </a:xfr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957EED-32E8-4384-BFBB-06742F30AA8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356422" y="5034909"/>
            <a:ext cx="6835291" cy="817251"/>
          </a:xfrm>
          <a:solidFill>
            <a:srgbClr val="262626"/>
          </a:solidFill>
        </p:spPr>
        <p:txBody>
          <a:bodyPr lIns="396000" tIns="0" anchor="ctr" anchorCtr="0">
            <a:normAutofit/>
          </a:bodyPr>
          <a:lstStyle>
            <a:lvl1pPr>
              <a:defRPr sz="240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Subtitle</a:t>
            </a:r>
            <a:endParaRPr lang="ru-RU" dirty="0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23EC876B-6AD7-452A-94C9-45B89DA7D7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56143" y="3975295"/>
            <a:ext cx="6835858" cy="1089350"/>
          </a:xfrm>
          <a:custGeom>
            <a:avLst/>
            <a:gdLst>
              <a:gd name="connsiteX0" fmla="*/ 0 w 6906198"/>
              <a:gd name="connsiteY0" fmla="*/ 0 h 1089350"/>
              <a:gd name="connsiteX1" fmla="*/ 6906198 w 6906198"/>
              <a:gd name="connsiteY1" fmla="*/ 0 h 1089350"/>
              <a:gd name="connsiteX2" fmla="*/ 6906198 w 6906198"/>
              <a:gd name="connsiteY2" fmla="*/ 1089350 h 1089350"/>
              <a:gd name="connsiteX3" fmla="*/ 3805731 w 6906198"/>
              <a:gd name="connsiteY3" fmla="*/ 1089350 h 1089350"/>
              <a:gd name="connsiteX4" fmla="*/ 218470 w 6906198"/>
              <a:gd name="connsiteY4" fmla="*/ 1089350 h 1089350"/>
              <a:gd name="connsiteX5" fmla="*/ 0 w 6906198"/>
              <a:gd name="connsiteY5" fmla="*/ 1089350 h 108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06198" h="1089350">
                <a:moveTo>
                  <a:pt x="0" y="0"/>
                </a:moveTo>
                <a:lnTo>
                  <a:pt x="6906198" y="0"/>
                </a:lnTo>
                <a:lnTo>
                  <a:pt x="6906198" y="1089350"/>
                </a:lnTo>
                <a:lnTo>
                  <a:pt x="3805731" y="1089350"/>
                </a:lnTo>
                <a:lnTo>
                  <a:pt x="218470" y="1089350"/>
                </a:lnTo>
                <a:lnTo>
                  <a:pt x="0" y="1089350"/>
                </a:lnTo>
                <a:close/>
              </a:path>
            </a:pathLst>
          </a:custGeom>
          <a:solidFill>
            <a:srgbClr val="262626"/>
          </a:solidFill>
        </p:spPr>
        <p:txBody>
          <a:bodyPr wrap="square" lIns="396000" tIns="252000" anchor="t" anchorCtr="0">
            <a:noAutofit/>
          </a:bodyPr>
          <a:lstStyle>
            <a:lvl1pPr>
              <a:lnSpc>
                <a:spcPct val="90000"/>
              </a:lnSpc>
              <a:defRPr sz="36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First Lesson Summary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7110AB5-E047-427B-9192-3F2FCCB479A8}"/>
              </a:ext>
            </a:extLst>
          </p:cNvPr>
          <p:cNvSpPr/>
          <p:nvPr userDrawn="1"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8635" y="0"/>
            <a:ext cx="3998873" cy="5852160"/>
          </a:xfrm>
          <a:solidFill>
            <a:srgbClr val="262626"/>
          </a:solidFill>
        </p:spPr>
        <p:txBody>
          <a:bodyPr lIns="360000" tIns="46800" rIns="360000" anchor="ctr" anchorCtr="0">
            <a:normAutofit/>
          </a:bodyPr>
          <a:lstStyle>
            <a:lvl1pPr marL="0" indent="0">
              <a:buNone/>
              <a:defRPr lang="en-US" dirty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5">
            <a:extLst>
              <a:ext uri="{FF2B5EF4-FFF2-40B4-BE49-F238E27FC236}">
                <a16:creationId xmlns:a16="http://schemas.microsoft.com/office/drawing/2014/main" id="{00A2BA60-500D-4BD0-8C7F-2936FDDD15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18426" y="6446838"/>
            <a:ext cx="2584850" cy="365125"/>
          </a:xfrm>
        </p:spPr>
        <p:txBody>
          <a:bodyPr/>
          <a:lstStyle/>
          <a:p>
            <a:fld id="{9071F196-4D99-4CA1-AF3D-D9270AA86530}" type="datetime1">
              <a:rPr lang="en-US" smtClean="0"/>
              <a:t>2/16/2022</a:t>
            </a:fld>
            <a:endParaRPr lang="en-US" dirty="0"/>
          </a:p>
        </p:txBody>
      </p:sp>
      <p:sp>
        <p:nvSpPr>
          <p:cNvPr id="13" name="Footer Placeholder 6">
            <a:extLst>
              <a:ext uri="{FF2B5EF4-FFF2-40B4-BE49-F238E27FC236}">
                <a16:creationId xmlns:a16="http://schemas.microsoft.com/office/drawing/2014/main" id="{371A0A82-5458-43A1-AD4C-A4FF7CD09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3051" y="6446838"/>
            <a:ext cx="6818262" cy="365125"/>
          </a:xfrm>
        </p:spPr>
        <p:txBody>
          <a:bodyPr/>
          <a:lstStyle/>
          <a:p>
            <a:r>
              <a:rPr lang="en-US" dirty="0"/>
              <a:t>TEACH A COURSE</a:t>
            </a:r>
          </a:p>
        </p:txBody>
      </p:sp>
      <p:sp>
        <p:nvSpPr>
          <p:cNvPr id="14" name="Slide Number Placeholder 7">
            <a:extLst>
              <a:ext uri="{FF2B5EF4-FFF2-40B4-BE49-F238E27FC236}">
                <a16:creationId xmlns:a16="http://schemas.microsoft.com/office/drawing/2014/main" id="{2ABD9582-0263-41AF-B003-2E7489485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30596" y="6446838"/>
            <a:ext cx="617912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120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475C95-6709-4448-8164-8B465DDBFDB6}" type="datetime1">
              <a:rPr lang="en-US" smtClean="0"/>
              <a:t>2/16/2022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r>
              <a:rPr lang="en-US" dirty="0"/>
              <a:t>TEACH A COURSE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3191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F7F20-8C66-4EC1-8B7F-C46610CF684D}" type="datetimeFigureOut">
              <a:rPr lang="en-US" smtClean="0"/>
              <a:pPr/>
              <a:t>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9D865-37D2-4910-AD25-02BE563A8A8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6170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367" y="76200"/>
            <a:ext cx="10464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0"/>
            <a:ext cx="109728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3938589"/>
            <a:ext cx="109728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2004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26150008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6800" y="304800"/>
            <a:ext cx="9347200" cy="838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36800" y="1395413"/>
            <a:ext cx="45720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7112000" y="1395413"/>
            <a:ext cx="4572000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7112000" y="3757613"/>
            <a:ext cx="4572000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F4CA38-7015-4384-8C8F-56BBF2954E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384167"/>
      </p:ext>
    </p:extLst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 userDrawn="1"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C3818-5B7F-4F38-B42C-7D48EDABA17E}" type="datetime1">
              <a:rPr lang="en-US" smtClean="0"/>
              <a:t>2/16/2022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TEACH A COURSE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313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ree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5A408-237F-4430-903D-49994B8E1677}" type="datetime1">
              <a:rPr lang="en-US" smtClean="0"/>
              <a:t>2/16/2022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TEACH A COURSE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Picture Placeholder 5">
            <a:extLst>
              <a:ext uri="{FF2B5EF4-FFF2-40B4-BE49-F238E27FC236}">
                <a16:creationId xmlns:a16="http://schemas.microsoft.com/office/drawing/2014/main" id="{7BF857FE-9EDF-40AC-A282-858EC0C2C6A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408000"/>
          </a:xfrm>
        </p:spPr>
        <p:txBody>
          <a:bodyPr anchor="ctr" anchorCtr="0">
            <a:normAutofit/>
          </a:bodyPr>
          <a:lstStyle>
            <a:lvl1pPr algn="ctr">
              <a:defRPr sz="16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13" name="Title 7">
            <a:extLst>
              <a:ext uri="{FF2B5EF4-FFF2-40B4-BE49-F238E27FC236}">
                <a16:creationId xmlns:a16="http://schemas.microsoft.com/office/drawing/2014/main" id="{8BBD3378-DD0B-4070-88AA-07DEEA1B7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96537"/>
          </a:xfrm>
          <a:solidFill>
            <a:schemeClr val="accent1">
              <a:lumMod val="40000"/>
              <a:lumOff val="60000"/>
              <a:alpha val="50000"/>
            </a:schemeClr>
          </a:solidFill>
        </p:spPr>
        <p:txBody>
          <a:bodyPr lIns="720000" tIns="108000" anchor="ctr" anchorCtr="0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B8349DBD-05C9-497A-BAB7-08CE307FB9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44355" y="1812759"/>
            <a:ext cx="4954159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2F227ADD-898B-46CB-92A8-AC4962D208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99901" y="1812759"/>
            <a:ext cx="4954159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B0AF26B-41C3-4BBB-A8E9-8EAB965C6D7A}"/>
              </a:ext>
            </a:extLst>
          </p:cNvPr>
          <p:cNvCxnSpPr/>
          <p:nvPr userDrawn="1"/>
        </p:nvCxnSpPr>
        <p:spPr>
          <a:xfrm>
            <a:off x="-600" y="1283417"/>
            <a:ext cx="121932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6789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Picture with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C8CE4-6594-4434-AA7B-C5DDAFBE02A0}" type="datetime1">
              <a:rPr lang="en-US" smtClean="0"/>
              <a:t>2/16/2022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TEACH A COURSE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Picture Placeholder 5">
            <a:extLst>
              <a:ext uri="{FF2B5EF4-FFF2-40B4-BE49-F238E27FC236}">
                <a16:creationId xmlns:a16="http://schemas.microsoft.com/office/drawing/2014/main" id="{7BF857FE-9EDF-40AC-A282-858EC0C2C6A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408000"/>
          </a:xfrm>
        </p:spPr>
        <p:txBody>
          <a:bodyPr anchor="ctr" anchorCtr="0">
            <a:normAutofit/>
          </a:bodyPr>
          <a:lstStyle>
            <a:lvl1pPr algn="ctr">
              <a:defRPr sz="16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13" name="Title 7">
            <a:extLst>
              <a:ext uri="{FF2B5EF4-FFF2-40B4-BE49-F238E27FC236}">
                <a16:creationId xmlns:a16="http://schemas.microsoft.com/office/drawing/2014/main" id="{8BBD3378-DD0B-4070-88AA-07DEEA1B7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96537"/>
          </a:xfrm>
          <a:solidFill>
            <a:schemeClr val="accent1">
              <a:lumMod val="40000"/>
              <a:lumOff val="60000"/>
              <a:alpha val="50000"/>
            </a:schemeClr>
          </a:solidFill>
        </p:spPr>
        <p:txBody>
          <a:bodyPr lIns="684000" tIns="108000" anchor="ctr" anchorCtr="0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B8349DBD-05C9-497A-BAB7-08CE307FB9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47981" y="1812759"/>
            <a:ext cx="10905457" cy="40884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B0AF26B-41C3-4BBB-A8E9-8EAB965C6D7A}"/>
              </a:ext>
            </a:extLst>
          </p:cNvPr>
          <p:cNvCxnSpPr/>
          <p:nvPr userDrawn="1"/>
        </p:nvCxnSpPr>
        <p:spPr>
          <a:xfrm>
            <a:off x="-600" y="1283417"/>
            <a:ext cx="121932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4329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EC21F8EC-6CCD-434E-925E-0A9FF574DA1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1907362"/>
            <a:ext cx="12192000" cy="4493433"/>
          </a:xfr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30332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464540"/>
            <a:ext cx="10058400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176FD-E365-4307-A1BF-FBA56929E02D}" type="datetime1">
              <a:rPr lang="en-US" smtClean="0"/>
              <a:t>2/16/2022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TEACH A COURSE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8DEBF4F-95EE-485E-BCD1-56682C51B641}"/>
              </a:ext>
            </a:extLst>
          </p:cNvPr>
          <p:cNvCxnSpPr/>
          <p:nvPr userDrawn="1"/>
        </p:nvCxnSpPr>
        <p:spPr>
          <a:xfrm>
            <a:off x="0" y="1900553"/>
            <a:ext cx="12192000" cy="0"/>
          </a:xfrm>
          <a:prstGeom prst="line">
            <a:avLst/>
          </a:prstGeom>
          <a:ln>
            <a:solidFill>
              <a:srgbClr val="26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1316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64CC3-3A25-40C5-8F52-C7B371775282}" type="datetime1">
              <a:rPr lang="en-US" smtClean="0"/>
              <a:t>2/16/2022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TEACH A COURSE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C85C68E9-6B5E-46D9-AAB7-BE93B1378B8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1907362"/>
            <a:ext cx="12192000" cy="4493433"/>
          </a:xfr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Title 7">
            <a:extLst>
              <a:ext uri="{FF2B5EF4-FFF2-40B4-BE49-F238E27FC236}">
                <a16:creationId xmlns:a16="http://schemas.microsoft.com/office/drawing/2014/main" id="{7DEE74D2-9B60-4DE8-9A31-91D3CBA8D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30332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390A09A4-2667-45F1-9F4E-37A50F1F58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80347" y="2346008"/>
            <a:ext cx="10058400" cy="3748194"/>
          </a:xfrm>
        </p:spPr>
        <p:txBody>
          <a:bodyPr numCol="2" spcCol="540000"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A14E254-0C82-4865-9922-29444D17B571}"/>
              </a:ext>
            </a:extLst>
          </p:cNvPr>
          <p:cNvCxnSpPr/>
          <p:nvPr userDrawn="1"/>
        </p:nvCxnSpPr>
        <p:spPr>
          <a:xfrm>
            <a:off x="0" y="1900553"/>
            <a:ext cx="12192000" cy="0"/>
          </a:xfrm>
          <a:prstGeom prst="line">
            <a:avLst/>
          </a:prstGeom>
          <a:ln>
            <a:solidFill>
              <a:srgbClr val="26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1068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53904-8E92-4E81-A5F1-2FE23324A701}" type="datetime1">
              <a:rPr lang="en-US" smtClean="0"/>
              <a:t>2/16/2022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TEACH A COURSE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1844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61582-894B-4548-8F6A-77DD222024CA}" type="datetime1">
              <a:rPr lang="en-US" smtClean="0"/>
              <a:t>2/16/2022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TEACH A COURSE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175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1FD72-49BE-4A27-B81D-6695ECD46A0C}" type="datetime1">
              <a:rPr lang="en-US" smtClean="0"/>
              <a:t>2/16/2022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TEACH A COURSE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2940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BCE8B62D-7B77-49C5-A369-DA7962108BC9}" type="datetime1">
              <a:rPr lang="en-US" smtClean="0"/>
              <a:t>2/16/2022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43051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 dirty="0"/>
              <a:t>TEACH A COURSE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30596" y="6446838"/>
            <a:ext cx="6179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232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34" r:id="rId2"/>
    <p:sldLayoutId id="2147483740" r:id="rId3"/>
    <p:sldLayoutId id="2147483741" r:id="rId4"/>
    <p:sldLayoutId id="2147483735" r:id="rId5"/>
    <p:sldLayoutId id="2147483738" r:id="rId6"/>
    <p:sldLayoutId id="2147483730" r:id="rId7"/>
    <p:sldLayoutId id="2147483731" r:id="rId8"/>
    <p:sldLayoutId id="2147483732" r:id="rId9"/>
    <p:sldLayoutId id="2147483736" r:id="rId10"/>
    <p:sldLayoutId id="2147483737" r:id="rId11"/>
    <p:sldLayoutId id="2147483733" r:id="rId12"/>
    <p:sldLayoutId id="2147483742" r:id="rId13"/>
    <p:sldLayoutId id="2147483743" r:id="rId14"/>
    <p:sldLayoutId id="2147483744" r:id="rId15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hyperlink" Target="SPSS/distribusi%20probabilitas.pdf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1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14.w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2.jpeg"/><Relationship Id="rId5" Type="http://schemas.openxmlformats.org/officeDocument/2006/relationships/image" Target="../media/image21.jpeg"/><Relationship Id="rId4" Type="http://schemas.openxmlformats.org/officeDocument/2006/relationships/image" Target="../media/image20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jpeg"/><Relationship Id="rId13" Type="http://schemas.openxmlformats.org/officeDocument/2006/relationships/image" Target="../media/image32.jpeg"/><Relationship Id="rId3" Type="http://schemas.openxmlformats.org/officeDocument/2006/relationships/image" Target="../media/image24.jpeg"/><Relationship Id="rId7" Type="http://schemas.openxmlformats.org/officeDocument/2006/relationships/image" Target="../media/image26.jpeg"/><Relationship Id="rId12" Type="http://schemas.openxmlformats.org/officeDocument/2006/relationships/image" Target="../media/image31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5.wmf"/><Relationship Id="rId11" Type="http://schemas.openxmlformats.org/officeDocument/2006/relationships/image" Target="../media/image30.png"/><Relationship Id="rId5" Type="http://schemas.openxmlformats.org/officeDocument/2006/relationships/oleObject" Target="../embeddings/oleObject8.bin"/><Relationship Id="rId15" Type="http://schemas.openxmlformats.org/officeDocument/2006/relationships/image" Target="../media/image23.wmf"/><Relationship Id="rId10" Type="http://schemas.openxmlformats.org/officeDocument/2006/relationships/image" Target="../media/image29.jpeg"/><Relationship Id="rId4" Type="http://schemas.openxmlformats.org/officeDocument/2006/relationships/image" Target="../media/image25.wmf"/><Relationship Id="rId9" Type="http://schemas.openxmlformats.org/officeDocument/2006/relationships/image" Target="../media/image28.jpeg"/><Relationship Id="rId14" Type="http://schemas.openxmlformats.org/officeDocument/2006/relationships/oleObject" Target="../embeddings/oleObject9.bin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wmf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01D26BD-C777-4D54-BB49-2E97776B305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87"/>
            <a:ext cx="12191999" cy="4914912"/>
          </a:xfrm>
          <a:prstGeom prst="rect">
            <a:avLst/>
          </a:prstGeom>
        </p:spPr>
      </p:pic>
      <p:sp>
        <p:nvSpPr>
          <p:cNvPr id="24" name="Rectangle 17">
            <a:extLst>
              <a:ext uri="{FF2B5EF4-FFF2-40B4-BE49-F238E27FC236}">
                <a16:creationId xmlns:a16="http://schemas.microsoft.com/office/drawing/2014/main" id="{0B4FB531-34DA-4777-9BD5-5B885DC38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15076"/>
            <a:ext cx="12188952" cy="1942924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512D56-3115-4658-A559-1918ADBF37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8675" y="5120639"/>
            <a:ext cx="7137263" cy="1280161"/>
          </a:xfrm>
        </p:spPr>
        <p:txBody>
          <a:bodyPr anchor="ctr">
            <a:normAutofit/>
          </a:bodyPr>
          <a:lstStyle/>
          <a:p>
            <a:pPr algn="r"/>
            <a:r>
              <a:rPr lang="en-US" sz="4800" dirty="0" err="1">
                <a:solidFill>
                  <a:srgbClr val="FFFFFF"/>
                </a:solidFill>
              </a:rPr>
              <a:t>Statistika</a:t>
            </a:r>
            <a:r>
              <a:rPr lang="en-US" sz="4800" dirty="0">
                <a:solidFill>
                  <a:srgbClr val="FFFFFF"/>
                </a:solidFill>
              </a:rPr>
              <a:t> </a:t>
            </a:r>
          </a:p>
        </p:txBody>
      </p:sp>
      <p:cxnSp>
        <p:nvCxnSpPr>
          <p:cNvPr id="25" name="Straight Connector 19">
            <a:extLst>
              <a:ext uri="{FF2B5EF4-FFF2-40B4-BE49-F238E27FC236}">
                <a16:creationId xmlns:a16="http://schemas.microsoft.com/office/drawing/2014/main" id="{D5B557D3-D7B4-404B-84A1-9BD182BE5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7532813" y="5760720"/>
            <a:ext cx="118872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ubtitle 2">
            <a:extLst>
              <a:ext uri="{FF2B5EF4-FFF2-40B4-BE49-F238E27FC236}">
                <a16:creationId xmlns:a16="http://schemas.microsoft.com/office/drawing/2014/main" id="{AECA3BEB-2740-4C81-A22C-CC91E9E92FBE}"/>
              </a:ext>
            </a:extLst>
          </p:cNvPr>
          <p:cNvSpPr txBox="1">
            <a:spLocks/>
          </p:cNvSpPr>
          <p:nvPr/>
        </p:nvSpPr>
        <p:spPr>
          <a:xfrm>
            <a:off x="8289580" y="5166359"/>
            <a:ext cx="3073745" cy="11887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accent1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00" cap="none">
                <a:solidFill>
                  <a:schemeClr val="tx1"/>
                </a:solidFill>
                <a:latin typeface="Consolas" panose="020B0609020204030204" pitchFamily="49" charset="0"/>
              </a:rPr>
              <a:t>Rabu, 16 Feb 2022</a:t>
            </a:r>
          </a:p>
          <a:p>
            <a:r>
              <a:rPr lang="en-US" sz="1500" cap="none">
                <a:solidFill>
                  <a:schemeClr val="tx1"/>
                </a:solidFill>
                <a:latin typeface="Consolas" panose="020B0609020204030204" pitchFamily="49" charset="0"/>
              </a:rPr>
              <a:t>13-15</a:t>
            </a:r>
            <a:endParaRPr lang="en-US" sz="1500" cap="none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C993C7-88FC-4DC8-A5B3-50C0B8B32046}"/>
              </a:ext>
            </a:extLst>
          </p:cNvPr>
          <p:cNvSpPr txBox="1"/>
          <p:nvPr/>
        </p:nvSpPr>
        <p:spPr>
          <a:xfrm>
            <a:off x="9559636" y="6400800"/>
            <a:ext cx="26308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/>
              <a:t>d</a:t>
            </a:r>
            <a:r>
              <a:rPr lang="en-ID" sz="1800" dirty="0"/>
              <a:t>ominic_abp@usd.ac.id</a:t>
            </a:r>
          </a:p>
        </p:txBody>
      </p:sp>
    </p:spTree>
    <p:extLst>
      <p:ext uri="{BB962C8B-B14F-4D97-AF65-F5344CB8AC3E}">
        <p14:creationId xmlns:p14="http://schemas.microsoft.com/office/powerpoint/2010/main" val="33406858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b="1" dirty="0" err="1"/>
              <a:t>Skala</a:t>
            </a:r>
            <a:r>
              <a:rPr lang="en-US" b="1" dirty="0"/>
              <a:t> </a:t>
            </a:r>
            <a:r>
              <a:rPr lang="en-US" b="1" dirty="0" err="1"/>
              <a:t>Rasio</a:t>
            </a:r>
            <a:br>
              <a:rPr lang="id-ID" dirty="0"/>
            </a:b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204682"/>
            <a:ext cx="9113520" cy="2448636"/>
          </a:xfrm>
        </p:spPr>
        <p:txBody>
          <a:bodyPr>
            <a:normAutofit/>
          </a:bodyPr>
          <a:lstStyle/>
          <a:p>
            <a:pPr marL="365760" indent="-256032" algn="just"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r>
              <a:rPr lang="id-ID" dirty="0"/>
              <a:t>Skala rasio merupakan skala yang menghasilkan data dengan mutu tertinggi.  Perbedaan antara skala rasio dan interval terletak pada keberadaan </a:t>
            </a:r>
            <a:r>
              <a:rPr lang="id-ID" b="1" dirty="0"/>
              <a:t>nilai nol </a:t>
            </a:r>
            <a:r>
              <a:rPr lang="id-ID" dirty="0"/>
              <a:t>pada skala tersebut.  Jika skala interval nilai nolnya tidak bersifat mutlak, maka pada skala rasio nilai nolnya bersifat mutlak.  Perhatikan perbedaan </a:t>
            </a:r>
            <a:r>
              <a:rPr lang="id-ID" i="1" dirty="0"/>
              <a:t>nilai nol</a:t>
            </a:r>
            <a:r>
              <a:rPr lang="id-ID" dirty="0"/>
              <a:t> derajat pada variabel suhu dan nilai nol pada variabel berat badan.  Sifat ini mengakibatkan berlakunya </a:t>
            </a:r>
            <a:r>
              <a:rPr lang="id-ID" b="1" dirty="0"/>
              <a:t>rasio dua nilai</a:t>
            </a:r>
            <a:r>
              <a:rPr lang="id-ID" dirty="0"/>
              <a:t> yang menggambarkan berapa kali lipat derajat karakteristik obyek yang sedang dibandingkan.</a:t>
            </a:r>
          </a:p>
          <a:p>
            <a:pPr marL="365760" indent="-256032" algn="just">
              <a:spcAft>
                <a:spcPts val="0"/>
              </a:spcAft>
              <a:buClr>
                <a:schemeClr val="accent3"/>
              </a:buClr>
              <a:buNone/>
              <a:defRPr/>
            </a:pPr>
            <a:endParaRPr lang="id-ID" dirty="0"/>
          </a:p>
          <a:p>
            <a:pPr marL="365760" indent="-256032" algn="just"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4347851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 idx="4294967295"/>
          </p:nvPr>
        </p:nvSpPr>
        <p:spPr>
          <a:xfrm>
            <a:off x="0" y="533400"/>
            <a:ext cx="8229600" cy="533400"/>
          </a:xfrm>
        </p:spPr>
        <p:txBody>
          <a:bodyPr>
            <a:normAutofit fontScale="90000"/>
          </a:bodyPr>
          <a:lstStyle/>
          <a:p>
            <a:r>
              <a:rPr lang="id-ID"/>
              <a:t>Catatan: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4294967295"/>
          </p:nvPr>
        </p:nvSpPr>
        <p:spPr>
          <a:xfrm>
            <a:off x="1465997" y="533400"/>
            <a:ext cx="10439400" cy="556260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id-ID" dirty="0"/>
              <a:t>Klasifikasi stevens telah diadopsi di buku-buku teks statistik penting sehingga mempengaruhi argumen pengambilan keputusan pemilihan teknik statistik. Meskipun telah mendapatkan kritik dari para ilmuwan statistik, taksonomi stevens ini masih bertahan hingga sekarang.  </a:t>
            </a:r>
          </a:p>
          <a:p>
            <a:pPr>
              <a:buFont typeface="Arial" panose="020B0604020202020204" pitchFamily="34" charset="0"/>
              <a:buChar char="•"/>
            </a:pPr>
            <a:endParaRPr lang="id-ID" dirty="0"/>
          </a:p>
          <a:p>
            <a:pPr>
              <a:buFont typeface="Arial" panose="020B0604020202020204" pitchFamily="34" charset="0"/>
              <a:buChar char="•"/>
            </a:pPr>
            <a:r>
              <a:rPr lang="id-ID" dirty="0"/>
              <a:t>Sayangnya, penggunaan taksonomi Stevens untuk memilih teknik metode analisis statistis sering tidak mencukupi dan sering juga keliru.  </a:t>
            </a:r>
          </a:p>
          <a:p>
            <a:pPr>
              <a:buFont typeface="Arial" panose="020B0604020202020204" pitchFamily="34" charset="0"/>
              <a:buChar char="•"/>
            </a:pPr>
            <a:endParaRPr lang="id-ID" dirty="0"/>
          </a:p>
          <a:p>
            <a:pPr>
              <a:buFont typeface="Arial" panose="020B0604020202020204" pitchFamily="34" charset="0"/>
              <a:buChar char="•"/>
            </a:pPr>
            <a:r>
              <a:rPr lang="id-ID" dirty="0"/>
              <a:t>Kekeliruan taksonomi Steven dibahas dalam </a:t>
            </a:r>
            <a:r>
              <a:rPr lang="id-ID" b="1" dirty="0"/>
              <a:t>referensi 1</a:t>
            </a:r>
            <a:r>
              <a:rPr lang="id-ID" dirty="0"/>
              <a:t> dan tulisan tersebut juga memberikan saran apa yang masih berguna sebagai dasar dalam analisis statistis berbasis komputer. </a:t>
            </a:r>
            <a:r>
              <a:rPr lang="id-ID" b="1" dirty="0"/>
              <a:t>(Lihat hal 67).</a:t>
            </a:r>
          </a:p>
          <a:p>
            <a:pPr>
              <a:buFont typeface="Arial" panose="020B0604020202020204" pitchFamily="34" charset="0"/>
              <a:buChar char="•"/>
            </a:pPr>
            <a:endParaRPr lang="id-ID" b="1" dirty="0"/>
          </a:p>
          <a:p>
            <a:pPr>
              <a:buFont typeface="Arial" panose="020B0604020202020204" pitchFamily="34" charset="0"/>
              <a:buChar char="•"/>
            </a:pPr>
            <a:r>
              <a:rPr lang="id-ID" b="1" dirty="0"/>
              <a:t>Pada akhirnya analisis data yang baik tidak sesederhana hanya memilih teknik statistik berdasarkan taksonomi steven, tetapi lebih pada “apa yang akan dijawab, pola-pola apa yang muncul dalam analisis, dan   kreativitas serta imajinasi dalammenggali informasi dari data.</a:t>
            </a:r>
          </a:p>
        </p:txBody>
      </p:sp>
    </p:spTree>
    <p:extLst>
      <p:ext uri="{BB962C8B-B14F-4D97-AF65-F5344CB8AC3E}">
        <p14:creationId xmlns:p14="http://schemas.microsoft.com/office/powerpoint/2010/main" val="15347465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ChangeArrowheads="1"/>
          </p:cNvSpPr>
          <p:nvPr/>
        </p:nvSpPr>
        <p:spPr bwMode="auto">
          <a:xfrm>
            <a:off x="2435225" y="1608138"/>
            <a:ext cx="7378700" cy="584200"/>
          </a:xfrm>
          <a:prstGeom prst="rect">
            <a:avLst/>
          </a:prstGeom>
          <a:solidFill>
            <a:srgbClr val="6B433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20000"/>
              </a:spcBef>
            </a:pPr>
            <a:r>
              <a:rPr lang="id-ID" sz="3200">
                <a:solidFill>
                  <a:schemeClr val="bg1"/>
                </a:solidFill>
                <a:ea typeface="PMingLiU" pitchFamily="18" charset="-120"/>
              </a:rPr>
              <a:t>STATISTIKA DESKRIPTIF</a:t>
            </a:r>
            <a:endParaRPr lang="en-US" sz="3200">
              <a:solidFill>
                <a:schemeClr val="bg1"/>
              </a:solidFill>
              <a:ea typeface="PMingLiU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85288840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T2_0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609600"/>
            <a:ext cx="86614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78703315"/>
      </p:ext>
    </p:extLst>
  </p:cSld>
  <p:clrMapOvr>
    <a:masterClrMapping/>
  </p:clrMapOvr>
  <p:transition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1828801" y="304801"/>
            <a:ext cx="8505825" cy="582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algn="ctr"/>
            <a:r>
              <a:rPr lang="en-US" sz="3200">
                <a:solidFill>
                  <a:srgbClr val="00279F"/>
                </a:solidFill>
              </a:rPr>
              <a:t>Histogram</a:t>
            </a:r>
          </a:p>
        </p:txBody>
      </p:sp>
      <p:grpSp>
        <p:nvGrpSpPr>
          <p:cNvPr id="17411" name="Group 4"/>
          <p:cNvGrpSpPr>
            <a:grpSpLocks/>
          </p:cNvGrpSpPr>
          <p:nvPr/>
        </p:nvGrpSpPr>
        <p:grpSpPr bwMode="auto">
          <a:xfrm>
            <a:off x="2362200" y="838201"/>
            <a:ext cx="7277100" cy="2990107"/>
            <a:chOff x="602" y="1547"/>
            <a:chExt cx="4584" cy="2450"/>
          </a:xfrm>
        </p:grpSpPr>
        <p:sp>
          <p:nvSpPr>
            <p:cNvPr id="17419" name="Rectangle 5"/>
            <p:cNvSpPr>
              <a:spLocks noChangeArrowheads="1"/>
            </p:cNvSpPr>
            <p:nvPr/>
          </p:nvSpPr>
          <p:spPr bwMode="auto">
            <a:xfrm>
              <a:off x="3728" y="3696"/>
              <a:ext cx="707" cy="3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>
                  <a:solidFill>
                    <a:schemeClr val="hlink"/>
                  </a:solidFill>
                </a:rPr>
                <a:t>Figure 2-1</a:t>
              </a:r>
            </a:p>
          </p:txBody>
        </p:sp>
        <p:grpSp>
          <p:nvGrpSpPr>
            <p:cNvPr id="17420" name="Group 6"/>
            <p:cNvGrpSpPr>
              <a:grpSpLocks/>
            </p:cNvGrpSpPr>
            <p:nvPr/>
          </p:nvGrpSpPr>
          <p:grpSpPr bwMode="auto">
            <a:xfrm>
              <a:off x="602" y="1547"/>
              <a:ext cx="4584" cy="2006"/>
              <a:chOff x="490" y="1467"/>
              <a:chExt cx="4584" cy="2006"/>
            </a:xfrm>
          </p:grpSpPr>
          <p:pic>
            <p:nvPicPr>
              <p:cNvPr id="17421" name="Picture 7" descr="T2_02_2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0" y="1602"/>
                <a:ext cx="1814" cy="17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7422" name="Picture 8" descr="2_01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43" y="1467"/>
                <a:ext cx="1831" cy="20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grpSp>
        <p:nvGrpSpPr>
          <p:cNvPr id="17412" name="Group 6"/>
          <p:cNvGrpSpPr>
            <a:grpSpLocks/>
          </p:cNvGrpSpPr>
          <p:nvPr/>
        </p:nvGrpSpPr>
        <p:grpSpPr bwMode="auto">
          <a:xfrm>
            <a:off x="2133600" y="3886201"/>
            <a:ext cx="7640638" cy="2990077"/>
            <a:chOff x="584" y="1647"/>
            <a:chExt cx="4613" cy="2454"/>
          </a:xfrm>
        </p:grpSpPr>
        <p:sp>
          <p:nvSpPr>
            <p:cNvPr id="17415" name="Rectangle 7"/>
            <p:cNvSpPr>
              <a:spLocks noChangeArrowheads="1"/>
            </p:cNvSpPr>
            <p:nvPr/>
          </p:nvSpPr>
          <p:spPr bwMode="auto">
            <a:xfrm>
              <a:off x="3688" y="3800"/>
              <a:ext cx="678" cy="3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>
                  <a:solidFill>
                    <a:schemeClr val="hlink"/>
                  </a:solidFill>
                </a:rPr>
                <a:t>Figure 2-2</a:t>
              </a:r>
            </a:p>
          </p:txBody>
        </p:sp>
        <p:grpSp>
          <p:nvGrpSpPr>
            <p:cNvPr id="17416" name="Group 8"/>
            <p:cNvGrpSpPr>
              <a:grpSpLocks/>
            </p:cNvGrpSpPr>
            <p:nvPr/>
          </p:nvGrpSpPr>
          <p:grpSpPr bwMode="auto">
            <a:xfrm>
              <a:off x="584" y="1647"/>
              <a:ext cx="4613" cy="2078"/>
              <a:chOff x="504" y="1479"/>
              <a:chExt cx="4613" cy="2078"/>
            </a:xfrm>
          </p:grpSpPr>
          <p:pic>
            <p:nvPicPr>
              <p:cNvPr id="17417" name="Picture 9" descr="T2_03_2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4" y="1577"/>
                <a:ext cx="1797" cy="19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7418" name="Picture 10" descr="2_02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00" y="1479"/>
                <a:ext cx="1917" cy="20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sp>
        <p:nvSpPr>
          <p:cNvPr id="14" name="Right Arrow 13"/>
          <p:cNvSpPr/>
          <p:nvPr/>
        </p:nvSpPr>
        <p:spPr>
          <a:xfrm>
            <a:off x="5638800" y="1752600"/>
            <a:ext cx="6096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d-ID"/>
          </a:p>
        </p:txBody>
      </p:sp>
      <p:sp>
        <p:nvSpPr>
          <p:cNvPr id="15" name="Right Arrow 14"/>
          <p:cNvSpPr/>
          <p:nvPr/>
        </p:nvSpPr>
        <p:spPr>
          <a:xfrm>
            <a:off x="5562600" y="4724400"/>
            <a:ext cx="6096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69133765"/>
      </p:ext>
    </p:extLst>
  </p:cSld>
  <p:clrMapOvr>
    <a:masterClrMapping/>
  </p:clrMapOvr>
  <p:transition>
    <p:zo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2133600" y="381001"/>
            <a:ext cx="7772400" cy="151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ctr"/>
          <a:lstStyle/>
          <a:p>
            <a:pPr algn="ctr"/>
            <a:r>
              <a:rPr lang="en-US" sz="3400">
                <a:solidFill>
                  <a:srgbClr val="00279F"/>
                </a:solidFill>
              </a:rPr>
              <a:t>Histogram Frekuensi Relatif</a:t>
            </a:r>
            <a:r>
              <a:rPr lang="id-ID" sz="3400">
                <a:solidFill>
                  <a:srgbClr val="00279F"/>
                </a:solidFill>
              </a:rPr>
              <a:t> dan </a:t>
            </a:r>
          </a:p>
          <a:p>
            <a:pPr algn="ctr"/>
            <a:r>
              <a:rPr lang="id-ID" sz="3400">
                <a:solidFill>
                  <a:srgbClr val="00279F"/>
                </a:solidFill>
              </a:rPr>
              <a:t>Poligon Frekuensi</a:t>
            </a:r>
            <a:endParaRPr lang="en-US" sz="3400">
              <a:solidFill>
                <a:srgbClr val="00279F"/>
              </a:solidFill>
            </a:endParaRPr>
          </a:p>
        </p:txBody>
      </p:sp>
      <p:sp>
        <p:nvSpPr>
          <p:cNvPr id="18435" name="Rectangle 4"/>
          <p:cNvSpPr>
            <a:spLocks noChangeArrowheads="1"/>
          </p:cNvSpPr>
          <p:nvPr/>
        </p:nvSpPr>
        <p:spPr bwMode="auto">
          <a:xfrm>
            <a:off x="3124200" y="5105401"/>
            <a:ext cx="1122296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>
                <a:solidFill>
                  <a:schemeClr val="hlink"/>
                </a:solidFill>
              </a:rPr>
              <a:t>Figure 2-2</a:t>
            </a:r>
          </a:p>
        </p:txBody>
      </p:sp>
      <p:pic>
        <p:nvPicPr>
          <p:cNvPr id="18436" name="Picture 6" descr="2_0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676400"/>
            <a:ext cx="3035300" cy="328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8437" name="Group 4"/>
          <p:cNvGrpSpPr>
            <a:grpSpLocks/>
          </p:cNvGrpSpPr>
          <p:nvPr/>
        </p:nvGrpSpPr>
        <p:grpSpPr bwMode="auto">
          <a:xfrm>
            <a:off x="6781800" y="1752601"/>
            <a:ext cx="3525838" cy="3719211"/>
            <a:chOff x="1611" y="1575"/>
            <a:chExt cx="2557" cy="2441"/>
          </a:xfrm>
        </p:grpSpPr>
        <p:sp>
          <p:nvSpPr>
            <p:cNvPr id="18439" name="Rectangle 5"/>
            <p:cNvSpPr>
              <a:spLocks noChangeArrowheads="1"/>
            </p:cNvSpPr>
            <p:nvPr/>
          </p:nvSpPr>
          <p:spPr bwMode="auto">
            <a:xfrm>
              <a:off x="2385" y="3775"/>
              <a:ext cx="814" cy="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>
                  <a:solidFill>
                    <a:schemeClr val="hlink"/>
                  </a:solidFill>
                </a:rPr>
                <a:t>Figure 2-3</a:t>
              </a:r>
            </a:p>
          </p:txBody>
        </p:sp>
        <p:pic>
          <p:nvPicPr>
            <p:cNvPr id="18440" name="Picture 6" descr="2_0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11" y="1575"/>
              <a:ext cx="2557" cy="20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" name="Right Arrow 9"/>
          <p:cNvSpPr/>
          <p:nvPr/>
        </p:nvSpPr>
        <p:spPr>
          <a:xfrm>
            <a:off x="5638800" y="2743200"/>
            <a:ext cx="6096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00934431"/>
      </p:ext>
    </p:extLst>
  </p:cSld>
  <p:clrMapOvr>
    <a:masterClrMapping/>
  </p:clrMapOvr>
  <p:transition>
    <p:zo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54000"/>
            <a:ext cx="8229600" cy="60325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id-ID" dirty="0"/>
              <a:t>Macam-macam distribusi</a:t>
            </a:r>
          </a:p>
        </p:txBody>
      </p:sp>
      <p:pic>
        <p:nvPicPr>
          <p:cNvPr id="19459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724400" y="990600"/>
            <a:ext cx="4846638" cy="2590800"/>
          </a:xfrm>
        </p:spPr>
      </p:pic>
      <p:pic>
        <p:nvPicPr>
          <p:cNvPr id="1946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3276600"/>
            <a:ext cx="3581400" cy="303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382156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4"/>
          <p:cNvSpPr>
            <a:spLocks noChangeArrowheads="1"/>
          </p:cNvSpPr>
          <p:nvPr/>
        </p:nvSpPr>
        <p:spPr bwMode="auto">
          <a:xfrm>
            <a:off x="1524000" y="0"/>
            <a:ext cx="1841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endParaRPr lang="id-ID" sz="1400" b="1" i="1">
              <a:solidFill>
                <a:schemeClr val="bg1"/>
              </a:solidFill>
              <a:latin typeface="Book Antiqua" pitchFamily="18" charset="0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5257800" y="1066800"/>
            <a:ext cx="609600" cy="762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d-ID"/>
          </a:p>
        </p:txBody>
      </p:sp>
      <p:grpSp>
        <p:nvGrpSpPr>
          <p:cNvPr id="20484" name="Group 4"/>
          <p:cNvGrpSpPr>
            <a:grpSpLocks/>
          </p:cNvGrpSpPr>
          <p:nvPr/>
        </p:nvGrpSpPr>
        <p:grpSpPr bwMode="auto">
          <a:xfrm>
            <a:off x="1524000" y="914401"/>
            <a:ext cx="3525838" cy="3719211"/>
            <a:chOff x="1611" y="1575"/>
            <a:chExt cx="2557" cy="2441"/>
          </a:xfrm>
        </p:grpSpPr>
        <p:sp>
          <p:nvSpPr>
            <p:cNvPr id="20491" name="Rectangle 5"/>
            <p:cNvSpPr>
              <a:spLocks noChangeArrowheads="1"/>
            </p:cNvSpPr>
            <p:nvPr/>
          </p:nvSpPr>
          <p:spPr bwMode="auto">
            <a:xfrm>
              <a:off x="2385" y="3775"/>
              <a:ext cx="814" cy="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>
                  <a:solidFill>
                    <a:schemeClr val="hlink"/>
                  </a:solidFill>
                </a:rPr>
                <a:t>Figure 2-3</a:t>
              </a:r>
            </a:p>
          </p:txBody>
        </p:sp>
        <p:pic>
          <p:nvPicPr>
            <p:cNvPr id="20492" name="Picture 6" descr="2_0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11" y="1575"/>
              <a:ext cx="2557" cy="20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0485" name="TextBox 12"/>
          <p:cNvSpPr txBox="1">
            <a:spLocks noChangeArrowheads="1"/>
          </p:cNvSpPr>
          <p:nvPr/>
        </p:nvSpPr>
        <p:spPr bwMode="auto">
          <a:xfrm>
            <a:off x="6096000" y="914400"/>
            <a:ext cx="3886200" cy="120015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id-ID" b="1"/>
              <a:t>KONSEP </a:t>
            </a:r>
            <a:r>
              <a:rPr lang="id-ID" b="1">
                <a:hlinkClick r:id="rId4" action="ppaction://hlinkfile"/>
              </a:rPr>
              <a:t>DISTRIBUSI PROBABILITAS </a:t>
            </a:r>
            <a:r>
              <a:rPr lang="id-ID" b="1"/>
              <a:t>VARIABEL RANDOM</a:t>
            </a:r>
          </a:p>
        </p:txBody>
      </p:sp>
      <p:sp>
        <p:nvSpPr>
          <p:cNvPr id="20486" name="TextBox 13"/>
          <p:cNvSpPr txBox="1">
            <a:spLocks noChangeArrowheads="1"/>
          </p:cNvSpPr>
          <p:nvPr/>
        </p:nvSpPr>
        <p:spPr bwMode="auto">
          <a:xfrm>
            <a:off x="5867400" y="4648201"/>
            <a:ext cx="4191000" cy="830263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id-ID" b="1"/>
              <a:t>LANDASAN TEORI STATISTIKA INFERENSIA</a:t>
            </a:r>
          </a:p>
        </p:txBody>
      </p:sp>
      <p:sp>
        <p:nvSpPr>
          <p:cNvPr id="15" name="Down Arrow 14"/>
          <p:cNvSpPr/>
          <p:nvPr/>
        </p:nvSpPr>
        <p:spPr>
          <a:xfrm>
            <a:off x="7467600" y="2209800"/>
            <a:ext cx="685800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d-ID"/>
          </a:p>
        </p:txBody>
      </p:sp>
      <p:sp>
        <p:nvSpPr>
          <p:cNvPr id="20488" name="TextBox 15"/>
          <p:cNvSpPr txBox="1">
            <a:spLocks noChangeArrowheads="1"/>
          </p:cNvSpPr>
          <p:nvPr/>
        </p:nvSpPr>
        <p:spPr bwMode="auto">
          <a:xfrm>
            <a:off x="5638800" y="2743200"/>
            <a:ext cx="4648200" cy="120015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id-ID" b="1"/>
              <a:t> Distribusi Normal, Distribusi t, Distribusi F, Distribusi  Chi-Square</a:t>
            </a:r>
          </a:p>
        </p:txBody>
      </p:sp>
      <p:sp>
        <p:nvSpPr>
          <p:cNvPr id="17" name="Down Arrow 16"/>
          <p:cNvSpPr/>
          <p:nvPr/>
        </p:nvSpPr>
        <p:spPr>
          <a:xfrm>
            <a:off x="7467600" y="3962400"/>
            <a:ext cx="685800" cy="685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d-ID"/>
          </a:p>
        </p:txBody>
      </p:sp>
      <p:sp>
        <p:nvSpPr>
          <p:cNvPr id="18" name="TextBox 17"/>
          <p:cNvSpPr txBox="1"/>
          <p:nvPr/>
        </p:nvSpPr>
        <p:spPr>
          <a:xfrm>
            <a:off x="1524000" y="5657850"/>
            <a:ext cx="9144000" cy="92333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id-ID" b="1" i="1" dirty="0"/>
              <a:t>Note: Pengetahuan kita akan distribusi probabilitas membantu kita </a:t>
            </a:r>
          </a:p>
          <a:p>
            <a:pPr>
              <a:defRPr/>
            </a:pPr>
            <a:r>
              <a:rPr lang="id-ID" b="1" i="1" dirty="0"/>
              <a:t>dalam mengambil kesimpulan tentang sifat-sifat populasi yang sedang </a:t>
            </a:r>
          </a:p>
          <a:p>
            <a:pPr>
              <a:defRPr/>
            </a:pPr>
            <a:r>
              <a:rPr lang="id-ID" b="1" i="1" dirty="0"/>
              <a:t>kita pelajari</a:t>
            </a:r>
          </a:p>
        </p:txBody>
      </p:sp>
    </p:spTree>
    <p:extLst>
      <p:ext uri="{BB962C8B-B14F-4D97-AF65-F5344CB8AC3E}">
        <p14:creationId xmlns:p14="http://schemas.microsoft.com/office/powerpoint/2010/main" val="3498922392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d-ID" b="1"/>
              <a:t>Note: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accent3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marL="365760" indent="-256032"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r>
              <a:rPr lang="id-ID" dirty="0"/>
              <a:t>Setiap distribusi probabilitas memiliki karakteristik yang disebut PARAMETER</a:t>
            </a:r>
          </a:p>
          <a:p>
            <a:pPr marL="365760" indent="-256032"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r>
              <a:rPr lang="id-ID" dirty="0"/>
              <a:t>Distribusi probabilitas menggambarkan distribusi dari variabel dalam populasi</a:t>
            </a:r>
          </a:p>
          <a:p>
            <a:pPr marL="365760" indent="-256032"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r>
              <a:rPr lang="id-ID" dirty="0"/>
              <a:t>Maka, pengetahuan kita tentang parameter distribusi identik dengan pengetahuan kita tentang karakteristik dari populasi yang sedang dipelajari karakteristiknya</a:t>
            </a:r>
          </a:p>
        </p:txBody>
      </p:sp>
    </p:spTree>
    <p:extLst>
      <p:ext uri="{BB962C8B-B14F-4D97-AF65-F5344CB8AC3E}">
        <p14:creationId xmlns:p14="http://schemas.microsoft.com/office/powerpoint/2010/main" val="29119970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Title 3"/>
          <p:cNvSpPr txBox="1">
            <a:spLocks noGrp="1"/>
          </p:cNvSpPr>
          <p:nvPr>
            <p:ph type="title"/>
          </p:nvPr>
        </p:nvSpPr>
        <p:spPr>
          <a:xfrm>
            <a:off x="1981200" y="602996"/>
            <a:ext cx="8229600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6">
                    <a:lumMod val="50000"/>
                  </a:schemeClr>
                </a:solidFill>
              </a:rPr>
              <a:t>MODEL PROBABILITAS DARI DATA POPULASI</a:t>
            </a:r>
          </a:p>
        </p:txBody>
      </p:sp>
      <p:graphicFrame>
        <p:nvGraphicFramePr>
          <p:cNvPr id="5" name="Group 2"/>
          <p:cNvGraphicFramePr>
            <a:graphicFrameLocks noGrp="1"/>
          </p:cNvGraphicFramePr>
          <p:nvPr/>
        </p:nvGraphicFramePr>
        <p:xfrm>
          <a:off x="1524001" y="1447801"/>
          <a:ext cx="9143999" cy="5410202"/>
        </p:xfrm>
        <a:graphic>
          <a:graphicData uri="http://schemas.openxmlformats.org/drawingml/2006/table">
            <a:tbl>
              <a:tblPr/>
              <a:tblGrid>
                <a:gridCol w="534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09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08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71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771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0934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9099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82745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1540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88565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Times New Roman" pitchFamily="18" charset="0"/>
                        </a:rPr>
                        <a:t>ID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Times New Roman" pitchFamily="18" charset="0"/>
                        </a:rPr>
                        <a:t>no.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Times New Roman" pitchFamily="18" charset="0"/>
                        </a:rPr>
                        <a:t>Duration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Times New Roman" pitchFamily="18" charset="0"/>
                        </a:rPr>
                        <a:t>of Hospital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Times New Roman" pitchFamily="18" charset="0"/>
                        </a:rPr>
                        <a:t>stay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Times New Roman" pitchFamily="18" charset="0"/>
                        </a:rPr>
                        <a:t>Age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Times New Roman" pitchFamily="18" charset="0"/>
                        </a:rPr>
                        <a:t>Sex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Times New Roman" pitchFamily="18" charset="0"/>
                        </a:rPr>
                        <a:t>1 = M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Times New Roman" pitchFamily="18" charset="0"/>
                        </a:rPr>
                        <a:t>2=F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Times New Roman" pitchFamily="18" charset="0"/>
                        </a:rPr>
                        <a:t>First temp.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Times New Roman" pitchFamily="18" charset="0"/>
                        </a:rPr>
                        <a:t>following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Times New Roman" pitchFamily="18" charset="0"/>
                        </a:rPr>
                        <a:t>admission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Times New Roman" pitchFamily="18" charset="0"/>
                        </a:rPr>
                        <a:t>First  WBC(x 10</a:t>
                      </a:r>
                      <a:r>
                        <a:rPr kumimoji="0" lang="en-US" altLang="zh-TW" sz="6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Times New Roman" pitchFamily="18" charset="0"/>
                        </a:rPr>
                        <a:t>3</a:t>
                      </a:r>
                      <a:r>
                        <a:rPr kumimoji="0" lang="en-US" altLang="zh-TW" sz="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Times New Roman" pitchFamily="18" charset="0"/>
                        </a:rPr>
                        <a:t>)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Times New Roman" pitchFamily="18" charset="0"/>
                        </a:rPr>
                        <a:t>following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Times New Roman" pitchFamily="18" charset="0"/>
                        </a:rPr>
                        <a:t>admission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Times New Roman" pitchFamily="18" charset="0"/>
                        </a:rPr>
                        <a:t>Received antibiotic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Times New Roman" pitchFamily="18" charset="0"/>
                        </a:rPr>
                        <a:t>1 = yes  2= no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Times New Roman" pitchFamily="18" charset="0"/>
                        </a:rPr>
                        <a:t>Received bacterial culture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Times New Roman" pitchFamily="18" charset="0"/>
                        </a:rPr>
                        <a:t>1 = yes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Times New Roman" pitchFamily="18" charset="0"/>
                        </a:rPr>
                        <a:t>2= no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Times New Roman" pitchFamily="18" charset="0"/>
                        </a:rPr>
                        <a:t>Service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Times New Roman" pitchFamily="18" charset="0"/>
                        </a:rPr>
                        <a:t>1 =med.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Times New Roman" pitchFamily="18" charset="0"/>
                        </a:rPr>
                        <a:t>2 = surg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982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Times New Roman" pitchFamily="18" charset="0"/>
                        </a:rPr>
                        <a:t>5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Times New Roman" pitchFamily="18" charset="0"/>
                        </a:rPr>
                        <a:t>30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Times New Roman" pitchFamily="18" charset="0"/>
                        </a:rPr>
                        <a:t>99.0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Times New Roman" pitchFamily="18" charset="0"/>
                        </a:rPr>
                        <a:t>8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982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Times New Roman" pitchFamily="18" charset="0"/>
                        </a:rPr>
                        <a:t>10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Times New Roman" pitchFamily="18" charset="0"/>
                        </a:rPr>
                        <a:t>73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Times New Roman" pitchFamily="18" charset="0"/>
                        </a:rPr>
                        <a:t>98.0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Times New Roman" pitchFamily="18" charset="0"/>
                        </a:rPr>
                        <a:t>5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982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Times New Roman" pitchFamily="18" charset="0"/>
                        </a:rPr>
                        <a:t>3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Times New Roman" pitchFamily="18" charset="0"/>
                        </a:rPr>
                        <a:t>6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Times New Roman" pitchFamily="18" charset="0"/>
                        </a:rPr>
                        <a:t>40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Times New Roman" pitchFamily="18" charset="0"/>
                        </a:rPr>
                        <a:t>99.0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Times New Roman" pitchFamily="18" charset="0"/>
                        </a:rPr>
                        <a:t>12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0982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Times New Roman" pitchFamily="18" charset="0"/>
                        </a:rPr>
                        <a:t>11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Times New Roman" pitchFamily="18" charset="0"/>
                        </a:rPr>
                        <a:t>47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Times New Roman" pitchFamily="18" charset="0"/>
                        </a:rPr>
                        <a:t>98.2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0982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Times New Roman" pitchFamily="18" charset="0"/>
                        </a:rPr>
                        <a:t>5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Times New Roman" pitchFamily="18" charset="0"/>
                        </a:rPr>
                        <a:t>5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Times New Roman" pitchFamily="18" charset="0"/>
                        </a:rPr>
                        <a:t>25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Times New Roman" pitchFamily="18" charset="0"/>
                        </a:rPr>
                        <a:t>98.5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Times New Roman" pitchFamily="18" charset="0"/>
                        </a:rPr>
                        <a:t>11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0982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Times New Roman" pitchFamily="18" charset="0"/>
                        </a:rPr>
                        <a:t>6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Times New Roman" pitchFamily="18" charset="0"/>
                        </a:rPr>
                        <a:t>14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Times New Roman" pitchFamily="18" charset="0"/>
                        </a:rPr>
                        <a:t>82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Times New Roman" pitchFamily="18" charset="0"/>
                        </a:rPr>
                        <a:t>96.8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Times New Roman" pitchFamily="18" charset="0"/>
                        </a:rPr>
                        <a:t>6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0982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Times New Roman" pitchFamily="18" charset="0"/>
                        </a:rPr>
                        <a:t>7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Times New Roman" pitchFamily="18" charset="0"/>
                        </a:rPr>
                        <a:t>30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Times New Roman" pitchFamily="18" charset="0"/>
                        </a:rPr>
                        <a:t>60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Times New Roman" pitchFamily="18" charset="0"/>
                        </a:rPr>
                        <a:t>99.5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Times New Roman" pitchFamily="18" charset="0"/>
                        </a:rPr>
                        <a:t>8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0982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Times New Roman" pitchFamily="18" charset="0"/>
                        </a:rPr>
                        <a:t>8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Times New Roman" pitchFamily="18" charset="0"/>
                        </a:rPr>
                        <a:t>11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Times New Roman" pitchFamily="18" charset="0"/>
                        </a:rPr>
                        <a:t>56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Times New Roman" pitchFamily="18" charset="0"/>
                        </a:rPr>
                        <a:t>98.6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Times New Roman" pitchFamily="18" charset="0"/>
                        </a:rPr>
                        <a:t>7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0982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Times New Roman" pitchFamily="18" charset="0"/>
                        </a:rPr>
                        <a:t>9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Times New Roman" pitchFamily="18" charset="0"/>
                        </a:rPr>
                        <a:t>17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Times New Roman" pitchFamily="18" charset="0"/>
                        </a:rPr>
                        <a:t>43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Times New Roman" pitchFamily="18" charset="0"/>
                        </a:rPr>
                        <a:t>98.0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Times New Roman" pitchFamily="18" charset="0"/>
                        </a:rPr>
                        <a:t>7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0982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Times New Roman" pitchFamily="18" charset="0"/>
                        </a:rPr>
                        <a:t>10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Times New Roman" pitchFamily="18" charset="0"/>
                        </a:rPr>
                        <a:t>3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Times New Roman" pitchFamily="18" charset="0"/>
                        </a:rPr>
                        <a:t>50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Times New Roman" pitchFamily="18" charset="0"/>
                        </a:rPr>
                        <a:t>8.0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Times New Roman" pitchFamily="18" charset="0"/>
                        </a:rPr>
                        <a:t>12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80982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Times New Roman" pitchFamily="18" charset="0"/>
                        </a:rPr>
                        <a:t>11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Times New Roman" pitchFamily="18" charset="0"/>
                        </a:rPr>
                        <a:t>9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Times New Roman" pitchFamily="18" charset="0"/>
                        </a:rPr>
                        <a:t>59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Times New Roman" pitchFamily="18" charset="0"/>
                        </a:rPr>
                        <a:t>97.6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Times New Roman" pitchFamily="18" charset="0"/>
                        </a:rPr>
                        <a:t>7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80982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Times New Roman" pitchFamily="18" charset="0"/>
                        </a:rPr>
                        <a:t>12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Times New Roman" pitchFamily="18" charset="0"/>
                        </a:rPr>
                        <a:t>3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Times New Roman" pitchFamily="18" charset="0"/>
                        </a:rPr>
                        <a:t>97.8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Times New Roman" pitchFamily="18" charset="0"/>
                        </a:rPr>
                        <a:t>3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80982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Times New Roman" pitchFamily="18" charset="0"/>
                        </a:rPr>
                        <a:t>13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Times New Roman" pitchFamily="18" charset="0"/>
                        </a:rPr>
                        <a:t>8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Times New Roman" pitchFamily="18" charset="0"/>
                        </a:rPr>
                        <a:t>22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Times New Roman" pitchFamily="18" charset="0"/>
                        </a:rPr>
                        <a:t>99.5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Times New Roman" pitchFamily="18" charset="0"/>
                        </a:rPr>
                        <a:t>11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80982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Times New Roman" pitchFamily="18" charset="0"/>
                        </a:rPr>
                        <a:t>14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Times New Roman" pitchFamily="18" charset="0"/>
                        </a:rPr>
                        <a:t>8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Times New Roman" pitchFamily="18" charset="0"/>
                        </a:rPr>
                        <a:t>33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Times New Roman" pitchFamily="18" charset="0"/>
                        </a:rPr>
                        <a:t>98.4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Times New Roman" pitchFamily="18" charset="0"/>
                        </a:rPr>
                        <a:t>14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80982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Times New Roman" pitchFamily="18" charset="0"/>
                        </a:rPr>
                        <a:t>15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Times New Roman" pitchFamily="18" charset="0"/>
                        </a:rPr>
                        <a:t>5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Times New Roman" pitchFamily="18" charset="0"/>
                        </a:rPr>
                        <a:t>20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Times New Roman" pitchFamily="18" charset="0"/>
                        </a:rPr>
                        <a:t>98.4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Times New Roman" pitchFamily="18" charset="0"/>
                        </a:rPr>
                        <a:t>11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80982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Times New Roman" pitchFamily="18" charset="0"/>
                        </a:rPr>
                        <a:t>16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Times New Roman" pitchFamily="18" charset="0"/>
                        </a:rPr>
                        <a:t>5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Times New Roman" pitchFamily="18" charset="0"/>
                        </a:rPr>
                        <a:t>32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Times New Roman" pitchFamily="18" charset="0"/>
                        </a:rPr>
                        <a:t>99.0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Times New Roman" pitchFamily="18" charset="0"/>
                        </a:rPr>
                        <a:t>9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80982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Times New Roman" pitchFamily="18" charset="0"/>
                        </a:rPr>
                        <a:t>17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Times New Roman" pitchFamily="18" charset="0"/>
                        </a:rPr>
                        <a:t>7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Times New Roman" pitchFamily="18" charset="0"/>
                        </a:rPr>
                        <a:t>36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Times New Roman" pitchFamily="18" charset="0"/>
                        </a:rPr>
                        <a:t>99.2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Times New Roman" pitchFamily="18" charset="0"/>
                        </a:rPr>
                        <a:t>6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80982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Times New Roman" pitchFamily="18" charset="0"/>
                        </a:rPr>
                        <a:t>18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Times New Roman" pitchFamily="18" charset="0"/>
                        </a:rPr>
                        <a:t>69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Times New Roman" pitchFamily="18" charset="0"/>
                        </a:rPr>
                        <a:t>98.0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Times New Roman" pitchFamily="18" charset="0"/>
                        </a:rPr>
                        <a:t>6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80982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Times New Roman" pitchFamily="18" charset="0"/>
                        </a:rPr>
                        <a:t>19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Times New Roman" pitchFamily="18" charset="0"/>
                        </a:rPr>
                        <a:t>3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Times New Roman" pitchFamily="18" charset="0"/>
                        </a:rPr>
                        <a:t>47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Times New Roman" pitchFamily="18" charset="0"/>
                        </a:rPr>
                        <a:t>97.0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Times New Roman" pitchFamily="18" charset="0"/>
                        </a:rPr>
                        <a:t>5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80982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Times New Roman" pitchFamily="18" charset="0"/>
                        </a:rPr>
                        <a:t>20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Times New Roman" pitchFamily="18" charset="0"/>
                        </a:rPr>
                        <a:t>7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Times New Roman" pitchFamily="18" charset="0"/>
                        </a:rPr>
                        <a:t>22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Times New Roman" pitchFamily="18" charset="0"/>
                        </a:rPr>
                        <a:t>98.2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Times New Roman" pitchFamily="18" charset="0"/>
                        </a:rPr>
                        <a:t>6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80982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Times New Roman" pitchFamily="18" charset="0"/>
                        </a:rPr>
                        <a:t>21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Times New Roman" pitchFamily="18" charset="0"/>
                        </a:rPr>
                        <a:t>9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Times New Roman" pitchFamily="18" charset="0"/>
                        </a:rPr>
                        <a:t>11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Times New Roman" pitchFamily="18" charset="0"/>
                        </a:rPr>
                        <a:t>98.2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Times New Roman" pitchFamily="18" charset="0"/>
                        </a:rPr>
                        <a:t>10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80982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Times New Roman" pitchFamily="18" charset="0"/>
                        </a:rPr>
                        <a:t>22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Times New Roman" pitchFamily="18" charset="0"/>
                        </a:rPr>
                        <a:t>11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Times New Roman" pitchFamily="18" charset="0"/>
                        </a:rPr>
                        <a:t>19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Times New Roman" pitchFamily="18" charset="0"/>
                        </a:rPr>
                        <a:t>98.6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Times New Roman" pitchFamily="18" charset="0"/>
                        </a:rPr>
                        <a:t>14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80982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Times New Roman" pitchFamily="18" charset="0"/>
                        </a:rPr>
                        <a:t>23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Times New Roman" pitchFamily="18" charset="0"/>
                        </a:rPr>
                        <a:t>11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Times New Roman" pitchFamily="18" charset="0"/>
                        </a:rPr>
                        <a:t>67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Times New Roman" pitchFamily="18" charset="0"/>
                        </a:rPr>
                        <a:t>97.6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80982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Times New Roman" pitchFamily="18" charset="0"/>
                        </a:rPr>
                        <a:t>24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Times New Roman" pitchFamily="18" charset="0"/>
                        </a:rPr>
                        <a:t>9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Times New Roman" pitchFamily="18" charset="0"/>
                        </a:rPr>
                        <a:t>43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Times New Roman" pitchFamily="18" charset="0"/>
                        </a:rPr>
                        <a:t>98.6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Times New Roman" pitchFamily="18" charset="0"/>
                        </a:rPr>
                        <a:t>5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180982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Times New Roman" pitchFamily="18" charset="0"/>
                        </a:rPr>
                        <a:t>25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Times New Roman" pitchFamily="18" charset="0"/>
                        </a:rPr>
                        <a:t>41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Times New Roman" pitchFamily="18" charset="0"/>
                        </a:rPr>
                        <a:t>98.0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Times New Roman" pitchFamily="18" charset="0"/>
                        </a:rPr>
                        <a:t>5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5759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0125" y="1009934"/>
            <a:ext cx="11614245" cy="3433729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en-US" dirty="0"/>
              <a:t>STATISTIKA</a:t>
            </a:r>
            <a:br>
              <a:rPr lang="en-US" dirty="0"/>
            </a:br>
            <a:r>
              <a:rPr lang="en-US" dirty="0"/>
              <a:t>“DARI DATA, MENGUNGKAP FAKTA, MEMAHAMI REALITA”</a:t>
            </a:r>
          </a:p>
        </p:txBody>
      </p:sp>
    </p:spTree>
    <p:extLst>
      <p:ext uri="{BB962C8B-B14F-4D97-AF65-F5344CB8AC3E}">
        <p14:creationId xmlns:p14="http://schemas.microsoft.com/office/powerpoint/2010/main" val="8025573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2800" b="1" dirty="0"/>
              <a:t>HISTOGRAM FREKUENSI RELATIF </a:t>
            </a:r>
            <a:r>
              <a:rPr lang="en-US" sz="2800" b="1" dirty="0" err="1"/>
              <a:t>dan</a:t>
            </a:r>
            <a:r>
              <a:rPr lang="en-US" sz="2800" b="1" dirty="0"/>
              <a:t> MODEL MATEMATIKANYA</a:t>
            </a:r>
          </a:p>
        </p:txBody>
      </p:sp>
      <p:graphicFrame>
        <p:nvGraphicFramePr>
          <p:cNvPr id="27651" name="Object 4"/>
          <p:cNvGraphicFramePr>
            <a:graphicFrameLocks noGrp="1" noChangeAspect="1"/>
          </p:cNvGraphicFramePr>
          <p:nvPr>
            <p:ph sz="half" idx="1"/>
          </p:nvPr>
        </p:nvGraphicFramePr>
        <p:xfrm>
          <a:off x="3200400" y="1447800"/>
          <a:ext cx="3429000" cy="228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name="Graph" r:id="rId3" imgW="5486400" imgH="3657600" progId="">
                  <p:embed/>
                </p:oleObj>
              </mc:Choice>
              <mc:Fallback>
                <p:oleObj name="Graph" r:id="rId3" imgW="5486400" imgH="3657600" progId="">
                  <p:embed/>
                  <p:pic>
                    <p:nvPicPr>
                      <p:cNvPr id="27651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1447800"/>
                        <a:ext cx="3429000" cy="228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2" name="Object 6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6934200" y="2895600"/>
          <a:ext cx="3314700" cy="220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" name="Graph" r:id="rId5" imgW="5486400" imgH="3657600" progId="">
                  <p:embed/>
                </p:oleObj>
              </mc:Choice>
              <mc:Fallback>
                <p:oleObj name="Graph" r:id="rId5" imgW="5486400" imgH="3657600" progId="">
                  <p:embed/>
                  <p:pic>
                    <p:nvPicPr>
                      <p:cNvPr id="27652" name="Object 6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4200" y="2895600"/>
                        <a:ext cx="3314700" cy="220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3" name="Object 8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3352800" y="4191000"/>
          <a:ext cx="3314700" cy="220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" name="Graph" r:id="rId7" imgW="5486400" imgH="3657600" progId="">
                  <p:embed/>
                </p:oleObj>
              </mc:Choice>
              <mc:Fallback>
                <p:oleObj name="Graph" r:id="rId7" imgW="5486400" imgH="3657600" progId="">
                  <p:embed/>
                  <p:pic>
                    <p:nvPicPr>
                      <p:cNvPr id="27653" name="Object 8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4191000"/>
                        <a:ext cx="3314700" cy="220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4" name="AutoShape 10"/>
          <p:cNvSpPr>
            <a:spLocks noChangeArrowheads="1"/>
          </p:cNvSpPr>
          <p:nvPr/>
        </p:nvSpPr>
        <p:spPr bwMode="auto">
          <a:xfrm rot="2912686">
            <a:off x="6934200" y="1752600"/>
            <a:ext cx="1676400" cy="762000"/>
          </a:xfrm>
          <a:prstGeom prst="curvedDownArrow">
            <a:avLst>
              <a:gd name="adj1" fmla="val 44000"/>
              <a:gd name="adj2" fmla="val 88000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id-ID"/>
          </a:p>
        </p:txBody>
      </p:sp>
      <p:sp>
        <p:nvSpPr>
          <p:cNvPr id="27655" name="AutoShape 11"/>
          <p:cNvSpPr>
            <a:spLocks noChangeArrowheads="1"/>
          </p:cNvSpPr>
          <p:nvPr/>
        </p:nvSpPr>
        <p:spPr bwMode="auto">
          <a:xfrm rot="7794458">
            <a:off x="6672263" y="5424488"/>
            <a:ext cx="1600200" cy="685800"/>
          </a:xfrm>
          <a:prstGeom prst="curvedDownArrow">
            <a:avLst>
              <a:gd name="adj1" fmla="val 46667"/>
              <a:gd name="adj2" fmla="val 93333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67941008"/>
      </p:ext>
    </p:extLst>
  </p:cSld>
  <p:clrMapOvr>
    <a:masterClrMapping/>
  </p:clrMapOvr>
  <p:transition>
    <p:fade thruBlk="1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674" name="Object 4"/>
          <p:cNvGraphicFramePr>
            <a:graphicFrameLocks noGrp="1" noChangeAspect="1"/>
          </p:cNvGraphicFramePr>
          <p:nvPr>
            <p:ph sz="half" idx="1"/>
          </p:nvPr>
        </p:nvGraphicFramePr>
        <p:xfrm>
          <a:off x="3276600" y="1524000"/>
          <a:ext cx="3429000" cy="228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2" name="Graph" r:id="rId3" imgW="5486400" imgH="3657600" progId="">
                  <p:embed/>
                </p:oleObj>
              </mc:Choice>
              <mc:Fallback>
                <p:oleObj name="Graph" r:id="rId3" imgW="5486400" imgH="3657600" progId="">
                  <p:embed/>
                  <p:pic>
                    <p:nvPicPr>
                      <p:cNvPr id="28674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1524000"/>
                        <a:ext cx="3429000" cy="228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5" name="Object 6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6781800" y="2667000"/>
          <a:ext cx="3314700" cy="220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3" name="Graph" r:id="rId5" imgW="5486400" imgH="3657600" progId="">
                  <p:embed/>
                </p:oleObj>
              </mc:Choice>
              <mc:Fallback>
                <p:oleObj name="Graph" r:id="rId5" imgW="5486400" imgH="3657600" progId="">
                  <p:embed/>
                  <p:pic>
                    <p:nvPicPr>
                      <p:cNvPr id="28675" name="Object 6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0" y="2667000"/>
                        <a:ext cx="3314700" cy="220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6" name="Object 9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3352800" y="4114800"/>
          <a:ext cx="3314700" cy="220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4" name="Graph" r:id="rId7" imgW="5486400" imgH="3657600" progId="">
                  <p:embed/>
                </p:oleObj>
              </mc:Choice>
              <mc:Fallback>
                <p:oleObj name="Graph" r:id="rId7" imgW="5486400" imgH="3657600" progId="">
                  <p:embed/>
                  <p:pic>
                    <p:nvPicPr>
                      <p:cNvPr id="28676" name="Object 9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4114800"/>
                        <a:ext cx="3314700" cy="220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7" name="AutoShape 12"/>
          <p:cNvSpPr>
            <a:spLocks noChangeArrowheads="1"/>
          </p:cNvSpPr>
          <p:nvPr/>
        </p:nvSpPr>
        <p:spPr bwMode="auto">
          <a:xfrm rot="2912686">
            <a:off x="6934200" y="1752600"/>
            <a:ext cx="1676400" cy="762000"/>
          </a:xfrm>
          <a:prstGeom prst="curvedDownArrow">
            <a:avLst>
              <a:gd name="adj1" fmla="val 44000"/>
              <a:gd name="adj2" fmla="val 88000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id-ID"/>
          </a:p>
        </p:txBody>
      </p:sp>
      <p:sp>
        <p:nvSpPr>
          <p:cNvPr id="28678" name="AutoShape 13"/>
          <p:cNvSpPr>
            <a:spLocks noChangeArrowheads="1"/>
          </p:cNvSpPr>
          <p:nvPr/>
        </p:nvSpPr>
        <p:spPr bwMode="auto">
          <a:xfrm rot="7794458">
            <a:off x="6672263" y="5424488"/>
            <a:ext cx="1600200" cy="685800"/>
          </a:xfrm>
          <a:prstGeom prst="curvedDownArrow">
            <a:avLst>
              <a:gd name="adj1" fmla="val 46667"/>
              <a:gd name="adj2" fmla="val 93333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81391727"/>
      </p:ext>
    </p:extLst>
  </p:cSld>
  <p:clrMapOvr>
    <a:masterClrMapping/>
  </p:clrMapOvr>
  <p:transition>
    <p:fade thruBlk="1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304800"/>
            <a:ext cx="7620000" cy="838200"/>
          </a:xfrm>
        </p:spPr>
        <p:txBody>
          <a:bodyPr>
            <a:normAutofit fontScale="90000"/>
          </a:bodyPr>
          <a:lstStyle/>
          <a:p>
            <a:r>
              <a:rPr lang="en-US" dirty="0"/>
              <a:t>MACAM-MACAM MODEL DISTRIBUSI PROBABILITAS</a:t>
            </a:r>
          </a:p>
        </p:txBody>
      </p:sp>
      <p:sp>
        <p:nvSpPr>
          <p:cNvPr id="6" name="AutoShape 2" descr="data:image/png;base64,iVBORw0KGgoAAAANSUhEUgAAASQAAACtCAMAAAAu7/J6AAAAkFBMVEX///8AAAD7+/v09PT39/fw8PD5+fnc3NzT09PY2NjMzMzy8vKDg4PV1dWOjo7g4OCampp9fX2Tk5Ovr6/Hx8e/v7+ioqKoqKjq6uq3t7e8vLx3d3ekpKSIiIiQkJCAgIBwcHBmZmZeXl5VVVVQUFA7OzspKSkzMzNFRUVCQkIhISEVFRVjY2MLCwsjIyMuLi5yruCxAAAgAElEQVR4nO19B5uyPNBuAiJFekekF7Gt///fnQlBRQiW3ef6zrnO987uuk2R3JmazEwQ+o8+oDLPY8vSYz1X8yQxTd02/SCwzcD3A3/rbiPXk1xFkSVZFEVZlsQwNAz4QQsN0TAMWQhDfi2sOEEmv4aGEPJovRIEfrNGiPu/PbrviWf9Ef8j+omAHPgI4MH3d6lv+rYOH6maWLkND7Gt5nkRW3GcW4mVke+qlcS6mqlZHJ/zLNFNOysyK7eyc1yURWFZ8A/ftC1dT1R4vW2rWZLaemLbMJs+UBA4QNuoJ9dVNEWSJFkzZGMDE2aEGzKH8F0QQiPkBTKNIfllw69Wa36FPpzH6Vjpt8se4+NXIMX/aCZV5lQyiV9tBD4kBLBImia5AJPrwcd26513WzJpZN4oBT79BgRz6AemDlOYZLoaZ6qawHzFWR1nWW6leZzHJsgXzGmW7cg7tcwh71B1Qvr87+UmXwApmw9CUhQJvhkya4BLI8/Cj0F6ScH631znQB46fLn0vHM5jYbsIAUjEx8b+GN9hH9d6N9zlH0OknE+i/BNNOb/Wh/dhZuyBdZf88LsJPp/FuQM2q3mf5Mdx0Cb7fTPHp0XNqoVebiP/4kChIq13XEKX8oo3sDzuPNBE8waTTjpVA8/pIw3yBLEiSHPI4OAJcC9cLKx4jZIQI2CDABvjkjG5LFSQ0G+AAebTMaY9fOm5dEMPam/C+AK5juTh+cx3wCzURSi2OSx6CgeRuUmFYJj6sJLShYbwctUxhtYGXKxCI9GehK7xjZRETSFXa6PZqtxrp+KeCZcFpOTClUpnLDJdFRoRpxzYl3wKz0JUBCrDJYhILH+pqKrxikIdBdCLoxQlESJR8ADkoE0NkjnGUjXu7jxWELxbo0VR4xaVPBV6BumyudskI4nzLqpJEVei/yEsywsHVy5lRrkW3mO6m1ryHq+dw+zEapMkM6qJiKnQN22VqRc5LVSEbKU+zGqnVsxBxcwzNauzUokYwmbhRMdJBy21iW/SNhFYq4bR+Z1cvLAEjaMfReX665ah5tKjI6oEPJ1IIoKF6Mz8/kYW4w3SFXgpHWuRwXaS7Ui7rUGgTd2hrs8Rcet2CjNTLgSFmOs9ho8+oCuW7orKedWUbHOTHRUGlm+Mq04S/xNHTWGcDQwyvIkR63X+Ng9brHrxfVR/mGCVJOHh3YZSdvF133d1METOOIWPvEB1xecW+WpWMCIKW6SgsIAKRry7YC3QyFFbnayUGYloSOEqhoI5myANlN/ZkRdC1Vuo0TU6nxl1DkPX6VQycaVOTifcR3zEFaCgaUWpYV3NS7GJcLOMcDRwdniBZ3UWzcmJ11NcLmDlIkG6wUXYvemtEpicwICF+jVGxOfsBS3QVx/6fULJ2QzrsMrW/irCx9gcZVdCCrbFRRhKyDTdJDPvE7PSSfGmJ+o8u0PYGJy0pxWbC37IC5hCU8oibIifvQON5rzKBLA00/tr64y6CQ6RKfCA1o/z2MviZPDTxQRC6UBpFcuHHgE7yn93ON+SQyQfkW9daPY+BWTi46b4amrmzs0YDmHiQIgsnm2J5048m+J+jdh9Lehwbu949kPiYAk0CHumNHGafN48uH+1x8mK1HrprE8AUoqeZbz9qbSHiRjJhUGlyux+Dl7+P1TV4tvKBqHsEWMYGBCI2fSmYJEGKZ5clmYDtKUk6RFTkro095yCFW4RjD9e+VUSukWH2tvCtKG5QkQEk7hT3g12BZtTAV8rQaQWOI20S/VHT0W0buRljjJvD1vFjlNqI+BkDG5jrE+R5VbSmeX/5CZKMortoCL1/DKt8rVOKF3qHfwxQ8g1fNh65OnG8//BpH7GYkdVdxzDqBkDq8A8l7fFPWTjOfBcZ1Xa9b2rJUeBH0f0Y6KG/t+xNOmNX6ME3+V3/FSTh4GKZiDNPf2l1ZJeqKrADKbk56ciNcSRz1uYyK2hWyBr32WCrdRhI94ye+vw09nmtDaC7FxNY7CUdjzGL12LXoY6I178WzUjLG88qkoJ0lMN8TET7r+JUoJFben60Tu2eu8UiqVOuqi5q1e4gBGs9dtPOt+3KPWhs1qzzX8cdMI7JjtRiPFrcy4pGO8QHoLksiauV5nXx/mEb/wE5BOFfcTR1ZR6XZKrFReqVRu9ZHAUcXNs8QtbEEn7cMjCNxVOYavQRrFbt5UcdfMV6gLCF1uy7cKw5rclumuj+e/4KWUitsT2AWAdFZKCNzhcVtL7gerl/GSTjIq4yi22s/mBKFxK53C08vrjDhpppMWFPB+As2DBpDmOimZXPnnNS/FPSeFT4o7j8CuSblXihYIXiGVb5Q/IToAfn4/RhvuxdbYb47GyTiGAFLIkpobjThJmvDIZeEl+hSbO1Fxm4NkkX+eZq9Z9ARMykkjJzDyOh/0kVQotWR5jXZW8qW13xHR9SQGSOLRaEEr/fTitkfwXXhl4UacNBW3JXnYPDPSaOzUuklTvyR5ev6IFh2qmcddB4UXi7kby2e33h7AobQ8/a1eomDPQYqkvbI3sHQAd/IkHLmLfBRfgTRamZSe/el8MfCZOEsPYnvcfs9H/VLVlJnYAQNHxW3sAuRR7oCIKZZSipVXbysp3p7f8hKN3fipXBvY3YtHGYeN0W4uwnFFHrHAWjKkNHIBlAcnkcG8ePNq/LwRUU2rPFu36SLLByjZM3ErnEN0Bh+pVM5i4dVKpVjAW+8WC+jS9yx2M/D2J2yNo3yUT+FFOW2Om5NxkdvF64x0kly+v/2BFnYCqHxoTzNX3P7N3udkqd8bJ93F1oaIrfTOGihvpZBLt1ZirYjgt1d+BJDe+1urid5Yh0dxL4IjGTagsI/8EdzKo4SVZQs34iRprJPehOoWA6LbKsBT7BbPnjT6jfzKMKGrnFq3+78qtwCLBsoaeKjUCimXCzdXQOA87qXnPTiTzzpJxHKr7UFpg+pWTvIlbEEnYQHLx8X1gJFOUkYuwFuHlhHn3QLcsXWL79iMGSmmTiXdCmXwEhWTByeVXuXmEXCSlgM4lVu7oL5dHSycurwsg26bnJOwRMThyWjXe6MViekHF4C/SCfhJB8X1wNGnOQ+OOkD87plgEQV9wikM+GWy22hk+E3XFqWFR2s23AdLTyDsAEPKblkSblYgEbK3ULJFd2z/OjFvdpzTlq7Lpau2pU/GvAhnIQ2vIjYwMZJwYuBbvEASbkt0MYfbcVL883uwbrdZ4691DnA84BsNky6g2sMnnuhV2LsFE7pVjJYN+kMgOVK4eVe7upBbBqLq2ZUXjdjTlKwCwpb2Yc/wEdt+AOa6WKcJCyceCxf1uzV7/gB0uBxnz5eNRWmmol63O5wU3zB5p45TRVg/BS75XYJwlYEEN56FSjuwiUgla7uZZEdqL7KihV7omvc/HhZXdwbDVi01rhoYNlA3LB43ICXZABUIZYwUy+NPe4OHprtN+vCE/9zWAWgNid8uwfzoOd54fJel1A/yfZKs5LKyNrBo0u0UwmCV0p5VAXlVt+ptqrbqsh0LGmgzD8cIKFUTkpjXDywa9IF4jcAygAx0078aQP2TWPrpbGfdMXBQri2TEY0Gmve/8nteVbo6N8+YqVnlLisn6iwB6nzQdBAB8VRsS23VVS7EL9B7AYCF8VOamaB6Zt5fnYZkkJ3XR6cFIGwndyreJSuxlX8Ca8bDOYfvqQL+S5d5dbA0WF2nZFOer9Av0CBvjv0SmbgJHJTYfc5HxEaezzrYnMD6ex1O/C1ozoqg04BMYP4H3TTFgSQ6KRINXPf9k01scwszeVJSg7dULiBFBrYwc5RvkiteNROBvkAoQOljV0ASmgN4jfBz6sp3iNOwvtLvT/tj9f2WpzLqqjy9Fzkea7qierbjqlmMG++bpok3c+xg20UbaOtpyiuq1GbTnWSoGd5fLYSVc2sLLYsK8+SPI9zKy/y4nyuy+p8rqpzWZZVVZdFUZ7h3fa5nsU5mAyiRmimG/Di9XjBzak5HfABX3HcVrjG+emMi6a41Keyq/ZlU1Vds++a7lBer42dmEkYhgZdmjdHIEUeVsBldCBmE09uS2I3sRWAh6Qjd/LAT+KP2pED90Am2RP1U4ogI/Xm9/TtzugSWS/ijfWKE4BCPhRDQ+y/4FNSCHnu1ttuHX/nU/tMt8v5bpvgAlc4h8ey/wmgho+yf7RwDI8pTrCOTbwFbgvwDutHeXfHqfuXIC3t3XxLC+lGX9OQxBW6okAyTEPegO8a/CCEAK0MfwOSRFFWDEmTNM/1PM+NXJKgagem7aeD3Wzga/2vQPosF+A9pf9oe5qVMPEbIi5AaBkiACzJouSKLiGJ5K+SzNUg0BOfZK2aqZ+SX0yL5BcnFlEyRVHkFeiVrur2TXu64APJEyaz4Sok31s2Qpg10TDEPj2WX69XG2FFAVivH0BMIVktr9J8R6zUm99QDl/inzfdByp67QAgE53ukbzgyLGdwPEBbd/X052tkzxs27R0HQxAYsMn+UNq+klm6nqmm76dpvYRXB+ryEwwGTAnWVHoSR7HoNfzLK5y61ypep7rapaoNlxDt8nVfN+0dzuwKr1ZiaIg8sCT2hLb4kZbx4PZIzMYbbcuSBXcneeQvxCWUGTFlUQJBJCIH8iisFkjbpT8QpwCcWb8f5ki/DLa/II+yKmYEYcEjl8J/Hq1DklSO0lrz0Oii0TyIUuKpInkQ5FkkjctSbKhUCK53wBcb6xhOvtEb7uviDBJxredEHGTZiDhT3ZsDtOlgtXC2p4XIoHu/m0kJHyQXpxMxIQP3yc1MK/DzL38nogLIM78bAoST+5VIFxHnLuZfB+nSArsigAerpZT/GCS6/d5WMOi2512pyDYLDy3pxCt1R7G8JmX0zlIjqW/EJPppvFAxJmUZyCdFLLeb7cB3/ngWeFSRVVBkgpl/7ivqhDeq0LNLHpn+0mrk4b0jOQEc1woAmJkz0wWEZEC9r1O/CSvWB5WT8mNhbXn3Mm5dbPPk52qO217c882h0TctNnLyOoFRMR+lZ5R4zWRgD2Mgn1QoTyJwaFGZkHCwcmr1uxwnIAU6+ja5ZXbKCdj1wTg5poiji95znrBlJO2OHFRiJWDdMobJazi8zrGewcFeR2Jh9pCOg51kVNzV3zePZsnccWU2R3TQ2GShsjM9CBEShChAAuey7tIcKbDGkCacdIRhhtiXk2iBp2ibitARIPMMqhR5ReplQEfnYKZ4uLYftLqaAC26CpKrVe7DSpiHketJnZuI8/Tk8l1rOfBmWdSS+RgUzit7HNCUsBLMzzKuOwKCYeJ5avooAi7spWbpxfaM5DSOCwaZIPb7f5EYquBfx2dBPC0dTtH2Jcx9yOaM5QIJ88Vt2uaPjJ0AM/X8XYngSB5ccKLKQo0R3Fczk5LwZwJy0I+ZGeGMO8/kvvj/EQtlxQiCcbFNtorR6ZqnYibSW5yc9j7GhbMc1Khg7OXBLI8Dc70HuVqGqO920bGj/sM0rzaqdCRfELxQQi5i9KHt+QDy4KQ2aBkDbKiNCeik4zZnkvmp2avcUJdP7NHziBuafXLi4DplDVPcoFdDnmBhhRB8EJfDJhKIHvmACNWCzlUQ93FuboK89JCiSxUq6DqtlqFkijMUS4HZdEp+6cXzisL3H2AW/K4D80izQWsXAyMmm0RbVsOuzLmL5I9W+DvOenVKtI3TitbcW9VC5y/b6zxMwdsgK3N3t8V8Xc2fZ4PvhI1Y0W+wX/CkANFvSamWwbbKJMfRBR680Xz3k/6eqltgf6RM7mKnwMV8A+HpK0vw4x0qpNClZTMfrDN8UzEZg45xRbDY/su0qRWkvtr5MVRnST8zoMckf6PAlziTA6clMwcti1ZXvwiSqSctJx9+yGtY7qldPyw9m/5fnrp5D5NsVwkIm7KwElTgR92X6+fzsd6yHT7Tej1RHSphN/jP/IS5Uhu/11FypxydBc3fQLSfZO2fRkTjIhat7lH8S1R6yb84OvfinHpDi63l+W/aQBi4Iec4vT5jkYJNs1nqomjYLt/tgPUFJI9qfZPKCX9q9et8vM3gSNLJYPH/cxJm37zftgQOnyEEjdsc/95eYqGJXxD5ucvKKm9CIC4tcoXxRZzIn7SkJmQP92P06NzS3NoWK+d0rBJ7P5VJw1hSQ/So/7nF6QO4ra9KNev7f6IeutGxeQJpGk22ycu0BDgztIBvya6EbChGazN77W3OShuBYJ0Tf79Wi7hpEGJPDnxs0TkD251NU+9+RUNVjK8sfGvXQqaC8A1YuM20un3DkUfu1GQxpwkzHanP9guGhKBlL9atyGJS7g3vvjtrodOmaeLGrnRmt+r79FSiTWSfv83+0UDB/xZ3DirH5ww6g4yX+P5hKgBAGdy7x20g9Jqv2zBQ1apNDr1I5CECUA9X71VfcOmO+WkKM/UxLcsX92ZgRkFUeQGgecEThR5zjbawe/K1t2SjQtPk2RllOHPDemAo7SUy6+YQB9A2jbSAThpr7S/cyuJuA1hyWiBopgz0icWjlq3bf/tTf3gnB5COoQlq2b87+4XzERdAHRw91Ij1lrjtb/TSwSkQYnEd5DC2QiOhJfqN6phSARyez9pqVXHIo28K/XmcT9R90GhxDPpg5/U89BBqpVf6iWik1xqPuy7wAYL47i89ux4WhFA/aR5fi4j2X0BJOpxC7OORfWX3ERTbwCk2j1qnbR3G+WqlN87XiR5eeCkO7/PGek+ma8VH7X9FPN58dwbeojb4Exu9vMnnb9iBOoCrC9u5x2Mg9R4F3mvXEX5W2M5WnQzBz9pdfNPhnkfF5C+jKWG6rvt70B62IVBJ7HzCevt584llQ0IcBu30yqp7pU3aCgl+S7Y6ffdqLgNST3IfTmWFy3JhrBEWQDpcn9kSt1I3KyJnzShj5eCB4/7IB2UxmikWj4Y3fYg1spBkb7hpn49iTo2w8qy+BIjELnl+JU6k14vdewmA2PM7lBNi5e5jPpJP9OXP8hRPuGnQSe1273UiVfQS1fpIHZyLdXujzLf7FmkwwOkuH9f5Q1GBKYFj4kfB7jzZnCTgrfTHTH699FFk9ecRMlM347SvCnuvVEbjdLIe6NwK6PUaoVwU6kYn/HTaAdXJyBFL2/sRqVlMMLFNQ1dvF4Fs6zbE03l7lEiuClWTJAYUrp7CRRdIeNauVZaA760TqylvdhpZ6XRKqXysKt+wk+9TqIgmSHiP8OoJ1WZWpoN5SS6MjmtKH1LozrKeOZxL5MeLIu/fVu+rRUQMqOTGqOWK7eVK6WUz0opVd4VFHmjhfxLnmruo0Kpw+iX+JLOVj52Ydfj5dunJjkvHaSBHmO9VSl9cSd+aDC8E/3uJ4kAjwRAwUclneRe4Fz4UA5S5e69fYC3uuAvGYTqAVLoRySU2m4ddxs50TYizSpJn6nUThOdZKepcZzncVGci7Ism+7QnMjo690wmYPHLReup7hf1ANQGoXFMV2+/SxP/kaNszMnVb2DdWvdxiDi1shg2cSDUWukqKADmFrl4AEnudfo4h7cE9FXRsiF3HS1H7FSb74jQRguOuzghorrSn2OK8lvJYmuhijKhiy5kqJsIzfaKl6fMAhzEikR/AQT4/jZuaAe9ZAzKeRJagepbulWkpE+sEUOk1OcYYoOdXUuu+ZQHZqm2e+b9nq5l4p1pCcpvSHazmONK3zGKs6wj3V4zC4J/Kbi/GLhHMe4gMeqz1aOsQXPiOF/W9P1H9qqX7798/YGJX65ivUr4uJfb25wJPHfkIcVbZtGIILACxvxNmHwqYgy/CT2U6fIpPOx5LqiS7I9lT7b03OcnW8m6rA8RMRtnun2yzv8RynKw3rS34nZ9uwX1K9xV30T4j630t0qBFZFkxRJdjWSlkn6DwtrtOFXHFq/vP1/VRHwSUuzT+hf3Q/Zd9vYRHv0FQiipPUJqS7RF30LYicgTYdJ8m8Aity0zcT0QZXbSWIlemomeZbYoODVna/HV1VX7ThPLMtKVCtL+qIUPTH1xFZTf+fv4AI+SWjdOdFA8CagkeC9XHfrwdcWeN6rt4oi9vJg9IqNX5M+sBwRpq94Y7EQ7kvqk93/kU4a3xTNguZW3BqthBUoBVIWE4Zin/suk5RpUZI1F6ZD6Vl3S3LkYWZgerzgGnh9h2in7xEd+DuyuGmnup6kmaqqVk7UuAUavCjzvCzPeVnA73GR5QWp9kmKIs4zPYnb2CQd2BMyUVaSBrpt65ZpqrqepoltmqlvpiZpHB6QHtS7vq83mHcvcqX+RiSS4g3SRJZv2TppsBBOP3eGy9/XckK0tCLzj8Be/au+3ixxo2kG3JpbrfgVz68FotbJ/Bm01AQYWNOIPJHkblLPA1qcpN4oTJBUi1zQ64ZLR/eGU1hbyqV6ufeTWMWHa2ZraxAq10Dht6vSm5FA/qvkexLgykzHPsS8c0ZVhIxgizZGdHFkZIRIRD/Cz4IP/1JRtqGHaeCK36w035txHnxkslv/MsklHK6MAuWFrCGnSprHfH0Q4xJGkdjRDxaTTmg1HgdVrNdBY1yUSkeYP4bXBU56BZJwcswEhWq+C3FC9lKWV1H5nA6O60zkF0gUtJXoeivEScBW0gqJCry/DMErD7HIKqS+LIy1mYr7gmvzoyDhAdL7ZoV0PYmtS2Tiv1rAUYkrm6V5Rocg99EpPEnzDtp0UC+tSROXESp/TCydRPBfLy8QHcomuPoan3JUpbVTW263acxSd1pkFjts1H5lSwenca3memw9ZW/W4cGUsWImYqkf6CwuiNuBIJSaKDeUSuWbHO2seO2C7lcXbGe/nrSgcBuvr23GWz+IquAYXiTVMkl/hoU975ce9+Zn42FUxEgLsWFcjW4ZpHU23OyZJLSjIum2XbS5KjjdSmaBzhJ/8TDgZe4RmLnEtO3Yuuhn6SD3bazzexd+nz3oviFcnKOTZ2NnUys8RmD04tRWGf37Cb3gJNKXnqCx8iIkhCs3MtDKcVzkcVv2m3OvFCXX5F2K3J+kRKa+3ienZZDuFQG1iYISGdhBnbm9QpCqeEGNcj/E0jWUAuXIn001tWwr1nMUrCrJaJFaWPbNMi8Ykr0G4yniNVZCveSOHn9CaexnJtEHTCLOpMsEySG+RGZ94f2uPnHe+qIe2XU1ZdEvvHMSUTsiEn82qCwj0EVBsA4VkKISh6KqC8i1TBTJmqx4KAFNEO5WKXKClVUMmp91RgAZWaeD4s67o+QfM7gayvyjG+imuVvwPUiA++cMhxt9DKhLQsjl5fynUi4+AXsVDQK+tmPDj88f2vZ3XZRD4jaSH948j3DSYN1+l5Qwpn8Vc72q5v6GpnVzUwo1V/pk+TZHd2cymxcZQKTwzW4gBYlVwWeA4+pFHwZetwKcP1fi/qtC5V7chpzJiWF3hhW/j7fghSGrZOaemEMib5NLn4Sot14lS6p9vdnmUcw472T2vnRz8q9p3L24DTW49hNI/GO7Y5q7vEhDptuzUQl340XW+oP9slu7sqW8sV2p1Hbj7Bf+/SCdtpqeq+ONwUOohvgPBzYqL7XGID2twr9qVPl0U/3jc2JpOO3lVr1P8aT9k0I2J/mxc47O3nl7eNtunIYl8963Q0JIZn0YSY8z3UY6YPO8jt98tlQ49OMei5vBWM0v3kncwEls184pdoXbBZXS+sc3F6IsPeuNeNvH19XS+UhrkS0l8b7vdqfp0Obtclg07OCOxE1k7nhUrwe3pmvcIkvcQtkpolKp0sLZ2/vVa9tEEyb4SXrivdGaGhfWu/LenohOkqf5ScibjeujAoahrevI7bon8T7vvL0uNBysG1NxO93u7Ffbyi6lvdOm7Uu4qU6aiNtjH1/VczV54a7diaxEDOL2KMUz8YRIAcP7ayHK1yPFvbghfH1lMm+KmwVS0NmVXpqNWnuHoDVfg0QD1s2TuI0a9vm2GptL8dqYiOI2JqVc7K3T7r3bMvSZvG8RsjoI3ujVDs3Q+G6++eJaziGp03JXx6R1+U/CPh7oRpSThOfGdw+WTtRcjdVEectLBKQhF+Bu3aa5DkP+B/tQpzFRP+lRHP6qO+Cr0xRy2tl9Hgo6+7TJa7NLO7OOwAkImuiVI0DvZzMKBAhrDwf+geJOCzU3c7t8N64eJBoK3SonWQapp/qdXqKce9dJi8JG32A5YqSnTYjzKCeqd/tz5dfBIekIQGa7ezV16bTVdG/XThdM81XMJIePOC38xEkcPwp8JwpYK5VkIuQh+5aCxC9P/uWNJ3Dub+q2qLB6d6rnIko0F2AGUugGFXBRaXd6Z1bOftsG15daachzul9nksKvWuQI1VzPdcvKTRUUVJzkNiMAbR4gZRSkVzkz1Wu3YuCkQdyWcngftLRxQAs4xKmr5x/8Mqj9Wj/YwEfm3r/6R//6opqVJrvfxW3K2Tv7TFoPOXGaprGZm4mZ6InJMBeEk4awhPaImRYDPFP7EqWhYylVcevXiWr0NtnXsdiKe1cFB7vWz6CRDrvO3+ttvI9+Ary4Wm4+9Zmc9bzWzbOqJoVvpelODWI9TVS7SFJzthDThyV0LtKek5zXw6pf2bghLKFvor3HaImXhhNwno0zH4Kw1bsu63z4UA9m54ALoO+jy6J1ovZaoNcZZG2kcM96Zatm7OdkOxr4qDBVx0oTcxasEI9zUNxpv/70blj7Ze29tsYgMWp4GMTaqritAjx73N7BrnbAQ+pB7exD1jlN1uzaoHUu4dJKWDJuoYhn+YSq3WWpk9v5TtUzE1ymnbqz0jyIk0kg0yvuIUWZcNIbRiK0HBUOSyVUqq/vr0SItchIdZL2fKtuZ3e7Sq/1yoKfgJP2wU++11q/tZYcXeoe0wOnJnNG8Mr1Us2Cys7N1C/MLLJSS1cj27FMK3oyKiQoG1orkdht84EiwcXSTtVQ79Yr7o+zL+de5aammW5jOxMqTu2XJlg3q9NrYIGD+ZO1yT7C6okf8P4AAA8NSURBVE+65FImo7au9wWbe+drrKpVpjqNnfu5XwRWAKLnqGZqZmZePNm43uOmGnIXvkt0v1PG1ExDuzLKSZ9XBMy09+pM/SRrtEC3PQS1We0qs0pygOrgE07aO9f05Lf60WXrtqGQpx8e4/BMNT2oeVAE4FD6sRP7hWMFVgRg2dZzZ2ayVDK4tqSK/r3ZpnRl2qXBBej/t3RQDoNm/lIxdwGcEqa8zsAFyM8mOABZ7V+zawxARUezNXHI2jofVgH627qNbKSXYr/S80j1z0HmZH7lWLvSj3exb9nps7dE/KRB3HYG4j4fGVZnt7XKKUi9mnkZkkzImmRF0K7pxkMnKWXUgZ9dgjmq9TIv/WvcgEZq/Db9MU/6MTrtWMcgDDpJHYM0flu/Sksf/FK9iomXBMp7F5uJH5vZ7sn9IIp7yJl0jM8VSU9VOtEng3UjjPmh3N4oGssvXzzHbsY2avzOLp3KLH0QuqzWm/SwAz6yGueY/fite/TbaL5+ao+OLmOAFGd1EvulXUH8pvplkjsFyT5zAKjdk0tJxG3oDOHoH5RMTOnUSPdalvUgbuSmPrCST3Qd4c2VlJPy/jdBdPdmY3cwFghtySJJcrD2RWcDRMHRPqan5OqegjY6zk7ypPs/E8X9oHNc2sWuNPdJbFZg30DYbAv0U+HH+pO4Ees2nDe4VhSFZEiKhiZqiqKR3p7KNoqkrUfSzgLb7/uC6kmi+7oaq1kekzyz7lBnA+4UJGEP/2iO+3bfXo77C626XDq3ZAR3orgu1dTFXdw4ced0Tm034GF3GahtcCPBsqn7ovH3yTVpd6cAAPJOUeu2Co6u6/G693DaRC/+szUycIzNQ1LBR+kXepGCQ5Baau5bTp6ouyeQyKLb+n9qB5fjOPLFr3jSLRqtVusNt+b7bG9RJPNBl5w5ClJ4ykib77EHeLzXOV0vDf7B+0uMa1xeSFq2fQr6ZtHSY3ObbpKtWvAVk+pyOcHH8TRavT/1M3eFC/3AT5cj8X9OMK/H6/5AUt82Q2+rXpD/2vDoRv8qjY+CBIFI2GfMhwRH0ZCBRJJyrWw9sm1KkuRJaTjJq3T8IPD9nU6a6yZxotIL3LZb1zw3W7+AyRIEfsOTT2HT9zE2SEYgzJaiKWTKAmdHWbFX3P/PgRT/o3as8z3p31G/KkeVZvjpyamL9IfeK0/0VZe8FzTvDvg7+nTf8Xe0Dg3NA52vq6ASLSsr8ljPrDgGU0sOH1CTIrbizIL/JJaa6Fms63rqx9giyd4O+XRoojJJ+XY9z1VcRXMVWQO5C0kSfkiaJYekdTI9Vel5mv8VSB/1/PmfJDpYAXQIR7IhB61uiHLfEVpRvL7Pd29uewDB3poky9v3k9RMsgB+tK1EtxNfT9IktU0V5kO1EitTz1ZM2non1rkorDJXyS+qXiR+pqpxrPuOmWWk7b1ppjA/XhC5kRyFkR/8q6T5/+/owZP833qm/Uf/0X/0K9o5pHTI80gFESmoIJVK8KHAJ3hXsiRLxnDMADzwfJ8hSmqH/jfR4omk+LnlAYMu4Mo3h/bwU5dVE+fEzKtg4IsuLopcTUww8batJ/bO9k1n55NaIJiDiHjLkSu7W1fzPA1CRlkBWwamnQsNnuM3krBebVYbDm1WxNJ922L2fxqkb4ix5QQsx28E3iAujUDii1DURJnUBUnE8fE0UoRIvjxXIkGGF+nY7zEkZ9FsXbD1ys52TN9xkxji7CRWA6Wy7CTzzaLKktRPFdfJ7UCFyDQynSRPIELZ2aZv71xvGxiBZ+/8XeSACwFT5O/MnROQSj6HnNYBf3Ui15HgPgzZ1cT+dArNEBXJ2EC0bITce5AMh3+V9jClCwMkwRnzgHBLKZJfcMa82/ivyHnsMtzebMORiHDTV98BHBsSrymSppHjbEjdnQd8TQ636QvxgN2JJ3uvElnYJbM4jJlncC7QibH47T5Vfq37XyQPhW/3p+cky6zOFovkPlJKQ1C0r576SpaT28Lpwgn3Oo8LACk2RKysVpyCFYicbXwKFPb5bS1jDBQkUnUhBpERysiQkHXhDYQUb+HeLPYWaIhj/bmuRXnJctIDpPqWqycw3ec1lpB47H8sZ3tB9/OtFxYlTR6LqMCWg8zV1nC4HDkwze2xM9is98MECdg1OebYxWa1j5sAY62oBeyUaryQhbxQhh3ikMMeIviSIq4NWi1tlFMaNWnPyVoX7601F2/ECHFkfU8CW0Hkn7xZnKMC4nxxNS8IQ+kt42yBk+w1hlfnqEX+xjRSPl836LCKV6XHVmJ7BkgO4aS6kHCDV0lTlfxPhaoiPF0XG3xyC9iFuNyZZLm687BBUhZN7Kw662cpn1d55NPF2BeQjK+qhNdVjFp8Ofe5Ab4LM0sqRE9ruB3hiJVGbZQQCyW+n6ZxF7cFnfSD3BDl+9BFumFtrFWBKoiJq1UWstPhWP2WI6yHKAPV5mK/6ooSRhduG+Hk1ebSGZc2m5OM/r53bY3zn1WOkyzChn9EVr4Akv+QnKLf/rhgIzqhNnJxZnp2m5egSk5Zr947nKFN2+HqlJw8Dae4KG/YWLdJWLBujWl63h63uXU6XGtc4jM5zBCfvYCdobNnjG7dYLxBUiQg84rLdYhEUgC5FjnOCRZix2RJJxHTqANTBifOOyBvVbtKi+KlRcPdg5OKWuRBp+SVgfkmQHtwNOxGVfNOv8g9fkQpSFjA8TFp8jMGyd7e9F1+Q2sBJCvwbf+LLTRWT2ovi2OaumCWxWcN2RaqkNZ5f3kwz4gc0eNGSFCQYS826N8+5NCVSO+uFXyEKFyRftirNSAeCv3s9VdFxAY6G/CMHDNCYXCH/t7NSp4ON7aYDcfe0PXfNNBY0EnROUsZh0gt0uhIai003N8uefi3rJWhk9u9hSa5vPiiqdoCve0Bvys+aYyi/5sQxPxLE+4HBTeQBnG7db2jGm/zXQcjoP6AZuQt8hPhzg8q+oY0sJfu3wcU/BuQ9JuOGEAaQpBb3i//SSbOmGgV/2L/VyrB71dDKUjiX1sNDTrpWQ8a7enLPuj3yippDNIjwe6blmGEaEvTcgGkW5e2t/dIn+D+dZdiAOmpBUGf7vDz1RLP+Xa/AxrSdKo/ynycgpSzQeJuoczbfT7qRyt/PbdkKPs8jy8z5vgPKb+9flBGNM9hXPgRMjrQvgOpZk/UIyPvXTGmP9zTH5uNDNZNHd3OrbTom12ie8v7QSdRT+DpKZtvQKKKmy1u/HXytEUaGgxImH3828cUUS/QfLimD0/ni65h1kRxR3OQvkpaoqNnV2OPr/OmLJZykke6gPyFhvO3Rg7FKCPoc9NpTRR3n+o0Lcb7wqukss48Efmpt+Zrf2pDzy4jKxN/Qsns54I73PlxNb6Hj32x7AaSMgJplhb9eZIoTZlgilvx9MTX2T70vyRb7k8GbkcZ9nEe+iO79PQF/veS0kGh9SIxd8EOn4JEqzXPDJAmZrJ5WT1HvXLjccXfkU1Byu638xyFfqqWshtIAyf1jV3nMQ73Lk3tRst+0nnyzFfWfTi2Qv5qKAwKKEh3j2TaRfvDlCP1dq/uAySW3d182KWV6qTzPCyZ92h90YeM5svemO/3wYlD3+OuImdbGp+FvHc/aRA3dwnfzdvW0T1R4ShmssTPBfZF7esA0i2D99coDef+3len5lsaH/VnaSYgkW8LgjBbTFkGad5xlKH6X4QGwnCUzu2pv41TnX4hiLtV2DN8mbeVpYTuzuTAicQpXlKpQvEepLx/5sxuMF0t5mnKw+j6x8fmxC9RMmnfn3IAqZnfw+mTwKeccBJxAZafLTLe5pl6F2BTTl0Q9usWV5aGqtlRwnzwqwUmc9BJlLHZG0IftAbKJ36S/BIkxL3zK3txW5cTcVta/10K4QTqzo71bPObPrY3kCjCC3Uz77l0Km7e64J90BOvFXhOnrOqnkFaPlZpoSZMoIg8VxVU37dTGtZdB+lnb6difHzHTPdVhEFrRC9NM6VXuQEscXtV+czmpdVM3Ahdlza/F8mmIFEzsFpcZn3XF+aeDDyA5L6NPYF4Z7F0NO9vZ9zWxnjNesx3G5zJ+YbpJfiqy+tuJG7ci2PC9q8XG/JJWOJ8AhIhOW86hhtOY7dR0vvbJQTW8lc4lDsxnx/biPuQpWiAS28ne3kX+au2pbemEdwwGMDqiyPQPMeZOEC938Gfbw1+P4n59qU7datCivKLoqkg8ibeMktkEroKQObhdSU/kLp8cNA9fByKeAz7WyuyCUPB+bllw/UgbfYc4kSl+AChgfLn9p7vQerfqzqnAslLXFQpqXwDiV/S2mNKFmS5uknjoGXqOIsT20rSxE5t0zbTwPHJYYgku9z1to7b92BXXMl1Jc8jGWqiaAhhKGlULfag84fYumLc7vdN01y7urnSHipEPI+ny4DnRI8eTqp2Yw5af/1FYWFHkuJcL/KeDUFCQarDz9cNu2000zf3vhqfFt++oXxpUgdiTHqvVYWQNAoXh7sRBqUWhn2PZMMwJPhUJEkjqa59F3hyskrkp6ZvJ0mmWlVVdkVR1ZXp+Jl1698zlK0mx7ZpyDOqsu4a+Hl/wSey8bpg79qqyIuYE26Wv7upA0bN3Ac0O9nmo1joLYX5P7nMwEkLxIPfRerZYBo2Qghqg/R3NxRFJiepeF4UBvagze+25eujj9j0b0a30PLua8p+fz7wmO7nI6o4VWNSq1Kcy/xclFVRd93h0Db7/bFp2+vp53ptT+ScmZcrS23IhwIvoL/lTWz+UcWL9W9AYi20fkh9pSgpFl2jzWrDbwwxFF3VDExVNXXLTkxSqZXrOmlNVOVJXlQxqI66SuwkLslxEZkZn2MrL1LTzmw70QPH1HVdtR39fDT1LHB2YDAsc2ebTrTzA2I9fMcBFb2FL1dRNFIobGgaqeVabTa8AF8rkJxwHYI5IsdclN8eMMCmv6wg/wPi0Kw5K6nhMhS0XnH9L5sNRwpMRS0UNFlzJc3wPEXZEivbK29w1ZwdaOvAh88daJMg0Ek1Fih0OziXgUcqvVR4jgYzEKd5Qs7Qsi2w3uSoDk8lZ6okYMf7c1l8kotPDmsJtg7MkdPn5W+dVyH//xaiGmdjwISsyIQIIBKhAVNCTruRNVH5ak/8P/qPXtL/ATnRv4zz4N/iAAAAAElFTkSuQmCC"/>
          <p:cNvSpPr>
            <a:spLocks noChangeAspect="1" noChangeArrowheads="1"/>
          </p:cNvSpPr>
          <p:nvPr/>
        </p:nvSpPr>
        <p:spPr bwMode="auto">
          <a:xfrm>
            <a:off x="1679575" y="-784225"/>
            <a:ext cx="2781300" cy="1647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4" descr="data:image/png;base64,iVBORw0KGgoAAAANSUhEUgAAASQAAACtCAMAAAAu7/J6AAAAkFBMVEX///8AAAD7+/v09PT39/fw8PD5+fnc3NzT09PY2NjMzMzy8vKDg4PV1dWOjo7g4OCampp9fX2Tk5Ovr6/Hx8e/v7+ioqKoqKjq6uq3t7e8vLx3d3ekpKSIiIiQkJCAgIBwcHBmZmZeXl5VVVVQUFA7OzspKSkzMzNFRUVCQkIhISEVFRVjY2MLCwsjIyMuLi5yruCxAAAgAElEQVR4nO19B5uyPNBuAiJFekekF7Gt///fnQlBRQiW3ef6zrnO987uuk2R3JmazEwQ+o8+oDLPY8vSYz1X8yQxTd02/SCwzcD3A3/rbiPXk1xFkSVZFEVZlsQwNAz4QQsN0TAMWQhDfi2sOEEmv4aGEPJovRIEfrNGiPu/PbrviWf9Ef8j+omAHPgI4MH3d6lv+rYOH6maWLkND7Gt5nkRW3GcW4mVke+qlcS6mqlZHJ/zLNFNOysyK7eyc1yURWFZ8A/ftC1dT1R4vW2rWZLaemLbMJs+UBA4QNuoJ9dVNEWSJFkzZGMDE2aEGzKH8F0QQiPkBTKNIfllw69Wa36FPpzH6Vjpt8se4+NXIMX/aCZV5lQyiV9tBD4kBLBImia5AJPrwcd26513WzJpZN4oBT79BgRz6AemDlOYZLoaZ6qawHzFWR1nWW6leZzHJsgXzGmW7cg7tcwh71B1Qvr87+UmXwApmw9CUhQJvhkya4BLI8/Cj0F6ScH631znQB46fLn0vHM5jYbsIAUjEx8b+GN9hH9d6N9zlH0OknE+i/BNNOb/Wh/dhZuyBdZf88LsJPp/FuQM2q3mf5Mdx0Cb7fTPHp0XNqoVebiP/4kChIq13XEKX8oo3sDzuPNBE8waTTjpVA8/pIw3yBLEiSHPI4OAJcC9cLKx4jZIQI2CDABvjkjG5LFSQ0G+AAebTMaY9fOm5dEMPam/C+AK5juTh+cx3wCzURSi2OSx6CgeRuUmFYJj6sJLShYbwctUxhtYGXKxCI9GehK7xjZRETSFXa6PZqtxrp+KeCZcFpOTClUpnLDJdFRoRpxzYl3wKz0JUBCrDJYhILH+pqKrxikIdBdCLoxQlESJR8ADkoE0NkjnGUjXu7jxWELxbo0VR4xaVPBV6BumyudskI4nzLqpJEVei/yEsywsHVy5lRrkW3mO6m1ryHq+dw+zEapMkM6qJiKnQN22VqRc5LVSEbKU+zGqnVsxBxcwzNauzUokYwmbhRMdJBy21iW/SNhFYq4bR+Z1cvLAEjaMfReX665ah5tKjI6oEPJ1IIoKF6Mz8/kYW4w3SFXgpHWuRwXaS7Ui7rUGgTd2hrs8Rcet2CjNTLgSFmOs9ho8+oCuW7orKedWUbHOTHRUGlm+Mq04S/xNHTWGcDQwyvIkR63X+Ng9brHrxfVR/mGCVJOHh3YZSdvF133d1METOOIWPvEB1xecW+WpWMCIKW6SgsIAKRry7YC3QyFFbnayUGYloSOEqhoI5myANlN/ZkRdC1Vuo0TU6nxl1DkPX6VQycaVOTifcR3zEFaCgaUWpYV3NS7GJcLOMcDRwdniBZ3UWzcmJ11NcLmDlIkG6wUXYvemtEpicwICF+jVGxOfsBS3QVx/6fULJ2QzrsMrW/irCx9gcZVdCCrbFRRhKyDTdJDPvE7PSSfGmJ+o8u0PYGJy0pxWbC37IC5hCU8oibIifvQON5rzKBLA00/tr64y6CQ6RKfCA1o/z2MviZPDTxQRC6UBpFcuHHgE7yn93ON+SQyQfkW9daPY+BWTi46b4amrmzs0YDmHiQIgsnm2J5048m+J+jdh9Lehwbu949kPiYAk0CHumNHGafN48uH+1x8mK1HrprE8AUoqeZbz9qbSHiRjJhUGlyux+Dl7+P1TV4tvKBqHsEWMYGBCI2fSmYJEGKZ5clmYDtKUk6RFTkro095yCFW4RjD9e+VUSukWH2tvCtKG5QkQEk7hT3g12BZtTAV8rQaQWOI20S/VHT0W0buRljjJvD1vFjlNqI+BkDG5jrE+R5VbSmeX/5CZKMortoCL1/DKt8rVOKF3qHfwxQ8g1fNh65OnG8//BpH7GYkdVdxzDqBkDq8A8l7fFPWTjOfBcZ1Xa9b2rJUeBH0f0Y6KG/t+xNOmNX6ME3+V3/FSTh4GKZiDNPf2l1ZJeqKrADKbk56ciNcSRz1uYyK2hWyBr32WCrdRhI94ye+vw09nmtDaC7FxNY7CUdjzGL12LXoY6I178WzUjLG88qkoJ0lMN8TET7r+JUoJFben60Tu2eu8UiqVOuqi5q1e4gBGs9dtPOt+3KPWhs1qzzX8cdMI7JjtRiPFrcy4pGO8QHoLksiauV5nXx/mEb/wE5BOFfcTR1ZR6XZKrFReqVRu9ZHAUcXNs8QtbEEn7cMjCNxVOYavQRrFbt5UcdfMV6gLCF1uy7cKw5rclumuj+e/4KWUitsT2AWAdFZKCNzhcVtL7gerl/GSTjIq4yi22s/mBKFxK53C08vrjDhpppMWFPB+As2DBpDmOimZXPnnNS/FPSeFT4o7j8CuSblXihYIXiGVb5Q/IToAfn4/RhvuxdbYb47GyTiGAFLIkpobjThJmvDIZeEl+hSbO1Fxm4NkkX+eZq9Z9ARMykkjJzDyOh/0kVQotWR5jXZW8qW13xHR9SQGSOLRaEEr/fTitkfwXXhl4UacNBW3JXnYPDPSaOzUuklTvyR5ev6IFh2qmcddB4UXi7kby2e33h7AobQ8/a1eomDPQYqkvbI3sHQAd/IkHLmLfBRfgTRamZSe/el8MfCZOEsPYnvcfs9H/VLVlJnYAQNHxW3sAuRR7oCIKZZSipVXbysp3p7f8hKN3fipXBvY3YtHGYeN0W4uwnFFHrHAWjKkNHIBlAcnkcG8ePNq/LwRUU2rPFu36SLLByjZM3ErnEN0Bh+pVM5i4dVKpVjAW+8WC+jS9yx2M/D2J2yNo3yUT+FFOW2Om5NxkdvF64x0kly+v/2BFnYCqHxoTzNX3P7N3udkqd8bJ93F1oaIrfTOGihvpZBLt1ZirYjgt1d+BJDe+1urid5Yh0dxL4IjGTagsI/8EdzKo4SVZQs34iRprJPehOoWA6LbKsBT7BbPnjT6jfzKMKGrnFq3+78qtwCLBsoaeKjUCimXCzdXQOA87qXnPTiTzzpJxHKr7UFpg+pWTvIlbEEnYQHLx8X1gJFOUkYuwFuHlhHn3QLcsXWL79iMGSmmTiXdCmXwEhWTByeVXuXmEXCSlgM4lVu7oL5dHSycurwsg26bnJOwRMThyWjXe6MViekHF4C/SCfhJB8X1wNGnOQ+OOkD87plgEQV9wikM+GWy22hk+E3XFqWFR2s23AdLTyDsAEPKblkSblYgEbK3ULJFd2z/OjFvdpzTlq7Lpau2pU/GvAhnIQ2vIjYwMZJwYuBbvEASbkt0MYfbcVL883uwbrdZ4691DnA84BsNky6g2sMnnuhV2LsFE7pVjJYN+kMgOVK4eVe7upBbBqLq2ZUXjdjTlKwCwpb2Yc/wEdt+AOa6WKcJCyceCxf1uzV7/gB0uBxnz5eNRWmmol63O5wU3zB5p45TRVg/BS75XYJwlYEEN56FSjuwiUgla7uZZEdqL7KihV7omvc/HhZXdwbDVi01rhoYNlA3LB43ICXZABUIZYwUy+NPe4OHprtN+vCE/9zWAWgNid8uwfzoOd54fJel1A/yfZKs5LKyNrBo0u0UwmCV0p5VAXlVt+ptqrbqsh0LGmgzD8cIKFUTkpjXDywa9IF4jcAygAx0078aQP2TWPrpbGfdMXBQri2TEY0Gmve/8nteVbo6N8+YqVnlLisn6iwB6nzQdBAB8VRsS23VVS7EL9B7AYCF8VOamaB6Zt5fnYZkkJ3XR6cFIGwndyreJSuxlX8Ca8bDOYfvqQL+S5d5dbA0WF2nZFOer9Av0CBvjv0SmbgJHJTYfc5HxEaezzrYnMD6ex1O/C1ozoqg04BMYP4H3TTFgSQ6KRINXPf9k01scwszeVJSg7dULiBFBrYwc5RvkiteNROBvkAoQOljV0ASmgN4jfBz6sp3iNOwvtLvT/tj9f2WpzLqqjy9Fzkea7qierbjqlmMG++bpok3c+xg20UbaOtpyiuq1GbTnWSoGd5fLYSVc2sLLYsK8+SPI9zKy/y4nyuy+p8rqpzWZZVVZdFUZ7h3fa5nsU5mAyiRmimG/Di9XjBzak5HfABX3HcVrjG+emMi6a41Keyq/ZlU1Vds++a7lBer42dmEkYhgZdmjdHIEUeVsBldCBmE09uS2I3sRWAh6Qjd/LAT+KP2pED90Am2RP1U4ogI/Xm9/TtzugSWS/ijfWKE4BCPhRDQ+y/4FNSCHnu1ttuHX/nU/tMt8v5bpvgAlc4h8ey/wmgho+yf7RwDI8pTrCOTbwFbgvwDutHeXfHqfuXIC3t3XxLC+lGX9OQxBW6okAyTEPegO8a/CCEAK0MfwOSRFFWDEmTNM/1PM+NXJKgagem7aeD3Wzga/2vQPosF+A9pf9oe5qVMPEbIi5AaBkiACzJouSKLiGJ5K+SzNUg0BOfZK2aqZ+SX0yL5BcnFlEyRVHkFeiVrur2TXu64APJEyaz4Sok31s2Qpg10TDEPj2WX69XG2FFAVivH0BMIVktr9J8R6zUm99QDl/inzfdByp67QAgE53ukbzgyLGdwPEBbd/X052tkzxs27R0HQxAYsMn+UNq+klm6nqmm76dpvYRXB+ryEwwGTAnWVHoSR7HoNfzLK5y61ypep7rapaoNlxDt8nVfN+0dzuwKr1ZiaIg8sCT2hLb4kZbx4PZIzMYbbcuSBXcneeQvxCWUGTFlUQJBJCIH8iisFkjbpT8QpwCcWb8f5ki/DLa/II+yKmYEYcEjl8J/Hq1DklSO0lrz0Oii0TyIUuKpInkQ5FkkjctSbKhUCK53wBcb6xhOvtEb7uviDBJxredEHGTZiDhT3ZsDtOlgtXC2p4XIoHu/m0kJHyQXpxMxIQP3yc1MK/DzL38nogLIM78bAoST+5VIFxHnLuZfB+nSArsigAerpZT/GCS6/d5WMOi2512pyDYLDy3pxCt1R7G8JmX0zlIjqW/EJPppvFAxJmUZyCdFLLeb7cB3/ngWeFSRVVBkgpl/7ivqhDeq0LNLHpn+0mrk4b0jOQEc1woAmJkz0wWEZEC9r1O/CSvWB5WT8mNhbXn3Mm5dbPPk52qO217c882h0TctNnLyOoFRMR+lZ5R4zWRgD2Mgn1QoTyJwaFGZkHCwcmr1uxwnIAU6+ja5ZXbKCdj1wTg5poiji95znrBlJO2OHFRiJWDdMobJazi8zrGewcFeR2Jh9pCOg51kVNzV3zePZsnccWU2R3TQ2GShsjM9CBEShChAAuey7tIcKbDGkCacdIRhhtiXk2iBp2ibitARIPMMqhR5ReplQEfnYKZ4uLYftLqaAC26CpKrVe7DSpiHketJnZuI8/Tk8l1rOfBmWdSS+RgUzit7HNCUsBLMzzKuOwKCYeJ5avooAi7spWbpxfaM5DSOCwaZIPb7f5EYquBfx2dBPC0dTtH2Jcx9yOaM5QIJ88Vt2uaPjJ0AM/X8XYngSB5ccKLKQo0R3Fczk5LwZwJy0I+ZGeGMO8/kvvj/EQtlxQiCcbFNtorR6ZqnYibSW5yc9j7GhbMc1Khg7OXBLI8Dc70HuVqGqO920bGj/sM0rzaqdCRfELxQQi5i9KHt+QDy4KQ2aBkDbKiNCeik4zZnkvmp2avcUJdP7NHziBuafXLi4DplDVPcoFdDnmBhhRB8EJfDJhKIHvmACNWCzlUQ93FuboK89JCiSxUq6DqtlqFkijMUS4HZdEp+6cXzisL3H2AW/K4D80izQWsXAyMmm0RbVsOuzLmL5I9W+DvOenVKtI3TitbcW9VC5y/b6zxMwdsgK3N3t8V8Xc2fZ4PvhI1Y0W+wX/CkANFvSamWwbbKJMfRBR680Xz3k/6eqltgf6RM7mKnwMV8A+HpK0vw4x0qpNClZTMfrDN8UzEZg45xRbDY/su0qRWkvtr5MVRnST8zoMckf6PAlziTA6clMwcti1ZXvwiSqSctJx9+yGtY7qldPyw9m/5fnrp5D5NsVwkIm7KwElTgR92X6+fzsd6yHT7Tej1RHSphN/jP/IS5Uhu/11FypxydBc3fQLSfZO2fRkTjIhat7lH8S1R6yb84OvfinHpDi63l+W/aQBi4Iec4vT5jkYJNs1nqomjYLt/tgPUFJI9qfZPKCX9q9et8vM3gSNLJYPH/cxJm37zftgQOnyEEjdsc/95eYqGJXxD5ucvKKm9CIC4tcoXxRZzIn7SkJmQP92P06NzS3NoWK+d0rBJ7P5VJw1hSQ/So/7nF6QO4ra9KNev7f6IeutGxeQJpGk22ycu0BDgztIBvya6EbChGazN77W3OShuBYJ0Tf79Wi7hpEGJPDnxs0TkD251NU+9+RUNVjK8sfGvXQqaC8A1YuM20un3DkUfu1GQxpwkzHanP9guGhKBlL9atyGJS7g3vvjtrodOmaeLGrnRmt+r79FSiTWSfv83+0UDB/xZ3DirH5ww6g4yX+P5hKgBAGdy7x20g9Jqv2zBQ1apNDr1I5CECUA9X71VfcOmO+WkKM/UxLcsX92ZgRkFUeQGgecEThR5zjbawe/K1t2SjQtPk2RllOHPDemAo7SUy6+YQB9A2jbSAThpr7S/cyuJuA1hyWiBopgz0icWjlq3bf/tTf3gnB5COoQlq2b87+4XzERdAHRw91Ij1lrjtb/TSwSkQYnEd5DC2QiOhJfqN6phSARyez9pqVXHIo28K/XmcT9R90GhxDPpg5/U89BBqpVf6iWik1xqPuy7wAYL47i89ux4WhFA/aR5fi4j2X0BJOpxC7OORfWX3ERTbwCk2j1qnbR3G+WqlN87XiR5eeCkO7/PGek+ma8VH7X9FPN58dwbeojb4Exu9vMnnb9iBOoCrC9u5x2Mg9R4F3mvXEX5W2M5WnQzBz9pdfNPhnkfF5C+jKWG6rvt70B62IVBJ7HzCevt584llQ0IcBu30yqp7pU3aCgl+S7Y6ffdqLgNST3IfTmWFy3JhrBEWQDpcn9kSt1I3KyJnzShj5eCB4/7IB2UxmikWj4Y3fYg1spBkb7hpn49iTo2w8qy+BIjELnl+JU6k14vdewmA2PM7lBNi5e5jPpJP9OXP8hRPuGnQSe1273UiVfQS1fpIHZyLdXujzLf7FmkwwOkuH9f5Q1GBKYFj4kfB7jzZnCTgrfTHTH699FFk9ecRMlM347SvCnuvVEbjdLIe6NwK6PUaoVwU6kYn/HTaAdXJyBFL2/sRqVlMMLFNQ1dvF4Fs6zbE03l7lEiuClWTJAYUrp7CRRdIeNauVZaA760TqylvdhpZ6XRKqXysKt+wk+9TqIgmSHiP8OoJ1WZWpoN5SS6MjmtKH1LozrKeOZxL5MeLIu/fVu+rRUQMqOTGqOWK7eVK6WUz0opVd4VFHmjhfxLnmruo0Kpw+iX+JLOVj52Ydfj5dunJjkvHaSBHmO9VSl9cSd+aDC8E/3uJ4kAjwRAwUclneRe4Fz4UA5S5e69fYC3uuAvGYTqAVLoRySU2m4ddxs50TYizSpJn6nUThOdZKepcZzncVGci7Ism+7QnMjo690wmYPHLReup7hf1ANQGoXFMV2+/SxP/kaNszMnVb2DdWvdxiDi1shg2cSDUWukqKADmFrl4AEnudfo4h7cE9FXRsiF3HS1H7FSb74jQRguOuzghorrSn2OK8lvJYmuhijKhiy5kqJsIzfaKl6fMAhzEikR/AQT4/jZuaAe9ZAzKeRJagepbulWkpE+sEUOk1OcYYoOdXUuu+ZQHZqm2e+b9nq5l4p1pCcpvSHazmONK3zGKs6wj3V4zC4J/Kbi/GLhHMe4gMeqz1aOsQXPiOF/W9P1H9qqX7798/YGJX65ivUr4uJfb25wJPHfkIcVbZtGIILACxvxNmHwqYgy/CT2U6fIpPOx5LqiS7I9lT7b03OcnW8m6rA8RMRtnun2yzv8RynKw3rS34nZ9uwX1K9xV30T4j630t0qBFZFkxRJdjWSlkn6DwtrtOFXHFq/vP1/VRHwSUuzT+hf3Q/Zd9vYRHv0FQiipPUJqS7RF30LYicgTYdJ8m8Aity0zcT0QZXbSWIlemomeZbYoODVna/HV1VX7ThPLMtKVCtL+qIUPTH1xFZTf+fv4AI+SWjdOdFA8CagkeC9XHfrwdcWeN6rt4oi9vJg9IqNX5M+sBwRpq94Y7EQ7kvqk93/kU4a3xTNguZW3BqthBUoBVIWE4Zin/suk5RpUZI1F6ZD6Vl3S3LkYWZgerzgGnh9h2in7xEd+DuyuGmnup6kmaqqVk7UuAUavCjzvCzPeVnA73GR5QWp9kmKIs4zPYnb2CQd2BMyUVaSBrpt65ZpqrqepoltmqlvpiZpHB6QHtS7vq83mHcvcqX+RiSS4g3SRJZv2TppsBBOP3eGy9/XckK0tCLzj8Be/au+3ixxo2kG3JpbrfgVz68FotbJ/Bm01AQYWNOIPJHkblLPA1qcpN4oTJBUi1zQ64ZLR/eGU1hbyqV6ufeTWMWHa2ZraxAq10Dht6vSm5FA/qvkexLgykzHPsS8c0ZVhIxgizZGdHFkZIRIRD/Cz4IP/1JRtqGHaeCK36w035txHnxkslv/MsklHK6MAuWFrCGnSprHfH0Q4xJGkdjRDxaTTmg1HgdVrNdBY1yUSkeYP4bXBU56BZJwcswEhWq+C3FC9lKWV1H5nA6O60zkF0gUtJXoeivEScBW0gqJCry/DMErD7HIKqS+LIy1mYr7gmvzoyDhAdL7ZoV0PYmtS2Tiv1rAUYkrm6V5Rocg99EpPEnzDtp0UC+tSROXESp/TCydRPBfLy8QHcomuPoan3JUpbVTW263acxSd1pkFjts1H5lSwenca3memw9ZW/W4cGUsWImYqkf6CwuiNuBIJSaKDeUSuWbHO2seO2C7lcXbGe/nrSgcBuvr23GWz+IquAYXiTVMkl/hoU975ce9+Zn42FUxEgLsWFcjW4ZpHU23OyZJLSjIum2XbS5KjjdSmaBzhJ/8TDgZe4RmLnEtO3Yuuhn6SD3bazzexd+nz3oviFcnKOTZ2NnUys8RmD04tRWGf37Cb3gJNKXnqCx8iIkhCs3MtDKcVzkcVv2m3OvFCXX5F2K3J+kRKa+3ienZZDuFQG1iYISGdhBnbm9QpCqeEGNcj/E0jWUAuXIn001tWwr1nMUrCrJaJFaWPbNMi8Ykr0G4yniNVZCveSOHn9CaexnJtEHTCLOpMsEySG+RGZ94f2uPnHe+qIe2XU1ZdEvvHMSUTsiEn82qCwj0EVBsA4VkKISh6KqC8i1TBTJmqx4KAFNEO5WKXKClVUMmp91RgAZWaeD4s67o+QfM7gayvyjG+imuVvwPUiA++cMhxt9DKhLQsjl5fynUi4+AXsVDQK+tmPDj88f2vZ3XZRD4jaSH948j3DSYN1+l5Qwpn8Vc72q5v6GpnVzUwo1V/pk+TZHd2cymxcZQKTwzW4gBYlVwWeA4+pFHwZetwKcP1fi/qtC5V7chpzJiWF3hhW/j7fghSGrZOaemEMib5NLn4Sot14lS6p9vdnmUcw472T2vnRz8q9p3L24DTW49hNI/GO7Y5q7vEhDptuzUQl340XW+oP9slu7sqW8sV2p1Hbj7Bf+/SCdtpqeq+ONwUOohvgPBzYqL7XGID2twr9qVPl0U/3jc2JpOO3lVr1P8aT9k0I2J/mxc47O3nl7eNtunIYl8963Q0JIZn0YSY8z3UY6YPO8jt98tlQ49OMei5vBWM0v3kncwEls184pdoXbBZXS+sc3F6IsPeuNeNvH19XS+UhrkS0l8b7vdqfp0Obtclg07OCOxE1k7nhUrwe3pmvcIkvcQtkpolKp0sLZ2/vVa9tEEyb4SXrivdGaGhfWu/LenohOkqf5ScibjeujAoahrevI7bon8T7vvL0uNBysG1NxO93u7Ffbyi6lvdOm7Uu4qU6aiNtjH1/VczV54a7diaxEDOL2KMUz8YRIAcP7ayHK1yPFvbghfH1lMm+KmwVS0NmVXpqNWnuHoDVfg0QD1s2TuI0a9vm2GptL8dqYiOI2JqVc7K3T7r3bMvSZvG8RsjoI3ujVDs3Q+G6++eJaziGp03JXx6R1+U/CPh7oRpSThOfGdw+WTtRcjdVEectLBKQhF+Bu3aa5DkP+B/tQpzFRP+lRHP6qO+Cr0xRy2tl9Hgo6+7TJa7NLO7OOwAkImuiVI0DvZzMKBAhrDwf+geJOCzU3c7t8N64eJBoK3SonWQapp/qdXqKce9dJi8JG32A5YqSnTYjzKCeqd/tz5dfBIekIQGa7ezV16bTVdG/XThdM81XMJIePOC38xEkcPwp8JwpYK5VkIuQh+5aCxC9P/uWNJ3Dub+q2qLB6d6rnIko0F2AGUugGFXBRaXd6Z1bOftsG15daachzul9nksKvWuQI1VzPdcvKTRUUVJzkNiMAbR4gZRSkVzkz1Wu3YuCkQdyWcngftLRxQAs4xKmr5x/8Mqj9Wj/YwEfm3r/6R//6opqVJrvfxW3K2Tv7TFoPOXGaprGZm4mZ6InJMBeEk4awhPaImRYDPFP7EqWhYylVcevXiWr0NtnXsdiKe1cFB7vWz6CRDrvO3+ttvI9+Ary4Wm4+9Zmc9bzWzbOqJoVvpelODWI9TVS7SFJzthDThyV0LtKek5zXw6pf2bghLKFvor3HaImXhhNwno0zH4Kw1bsu63z4UA9m54ALoO+jy6J1ovZaoNcZZG2kcM96Zatm7OdkOxr4qDBVx0oTcxasEI9zUNxpv/70blj7Ze29tsYgMWp4GMTaqritAjx73N7BrnbAQ+pB7exD1jlN1uzaoHUu4dJKWDJuoYhn+YSq3WWpk9v5TtUzE1ymnbqz0jyIk0kg0yvuIUWZcNIbRiK0HBUOSyVUqq/vr0SItchIdZL2fKtuZ3e7Sq/1yoKfgJP2wU++11q/tZYcXeoe0wOnJnNG8Mr1Us2Cys7N1C/MLLJSS1cj27FMK3oyKiQoG1orkdht84EiwcXSTtVQ79Yr7o+zL+de5aammW5jOxMqTu2XJlg3q9NrYIGD+ZO1yT7C6okf8P4AAA8NSURBVE+65FImo7au9wWbe+drrKpVpjqNnfu5XwRWAKLnqGZqZmZePNm43uOmGnIXvkt0v1PG1ExDuzLKSZ9XBMy09+pM/SRrtEC3PQS1We0qs0pygOrgE07aO9f05Lf60WXrtqGQpx8e4/BMNT2oeVAE4FD6sRP7hWMFVgRg2dZzZ2ayVDK4tqSK/r3ZpnRl2qXBBej/t3RQDoNm/lIxdwGcEqa8zsAFyM8mOABZ7V+zawxARUezNXHI2jofVgH627qNbKSXYr/S80j1z0HmZH7lWLvSj3exb9nps7dE/KRB3HYG4j4fGVZnt7XKKUi9mnkZkkzImmRF0K7pxkMnKWXUgZ9dgjmq9TIv/WvcgEZq/Db9MU/6MTrtWMcgDDpJHYM0flu/Sksf/FK9iomXBMp7F5uJH5vZ7sn9IIp7yJl0jM8VSU9VOtEng3UjjPmh3N4oGssvXzzHbsY2avzOLp3KLH0QuqzWm/SwAz6yGueY/fite/TbaL5+ao+OLmOAFGd1EvulXUH8pvplkjsFyT5zAKjdk0tJxG3oDOHoH5RMTOnUSPdalvUgbuSmPrCST3Qd4c2VlJPy/jdBdPdmY3cwFghtySJJcrD2RWcDRMHRPqan5OqegjY6zk7ypPs/E8X9oHNc2sWuNPdJbFZg30DYbAv0U+HH+pO4Ees2nDe4VhSFZEiKhiZqiqKR3p7KNoqkrUfSzgLb7/uC6kmi+7oaq1kekzyz7lBnA+4UJGEP/2iO+3bfXo77C626XDq3ZAR3orgu1dTFXdw4ced0Tm034GF3GahtcCPBsqn7ovH3yTVpd6cAAPJOUeu2Co6u6/G693DaRC/+szUycIzNQ1LBR+kXepGCQ5Baau5bTp6ouyeQyKLb+n9qB5fjOPLFr3jSLRqtVusNt+b7bG9RJPNBl5w5ClJ4ykib77EHeLzXOV0vDf7B+0uMa1xeSFq2fQr6ZtHSY3ObbpKtWvAVk+pyOcHH8TRavT/1M3eFC/3AT5cj8X9OMK/H6/5AUt82Q2+rXpD/2vDoRv8qjY+CBIFI2GfMhwRH0ZCBRJJyrWw9sm1KkuRJaTjJq3T8IPD9nU6a6yZxotIL3LZb1zw3W7+AyRIEfsOTT2HT9zE2SEYgzJaiKWTKAmdHWbFX3P/PgRT/o3as8z3p31G/KkeVZvjpyamL9IfeK0/0VZe8FzTvDvg7+nTf8Xe0Dg3NA52vq6ASLSsr8ljPrDgGU0sOH1CTIrbizIL/JJaa6Fms63rqx9giyd4O+XRoojJJ+XY9z1VcRXMVWQO5C0kSfkiaJYekdTI9Vel5mv8VSB/1/PmfJDpYAXQIR7IhB61uiHLfEVpRvL7Pd29uewDB3poky9v3k9RMsgB+tK1EtxNfT9IktU0V5kO1EitTz1ZM2non1rkorDJXyS+qXiR+pqpxrPuOmWWk7b1ppjA/XhC5kRyFkR/8q6T5/+/owZP833qm/Uf/0X/0K9o5pHTI80gFESmoIJVK8KHAJ3hXsiRLxnDMADzwfJ8hSmqH/jfR4omk+LnlAYMu4Mo3h/bwU5dVE+fEzKtg4IsuLopcTUww8batJ/bO9k1n55NaIJiDiHjLkSu7W1fzPA1CRlkBWwamnQsNnuM3krBebVYbDm1WxNJ922L2fxqkb4ix5QQsx28E3iAujUDii1DURJnUBUnE8fE0UoRIvjxXIkGGF+nY7zEkZ9FsXbD1ys52TN9xkxji7CRWA6Wy7CTzzaLKktRPFdfJ7UCFyDQynSRPIELZ2aZv71xvGxiBZ+/8XeSACwFT5O/MnROQSj6HnNYBf3Ui15HgPgzZ1cT+dArNEBXJ2EC0bITce5AMh3+V9jClCwMkwRnzgHBLKZJfcMa82/ivyHnsMtzebMORiHDTV98BHBsSrymSppHjbEjdnQd8TQ636QvxgN2JJ3uvElnYJbM4jJlncC7QibH47T5Vfq37XyQPhW/3p+cky6zOFovkPlJKQ1C0r576SpaT28Lpwgn3Oo8LACk2RKysVpyCFYicbXwKFPb5bS1jDBQkUnUhBpERysiQkHXhDYQUb+HeLPYWaIhj/bmuRXnJctIDpPqWqycw3ec1lpB47H8sZ3tB9/OtFxYlTR6LqMCWg8zV1nC4HDkwze2xM9is98MECdg1OebYxWa1j5sAY62oBeyUaryQhbxQhh3ikMMeIviSIq4NWi1tlFMaNWnPyVoX7601F2/ECHFkfU8CW0Hkn7xZnKMC4nxxNS8IQ+kt42yBk+w1hlfnqEX+xjRSPl836LCKV6XHVmJ7BkgO4aS6kHCDV0lTlfxPhaoiPF0XG3xyC9iFuNyZZLm687BBUhZN7Kw662cpn1d55NPF2BeQjK+qhNdVjFp8Ofe5Ab4LM0sqRE9ruB3hiJVGbZQQCyW+n6ZxF7cFnfSD3BDl+9BFumFtrFWBKoiJq1UWstPhWP2WI6yHKAPV5mK/6ooSRhduG+Hk1ebSGZc2m5OM/r53bY3zn1WOkyzChn9EVr4Akv+QnKLf/rhgIzqhNnJxZnp2m5egSk5Zr947nKFN2+HqlJw8Dae4KG/YWLdJWLBujWl63h63uXU6XGtc4jM5zBCfvYCdobNnjG7dYLxBUiQg84rLdYhEUgC5FjnOCRZix2RJJxHTqANTBifOOyBvVbtKi+KlRcPdg5OKWuRBp+SVgfkmQHtwNOxGVfNOv8g9fkQpSFjA8TFp8jMGyd7e9F1+Q2sBJCvwbf+LLTRWT2ovi2OaumCWxWcN2RaqkNZ5f3kwz4gc0eNGSFCQYS826N8+5NCVSO+uFXyEKFyRftirNSAeCv3s9VdFxAY6G/CMHDNCYXCH/t7NSp4ON7aYDcfe0PXfNNBY0EnROUsZh0gt0uhIai003N8uefi3rJWhk9u9hSa5vPiiqdoCve0Bvys+aYyi/5sQxPxLE+4HBTeQBnG7db2jGm/zXQcjoP6AZuQt8hPhzg8q+oY0sJfu3wcU/BuQ9JuOGEAaQpBb3i//SSbOmGgV/2L/VyrB71dDKUjiX1sNDTrpWQ8a7enLPuj3yippDNIjwe6blmGEaEvTcgGkW5e2t/dIn+D+dZdiAOmpBUGf7vDz1RLP+Xa/AxrSdKo/ynycgpSzQeJuoczbfT7qRyt/PbdkKPs8jy8z5vgPKb+9flBGNM9hXPgRMjrQvgOpZk/UIyPvXTGmP9zTH5uNDNZNHd3OrbTom12ie8v7QSdRT+DpKZtvQKKKmy1u/HXytEUaGgxImH3828cUUS/QfLimD0/ni65h1kRxR3OQvkpaoqNnV2OPr/OmLJZykke6gPyFhvO3Rg7FKCPoc9NpTRR3n+o0Lcb7wqukss48Efmpt+Zrf2pDzy4jKxN/Qsns54I73PlxNb6Hj32x7AaSMgJplhb9eZIoTZlgilvx9MTX2T70vyRb7k8GbkcZ9nEe+iO79PQF/veS0kGh9SIxd8EOn4JEqzXPDJAmZrJ5WT1HvXLjccXfkU1Byu638xyFfqqWshtIAyf1jV3nMQ73Lk3tRst+0nnyzFfWfTi2Qv5qKAwKKEh3j2TaRfvDlCP1dq/uAySW3d182KWV6qTzPCyZ92h90YeM5svemO/3wYlD3+OuImdbGp+FvHc/aRA3dwnfzdvW0T1R4ShmssTPBfZF7esA0i2D99coDef+3len5lsaH/VnaSYgkW8LgjBbTFkGad5xlKH6X4QGwnCUzu2pv41TnX4hiLtV2DN8mbeVpYTuzuTAicQpXlKpQvEepLx/5sxuMF0t5mnKw+j6x8fmxC9RMmnfn3IAqZnfw+mTwKeccBJxAZafLTLe5pl6F2BTTl0Q9usWV5aGqtlRwnzwqwUmc9BJlLHZG0IftAbKJ36S/BIkxL3zK3txW5cTcVta/10K4QTqzo71bPObPrY3kCjCC3Uz77l0Km7e64J90BOvFXhOnrOqnkFaPlZpoSZMoIg8VxVU37dTGtZdB+lnb6difHzHTPdVhEFrRC9NM6VXuQEscXtV+czmpdVM3Ahdlza/F8mmIFEzsFpcZn3XF+aeDDyA5L6NPYF4Z7F0NO9vZ9zWxnjNesx3G5zJ+YbpJfiqy+tuJG7ci2PC9q8XG/JJWOJ8AhIhOW86hhtOY7dR0vvbJQTW8lc4lDsxnx/biPuQpWiAS28ne3kX+au2pbemEdwwGMDqiyPQPMeZOEC938Gfbw1+P4n59qU7datCivKLoqkg8ibeMktkEroKQObhdSU/kLp8cNA9fByKeAz7WyuyCUPB+bllw/UgbfYc4kSl+AChgfLn9p7vQerfqzqnAslLXFQpqXwDiV/S2mNKFmS5uknjoGXqOIsT20rSxE5t0zbTwPHJYYgku9z1to7b92BXXMl1Jc8jGWqiaAhhKGlULfag84fYumLc7vdN01y7urnSHipEPI+ny4DnRI8eTqp2Yw5af/1FYWFHkuJcL/KeDUFCQarDz9cNu2000zf3vhqfFt++oXxpUgdiTHqvVYWQNAoXh7sRBqUWhn2PZMMwJPhUJEkjqa59F3hyskrkp6ZvJ0mmWlVVdkVR1ZXp+Jl1698zlK0mx7ZpyDOqsu4a+Hl/wSey8bpg79qqyIuYE26Wv7upA0bN3Ac0O9nmo1joLYX5P7nMwEkLxIPfRerZYBo2Qghqg/R3NxRFJiepeF4UBvagze+25eujj9j0b0a30PLua8p+fz7wmO7nI6o4VWNSq1Kcy/xclFVRd93h0Db7/bFp2+vp53ptT+ScmZcrS23IhwIvoL/lTWz+UcWL9W9AYi20fkh9pSgpFl2jzWrDbwwxFF3VDExVNXXLTkxSqZXrOmlNVOVJXlQxqI66SuwkLslxEZkZn2MrL1LTzmw70QPH1HVdtR39fDT1LHB2YDAsc2ebTrTzA2I9fMcBFb2FL1dRNFIobGgaqeVabTa8AF8rkJxwHYI5IsdclN8eMMCmv6wg/wPi0Kw5K6nhMhS0XnH9L5sNRwpMRS0UNFlzJc3wPEXZEivbK29w1ZwdaOvAh88daJMg0Ek1Fih0OziXgUcqvVR4jgYzEKd5Qs7Qsi2w3uSoDk8lZ6okYMf7c1l8kotPDmsJtg7MkdPn5W+dVyH//xaiGmdjwISsyIQIIBKhAVNCTruRNVH5ak/8P/qPXtL/ATnRv4zz4N/iAAAAAElFTkSuQmCC"/>
          <p:cNvSpPr>
            <a:spLocks noChangeAspect="1" noChangeArrowheads="1"/>
          </p:cNvSpPr>
          <p:nvPr/>
        </p:nvSpPr>
        <p:spPr bwMode="auto">
          <a:xfrm>
            <a:off x="1831975" y="-631825"/>
            <a:ext cx="2781300" cy="1647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3557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524000"/>
            <a:ext cx="7696200" cy="45597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02318423"/>
      </p:ext>
    </p:extLst>
  </p:cSld>
  <p:clrMapOvr>
    <a:masterClrMapping/>
  </p:clrMapOvr>
  <p:transition>
    <p:fade thruBlk="1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0" y="149867"/>
            <a:ext cx="8763000" cy="65582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40613983"/>
      </p:ext>
    </p:extLst>
  </p:cSld>
  <p:clrMapOvr>
    <a:masterClrMapping/>
  </p:clrMapOvr>
  <p:transition>
    <p:fade thruBlk="1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7552" y="89606"/>
            <a:ext cx="8686800" cy="667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06335940"/>
      </p:ext>
    </p:extLst>
  </p:cSld>
  <p:clrMapOvr>
    <a:masterClrMapping/>
  </p:clrMapOvr>
  <p:transition>
    <p:fade thruBlk="1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2056" y="518615"/>
            <a:ext cx="10089108" cy="4114800"/>
          </a:xfrm>
        </p:spPr>
        <p:txBody>
          <a:bodyPr>
            <a:normAutofit/>
          </a:bodyPr>
          <a:lstStyle/>
          <a:p>
            <a:r>
              <a:rPr lang="en-US" dirty="0"/>
              <a:t>CATATAN:</a:t>
            </a:r>
            <a:br>
              <a:rPr lang="en-US" dirty="0"/>
            </a:br>
            <a:r>
              <a:rPr lang="en-US" dirty="0"/>
              <a:t>Model </a:t>
            </a:r>
            <a:r>
              <a:rPr lang="en-US" dirty="0" err="1"/>
              <a:t>distribusi</a:t>
            </a:r>
            <a:r>
              <a:rPr lang="en-US" dirty="0"/>
              <a:t> </a:t>
            </a:r>
            <a:r>
              <a:rPr lang="en-US" dirty="0" err="1"/>
              <a:t>probabilitas</a:t>
            </a:r>
            <a:r>
              <a:rPr lang="en-US" dirty="0"/>
              <a:t> </a:t>
            </a:r>
            <a:r>
              <a:rPr lang="en-US" dirty="0" err="1"/>
              <a:t>merepresentasikan</a:t>
            </a:r>
            <a:r>
              <a:rPr lang="en-US" dirty="0"/>
              <a:t> </a:t>
            </a:r>
            <a:r>
              <a:rPr lang="en-US" dirty="0" err="1"/>
              <a:t>populasi</a:t>
            </a:r>
            <a:r>
              <a:rPr lang="en-US" dirty="0"/>
              <a:t> yang </a:t>
            </a:r>
            <a:r>
              <a:rPr lang="en-US" dirty="0" err="1"/>
              <a:t>ciri-cirinya</a:t>
            </a:r>
            <a:r>
              <a:rPr lang="en-US" dirty="0"/>
              <a:t> </a:t>
            </a:r>
            <a:r>
              <a:rPr lang="en-US" dirty="0" err="1"/>
              <a:t>dinyatakan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konstanta</a:t>
            </a:r>
            <a:r>
              <a:rPr lang="en-US" dirty="0"/>
              <a:t> (</a:t>
            </a:r>
            <a:r>
              <a:rPr lang="en-US" dirty="0" err="1"/>
              <a:t>bilangan</a:t>
            </a:r>
            <a:r>
              <a:rPr lang="en-US" dirty="0"/>
              <a:t>) yang </a:t>
            </a:r>
            <a:r>
              <a:rPr lang="en-US" dirty="0" err="1"/>
              <a:t>disebut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PARAMETER</a:t>
            </a:r>
          </a:p>
        </p:txBody>
      </p:sp>
    </p:spTree>
    <p:extLst>
      <p:ext uri="{BB962C8B-B14F-4D97-AF65-F5344CB8AC3E}">
        <p14:creationId xmlns:p14="http://schemas.microsoft.com/office/powerpoint/2010/main" val="706196186"/>
      </p:ext>
    </p:extLst>
  </p:cSld>
  <p:clrMapOvr>
    <a:masterClrMapping/>
  </p:clrMapOvr>
  <p:transition>
    <p:fade thruBlk="1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id-ID" dirty="0"/>
              <a:t>Contoh: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id-ID"/>
              <a:t>Bila variabel X berdistribusi Normal, maka rumus fungsinya berbentuk</a:t>
            </a:r>
          </a:p>
        </p:txBody>
      </p:sp>
      <p:graphicFrame>
        <p:nvGraphicFramePr>
          <p:cNvPr id="107523" name="Object 3"/>
          <p:cNvGraphicFramePr>
            <a:graphicFrameLocks noChangeAspect="1"/>
          </p:cNvGraphicFramePr>
          <p:nvPr/>
        </p:nvGraphicFramePr>
        <p:xfrm>
          <a:off x="2362201" y="3505200"/>
          <a:ext cx="2492375" cy="852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Equation" r:id="rId3" imgW="1447172" imgH="495085" progId="Equation.3">
                  <p:embed/>
                </p:oleObj>
              </mc:Choice>
              <mc:Fallback>
                <p:oleObj name="Equation" r:id="rId3" imgW="1447172" imgH="495085" progId="Equation.3">
                  <p:embed/>
                  <p:pic>
                    <p:nvPicPr>
                      <p:cNvPr id="10752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1" y="3505200"/>
                        <a:ext cx="2492375" cy="852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ight Arrow 5"/>
          <p:cNvSpPr/>
          <p:nvPr/>
        </p:nvSpPr>
        <p:spPr>
          <a:xfrm>
            <a:off x="5486400" y="3581400"/>
            <a:ext cx="91440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d-ID"/>
          </a:p>
        </p:txBody>
      </p:sp>
      <p:pic>
        <p:nvPicPr>
          <p:cNvPr id="22534" name="Picture 4" descr="H:\KULIAH\STATMAT_I\Gauss_banknote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228602"/>
            <a:ext cx="2717800" cy="1326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5" name="Picture 9" descr="figure-01-2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2971801"/>
            <a:ext cx="3505200" cy="339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752600" y="4648201"/>
            <a:ext cx="4953000" cy="64633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>
            <a:spAutoFit/>
          </a:bodyPr>
          <a:lstStyle/>
          <a:p>
            <a:pPr>
              <a:buFont typeface="Symbol" pitchFamily="18" charset="2"/>
              <a:buChar char="m"/>
              <a:defRPr/>
            </a:pPr>
            <a:r>
              <a:rPr lang="id-ID" dirty="0"/>
              <a:t>(rata-rata) dan </a:t>
            </a:r>
            <a:r>
              <a:rPr lang="id-ID" dirty="0">
                <a:latin typeface="Symbol" pitchFamily="18" charset="2"/>
              </a:rPr>
              <a:t>s (</a:t>
            </a:r>
            <a:r>
              <a:rPr lang="id-ID" dirty="0">
                <a:latin typeface="+mj-lt"/>
              </a:rPr>
              <a:t>standar deviasi</a:t>
            </a:r>
            <a:r>
              <a:rPr lang="id-ID" dirty="0">
                <a:latin typeface="Symbol" pitchFamily="18" charset="2"/>
              </a:rPr>
              <a:t>)</a:t>
            </a:r>
          </a:p>
          <a:p>
            <a:pPr>
              <a:defRPr/>
            </a:pPr>
            <a:r>
              <a:rPr lang="id-ID" dirty="0"/>
              <a:t>memberi karakteristik pada bentuk distribusi</a:t>
            </a:r>
          </a:p>
        </p:txBody>
      </p:sp>
    </p:spTree>
    <p:extLst>
      <p:ext uri="{BB962C8B-B14F-4D97-AF65-F5344CB8AC3E}">
        <p14:creationId xmlns:p14="http://schemas.microsoft.com/office/powerpoint/2010/main" val="3366216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7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24001" y="228601"/>
            <a:ext cx="2066487" cy="1889284"/>
            <a:chOff x="250825" y="404813"/>
            <a:chExt cx="4392613" cy="5876925"/>
          </a:xfrm>
        </p:grpSpPr>
        <p:pic>
          <p:nvPicPr>
            <p:cNvPr id="8" name="Picture 2" descr="j030295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700338" y="1773238"/>
              <a:ext cx="512762" cy="719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" name="Picture 3" descr="j0240719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403350" y="2133600"/>
              <a:ext cx="504825" cy="792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" name="Oval 4"/>
            <p:cNvSpPr>
              <a:spLocks noChangeArrowheads="1"/>
            </p:cNvSpPr>
            <p:nvPr/>
          </p:nvSpPr>
          <p:spPr bwMode="auto">
            <a:xfrm>
              <a:off x="250825" y="404813"/>
              <a:ext cx="4392613" cy="5876925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id-ID"/>
            </a:p>
          </p:txBody>
        </p:sp>
        <p:pic>
          <p:nvPicPr>
            <p:cNvPr id="11" name="Picture 5" descr="j0240719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851275" y="3068638"/>
              <a:ext cx="504825" cy="7921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2" name="Picture 6" descr="j0240719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411413" y="2997200"/>
              <a:ext cx="504825" cy="792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3" name="Picture 7" descr="j0240719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11188" y="2924175"/>
              <a:ext cx="504825" cy="792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4" name="Picture 8" descr="j0240719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11188" y="4149725"/>
              <a:ext cx="504825" cy="792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5" name="Picture 9" descr="j0240719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692275" y="3860800"/>
              <a:ext cx="504825" cy="792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6" name="Picture 10" descr="j0240719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835150" y="3068638"/>
              <a:ext cx="504825" cy="7921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7" name="Picture 12" descr="j0240719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059113" y="4292600"/>
              <a:ext cx="504825" cy="792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8" name="Picture 13" descr="j0240719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476375" y="5229225"/>
              <a:ext cx="504825" cy="792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9" name="Picture 14" descr="j0240719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979613" y="4652963"/>
              <a:ext cx="504825" cy="7921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" name="Picture 16" descr="j030295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11188" y="2133600"/>
              <a:ext cx="512762" cy="719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1" name="Picture 17" descr="j030295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132138" y="2997200"/>
              <a:ext cx="512762" cy="719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2" name="Picture 18" descr="j030295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331913" y="2924175"/>
              <a:ext cx="512762" cy="719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3" name="Picture 19" descr="j030295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971550" y="3573463"/>
              <a:ext cx="512763" cy="719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4" name="Picture 20" descr="j030295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116013" y="4437063"/>
              <a:ext cx="512762" cy="719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5" name="Picture 21" descr="j030295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348038" y="3573463"/>
              <a:ext cx="512762" cy="719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6" name="Picture 22" descr="j030295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195513" y="3860800"/>
              <a:ext cx="512762" cy="719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7" name="Picture 23" descr="j030295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059113" y="5157788"/>
              <a:ext cx="512762" cy="719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8" name="Picture 25" descr="j030295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051050" y="5445125"/>
              <a:ext cx="512763" cy="719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9" name="Picture 26" descr="j0240719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900113" y="1268413"/>
              <a:ext cx="504825" cy="7921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0" name="Picture 27" descr="j0240719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132138" y="2133600"/>
              <a:ext cx="504825" cy="792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1" name="Picture 28" descr="j0240719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059113" y="1052513"/>
              <a:ext cx="504825" cy="7921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2" name="Picture 29" descr="j0240719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051050" y="549275"/>
              <a:ext cx="504825" cy="792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3" name="Picture 30" descr="j030295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124075" y="1628775"/>
              <a:ext cx="512763" cy="719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4" name="Picture 31" descr="j030295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563938" y="1557338"/>
              <a:ext cx="512762" cy="719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5" name="Picture 32" descr="j030295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403350" y="1052513"/>
              <a:ext cx="512763" cy="719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6" name="Picture 33" descr="j030295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563938" y="4365625"/>
              <a:ext cx="512762" cy="719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4" name="TextBox 3"/>
          <p:cNvSpPr txBox="1"/>
          <p:nvPr/>
        </p:nvSpPr>
        <p:spPr>
          <a:xfrm>
            <a:off x="1931024" y="2142798"/>
            <a:ext cx="15144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POPULASI</a:t>
            </a:r>
          </a:p>
        </p:txBody>
      </p:sp>
      <p:sp>
        <p:nvSpPr>
          <p:cNvPr id="37" name="Curved Down Arrow 36"/>
          <p:cNvSpPr/>
          <p:nvPr/>
        </p:nvSpPr>
        <p:spPr>
          <a:xfrm>
            <a:off x="3339171" y="114531"/>
            <a:ext cx="1149470" cy="533618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38" name="Object 37"/>
          <p:cNvGraphicFramePr>
            <a:graphicFrameLocks noChangeAspect="1"/>
          </p:cNvGraphicFramePr>
          <p:nvPr/>
        </p:nvGraphicFramePr>
        <p:xfrm>
          <a:off x="3877466" y="752257"/>
          <a:ext cx="1861997" cy="12413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6" name="Graph" r:id="rId5" imgW="5486400" imgH="3657600" progId="">
                  <p:embed/>
                </p:oleObj>
              </mc:Choice>
              <mc:Fallback>
                <p:oleObj name="Graph" r:id="rId5" imgW="5486400" imgH="3657600" progId="">
                  <p:embed/>
                  <p:pic>
                    <p:nvPicPr>
                      <p:cNvPr id="38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77466" y="752257"/>
                        <a:ext cx="1861997" cy="124133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" name="Curved Down Arrow 40"/>
          <p:cNvSpPr/>
          <p:nvPr/>
        </p:nvSpPr>
        <p:spPr>
          <a:xfrm>
            <a:off x="4982961" y="146383"/>
            <a:ext cx="1149470" cy="533618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857631" y="2105200"/>
            <a:ext cx="18959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6">
                    <a:lumMod val="50000"/>
                  </a:schemeClr>
                </a:solidFill>
              </a:rPr>
              <a:t>MODEL </a:t>
            </a:r>
          </a:p>
          <a:p>
            <a:pPr algn="ctr"/>
            <a:r>
              <a:rPr lang="en-US" sz="2000" b="1" dirty="0">
                <a:solidFill>
                  <a:schemeClr val="accent6">
                    <a:lumMod val="50000"/>
                  </a:schemeClr>
                </a:solidFill>
              </a:rPr>
              <a:t>PROBABILITAS</a:t>
            </a:r>
          </a:p>
          <a:p>
            <a:pPr algn="ctr"/>
            <a:r>
              <a:rPr lang="en-US" sz="2000" b="1" dirty="0">
                <a:solidFill>
                  <a:schemeClr val="accent6">
                    <a:lumMod val="50000"/>
                  </a:schemeClr>
                </a:solidFill>
              </a:rPr>
              <a:t>POPULASI</a:t>
            </a:r>
          </a:p>
        </p:txBody>
      </p:sp>
      <p:grpSp>
        <p:nvGrpSpPr>
          <p:cNvPr id="39" name="Group 38"/>
          <p:cNvGrpSpPr/>
          <p:nvPr/>
        </p:nvGrpSpPr>
        <p:grpSpPr>
          <a:xfrm>
            <a:off x="5768292" y="786298"/>
            <a:ext cx="1143001" cy="1047559"/>
            <a:chOff x="4343399" y="844899"/>
            <a:chExt cx="1143001" cy="1047559"/>
          </a:xfrm>
        </p:grpSpPr>
        <p:sp>
          <p:nvSpPr>
            <p:cNvPr id="46" name="Oval 4"/>
            <p:cNvSpPr>
              <a:spLocks noChangeArrowheads="1"/>
            </p:cNvSpPr>
            <p:nvPr/>
          </p:nvSpPr>
          <p:spPr bwMode="auto">
            <a:xfrm>
              <a:off x="4343399" y="844899"/>
              <a:ext cx="1143001" cy="104755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id-ID"/>
            </a:p>
          </p:txBody>
        </p:sp>
        <p:pic>
          <p:nvPicPr>
            <p:cNvPr id="47" name="Picture 5" descr="j0240719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972983" y="1300239"/>
              <a:ext cx="204155" cy="2134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2" name="Picture 10" descr="j0240719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720489" y="1314141"/>
              <a:ext cx="204155" cy="2134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8" name="Picture 18" descr="j0302953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4516976" y="1275215"/>
              <a:ext cx="207365" cy="1937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3" name="Picture 23" descr="j0302953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4875821" y="1582126"/>
              <a:ext cx="207365" cy="1937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5" name="Picture 26" descr="j0240719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645485" y="1051065"/>
              <a:ext cx="204155" cy="2134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7" name="Picture 28" descr="j0240719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177138" y="1178312"/>
              <a:ext cx="204155" cy="2134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0" name="Picture 31" descr="j0302953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4642275" y="1485027"/>
              <a:ext cx="207365" cy="1937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1" name="Picture 32" descr="j0302953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4957631" y="1051065"/>
              <a:ext cx="207365" cy="1937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74" name="TextBox 73"/>
          <p:cNvSpPr txBox="1"/>
          <p:nvPr/>
        </p:nvSpPr>
        <p:spPr>
          <a:xfrm>
            <a:off x="5817857" y="2117886"/>
            <a:ext cx="12260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SAMPEL</a:t>
            </a:r>
          </a:p>
        </p:txBody>
      </p:sp>
      <p:sp>
        <p:nvSpPr>
          <p:cNvPr id="75" name="Curved Down Arrow 74"/>
          <p:cNvSpPr/>
          <p:nvPr/>
        </p:nvSpPr>
        <p:spPr>
          <a:xfrm>
            <a:off x="6404033" y="146383"/>
            <a:ext cx="1216155" cy="533618"/>
          </a:xfrm>
          <a:prstGeom prst="curvedDownArrow">
            <a:avLst>
              <a:gd name="adj1" fmla="val 25000"/>
              <a:gd name="adj2" fmla="val 50000"/>
              <a:gd name="adj3" fmla="val 1947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031" name="Picture 7" descr="Hasil gambar untuk measurement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2109" y="708876"/>
            <a:ext cx="1331884" cy="1232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TextBox 76"/>
          <p:cNvSpPr txBox="1"/>
          <p:nvPr/>
        </p:nvSpPr>
        <p:spPr>
          <a:xfrm>
            <a:off x="7417833" y="2086232"/>
            <a:ext cx="20226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PENGUKURAN</a:t>
            </a:r>
          </a:p>
        </p:txBody>
      </p:sp>
      <p:pic>
        <p:nvPicPr>
          <p:cNvPr id="1033" name="Picture 9" descr="https://encrypted-tbn3.gstatic.com/images?q=tbn:ANd9GcR1Iwy6sIHC33vzRcIDjUK9fEdy0UHDNb95uAD9wymj3fwbKYsqI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4038" y="882049"/>
            <a:ext cx="1596151" cy="1058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Curved Left Arrow 39"/>
          <p:cNvSpPr/>
          <p:nvPr/>
        </p:nvSpPr>
        <p:spPr>
          <a:xfrm>
            <a:off x="9760924" y="1940312"/>
            <a:ext cx="830826" cy="2189722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038" name="Picture 14" descr="https://encrypted-tbn3.gstatic.com/images?q=tbn:ANd9GcQPRlZzUaA8RlkfaB_5MStEJzeMZkryICULhSfB3ZHgve2C3Y1ad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9126" y="3945776"/>
            <a:ext cx="2302625" cy="230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Left Arrow 72"/>
          <p:cNvSpPr/>
          <p:nvPr/>
        </p:nvSpPr>
        <p:spPr>
          <a:xfrm>
            <a:off x="7391401" y="5035320"/>
            <a:ext cx="630955" cy="46551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AutoShape 22" descr="data:image/jpeg;base64,/9j/4AAQSkZJRgABAQAAAQABAAD/2wCEAAkGBxQREBIQEhQVFBUVERUVGBcXFRcYFRYUGRMXFxcUGxkbHCggGBomIhUYIT0hJSkrLi4wFx8zOjMvNygvLi0BCgoKDg0OGxAQGzgmICQsLCwvMCwsLDQvMywsLCwsLCwyLCwsLDAvLCwtLCwvNC8sLCwsLywsLCwsLCwsLCwuLP/AABEIALQBFwMBEQACEQEDEQH/xAAbAAEAAgMBAQAAAAAAAAAAAAAABAUCAwYHAf/EAFAQAAEEAAMEBAUPCAcJAQAAAAEAAgMRBBIhBTFBUQYTImEycYGR0QcUFTRCUlNUk6GxsrPB8BYjMzVyc4KSQ2J0tNLh8SREVWN1lKLCwyX/xAAaAQEAAgMBAAAAAAAAAAAAAAAAAQMCBAUG/8QAOxEAAgECAwQGCgAEBwEAAAAAAAECAxEEEiEFMUFRE1JxkaGxFCIyMzRhgcHR8ENTcuEVNUJzkuLxI//aAAwDAQACEQMRAD8A9xQBAEAQBAEAQBAEAQBAEAQBAEAQBAEAQBAEAQBAEAQBAEAQBAEAQBAEAQBAEAQBAEAQBAEAQBAEAQBAEAQBAEAQBAEAQBAEAQBAa5p2s1e5rf2iB9KyjGUtyuYynGPtOxp9kYfhY/52+lZdDU6r7jDpqfWXeh7JQ/Cx/wA7fSnQ1Oq+4dNT6y70bYMQx95HNdW/K4GvMsZQlHerGcZxl7LubViZBAEAQBAEAQBAEAQBAEAQFXjtr5HPjijMr2NzO7bWMZoCA5zjoSDe7nyK2IUE4qU5ZU+01amJak4U45mvml4lRszpTKcQIcVD1LX6Ru1ou4DMdHA8wtqrgodFnoyzW3mlR2hU6bo68Mt93b2nVrmnXNGMxTYm5nXvoAauc47mtHElZwg5uyMKlRQV3/78iFiNtNEDJmguL2Zms4mmOkLe51MePGKScHCTi+BFOopwU1xLJjw4BwNggEHmDuKwLDJAEAQBAEAQBAEAQBAEB8JQHK9Hdlx4uL15iGiWSUuIDtWsYHEBjRurRdLFV50J9DSdkuXF8zk4PDwxEOnqq7lffwV9yLf8ncL8Xi/kC1vTK/XfebnoOH6i7h+TuF+LxfyBPS6/XfePQcP1F3HneK2g7BbQmdAA1okILNzC33tfil3YUVicNFVN9t/E81VxEsJjJOnuvu4WPSdi7WjxUQkjPc5p8JruRXn69CdGeWR6fDYmGIhnh/4T1SbAQBAEAQBAEAQBAEAQBAeYY3ES4XFSYmRsmaRxzNylsZYT4HWXqQKojcQNV6GFOnXoqlFqyXPW/Ox5apVq4WvKtJO7e62luV+zkb8V0kZ1MjYILZL+bcHvunEHgBZJs0S4+Cd1Kmjs7JUTlLVa6fv2NjEbW6Sm1CF09NXz+S58NTtcdi3YbCdYRndGxmbU82tc7iSBZPPRcynTjWrZVom2derUlQoZnq0lf7vj2nnu0+lsshthp1EB9ZS0HeGNs5CeLrJOm7cu7RwEIqz3cvzuv2bu081X2pUm7x38+XYru3bdvsLHolnnhIYQZIdaJou7Ymhs/ttkae6UrnbUpZKiktz+36jrbGr9JRcHvi/B/wB7nb7IgdHH1ThQY5zWajWIH835mkN8bSuWdkmoAgCAIAgCAIAgCAIAgPj9x8SIh7ij6D+0IPE77Ry3dofES+nkjR2X8LD6+bL1aRvhAeTdOMA+LGSPcDlkOdruBsai+YPDxc16fZ9WM6KS3rRnjtrUZQxEpNaPVFdsXa0mFlEsZ7nNPgubyPp4K+vQhWhlkauFxU8PPPD6rmet7F2qzFRCWPduIO9ruLT515evQlRnkkezw2JhiKeeH6yeqTYCAIAgCAIAgCAIAgKjFbXdndHDE6RzTRJNMB4jSzfjAB5qxUm1d6L5/vkVOrFOy1fy/dPqVWA6WhwIla1zReZ0dktA3mSF3baBxLc471bVw1Wjq19eHeVUcXRr6Rf0e/uLc9HsNnEgja0209m2tJDg4W0aHUA7k9LrZcrl39w9CoZsyjZ/LTc77u0scQGljg+shaQ7NWXKRrd8FRHMmsu82JqLi1LdxObm2ps3DtyDqT/VYwPs95AIvxlb8aGMqu+v1djmSxOAorLp9FcsOjxwsjTPhmNZdsdTAwgijlIGnI+VUYrp4Po6rvx33NnBvDzj0lFJcNFYuFqm4EAQBAEAQBAEAQBAEAQHx24oiHuKLoN7Qg8T/tHLd2h8RL6eSNDZfwsPr5svlpHQOJ6Z9JZ8LiGxxFoaYmu1bZsucPuC6+AwVKtTzT33/Bwtp7QrYesoQta1/Fnw9OYXSMwssLnuc6NhJDCwuflGaid1uXOknCbyu1mzrQaqU451e6XkdV7EQfARfJs9CekVes+9j0Wj1F3Iq+hzQBi2gAAY6YADQADLQAWxjm30bfURp7NSSqpdeR0K0TphAEAQBAEAQBAEAQHM7QjeGhgLqjc5hAzkadtji1uUOtp1L5A2xuKuqavNz/X4+BTS0WXlp+PDxImCw0MsjniKJpfdSC3jrTqHZ9Imm/cRl5N71YsVVsoylouHy5FLwVG7nGKUnx+fP/wvOjc+aAMN5oj1ZB3gAAss8TlLbPMFa845ZNGzCWaKZQeqBjXODsLVDqOvDr8IslDXMrkGnN5Fu7Oko11fjoaG1oOWGlbhZ+JxjJ8MwAiN8jqiPbcA0PBuVtN3sIoC9Qu841pb5JLXdy4b+KPMRnh4LSLb9Xfuv/q3cGdt6nLX5J35MkT5M0Y4X2g4DjQpovuXH2o45oxveSWv2O/sZTyzla0W7rxv9jsVyjtBAEAQBAEAQBAEAQBAEB8duKIhlB0KkDdnwFxAFO1JofpHLex6bxMkvl5HP2Y0sJFv5+bN22+k8GEax0hLg4kDq6dRAvXXRabhJb0b6nF7mefdMdqMxU0c8ebK6EAZhR0kkB08i9Bsr3L7fsjyu2/iF/SvNlQ79ZRf2nD/AExri1fbl2vzPSUPdx7F5HuS1zYOf6I/75/b5vuW9jf4f9CObs7+L/uSOgWidIIAgCAIAgCAIAgNc0zWDM9waBxJAHzoChxmLineWsOYOblzFoyiRpzRm3tc0HwhZB3hWx9aDXLX8/bxKZ+rNPg9Puvv4GrC4G3h+YyOHwXbI5tOIl4dzMniTo2va07fxvHSp+zr2fncWeFw8rXPeGRtL3We0TQ5XQvUuP8AEsakk2rGVOLSd+LuVnSbYM2K6qRj2xSwlxa4WbDhTmkHgaHdv5rFOxm1cpuhuy5pouvnzZS4hsTRHHG5o0JewMGazfmvkrZVp5r5nftKo0Kajlyq3KyOs2VhmYZhja17WZy4A6ht12Qd9cdb3qK1aVWWaW8ihQjQjkhuvfsLJkgO42qi8yQBAEAQBAEBWHbLGzuhf2aIyu4G2g0eR1Wx6NJ01OOpqemQjVdOWnJlmtc2wgCAID4dyBnAyfqBvjH94XbX+Yv9/wBJ52X+VfvWOHx3tYfv/wD5qNq+3HsZlsP3c+1GR/Q4f9077eVbOy/cvt+yNPbXxC/pXmzJ/wCso/7Rh/pjXEq+3Ltfmeko+7j2LyOq6FbYnlxkbJJXvaWvsF1jRhpdjH4elCg5Rik9PM8/szF16mIUZybWvkdT0R343+3zf+q5uN/h/wBCOts7+L/uS+x0C0TpBAEAQBAEAQBAEBw+2D/+k0Yokw0Cwe5Ay1qP2gb8nBAdHtLbOFw0bOsexrH6MAFh266AG4WFKvwIduJye1/VJY0ubhmB4GXK92YNd74ZdC2uB7jopy8yLnP4zp9iJJWPFsjbIyTq2uq8rQCwurVhIJog71OUi5Og9UiUNlcWgvMwLGkfmxFVFlggh2gOY5rs6BMpOY34b1TnAEPhbfbIc1xoaExty1rwBN8z3JlGY6HZ3T3DTZG1J1jmtJY1jpKJOoto1rnXFY5WTcvcRMxpBsCyBytxNADme5QSTc3NLEXMTK3mFOVkZlzMTiWe+HnU5JciOkjzMTjI/ft86no58iOlhzMTtCL37fOp6KfIjp6fWMTtOH4RvnU9DU5Eek0usjjekEofPI5pBBy0Ru8ABdbCxcaaTOBjZKVaTW7TyNuxukboaZJb4/8AyZ4uY7v9FjXwaqetHR+Zlhdoyo+rPWPiv7HaYedsjQ9hDmncQuRKLi7SWp6CFSM45ou6NixMwgPhQHDwYV8uw2MjaXOO4DeaxBJXZlOMMe5Sdl/1OBGnKpsxRgrv/scrjOjmKOHDRBIT111XDJVqvaNanUlFwd9GW7Iw9SlCSnG2qMvycxXVQjqJLbG4EVuPXSGvMQfKtjZ+IpU6TUpW1/Bq7VwlarWUoRurLzZ9f0dxXr9knUSZBPCS6tKBZZ8lFcmpJOcmub8zu0otU4p8l5GzYOAxceNZFEwRzdW59yDssjNtLyBv10A5rq7QxlOcMkHe5xNlYCrTq9JUVrbl2nXYTo1jYs+TaAb1kjpHf7LGbe7edXablyJ1XO2bgrLsO5Toxp3y8Xd9rJHsNtD/AIkP+0i9KruuRbZlF0n2jjtndS92LE4e8gsMEbAQ0A0SNdb4UpVmQ7o6/o9tyPGwiWM0dzmHwmO5H7jxUNWJTLRQSEAQBAEAQHN9Odlddh+sb4cRzDnlPhD6D/CgOEgllaMthzeLXAEHx80BnljPh4WE/sgs+qpuyLIetcMd+E800npTMxZH0YTCj/dD8tJ6UzMWRsaYG+Dgov4nOf8AM4JdiyN3svO1uWJscLeUcYH+SgksehuAkmxXriZzniIaZjfbdoK5ULOncgO7lWcTCRBlVqKJEOVWookRJVbEpkRJVaiiREkVsSiRElVqNeRElVsTWmbNl7Ykwz8zDYJ7TD4LvQe9Y1sPCsrS7ycPjKmGleG7iuD/AL/M9B2NtmPFNthpw8Jh8JvpHeuHXw06LtLdzPVYTG0sTG8HrxXFFitc2wgOYwTMRgQYWwmeDM4xuY4B7ATeRzTv1J1/0HRqOlifXcssuN9z+Zy6Ua2E/wDmoZoa2s9V8mn5kr2cm+JTfzM9Kr9Gp/zV4l3pdX+U/D8j2cm+JTfzM9KejU/5q8R6XV/lPw/I9nJ/iU38zPSno1L+avEel1f5T8PyVuycS6Ta8jnxOiPrBoyuIJrrz2tOGvzKirCMHaMr9hsUakpq8o5fkzr1SXBAef8AqvMPVYZ1aCR4vvLQQPmPmWUTGRwGxNryYSYTRGiNC0+C9vFrhy+hZNXMT2vo7t2LGwiWM0Ro9h8JjuR7uR4rBqxmmWigkIAgCAIAQgKbFdHo3ElnZ7uH+SAgybAcNzQfEfTSAiHZ4zZMvauq43VqbO1yMyva5tGyHfBnzKCTNuw3H+jrxkelASoejg92QO4anzlAXWEwrYm5GCh9J5nvQH2VZxMJEGVWookQ5VaiiRElVsSmRElVqKJESRWxKJESVWo15ESVWxNaZDlVqNaZqhxL4niSNxa4HQj8ajuWcoRnHLJXRVCrOlNTg7M9A6NdLWYiopaZLuHvX+Lke7zLhYvASpetDWPij1mz9rQr+pU0l4P95HTrnHYCAIAgCA5qP9dP/wCnM+3cp4EcToJZw0gG9VKi2YymouzPpnaBZcAB3hMr5E548yLtHBQ4uF0UlPY7kdxG4gjcQjTi9QmpLRnGv9S6KzWIkA4W1pPn0+hMwymOzOjvsdtLCNZK54nbOHAgNFMYCAaOupvyJe6FrM9CWJkEAQBAEAQGuckMcW+FRrS9a00sX50BF2ZPI7N1jSKquyRemu/8fQAJfVNvNlF86F+fyKbsiy3magkg4naQjkEZada17NUTV70BOQBAapVnEwkQZVaiiRDlVqKJESVWxKZESVWookRJFbEokRJVajXkRJVbE1pkOVWo1pkSRWo1pGpyyCOv6M9MzHUWJJczcJN7m/te+Hfv8a5WL2cpevS38j0Gz9sOFqdfVc+P15+Z6BFKHtDmkOaRYINgjmCuHKLi7M9PGSkrxd0ZqCQgCA5qP9dP/wCnN/vDlPAjiXe08UYoXyNaXua3stG9zuAWdKCnNRbsuZXWqOnTcoq7XA8d2ttCaeRzp3OLr8E2A3uDfcr1dGjTpxtTWh4jE16tWbdV68uX0LnY7n4eJrmEte89YTu7O5jTzHhO7w4LibSrZ6uXhHz4no9kUOjo53vl5cDutlYg4qGy8tN04NDRThR003HRcx6HYWpX7Wjy7R2Y2yaGK1Js/o28U4DidSoJCAIAgCAIAgCAwlBLSAaNGjpoa0OoIQEPZYm7XW3uFWW7+O7yfjUgS5IGuNua0kcSASgIW1MTKwjq25gWn3DnagjiDpv+YqQWDTYtQDXKs4mEiDKrUUSIcqtRRIiSq2JTIiSq1FEiJIrYlEiJKrUa8iJKrYmtMhyq1GtMiSK1GtI1OWQRgVJkjtPU9jxWa2msPZvPdE/1O/v3eVcjaboWs/b+X3PRbFjib3XsfP7ftj0FcM9IEAQHLPfl2zI4Amtmt0G8/wC0FTwI4lhtTFZogSx4IdqMju8DUgDiN6IMpNoCMtAnY15rRh1cP4t7B+KW7hVWTvB2X7w4nOxs8Pa1SOZ+PfwOc6QbQkiqSOKIxnK2z1lxuqgx3bArTQ7tK3hV16coS9bjxLsLWhUgsultLcv7HTep1i3zRTPIYB1gaC0ODbDbdVkl3hDkteRtIlbav2S2Ze+sV9k1RwJ4nTqCQgCAIAgCAh4zaAidRBOl2Kqrrn+PPWahdXRhKdnZkxYGZqhxLHmmua479CDp+PpQGwjyICv2Y6ayJgayij2Ku9R2df8ATzyCxUAIDVKs4mEiDKrUUSIcqtRRIiSq2JTIiSq1FEiJIrYlEiJKrUa8iJKrYmtMhyq1GtMiSK1GtI11egWQSvojs+jPQvNUuKFDeIuJ738v2fPyXIxe0repS7/x+T0mz9j3tUr935/Hed4xoAAAAAFADQAclxW23dno0klZFPiOlEDXuYC+QtNO6uNzwDysCltRwVVpN2V+bsactoUVJxV3bkmzX+VUXweI+RcsvQanNd6Mf8Rp9WX/ABY/KqL4PEfIuT0GfNd6H+IU+rL/AIsq9i7UjxO13yxXlGADTYohwnJI+cKmvQnReWfaX4fEwrxzw3bjqJS8uLcgLOYNO3ePmsEoWvfUzk55rW08Tl8Z0dmDiWDM0ncXDP5daPkK6UMZTatLR+Bxquz6qd46rxGE6OSvJEjQ1hFODiDmad4oH7xW/gsa2JpONt5nhsHXjNS3HT7L2dHhomQRCmNGnEk3ZJPEk6rlnbKXbv6z2Z4sV9k1StxD3nSqCQgCAIAgCA1yQtdRc1prdYBr8UpTa3ENJ7zYAoJIeG2c2N5eC6zYokVRN8uaAlSAkEA0aNHkee4/QpW8hq6K/BPfHfXOABqszxvG+vOOPDjvOUsr1RhDMtGWLXAgEGwRYI3Ec1gWH1AapVnEwkQZVaiiRDlVqKJESVWxKZESVWookRJFbEokRJVajXkRJVbE1pkOVWo1pmGGwb5niONpc48By5k8B3rKdSNOOaTsiulQnWmoU1dnofRvoqzDVI+ny8/cs7mjn37/ABLg4vHSrerHSPn2nrsBsuGGtKWsvBdn5OiWgdUr+kMpZhMQ5poiF9Ebwcp1V+FipVop80a2Lk40JtcmNgYdseFhawADqmHxktBJPeSmJm51ZN82ThacYUYxjyRYKg2AgPJeiG1I8Lj3PmOVkkbo8x3NdnDhfIGqtdbalOV4z4WSOJserHLOnxzN/TT8Hpfs3hvjEPyrPSuTY7dx7N4b4xD8qz0pYXHs3hvjEPyrPSlhcezeG+MQfKs9KWFyhOMZjNp4cwHrGYVkxkkbqzNI0NawO3E6Xop3IjezrVBIQBAEAQBAR8dieqZnq9QN9bzVoBgcUJWB401IIu6IP486AkIDVipsjHPq6F0gKbHY5ssYJaRUlaPbochI1IOhBPmUkFrs0jqY8pJGUVZBPiNDhu8igkkoDVKs4mEiDKrUUSIcqtRRIiSq2JTIiSq1FEiJIrYlEiJKrUa8iJKrYmtM37J2JJinU3ssB7TyNB3D3x7lhWxMKK138jPDYGpiZWjouL/d7/Weg7J2VHhmZIxv3uPhOPMn7lwq9edaV5HqsLhKeGhlgu18WTlSbIQFZ0n9pYn9y/6pWxhPfw7UauN+Hn2MkbJ9rw/uY/qBYVveS7X5ltD3cexeRLVRaEB5V0j6KTxSvMcbpY3OJaWDMQCbylo1057l6TDY2jVpqM2k+NzyWL2dXo1XOkm1e6a3+GpVQbEnY4P9aPNG6dh3Fp7iC3UKZQwcla8fo0YwqbQi07S05pno2xdkYPEYeOf1pC3O266tpogkHhusLg4im6VRwvuPT4aqq1KNS1rk78mMH8Vg+Tb6FTdl9kPyZwfxWD5NvoS7FkWOGwzImhkbGsaNzWgNHmCgk2oAgCAIAgMJfBNGjR1000366ICt2biHEP65wLezRLo6B1sdk+LfyUtWITvqNpTuAb1L2gEO3GMCxuIzeXzLKGXczCebeu7QxdPL14F20lvZuKwMuo99ob8yxZmiftAnqn5TRy6E5a8Xa013a81BJTmWXqt7b608YKLcvmu/rKSDc7ESgxgOGrGWM0WpujWu4it3vlnHK1Z9+pXLMnda/LQulWWnwttTcixgYW8lOZkZImJwjPehT0kuZj0UORgcBH70fOp6WfMjoYcjE7Ni94PnU9NPmR6PT5GJ2TD8GPnU+kVOZj6LR6px+34Wsne1ooDLQ/hBXVw0nKmmzhY2MYVZKO7TyJOxujRlqSa2s4N3Od/hHzquvjVD1Yby3C7NdT1qui5cX+PM7GGJrGhrQGtAoACgAuTKTk7s70YxglGKskZqDIIAgKzpN7SxP7l/1StjCe/h2o1cb8PPsZlsQ/mmD/kxfZhRiPbfa/Myw/sLsXkWKoNgIDF5OlC78w0Op7uGnNARPXgfTWkXlJcBTqGXdYPZOoOu8ArNRaszByTukyB0J9oQeJ32jls7Q+Il+8EamzPhYfvFl4tM3ggCAIAgCAIAgKx20wXOiLD7sb29qgdNTWuU8focGzu1IeuhWwlhjkHa/o71bfhGnai99g+PXXMrL5rJldsl2vsYz5OrjHbP6T3mnaFt0F76I/a01pYNNPUzUk1oby5nXtNu8KPtXHTjlbR0FUbaPKP6igkkS7TbIyRhYR2CatubQi/KLB0vmLtpcBCAYYvdfpuceh6vuG4jydnTSllGNzGUsvATFlxauFRx9q49BmNXpw7QN8tdMyhprRkpp6otodph0vVFtG3AEkakX/hPm7nZcTInoAgCAIAgCArxslhndO7tEkZQdzaaBfedFf6RJU1BaGr6LB1XVlqywVBtBAEAQBAVnSb2nif3D/qlbGE9/DtRq434efYxsY/mmVV9VBvNe4F8N9JiPafa/MnDeyuxeRKONaDlvtZC7KaBIG/fppYvlY5rXNkgybSc57OrArMQS46EZshrKTmN5TYBAB1q9M1Hiytz4RX4/ewzj2UcurjZJJDTUYzXZDCCDqc2vFM9vZ/uMl/a/t3fklMw+RmUHQA6VrVO0snvHmWK3mTVkVvQn2hB4nfaOW3tD4iX7wRp7M+Fh+8WXi0zeCAIAgCAIAgCAqhBL1rjWhzU6o71AyndfAb+Q8tjyuPIrWZS5r6GiLDz9W8FtHsEaRa8HA8N1fyjy4GYmgnMbBl1GexURG/snluJHkS994StuNzopuuDstttvwdgZdRe/Sz5zz0Awjw81SWNSw0aj1dmJ8xs7/fHdwzllauu4rjmTs9fnoYmCfq6y69YTVRUWlu/ld/WWBZY+ywz3Gct01lio9HB3arkDQOn3IDOOGYSuNaHPTqjvUDKd18Bw4DlqTQaZJ2b1va629wrwd/Hd5PMsp5d6MIZtzJywLAgCAIAgCAIAgCAIAgKzpN7TxP7h/1StjCe/h2o1cb8PPsZEwmUxxZnhpbFE4Avy2eqoagg/d92dVSztpcXw+ZjRlBQSk7aR424Hxmz4Do97CLH9JYIHuSHE6eDxs5QDu1qtU5eBbmo8Wu8nxGBtZZGinE+GNSb366gXu4LDo58n3GfS0+su83txkQAAkZQFDtjd506OfJ9w6an1l3n12KYQQHsJINAOBJ0TJJatB1IPRNd5V9CfaEHid9o5bO0PiJfTyRqbM+Fh+8WXi0zfCAIAgCAIAgCAIAgCAIAgCAIAgCAIAgCAIAgCAIAgCAIAgKzpL7TxP7iT6pWxhPfw7UauN+Hn2PyN+xzeGgP/Jj+oFhX97LtfmWYd3pRtyXkTFUXBAEBhKeyfEfoUreRLcym6E+0IPE77Ry29ofES/eCNHZnwsP3iy8Wmb4QBAEAQBAEAQBAEAQBAEAQBAEAQBAEAQBAEAQBAEAQBAEBjIwOBa4WCCCDuIOhClNp3RDSaszn4dj4mAZMPiG9VfZZKzMWD3ocDZHjW7LEUanrVYa809/0OfHC16Xq0p+rwTV7fU2etsf8Nh/k3elRnwnVfeZZMZ149z/I9bY/4aD5J3pTPhOq+8ZMZ149z/I9bY/4eD5J3pTPheq+8dHjOvHuf5MJtlYuYGObEtbGdHCKOnObxbmJ0Uxr4em80Ia/N6GMsNiaqyzqWXGy17y8w2HbGxsbBTWtDQOQAWnObnJylvZvwhGEVGO5G1YmQQBAEAQBAEAQBAEAQBAEAQBAEAQBAEAQBAEAQBAEAQBAEAQBAEAQBAEAQBAEAQBAEAQBAEAQBAEAQBAEAQBAEAQBAEAQBAEAQBAEAQBAEAQBAEAQBAEAQBAEAQBAEAQBAEAQBAEAQBAEAQBAEAQBAEAQBAEAQBAEAQBAEAQBAEAQBAEAQBAEB//Z"/>
          <p:cNvSpPr>
            <a:spLocks noChangeAspect="1" noChangeArrowheads="1"/>
          </p:cNvSpPr>
          <p:nvPr/>
        </p:nvSpPr>
        <p:spPr bwMode="auto">
          <a:xfrm>
            <a:off x="1679576" y="-1881188"/>
            <a:ext cx="6067425" cy="3924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47" name="Picture 23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474286" y="4533900"/>
            <a:ext cx="2603293" cy="171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9" name="TextBox 88"/>
          <p:cNvSpPr txBox="1"/>
          <p:nvPr/>
        </p:nvSpPr>
        <p:spPr>
          <a:xfrm>
            <a:off x="4030013" y="4130035"/>
            <a:ext cx="17382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ANALISIS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3929073" y="6202234"/>
            <a:ext cx="19106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STATISTIKA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6090015" y="6202233"/>
            <a:ext cx="17364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STATISTIK</a:t>
            </a:r>
          </a:p>
        </p:txBody>
      </p:sp>
      <p:pic>
        <p:nvPicPr>
          <p:cNvPr id="1051" name="Picture 27" descr="http://pixabay.com/static/uploads/photo/2013/07/13/10/13/arrow-156792_640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076660" y="2705208"/>
            <a:ext cx="1228421" cy="1951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" name="Picture 30" descr="https://encrypted-tbn1.gstatic.com/images?q=tbn:ANd9GcQwqz4NKEmnCqpXgnlTsZx7kTYgmYweL3PH2h11ZVULKjRC_sIv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8647" y="4610100"/>
            <a:ext cx="1168396" cy="163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0" name="TextBox 79"/>
          <p:cNvSpPr txBox="1"/>
          <p:nvPr/>
        </p:nvSpPr>
        <p:spPr>
          <a:xfrm rot="16200000">
            <a:off x="1284347" y="5198419"/>
            <a:ext cx="18792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KESIMPULAN</a:t>
            </a:r>
          </a:p>
        </p:txBody>
      </p:sp>
      <p:sp>
        <p:nvSpPr>
          <p:cNvPr id="2" name="Rectangle 1"/>
          <p:cNvSpPr/>
          <p:nvPr/>
        </p:nvSpPr>
        <p:spPr>
          <a:xfrm>
            <a:off x="1908636" y="2529976"/>
            <a:ext cx="1263608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Symbol" pitchFamily="18" charset="2"/>
              </a:rPr>
              <a:t> m, s</a:t>
            </a:r>
          </a:p>
        </p:txBody>
      </p:sp>
      <p:sp>
        <p:nvSpPr>
          <p:cNvPr id="6" name="Rectangle 45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43" name="Object 42"/>
          <p:cNvGraphicFramePr>
            <a:graphicFrameLocks noChangeAspect="1"/>
          </p:cNvGraphicFramePr>
          <p:nvPr/>
        </p:nvGraphicFramePr>
        <p:xfrm>
          <a:off x="6346631" y="4676430"/>
          <a:ext cx="855784" cy="1338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7" name="Equation" r:id="rId14" imgW="406080" imgH="545760" progId="Equation.3">
                  <p:embed/>
                </p:oleObj>
              </mc:Choice>
              <mc:Fallback>
                <p:oleObj name="Equation" r:id="rId14" imgW="406080" imgH="545760" progId="Equation.3">
                  <p:embed/>
                  <p:pic>
                    <p:nvPicPr>
                      <p:cNvPr id="43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46631" y="4676430"/>
                        <a:ext cx="855784" cy="1338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6334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4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5" dur="2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1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6" dur="2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6" dur="5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7" grpId="0" animBg="1"/>
      <p:bldP spid="41" grpId="0" animBg="1"/>
      <p:bldP spid="42" grpId="0"/>
      <p:bldP spid="74" grpId="0"/>
      <p:bldP spid="75" grpId="0" animBg="1"/>
      <p:bldP spid="77" grpId="0"/>
      <p:bldP spid="40" grpId="0" animBg="1"/>
      <p:bldP spid="73" grpId="0" animBg="1"/>
      <p:bldP spid="89" grpId="0"/>
      <p:bldP spid="90" grpId="0"/>
      <p:bldP spid="91" grpId="0"/>
      <p:bldP spid="8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609600"/>
            <a:ext cx="2667000" cy="5715000"/>
          </a:xfrm>
        </p:spPr>
        <p:txBody>
          <a:bodyPr/>
          <a:lstStyle/>
          <a:p>
            <a:pPr eaLnBrk="1" hangingPunct="1"/>
            <a:r>
              <a:rPr lang="id-ID" sz="2800"/>
              <a:t>Sebuah percobaan yang mendemonstrasikan munculnya </a:t>
            </a:r>
            <a:r>
              <a:rPr lang="id-ID" sz="2800">
                <a:solidFill>
                  <a:srgbClr val="FF0000"/>
                </a:solidFill>
              </a:rPr>
              <a:t>Distribusi Normal</a:t>
            </a:r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457200"/>
            <a:ext cx="5761038" cy="640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Down Arrow 4"/>
          <p:cNvSpPr/>
          <p:nvPr/>
        </p:nvSpPr>
        <p:spPr>
          <a:xfrm>
            <a:off x="7086600" y="381000"/>
            <a:ext cx="457200" cy="45720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d-ID"/>
          </a:p>
        </p:txBody>
      </p:sp>
      <p:cxnSp>
        <p:nvCxnSpPr>
          <p:cNvPr id="20" name="Straight Connector 19"/>
          <p:cNvCxnSpPr/>
          <p:nvPr/>
        </p:nvCxnSpPr>
        <p:spPr>
          <a:xfrm rot="5400000">
            <a:off x="6058694" y="5447506"/>
            <a:ext cx="1447800" cy="158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rot="5400000">
            <a:off x="6668294" y="5449094"/>
            <a:ext cx="1447800" cy="158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rot="5400000">
            <a:off x="7889082" y="5447507"/>
            <a:ext cx="1447800" cy="158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37"/>
          <p:cNvGrpSpPr>
            <a:grpSpLocks/>
          </p:cNvGrpSpPr>
          <p:nvPr/>
        </p:nvGrpSpPr>
        <p:grpSpPr bwMode="auto">
          <a:xfrm>
            <a:off x="5257800" y="4724400"/>
            <a:ext cx="4267200" cy="1449388"/>
            <a:chOff x="3657600" y="4724400"/>
            <a:chExt cx="4267200" cy="1448594"/>
          </a:xfrm>
        </p:grpSpPr>
        <p:sp>
          <p:nvSpPr>
            <p:cNvPr id="8" name="Rectangle 7"/>
            <p:cNvSpPr/>
            <p:nvPr/>
          </p:nvSpPr>
          <p:spPr>
            <a:xfrm>
              <a:off x="3657600" y="4724400"/>
              <a:ext cx="4267200" cy="144700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id-ID"/>
            </a:p>
          </p:txBody>
        </p:sp>
        <p:grpSp>
          <p:nvGrpSpPr>
            <p:cNvPr id="23562" name="Group 22"/>
            <p:cNvGrpSpPr>
              <a:grpSpLocks/>
            </p:cNvGrpSpPr>
            <p:nvPr/>
          </p:nvGrpSpPr>
          <p:grpSpPr bwMode="auto">
            <a:xfrm>
              <a:off x="3885406" y="4724400"/>
              <a:ext cx="1831182" cy="1448594"/>
              <a:chOff x="3885406" y="4724400"/>
              <a:chExt cx="1831182" cy="1448594"/>
            </a:xfrm>
          </p:grpSpPr>
          <p:cxnSp>
            <p:nvCxnSpPr>
              <p:cNvPr id="10" name="Straight Connector 9"/>
              <p:cNvCxnSpPr/>
              <p:nvPr/>
            </p:nvCxnSpPr>
            <p:spPr>
              <a:xfrm rot="5400000">
                <a:off x="3161904" y="5448697"/>
                <a:ext cx="1447007" cy="1587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 rot="5400000">
                <a:off x="3315891" y="5447109"/>
                <a:ext cx="1447007" cy="1588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 rot="5400000">
                <a:off x="3468291" y="5447109"/>
                <a:ext cx="1447007" cy="1588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 rot="5400000">
                <a:off x="3620691" y="5447109"/>
                <a:ext cx="1447007" cy="1588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 rot="5400000">
                <a:off x="3773091" y="5447109"/>
                <a:ext cx="1447007" cy="1588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 rot="5400000">
                <a:off x="3925491" y="5447109"/>
                <a:ext cx="1447007" cy="1588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rot="5400000">
                <a:off x="4077891" y="5447109"/>
                <a:ext cx="1447007" cy="1588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 rot="5400000">
                <a:off x="4992291" y="5447109"/>
                <a:ext cx="1447007" cy="1588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 rot="5400000">
                <a:off x="4839891" y="5447109"/>
                <a:ext cx="1447007" cy="1588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 rot="5400000">
                <a:off x="4687491" y="5447109"/>
                <a:ext cx="1447007" cy="1588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 rot="5400000">
                <a:off x="4382691" y="5447109"/>
                <a:ext cx="1447007" cy="1588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 rot="5400000">
                <a:off x="4230291" y="5447109"/>
                <a:ext cx="1447007" cy="1588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6" name="Straight Connector 25"/>
            <p:cNvCxnSpPr/>
            <p:nvPr/>
          </p:nvCxnSpPr>
          <p:spPr>
            <a:xfrm rot="5400000">
              <a:off x="5298679" y="5447109"/>
              <a:ext cx="1447007" cy="158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5400000">
              <a:off x="5451079" y="5447109"/>
              <a:ext cx="1447007" cy="158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5400000">
              <a:off x="5603479" y="5447109"/>
              <a:ext cx="1447007" cy="158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5400000">
              <a:off x="5755879" y="5447109"/>
              <a:ext cx="1447007" cy="158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5400000">
              <a:off x="5908279" y="5447109"/>
              <a:ext cx="1447007" cy="158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5400000">
              <a:off x="6060679" y="5447109"/>
              <a:ext cx="1447007" cy="158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6975079" y="5447109"/>
              <a:ext cx="1447007" cy="158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5400000">
              <a:off x="6822679" y="5447109"/>
              <a:ext cx="1447007" cy="158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5400000">
              <a:off x="6670279" y="5447109"/>
              <a:ext cx="1447007" cy="158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5400000">
              <a:off x="6213079" y="5447109"/>
              <a:ext cx="1447007" cy="158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6516291" y="5447109"/>
              <a:ext cx="1447007" cy="158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72312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0"/>
                                        <p:tgtEl>
                                          <p:spTgt spid="40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609600"/>
            <a:ext cx="2667000" cy="5715000"/>
          </a:xfrm>
        </p:spPr>
        <p:txBody>
          <a:bodyPr/>
          <a:lstStyle/>
          <a:p>
            <a:pPr eaLnBrk="1" hangingPunct="1"/>
            <a:r>
              <a:rPr lang="id-ID" sz="2800"/>
              <a:t>Sebuah percobaan yang mendemonstrasikan munculnya </a:t>
            </a:r>
            <a:r>
              <a:rPr lang="id-ID" sz="2800">
                <a:solidFill>
                  <a:srgbClr val="FF0000"/>
                </a:solidFill>
              </a:rPr>
              <a:t>Distribusi Normal</a:t>
            </a:r>
          </a:p>
        </p:txBody>
      </p:sp>
      <p:grpSp>
        <p:nvGrpSpPr>
          <p:cNvPr id="24579" name="Group 37"/>
          <p:cNvGrpSpPr>
            <a:grpSpLocks/>
          </p:cNvGrpSpPr>
          <p:nvPr/>
        </p:nvGrpSpPr>
        <p:grpSpPr bwMode="auto">
          <a:xfrm>
            <a:off x="3200400" y="381000"/>
            <a:ext cx="7056438" cy="6477000"/>
            <a:chOff x="1676400" y="381000"/>
            <a:chExt cx="7056121" cy="6477000"/>
          </a:xfrm>
        </p:grpSpPr>
        <p:pic>
          <p:nvPicPr>
            <p:cNvPr id="24583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71800" y="457200"/>
              <a:ext cx="5760721" cy="6400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Down Arrow 4"/>
            <p:cNvSpPr/>
            <p:nvPr/>
          </p:nvSpPr>
          <p:spPr>
            <a:xfrm>
              <a:off x="5562425" y="381000"/>
              <a:ext cx="457179" cy="457200"/>
            </a:xfrm>
            <a:prstGeom prst="down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id-ID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1676400" y="4495800"/>
              <a:ext cx="2666880" cy="91440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" name="Straight Connector 19"/>
          <p:cNvCxnSpPr/>
          <p:nvPr/>
        </p:nvCxnSpPr>
        <p:spPr>
          <a:xfrm rot="5400000">
            <a:off x="6058694" y="5447506"/>
            <a:ext cx="1447800" cy="158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rot="5400000">
            <a:off x="6668294" y="5449094"/>
            <a:ext cx="1447800" cy="158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rot="5400000">
            <a:off x="7889082" y="5447507"/>
            <a:ext cx="1447800" cy="158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9039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6"/>
          <p:cNvSpPr txBox="1">
            <a:spLocks noChangeArrowheads="1"/>
          </p:cNvSpPr>
          <p:nvPr/>
        </p:nvSpPr>
        <p:spPr bwMode="auto">
          <a:xfrm>
            <a:off x="1779588" y="368301"/>
            <a:ext cx="8120062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id-ID" sz="3000" b="1" i="1">
                <a:latin typeface="Book Antiqua" pitchFamily="18" charset="0"/>
              </a:rPr>
              <a:t> </a:t>
            </a:r>
            <a:endParaRPr lang="en-US" sz="3000" b="1" i="1">
              <a:latin typeface="Book Antiqua" pitchFamily="18" charset="0"/>
            </a:endParaRPr>
          </a:p>
        </p:txBody>
      </p:sp>
      <p:sp>
        <p:nvSpPr>
          <p:cNvPr id="23559" name="Text Box 7"/>
          <p:cNvSpPr txBox="1">
            <a:spLocks noChangeArrowheads="1"/>
          </p:cNvSpPr>
          <p:nvPr/>
        </p:nvSpPr>
        <p:spPr bwMode="auto">
          <a:xfrm>
            <a:off x="1804988" y="449263"/>
            <a:ext cx="8577262" cy="6586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lnSpc>
                <a:spcPct val="80000"/>
              </a:lnSpc>
              <a:defRPr/>
            </a:pP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G Times" pitchFamily="18" charset="0"/>
              </a:rPr>
              <a:t>		</a:t>
            </a:r>
          </a:p>
          <a:p>
            <a:pPr algn="ctr" eaLnBrk="0" hangingPunct="0">
              <a:lnSpc>
                <a:spcPct val="80000"/>
              </a:lnSpc>
              <a:defRPr/>
            </a:pPr>
            <a:r>
              <a:rPr lang="id-ID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G Times" pitchFamily="18" charset="0"/>
              </a:rPr>
              <a:t>Dari Statistika Deskriptif ke Statistika Inferensia</a:t>
            </a:r>
            <a:endParaRPr lang="en-US" sz="2800" b="1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G Times" pitchFamily="18" charset="0"/>
            </a:endParaRPr>
          </a:p>
        </p:txBody>
      </p:sp>
      <p:sp>
        <p:nvSpPr>
          <p:cNvPr id="14340" name="Line 9"/>
          <p:cNvSpPr>
            <a:spLocks noChangeShapeType="1"/>
          </p:cNvSpPr>
          <p:nvPr/>
        </p:nvSpPr>
        <p:spPr bwMode="auto">
          <a:xfrm>
            <a:off x="1784350" y="1371600"/>
            <a:ext cx="8883650" cy="0"/>
          </a:xfrm>
          <a:prstGeom prst="line">
            <a:avLst/>
          </a:prstGeom>
          <a:noFill/>
          <a:ln w="28575">
            <a:solidFill>
              <a:srgbClr val="510C9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2" name="Diagram 11"/>
          <p:cNvGraphicFramePr/>
          <p:nvPr/>
        </p:nvGraphicFramePr>
        <p:xfrm>
          <a:off x="3048000" y="1905000"/>
          <a:ext cx="5562600" cy="3784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4342" name="Picture 8" descr="Man Reaching 4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7800" y="3352801"/>
            <a:ext cx="1093788" cy="272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38406386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xfrm>
            <a:off x="1819702" y="0"/>
            <a:ext cx="8229600" cy="1066800"/>
          </a:xfrm>
        </p:spPr>
        <p:txBody>
          <a:bodyPr/>
          <a:lstStyle/>
          <a:p>
            <a:pPr eaLnBrk="1" hangingPunct="1"/>
            <a:r>
              <a:rPr lang="id-ID" dirty="0"/>
              <a:t>KESIMPULAN</a:t>
            </a:r>
          </a:p>
        </p:txBody>
      </p:sp>
      <p:graphicFrame>
        <p:nvGraphicFramePr>
          <p:cNvPr id="4" name="Diagram 3"/>
          <p:cNvGraphicFramePr/>
          <p:nvPr/>
        </p:nvGraphicFramePr>
        <p:xfrm>
          <a:off x="2133600" y="1397000"/>
          <a:ext cx="8229600" cy="5003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816274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331794" y="0"/>
            <a:ext cx="8458200" cy="990600"/>
          </a:xfrm>
        </p:spPr>
        <p:txBody>
          <a:bodyPr/>
          <a:lstStyle/>
          <a:p>
            <a:pPr marL="914400" indent="-914400" algn="ctr"/>
            <a:r>
              <a:rPr lang="en-US" sz="6000" dirty="0">
                <a:solidFill>
                  <a:schemeClr val="tx1"/>
                </a:solidFill>
              </a:rPr>
              <a:t>DEFINISI-DEFINISI</a:t>
            </a:r>
            <a:endParaRPr lang="en-GB" sz="6000" dirty="0">
              <a:solidFill>
                <a:schemeClr val="tx1"/>
              </a:solidFill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219200"/>
            <a:ext cx="12091916" cy="5410200"/>
          </a:xfrm>
        </p:spPr>
        <p:txBody>
          <a:bodyPr>
            <a:noAutofit/>
          </a:bodyPr>
          <a:lstStyle/>
          <a:p>
            <a:pPr marL="609600" indent="-609600">
              <a:spcBef>
                <a:spcPts val="0"/>
              </a:spcBef>
              <a:buClr>
                <a:schemeClr val="tx2"/>
              </a:buClr>
              <a:buSzPct val="150000"/>
              <a:buFont typeface="+mj-lt"/>
              <a:buAutoNum type="arabicPeriod"/>
            </a:pPr>
            <a:r>
              <a:rPr lang="en-US" sz="2800" dirty="0" err="1">
                <a:latin typeface="+mj-lt"/>
                <a:sym typeface="Wingdings" pitchFamily="2" charset="2"/>
              </a:rPr>
              <a:t>Variabel</a:t>
            </a:r>
            <a:r>
              <a:rPr lang="en-US" sz="2800" dirty="0">
                <a:latin typeface="+mj-lt"/>
                <a:sym typeface="Wingdings" pitchFamily="2" charset="2"/>
              </a:rPr>
              <a:t> </a:t>
            </a:r>
            <a:r>
              <a:rPr lang="en-US" sz="2800" dirty="0" err="1">
                <a:latin typeface="+mj-lt"/>
                <a:sym typeface="Wingdings" pitchFamily="2" charset="2"/>
              </a:rPr>
              <a:t>adalah</a:t>
            </a:r>
            <a:r>
              <a:rPr lang="en-US" sz="2800" dirty="0">
                <a:latin typeface="+mj-lt"/>
                <a:sym typeface="Wingdings" pitchFamily="2" charset="2"/>
              </a:rPr>
              <a:t> </a:t>
            </a:r>
            <a:r>
              <a:rPr lang="en-US" sz="2800" dirty="0" err="1">
                <a:latin typeface="+mj-lt"/>
                <a:sym typeface="Wingdings" pitchFamily="2" charset="2"/>
              </a:rPr>
              <a:t>suatu</a:t>
            </a:r>
            <a:r>
              <a:rPr lang="en-US" sz="2800" dirty="0">
                <a:latin typeface="+mj-lt"/>
                <a:sym typeface="Wingdings" pitchFamily="2" charset="2"/>
              </a:rPr>
              <a:t> </a:t>
            </a:r>
            <a:r>
              <a:rPr lang="en-US" sz="2800" dirty="0" err="1">
                <a:latin typeface="+mj-lt"/>
                <a:sym typeface="Wingdings" pitchFamily="2" charset="2"/>
              </a:rPr>
              <a:t>karakteristik</a:t>
            </a:r>
            <a:r>
              <a:rPr lang="en-US" sz="2800" dirty="0">
                <a:latin typeface="+mj-lt"/>
                <a:sym typeface="Wingdings" pitchFamily="2" charset="2"/>
              </a:rPr>
              <a:t> </a:t>
            </a:r>
            <a:r>
              <a:rPr lang="en-US" sz="2800" dirty="0" err="1">
                <a:latin typeface="+mj-lt"/>
                <a:sym typeface="Wingdings" pitchFamily="2" charset="2"/>
              </a:rPr>
              <a:t>obyek</a:t>
            </a:r>
            <a:r>
              <a:rPr lang="en-US" sz="2800" dirty="0">
                <a:latin typeface="+mj-lt"/>
                <a:sym typeface="Wingdings" pitchFamily="2" charset="2"/>
              </a:rPr>
              <a:t> yang </a:t>
            </a:r>
            <a:r>
              <a:rPr lang="en-US" sz="2800" dirty="0" err="1">
                <a:latin typeface="+mj-lt"/>
                <a:sym typeface="Wingdings" pitchFamily="2" charset="2"/>
              </a:rPr>
              <a:t>nilainya</a:t>
            </a:r>
            <a:r>
              <a:rPr lang="en-US" sz="2800" dirty="0">
                <a:latin typeface="+mj-lt"/>
                <a:sym typeface="Wingdings" pitchFamily="2" charset="2"/>
              </a:rPr>
              <a:t> </a:t>
            </a:r>
            <a:r>
              <a:rPr lang="en-US" sz="2800" dirty="0" err="1">
                <a:latin typeface="+mj-lt"/>
                <a:sym typeface="Wingdings" pitchFamily="2" charset="2"/>
              </a:rPr>
              <a:t>dapat</a:t>
            </a:r>
            <a:r>
              <a:rPr lang="en-US" sz="2800" dirty="0">
                <a:latin typeface="+mj-lt"/>
                <a:sym typeface="Wingdings" pitchFamily="2" charset="2"/>
              </a:rPr>
              <a:t> </a:t>
            </a:r>
            <a:r>
              <a:rPr lang="en-US" sz="2800" dirty="0" err="1">
                <a:latin typeface="+mj-lt"/>
                <a:sym typeface="Wingdings" pitchFamily="2" charset="2"/>
              </a:rPr>
              <a:t>berbeda-beda</a:t>
            </a:r>
            <a:r>
              <a:rPr lang="en-US" sz="2800" dirty="0">
                <a:latin typeface="+mj-lt"/>
                <a:sym typeface="Wingdings" pitchFamily="2" charset="2"/>
              </a:rPr>
              <a:t> </a:t>
            </a:r>
            <a:r>
              <a:rPr lang="en-US" sz="2800" dirty="0" err="1">
                <a:latin typeface="+mj-lt"/>
                <a:sym typeface="Wingdings" pitchFamily="2" charset="2"/>
              </a:rPr>
              <a:t>dari</a:t>
            </a:r>
            <a:r>
              <a:rPr lang="en-US" sz="2800" dirty="0">
                <a:latin typeface="+mj-lt"/>
                <a:sym typeface="Wingdings" pitchFamily="2" charset="2"/>
              </a:rPr>
              <a:t> </a:t>
            </a:r>
            <a:r>
              <a:rPr lang="en-US" sz="2800" dirty="0" err="1">
                <a:latin typeface="+mj-lt"/>
                <a:sym typeface="Wingdings" pitchFamily="2" charset="2"/>
              </a:rPr>
              <a:t>suatu</a:t>
            </a:r>
            <a:r>
              <a:rPr lang="en-US" sz="2800" dirty="0">
                <a:latin typeface="+mj-lt"/>
                <a:sym typeface="Wingdings" pitchFamily="2" charset="2"/>
              </a:rPr>
              <a:t> </a:t>
            </a:r>
            <a:r>
              <a:rPr lang="en-US" sz="2800" dirty="0" err="1">
                <a:latin typeface="+mj-lt"/>
                <a:sym typeface="Wingdings" pitchFamily="2" charset="2"/>
              </a:rPr>
              <a:t>obyek</a:t>
            </a:r>
            <a:r>
              <a:rPr lang="en-US" sz="2800" dirty="0">
                <a:latin typeface="+mj-lt"/>
                <a:sym typeface="Wingdings" pitchFamily="2" charset="2"/>
              </a:rPr>
              <a:t> </a:t>
            </a:r>
            <a:r>
              <a:rPr lang="en-US" sz="2800" dirty="0" err="1">
                <a:latin typeface="+mj-lt"/>
                <a:sym typeface="Wingdings" pitchFamily="2" charset="2"/>
              </a:rPr>
              <a:t>penelitian</a:t>
            </a:r>
            <a:r>
              <a:rPr lang="en-US" sz="2800" dirty="0">
                <a:latin typeface="+mj-lt"/>
                <a:sym typeface="Wingdings" pitchFamily="2" charset="2"/>
              </a:rPr>
              <a:t> </a:t>
            </a:r>
            <a:r>
              <a:rPr lang="en-US" sz="2800" dirty="0" err="1">
                <a:latin typeface="+mj-lt"/>
                <a:sym typeface="Wingdings" pitchFamily="2" charset="2"/>
              </a:rPr>
              <a:t>ke</a:t>
            </a:r>
            <a:r>
              <a:rPr lang="en-US" sz="2800" dirty="0">
                <a:latin typeface="+mj-lt"/>
                <a:sym typeface="Wingdings" pitchFamily="2" charset="2"/>
              </a:rPr>
              <a:t> </a:t>
            </a:r>
            <a:r>
              <a:rPr lang="en-US" sz="2800" dirty="0" err="1">
                <a:latin typeface="+mj-lt"/>
                <a:sym typeface="Wingdings" pitchFamily="2" charset="2"/>
              </a:rPr>
              <a:t>obyek</a:t>
            </a:r>
            <a:r>
              <a:rPr lang="en-US" sz="2800" dirty="0">
                <a:latin typeface="+mj-lt"/>
                <a:sym typeface="Wingdings" pitchFamily="2" charset="2"/>
              </a:rPr>
              <a:t> </a:t>
            </a:r>
            <a:r>
              <a:rPr lang="en-US" sz="2800" dirty="0" err="1">
                <a:latin typeface="+mj-lt"/>
                <a:sym typeface="Wingdings" pitchFamily="2" charset="2"/>
              </a:rPr>
              <a:t>penelitian</a:t>
            </a:r>
            <a:r>
              <a:rPr lang="en-US" sz="2800" dirty="0">
                <a:latin typeface="+mj-lt"/>
                <a:sym typeface="Wingdings" pitchFamily="2" charset="2"/>
              </a:rPr>
              <a:t> </a:t>
            </a:r>
            <a:r>
              <a:rPr lang="en-US" sz="2800" dirty="0" err="1">
                <a:latin typeface="+mj-lt"/>
                <a:sym typeface="Wingdings" pitchFamily="2" charset="2"/>
              </a:rPr>
              <a:t>lainnya</a:t>
            </a:r>
            <a:r>
              <a:rPr lang="en-US" sz="2800" dirty="0">
                <a:latin typeface="+mj-lt"/>
                <a:sym typeface="Wingdings" pitchFamily="2" charset="2"/>
              </a:rPr>
              <a:t>.</a:t>
            </a:r>
          </a:p>
          <a:p>
            <a:pPr marL="0" indent="0">
              <a:spcBef>
                <a:spcPts val="0"/>
              </a:spcBef>
              <a:buClr>
                <a:schemeClr val="tx2"/>
              </a:buClr>
              <a:buSzPct val="150000"/>
              <a:buNone/>
            </a:pPr>
            <a:endParaRPr lang="en-US" sz="2800" dirty="0">
              <a:latin typeface="+mj-lt"/>
              <a:sym typeface="Wingdings" pitchFamily="2" charset="2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>
                <a:latin typeface="+mj-lt"/>
                <a:sym typeface="Wingdings" pitchFamily="2" charset="2"/>
              </a:rPr>
              <a:t>2.    </a:t>
            </a:r>
            <a:r>
              <a:rPr lang="en-US" sz="2800" dirty="0" err="1">
                <a:latin typeface="+mj-lt"/>
                <a:sym typeface="Wingdings" pitchFamily="2" charset="2"/>
              </a:rPr>
              <a:t>Pengukuran</a:t>
            </a:r>
            <a:r>
              <a:rPr lang="en-US" sz="2800" dirty="0">
                <a:latin typeface="+mj-lt"/>
                <a:sym typeface="Wingdings" pitchFamily="2" charset="2"/>
              </a:rPr>
              <a:t> : </a:t>
            </a:r>
          </a:p>
          <a:p>
            <a:pPr lvl="1">
              <a:spcBef>
                <a:spcPts val="0"/>
              </a:spcBef>
            </a:pPr>
            <a:r>
              <a:rPr lang="en-US" sz="2800" dirty="0" err="1">
                <a:latin typeface="+mj-lt"/>
              </a:rPr>
              <a:t>Pemasangan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lambang-lambang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bilangan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pada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obyek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penelitian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menurut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aturan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tertentu</a:t>
            </a:r>
            <a:endParaRPr lang="en-US" sz="2800" dirty="0">
              <a:latin typeface="+mj-lt"/>
            </a:endParaRPr>
          </a:p>
          <a:p>
            <a:pPr lvl="1">
              <a:spcBef>
                <a:spcPts val="0"/>
              </a:spcBef>
            </a:pPr>
            <a:r>
              <a:rPr lang="en-US" sz="2800" dirty="0">
                <a:latin typeface="+mj-lt"/>
              </a:rPr>
              <a:t>Proses </a:t>
            </a:r>
            <a:r>
              <a:rPr lang="en-US" sz="2800" dirty="0" err="1">
                <a:latin typeface="+mj-lt"/>
              </a:rPr>
              <a:t>pemberian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nilai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variabel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pada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obyek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penelitian</a:t>
            </a:r>
            <a:endParaRPr lang="en-US" sz="2800" dirty="0">
              <a:latin typeface="+mj-lt"/>
            </a:endParaRPr>
          </a:p>
          <a:p>
            <a:pPr marL="393192" lvl="1" indent="0">
              <a:spcBef>
                <a:spcPts val="0"/>
              </a:spcBef>
              <a:buNone/>
            </a:pPr>
            <a:endParaRPr lang="en-US" sz="2800" dirty="0">
              <a:latin typeface="+mj-lt"/>
            </a:endParaRPr>
          </a:p>
          <a:p>
            <a:pPr marL="514350" indent="-514350">
              <a:spcBef>
                <a:spcPts val="0"/>
              </a:spcBef>
              <a:buClrTx/>
              <a:buAutoNum type="arabicPeriod" startAt="3"/>
            </a:pPr>
            <a:r>
              <a:rPr lang="en-US" sz="2800" dirty="0"/>
              <a:t>Data : </a:t>
            </a:r>
            <a:r>
              <a:rPr lang="en-US" sz="2800" dirty="0" err="1"/>
              <a:t>himpunan</a:t>
            </a:r>
            <a:r>
              <a:rPr lang="en-US" sz="2800" dirty="0"/>
              <a:t> </a:t>
            </a:r>
            <a:r>
              <a:rPr lang="en-US" sz="2800" dirty="0" err="1"/>
              <a:t>pengamatan</a:t>
            </a:r>
            <a:r>
              <a:rPr lang="en-US" sz="2800" dirty="0"/>
              <a:t> (</a:t>
            </a:r>
            <a:r>
              <a:rPr lang="en-US" sz="2800" dirty="0" err="1"/>
              <a:t>observasi</a:t>
            </a:r>
            <a:r>
              <a:rPr lang="en-US" sz="2800" dirty="0"/>
              <a:t>) yang </a:t>
            </a:r>
          </a:p>
          <a:p>
            <a:pPr marL="0" indent="0">
              <a:spcBef>
                <a:spcPts val="0"/>
              </a:spcBef>
              <a:buClr>
                <a:schemeClr val="accent2"/>
              </a:buClr>
              <a:buNone/>
            </a:pPr>
            <a:r>
              <a:rPr lang="en-US" sz="2800" dirty="0"/>
              <a:t>      </a:t>
            </a:r>
            <a:r>
              <a:rPr lang="en-US" sz="2800" dirty="0" err="1"/>
              <a:t>merupakan</a:t>
            </a:r>
            <a:r>
              <a:rPr lang="en-US" sz="2800" dirty="0"/>
              <a:t> </a:t>
            </a:r>
            <a:r>
              <a:rPr lang="en-US" sz="2800" dirty="0" err="1"/>
              <a:t>hasil</a:t>
            </a:r>
            <a:r>
              <a:rPr lang="en-US" sz="2800" dirty="0"/>
              <a:t> </a:t>
            </a:r>
            <a:r>
              <a:rPr lang="en-US" sz="2800" dirty="0" err="1"/>
              <a:t>pengukuran</a:t>
            </a:r>
            <a:r>
              <a:rPr lang="en-US" sz="2800" dirty="0"/>
              <a:t> </a:t>
            </a:r>
            <a:r>
              <a:rPr lang="en-US" sz="2800" dirty="0" err="1"/>
              <a:t>suatu</a:t>
            </a:r>
            <a:r>
              <a:rPr lang="en-US" sz="2800" dirty="0"/>
              <a:t> </a:t>
            </a:r>
            <a:r>
              <a:rPr lang="en-US" sz="2800" dirty="0" err="1"/>
              <a:t>variabel</a:t>
            </a:r>
            <a:r>
              <a:rPr lang="en-US" sz="2800" dirty="0"/>
              <a:t>.</a:t>
            </a:r>
          </a:p>
          <a:p>
            <a:pPr marL="609600" indent="-609600">
              <a:lnSpc>
                <a:spcPct val="85000"/>
              </a:lnSpc>
              <a:buClr>
                <a:schemeClr val="tx2"/>
              </a:buClr>
              <a:buSzPct val="150000"/>
              <a:buFont typeface="+mj-lt"/>
              <a:buAutoNum type="arabicPeriod"/>
            </a:pPr>
            <a:endParaRPr lang="en-US" sz="2800" dirty="0">
              <a:latin typeface="+mj-lt"/>
              <a:sym typeface="Wingdings" pitchFamily="2" charset="2"/>
            </a:endParaRPr>
          </a:p>
          <a:p>
            <a:pPr marL="609600" indent="-609600">
              <a:lnSpc>
                <a:spcPct val="85000"/>
              </a:lnSpc>
              <a:buClr>
                <a:schemeClr val="tx2"/>
              </a:buClr>
              <a:buSzPct val="85000"/>
              <a:buNone/>
            </a:pPr>
            <a:endParaRPr lang="en-US" sz="2800" dirty="0">
              <a:latin typeface="+mj-lt"/>
              <a:sym typeface="Wingdings" pitchFamily="2" charset="2"/>
            </a:endParaRPr>
          </a:p>
          <a:p>
            <a:pPr marL="609600" indent="-609600">
              <a:lnSpc>
                <a:spcPct val="85000"/>
              </a:lnSpc>
              <a:buClr>
                <a:schemeClr val="tx2"/>
              </a:buClr>
              <a:buSzPct val="85000"/>
              <a:buNone/>
            </a:pPr>
            <a:r>
              <a:rPr lang="en-US" sz="2800" dirty="0">
                <a:latin typeface="+mj-lt"/>
                <a:sym typeface="Wingdings" pitchFamily="2" charset="2"/>
              </a:rPr>
              <a:t> </a:t>
            </a:r>
            <a:endParaRPr lang="en-GB" sz="2800" b="1" dirty="0">
              <a:latin typeface="+mj-lt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0657529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"/>
          <p:cNvSpPr>
            <a:spLocks noChangeArrowheads="1"/>
          </p:cNvSpPr>
          <p:nvPr/>
        </p:nvSpPr>
        <p:spPr bwMode="auto">
          <a:xfrm>
            <a:off x="2514600" y="1981200"/>
            <a:ext cx="71628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id-ID">
              <a:solidFill>
                <a:prstClr val="black"/>
              </a:solidFill>
            </a:endParaRPr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0" y="1981200"/>
            <a:ext cx="8763000" cy="4114800"/>
          </a:xfrm>
          <a:noFill/>
          <a:ln w="12700">
            <a:miter lim="800000"/>
            <a:headEnd/>
            <a:tailEnd/>
          </a:ln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120000"/>
              </a:lnSpc>
              <a:buClr>
                <a:schemeClr val="accent2"/>
              </a:buClr>
              <a:buFont typeface="Wingdings" pitchFamily="2" charset="2"/>
              <a:buChar char="v"/>
            </a:pPr>
            <a:r>
              <a:rPr lang="en-US" sz="4000" dirty="0">
                <a:solidFill>
                  <a:schemeClr val="hlink"/>
                </a:solidFill>
              </a:rPr>
              <a:t> </a:t>
            </a:r>
            <a:r>
              <a:rPr lang="en-US" sz="4000" dirty="0" err="1">
                <a:solidFill>
                  <a:srgbClr val="FF0000"/>
                </a:solidFill>
              </a:rPr>
              <a:t>Statistika</a:t>
            </a:r>
            <a:endParaRPr lang="en-US" sz="4000" dirty="0">
              <a:solidFill>
                <a:srgbClr val="FF0000"/>
              </a:solidFill>
            </a:endParaRPr>
          </a:p>
          <a:p>
            <a:pPr algn="ctr">
              <a:lnSpc>
                <a:spcPct val="120000"/>
              </a:lnSpc>
              <a:buFontTx/>
              <a:buNone/>
            </a:pPr>
            <a:r>
              <a:rPr lang="en-US" sz="2700" dirty="0"/>
              <a:t>		</a:t>
            </a:r>
            <a:r>
              <a:rPr lang="en-US" sz="2700" dirty="0" err="1"/>
              <a:t>Sekumpulan</a:t>
            </a:r>
            <a:r>
              <a:rPr lang="en-US" sz="2700" dirty="0"/>
              <a:t> </a:t>
            </a:r>
            <a:r>
              <a:rPr lang="en-US" sz="2700" dirty="0" err="1"/>
              <a:t>metode</a:t>
            </a:r>
            <a:r>
              <a:rPr lang="en-US" sz="2700" dirty="0"/>
              <a:t> </a:t>
            </a:r>
            <a:r>
              <a:rPr lang="en-US" sz="2700" dirty="0" err="1"/>
              <a:t>untuk</a:t>
            </a:r>
            <a:r>
              <a:rPr lang="en-US" sz="2700" dirty="0"/>
              <a:t> </a:t>
            </a:r>
            <a:r>
              <a:rPr lang="en-US" sz="2700" dirty="0" err="1"/>
              <a:t>merencanakan</a:t>
            </a:r>
            <a:r>
              <a:rPr lang="en-US" sz="2700" dirty="0"/>
              <a:t> </a:t>
            </a:r>
            <a:r>
              <a:rPr lang="en-US" sz="2700" dirty="0" err="1"/>
              <a:t>eksperimen</a:t>
            </a:r>
            <a:r>
              <a:rPr lang="en-US" sz="2700" dirty="0"/>
              <a:t>, </a:t>
            </a:r>
            <a:r>
              <a:rPr lang="en-US" sz="2700" dirty="0" err="1"/>
              <a:t>mengumpulkan</a:t>
            </a:r>
            <a:r>
              <a:rPr lang="en-US" sz="2700" dirty="0"/>
              <a:t> data, </a:t>
            </a:r>
            <a:r>
              <a:rPr lang="en-US" sz="2700" dirty="0" err="1"/>
              <a:t>mengorganisir</a:t>
            </a:r>
            <a:r>
              <a:rPr lang="en-US" sz="2700" dirty="0"/>
              <a:t> data, </a:t>
            </a:r>
            <a:r>
              <a:rPr lang="en-US" sz="2700" dirty="0" err="1"/>
              <a:t>mempresentasikan</a:t>
            </a:r>
            <a:r>
              <a:rPr lang="en-US" sz="2700" dirty="0"/>
              <a:t> data, </a:t>
            </a:r>
            <a:r>
              <a:rPr lang="en-US" sz="2700" dirty="0" err="1"/>
              <a:t>menganalisis</a:t>
            </a:r>
            <a:r>
              <a:rPr lang="en-US" sz="2700" dirty="0"/>
              <a:t>, </a:t>
            </a:r>
            <a:r>
              <a:rPr lang="en-US" sz="2700" dirty="0" err="1"/>
              <a:t>menafsirkan</a:t>
            </a:r>
            <a:r>
              <a:rPr lang="en-US" sz="2700" dirty="0"/>
              <a:t>, </a:t>
            </a:r>
            <a:r>
              <a:rPr lang="en-US" sz="2700" dirty="0" err="1"/>
              <a:t>dan</a:t>
            </a:r>
            <a:r>
              <a:rPr lang="en-US" sz="2700" dirty="0"/>
              <a:t> </a:t>
            </a:r>
            <a:r>
              <a:rPr lang="en-US" sz="2700" dirty="0" err="1"/>
              <a:t>mengambil</a:t>
            </a:r>
            <a:r>
              <a:rPr lang="en-US" sz="2700" dirty="0"/>
              <a:t> </a:t>
            </a:r>
            <a:r>
              <a:rPr lang="en-US" sz="2700" dirty="0" err="1"/>
              <a:t>kesimpulan</a:t>
            </a:r>
            <a:r>
              <a:rPr lang="en-US" sz="2700" dirty="0"/>
              <a:t> </a:t>
            </a:r>
            <a:r>
              <a:rPr lang="en-US" sz="2700" dirty="0" err="1"/>
              <a:t>berdasarkan</a:t>
            </a:r>
            <a:r>
              <a:rPr lang="en-US" sz="2700" dirty="0"/>
              <a:t> data</a:t>
            </a:r>
          </a:p>
        </p:txBody>
      </p:sp>
      <p:sp>
        <p:nvSpPr>
          <p:cNvPr id="8196" name="Rectangle 5"/>
          <p:cNvSpPr>
            <a:spLocks noChangeArrowheads="1"/>
          </p:cNvSpPr>
          <p:nvPr/>
        </p:nvSpPr>
        <p:spPr bwMode="auto">
          <a:xfrm>
            <a:off x="2057400" y="3276601"/>
            <a:ext cx="8382000" cy="14636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id-ID">
              <a:solidFill>
                <a:prstClr val="black"/>
              </a:solidFill>
            </a:endParaRPr>
          </a:p>
        </p:txBody>
      </p:sp>
      <p:sp>
        <p:nvSpPr>
          <p:cNvPr id="8197" name="Rectangle 7"/>
          <p:cNvSpPr>
            <a:spLocks noGrp="1" noChangeArrowheads="1"/>
          </p:cNvSpPr>
          <p:nvPr>
            <p:ph type="title"/>
          </p:nvPr>
        </p:nvSpPr>
        <p:spPr>
          <a:xfrm>
            <a:off x="2514600" y="76200"/>
            <a:ext cx="7162800" cy="990600"/>
          </a:xfrm>
          <a:noFill/>
        </p:spPr>
        <p:txBody>
          <a:bodyPr vert="horz" lIns="90488" tIns="44450" rIns="90488" bIns="44450" rtlCol="0" anchor="b">
            <a:normAutofit fontScale="90000"/>
          </a:bodyPr>
          <a:lstStyle/>
          <a:p>
            <a:r>
              <a:rPr lang="en-US" sz="6600">
                <a:solidFill>
                  <a:srgbClr val="00279F"/>
                </a:solidFill>
              </a:rPr>
              <a:t>Definisi</a:t>
            </a:r>
            <a:endParaRPr lang="en-US" sz="5400">
              <a:solidFill>
                <a:srgbClr val="00279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0699033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3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0" grpId="0" build="p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2514600" y="76200"/>
            <a:ext cx="7162800" cy="990600"/>
          </a:xfrm>
          <a:noFill/>
        </p:spPr>
        <p:txBody>
          <a:bodyPr vert="horz" lIns="90488" tIns="44450" rIns="90488" bIns="44450" rtlCol="0" anchor="b">
            <a:normAutofit fontScale="90000"/>
          </a:bodyPr>
          <a:lstStyle/>
          <a:p>
            <a:r>
              <a:rPr lang="en-US" sz="6600" dirty="0" err="1">
                <a:solidFill>
                  <a:srgbClr val="00279F"/>
                </a:solidFill>
              </a:rPr>
              <a:t>Definisi-definisi</a:t>
            </a:r>
            <a:endParaRPr lang="en-US" sz="5400" dirty="0">
              <a:solidFill>
                <a:srgbClr val="00279F"/>
              </a:solidFill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920875" y="1981200"/>
            <a:ext cx="7772400" cy="4114800"/>
          </a:xfrm>
          <a:noFill/>
          <a:ln w="12700">
            <a:miter lim="800000"/>
            <a:headEnd/>
            <a:tailEnd/>
          </a:ln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110000"/>
              </a:lnSpc>
              <a:spcAft>
                <a:spcPct val="5000"/>
              </a:spcAft>
              <a:buClr>
                <a:schemeClr val="accent2"/>
              </a:buClr>
              <a:buFont typeface="Wingdings" pitchFamily="2" charset="2"/>
              <a:buChar char="v"/>
            </a:pPr>
            <a:r>
              <a:rPr lang="en-US" sz="4000" dirty="0" err="1">
                <a:solidFill>
                  <a:srgbClr val="FF0000"/>
                </a:solidFill>
              </a:rPr>
              <a:t>Populasi</a:t>
            </a:r>
            <a:r>
              <a:rPr lang="en-US" sz="4000" dirty="0">
                <a:solidFill>
                  <a:srgbClr val="FF0000"/>
                </a:solidFill>
              </a:rPr>
              <a:t> </a:t>
            </a:r>
            <a:endParaRPr lang="en-US" sz="3000" dirty="0">
              <a:solidFill>
                <a:srgbClr val="FF0000"/>
              </a:solidFill>
            </a:endParaRPr>
          </a:p>
          <a:p>
            <a:pPr>
              <a:buFontTx/>
              <a:buNone/>
            </a:pPr>
            <a:r>
              <a:rPr lang="en-US" sz="3000" dirty="0"/>
              <a:t>   </a:t>
            </a:r>
            <a:r>
              <a:rPr lang="en-US" sz="3000" dirty="0" err="1"/>
              <a:t>Himpunan</a:t>
            </a:r>
            <a:r>
              <a:rPr lang="en-US" sz="3000" dirty="0"/>
              <a:t> yang </a:t>
            </a:r>
            <a:r>
              <a:rPr lang="en-US" sz="3000" dirty="0" err="1">
                <a:solidFill>
                  <a:srgbClr val="FF0000"/>
                </a:solidFill>
              </a:rPr>
              <a:t>lengkap</a:t>
            </a:r>
            <a:r>
              <a:rPr lang="en-US" sz="3000" dirty="0"/>
              <a:t> </a:t>
            </a:r>
            <a:r>
              <a:rPr lang="en-US" sz="3000" dirty="0" err="1"/>
              <a:t>dari</a:t>
            </a:r>
            <a:r>
              <a:rPr lang="en-US" sz="3000" dirty="0"/>
              <a:t> </a:t>
            </a:r>
            <a:r>
              <a:rPr lang="en-US" sz="3000" dirty="0" err="1"/>
              <a:t>semua</a:t>
            </a:r>
            <a:r>
              <a:rPr lang="en-US" sz="3000" dirty="0"/>
              <a:t> </a:t>
            </a:r>
            <a:r>
              <a:rPr lang="en-US" sz="3000" dirty="0" err="1"/>
              <a:t>elemen</a:t>
            </a:r>
            <a:r>
              <a:rPr lang="en-US" sz="3000" dirty="0"/>
              <a:t> (</a:t>
            </a:r>
            <a:r>
              <a:rPr lang="en-US" sz="3000" dirty="0" err="1"/>
              <a:t>nilai</a:t>
            </a:r>
            <a:r>
              <a:rPr lang="en-US" sz="3000" dirty="0"/>
              <a:t>, </a:t>
            </a:r>
            <a:r>
              <a:rPr lang="en-US" sz="3000" dirty="0" err="1"/>
              <a:t>orang</a:t>
            </a:r>
            <a:r>
              <a:rPr lang="en-US" sz="3000" dirty="0"/>
              <a:t>, </a:t>
            </a:r>
            <a:r>
              <a:rPr lang="en-US" sz="3000" dirty="0" err="1"/>
              <a:t>benda</a:t>
            </a:r>
            <a:r>
              <a:rPr lang="en-US" sz="3000" dirty="0"/>
              <a:t>, </a:t>
            </a:r>
            <a:r>
              <a:rPr lang="en-US" sz="3000" dirty="0" err="1"/>
              <a:t>hasil</a:t>
            </a:r>
            <a:r>
              <a:rPr lang="en-US" sz="3000" dirty="0"/>
              <a:t>, </a:t>
            </a:r>
            <a:r>
              <a:rPr lang="en-US" sz="3000" dirty="0" err="1"/>
              <a:t>dll</a:t>
            </a:r>
            <a:r>
              <a:rPr lang="en-US" sz="3000" dirty="0"/>
              <a:t>) yang </a:t>
            </a:r>
            <a:r>
              <a:rPr lang="en-US" sz="3000" dirty="0" err="1"/>
              <a:t>menjadi</a:t>
            </a:r>
            <a:r>
              <a:rPr lang="en-US" sz="3000" dirty="0"/>
              <a:t> </a:t>
            </a:r>
            <a:r>
              <a:rPr lang="en-US" sz="3000" dirty="0" err="1"/>
              <a:t>pusat</a:t>
            </a:r>
            <a:r>
              <a:rPr lang="en-US" sz="3000" dirty="0"/>
              <a:t> </a:t>
            </a:r>
            <a:r>
              <a:rPr lang="en-US" sz="3000" dirty="0" err="1"/>
              <a:t>perhatian</a:t>
            </a:r>
            <a:r>
              <a:rPr lang="en-US" sz="3000" dirty="0"/>
              <a:t> </a:t>
            </a:r>
            <a:r>
              <a:rPr lang="en-US" sz="3000" dirty="0" err="1"/>
              <a:t>untuk</a:t>
            </a:r>
            <a:r>
              <a:rPr lang="en-US" sz="3000" dirty="0"/>
              <a:t> </a:t>
            </a:r>
            <a:r>
              <a:rPr lang="en-US" sz="3000" dirty="0" err="1"/>
              <a:t>dipelajari</a:t>
            </a:r>
            <a:r>
              <a:rPr lang="en-US" sz="3000" dirty="0"/>
              <a:t>.  </a:t>
            </a:r>
            <a:r>
              <a:rPr lang="en-US" sz="3000" dirty="0" err="1"/>
              <a:t>Lengkap</a:t>
            </a:r>
            <a:r>
              <a:rPr lang="en-US" sz="3000" dirty="0"/>
              <a:t> </a:t>
            </a:r>
            <a:r>
              <a:rPr lang="en-US" sz="3000" dirty="0" err="1"/>
              <a:t>berarti</a:t>
            </a:r>
            <a:r>
              <a:rPr lang="en-US" sz="3000" dirty="0"/>
              <a:t> </a:t>
            </a:r>
            <a:r>
              <a:rPr lang="en-US" sz="3000" dirty="0" err="1"/>
              <a:t>mencakup</a:t>
            </a:r>
            <a:r>
              <a:rPr lang="en-US" sz="3000" dirty="0"/>
              <a:t> </a:t>
            </a:r>
            <a:r>
              <a:rPr lang="en-US" sz="3000" dirty="0" err="1"/>
              <a:t>semua</a:t>
            </a:r>
            <a:r>
              <a:rPr lang="en-US" sz="3000" dirty="0"/>
              <a:t> </a:t>
            </a:r>
            <a:r>
              <a:rPr lang="en-US" sz="3000" dirty="0" err="1"/>
              <a:t>obyek</a:t>
            </a:r>
            <a:r>
              <a:rPr lang="en-US" sz="3000" dirty="0"/>
              <a:t> yang </a:t>
            </a:r>
            <a:r>
              <a:rPr lang="en-US" sz="3000" dirty="0" err="1"/>
              <a:t>akan</a:t>
            </a:r>
            <a:r>
              <a:rPr lang="en-US" sz="3000" dirty="0"/>
              <a:t> </a:t>
            </a:r>
            <a:r>
              <a:rPr lang="en-US" sz="3000" dirty="0" err="1"/>
              <a:t>diambil</a:t>
            </a:r>
            <a:r>
              <a:rPr lang="en-US" sz="3000" dirty="0"/>
              <a:t> </a:t>
            </a:r>
            <a:r>
              <a:rPr lang="en-US" sz="3000" dirty="0" err="1"/>
              <a:t>kesimpulannya</a:t>
            </a:r>
            <a:r>
              <a:rPr lang="en-US" sz="3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15928721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build="p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ChangeArrowheads="1"/>
          </p:cNvSpPr>
          <p:nvPr/>
        </p:nvSpPr>
        <p:spPr bwMode="auto">
          <a:xfrm>
            <a:off x="2514600" y="1981200"/>
            <a:ext cx="71628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id-ID">
              <a:solidFill>
                <a:prstClr val="black"/>
              </a:solidFill>
            </a:endParaRPr>
          </a:p>
        </p:txBody>
      </p:sp>
      <p:sp>
        <p:nvSpPr>
          <p:cNvPr id="12291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6202" y="1981200"/>
            <a:ext cx="8839200" cy="4114800"/>
          </a:xfrm>
          <a:noFill/>
          <a:ln w="12700">
            <a:miter lim="800000"/>
            <a:headEnd/>
            <a:tailEnd/>
          </a:ln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  <a:normAutofit/>
          </a:bodyPr>
          <a:lstStyle/>
          <a:p>
            <a:pPr>
              <a:buClr>
                <a:schemeClr val="accent2"/>
              </a:buClr>
              <a:buFont typeface="Wingdings" pitchFamily="2" charset="2"/>
              <a:buChar char="v"/>
            </a:pPr>
            <a:r>
              <a:rPr lang="en-US" sz="4800" dirty="0">
                <a:solidFill>
                  <a:schemeClr val="hlink"/>
                </a:solidFill>
              </a:rPr>
              <a:t> </a:t>
            </a:r>
            <a:r>
              <a:rPr lang="en-US" sz="4800" dirty="0">
                <a:solidFill>
                  <a:srgbClr val="FF0000"/>
                </a:solidFill>
              </a:rPr>
              <a:t>Parameter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</a:p>
          <a:p>
            <a:pPr>
              <a:buFontTx/>
              <a:buNone/>
            </a:pPr>
            <a:r>
              <a:rPr lang="en-US" sz="3200" dirty="0"/>
              <a:t>		</a:t>
            </a:r>
            <a:r>
              <a:rPr lang="en-US" sz="3200" dirty="0" err="1"/>
              <a:t>Suatu</a:t>
            </a:r>
            <a:r>
              <a:rPr lang="en-US" sz="3200" dirty="0"/>
              <a:t> </a:t>
            </a:r>
            <a:r>
              <a:rPr lang="en-US" sz="3200" dirty="0" err="1"/>
              <a:t>konstanta</a:t>
            </a:r>
            <a:r>
              <a:rPr lang="en-US" sz="3200" dirty="0"/>
              <a:t> yang </a:t>
            </a:r>
            <a:r>
              <a:rPr lang="en-US" sz="3200" dirty="0" err="1"/>
              <a:t>mencirik</a:t>
            </a:r>
            <a:r>
              <a:rPr lang="id-ID" sz="3200" dirty="0"/>
              <a:t>an (merupakan karakteristik)</a:t>
            </a:r>
            <a:r>
              <a:rPr lang="en-US" sz="3200" dirty="0"/>
              <a:t> </a:t>
            </a:r>
            <a:r>
              <a:rPr lang="en-US" sz="3600" dirty="0" err="1">
                <a:solidFill>
                  <a:srgbClr val="FF0000"/>
                </a:solidFill>
              </a:rPr>
              <a:t>populasi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12292" name="Rectangle 5"/>
          <p:cNvSpPr>
            <a:spLocks noChangeArrowheads="1"/>
          </p:cNvSpPr>
          <p:nvPr/>
        </p:nvSpPr>
        <p:spPr bwMode="auto">
          <a:xfrm>
            <a:off x="4327525" y="431800"/>
            <a:ext cx="3671888" cy="7508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id-ID">
              <a:solidFill>
                <a:prstClr val="black"/>
              </a:solidFill>
            </a:endParaRPr>
          </a:p>
        </p:txBody>
      </p:sp>
      <p:sp>
        <p:nvSpPr>
          <p:cNvPr id="12293" name="Rectangle 6"/>
          <p:cNvSpPr>
            <a:spLocks noChangeArrowheads="1"/>
          </p:cNvSpPr>
          <p:nvPr/>
        </p:nvSpPr>
        <p:spPr bwMode="auto">
          <a:xfrm>
            <a:off x="4810116" y="3786191"/>
            <a:ext cx="1941238" cy="7053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4000" dirty="0" err="1">
                <a:solidFill>
                  <a:prstClr val="black"/>
                </a:solidFill>
              </a:rPr>
              <a:t>populasi</a:t>
            </a:r>
            <a:endParaRPr lang="en-US" sz="4000" dirty="0">
              <a:solidFill>
                <a:prstClr val="black"/>
              </a:solidFill>
            </a:endParaRPr>
          </a:p>
        </p:txBody>
      </p:sp>
      <p:sp>
        <p:nvSpPr>
          <p:cNvPr id="12294" name="Rectangle 7"/>
          <p:cNvSpPr>
            <a:spLocks noChangeArrowheads="1"/>
          </p:cNvSpPr>
          <p:nvPr/>
        </p:nvSpPr>
        <p:spPr bwMode="auto">
          <a:xfrm>
            <a:off x="4595803" y="5286389"/>
            <a:ext cx="2374497" cy="7053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4000" dirty="0">
                <a:solidFill>
                  <a:prstClr val="black"/>
                </a:solidFill>
              </a:rPr>
              <a:t>parameter</a:t>
            </a: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5667372" y="4429133"/>
            <a:ext cx="368300" cy="747713"/>
            <a:chOff x="2764" y="3076"/>
            <a:chExt cx="232" cy="471"/>
          </a:xfrm>
        </p:grpSpPr>
        <p:sp>
          <p:nvSpPr>
            <p:cNvPr id="12298" name="AutoShape 8"/>
            <p:cNvSpPr>
              <a:spLocks noChangeArrowheads="1"/>
            </p:cNvSpPr>
            <p:nvPr/>
          </p:nvSpPr>
          <p:spPr bwMode="auto">
            <a:xfrm rot="-5400000">
              <a:off x="2740" y="3100"/>
              <a:ext cx="280" cy="232"/>
            </a:xfrm>
            <a:prstGeom prst="rightArrow">
              <a:avLst>
                <a:gd name="adj1" fmla="val 50000"/>
                <a:gd name="adj2" fmla="val 60350"/>
              </a:avLst>
            </a:prstGeom>
            <a:solidFill>
              <a:schemeClr val="hlink"/>
            </a:solidFill>
            <a:ln w="12700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12299" name="AutoShape 9"/>
            <p:cNvSpPr>
              <a:spLocks noChangeArrowheads="1"/>
            </p:cNvSpPr>
            <p:nvPr/>
          </p:nvSpPr>
          <p:spPr bwMode="auto">
            <a:xfrm rot="16200000" flipH="1">
              <a:off x="2741" y="3292"/>
              <a:ext cx="278" cy="232"/>
            </a:xfrm>
            <a:prstGeom prst="rightArrow">
              <a:avLst>
                <a:gd name="adj1" fmla="val 50000"/>
                <a:gd name="adj2" fmla="val 59919"/>
              </a:avLst>
            </a:prstGeom>
            <a:solidFill>
              <a:schemeClr val="hlink"/>
            </a:solidFill>
            <a:ln w="12700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</p:grpSp>
      <p:sp>
        <p:nvSpPr>
          <p:cNvPr id="12296" name="Rectangle 12"/>
          <p:cNvSpPr>
            <a:spLocks noChangeArrowheads="1"/>
          </p:cNvSpPr>
          <p:nvPr/>
        </p:nvSpPr>
        <p:spPr bwMode="auto">
          <a:xfrm>
            <a:off x="4327525" y="431800"/>
            <a:ext cx="3671888" cy="7508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id-ID">
              <a:solidFill>
                <a:prstClr val="black"/>
              </a:solidFill>
            </a:endParaRPr>
          </a:p>
        </p:txBody>
      </p:sp>
      <p:sp>
        <p:nvSpPr>
          <p:cNvPr id="12297" name="Rectangle 15"/>
          <p:cNvSpPr>
            <a:spLocks noGrp="1" noChangeArrowheads="1"/>
          </p:cNvSpPr>
          <p:nvPr>
            <p:ph type="title"/>
          </p:nvPr>
        </p:nvSpPr>
        <p:spPr>
          <a:xfrm>
            <a:off x="2514600" y="76200"/>
            <a:ext cx="7162800" cy="914400"/>
          </a:xfrm>
          <a:noFill/>
        </p:spPr>
        <p:txBody>
          <a:bodyPr vert="horz" lIns="90488" tIns="44450" rIns="90488" bIns="44450" rtlCol="0" anchor="b">
            <a:normAutofit/>
          </a:bodyPr>
          <a:lstStyle/>
          <a:p>
            <a:r>
              <a:rPr lang="en-US" sz="6000">
                <a:solidFill>
                  <a:srgbClr val="00279F"/>
                </a:solidFill>
              </a:rPr>
              <a:t>Definisi</a:t>
            </a:r>
            <a:endParaRPr lang="en-US" sz="5400">
              <a:solidFill>
                <a:srgbClr val="00279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7376276"/>
      </p:ext>
    </p:extLst>
  </p:cSld>
  <p:clrMapOvr>
    <a:masterClrMapping/>
  </p:clrMapOvr>
  <p:transition>
    <p:wipe dir="u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"/>
          <p:cNvSpPr>
            <a:spLocks noChangeArrowheads="1"/>
          </p:cNvSpPr>
          <p:nvPr/>
        </p:nvSpPr>
        <p:spPr bwMode="auto">
          <a:xfrm>
            <a:off x="2514600" y="1981200"/>
            <a:ext cx="71628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id-ID">
              <a:solidFill>
                <a:prstClr val="black"/>
              </a:solidFill>
            </a:endParaRPr>
          </a:p>
        </p:txBody>
      </p:sp>
      <p:sp>
        <p:nvSpPr>
          <p:cNvPr id="13315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14500" y="1543050"/>
            <a:ext cx="8839200" cy="4114800"/>
          </a:xfrm>
          <a:noFill/>
          <a:ln w="12700">
            <a:miter lim="800000"/>
            <a:headEnd/>
            <a:tailEnd/>
          </a:ln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  <a:normAutofit/>
          </a:bodyPr>
          <a:lstStyle/>
          <a:p>
            <a:pPr>
              <a:buFontTx/>
              <a:buNone/>
            </a:pPr>
            <a:r>
              <a:rPr lang="en-US" sz="4800" dirty="0">
                <a:solidFill>
                  <a:schemeClr val="hlink"/>
                </a:solidFill>
              </a:rPr>
              <a:t> </a:t>
            </a:r>
          </a:p>
        </p:txBody>
      </p:sp>
      <p:sp>
        <p:nvSpPr>
          <p:cNvPr id="13316" name="Rectangle 5"/>
          <p:cNvSpPr>
            <a:spLocks noChangeArrowheads="1"/>
          </p:cNvSpPr>
          <p:nvPr/>
        </p:nvSpPr>
        <p:spPr bwMode="auto">
          <a:xfrm>
            <a:off x="4327525" y="431800"/>
            <a:ext cx="3671888" cy="7508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id-ID">
              <a:solidFill>
                <a:prstClr val="black"/>
              </a:solidFill>
            </a:endParaRPr>
          </a:p>
        </p:txBody>
      </p:sp>
      <p:sp>
        <p:nvSpPr>
          <p:cNvPr id="13317" name="Rectangle 6"/>
          <p:cNvSpPr>
            <a:spLocks noChangeArrowheads="1"/>
          </p:cNvSpPr>
          <p:nvPr/>
        </p:nvSpPr>
        <p:spPr bwMode="auto">
          <a:xfrm>
            <a:off x="4784726" y="4189413"/>
            <a:ext cx="2779713" cy="641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id-ID">
              <a:solidFill>
                <a:prstClr val="black"/>
              </a:solidFill>
            </a:endParaRPr>
          </a:p>
        </p:txBody>
      </p:sp>
      <p:sp>
        <p:nvSpPr>
          <p:cNvPr id="13318" name="Rectangle 7"/>
          <p:cNvSpPr>
            <a:spLocks noChangeArrowheads="1"/>
          </p:cNvSpPr>
          <p:nvPr/>
        </p:nvSpPr>
        <p:spPr bwMode="auto">
          <a:xfrm>
            <a:off x="2514600" y="76200"/>
            <a:ext cx="7162800" cy="8572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 anchor="ctr"/>
          <a:lstStyle/>
          <a:p>
            <a:pPr algn="ctr"/>
            <a:r>
              <a:rPr lang="en-US" sz="5400">
                <a:solidFill>
                  <a:srgbClr val="00279F"/>
                </a:solidFill>
              </a:rPr>
              <a:t>Definisi</a:t>
            </a:r>
          </a:p>
        </p:txBody>
      </p:sp>
      <p:sp>
        <p:nvSpPr>
          <p:cNvPr id="13319" name="Rectangle 8"/>
          <p:cNvSpPr>
            <a:spLocks noChangeArrowheads="1"/>
          </p:cNvSpPr>
          <p:nvPr/>
        </p:nvSpPr>
        <p:spPr bwMode="auto">
          <a:xfrm>
            <a:off x="4327525" y="431800"/>
            <a:ext cx="3671888" cy="7508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id-ID">
              <a:solidFill>
                <a:prstClr val="black"/>
              </a:solidFill>
            </a:endParaRPr>
          </a:p>
        </p:txBody>
      </p:sp>
      <p:sp>
        <p:nvSpPr>
          <p:cNvPr id="13320" name="Rectangle 9"/>
          <p:cNvSpPr>
            <a:spLocks noChangeArrowheads="1"/>
          </p:cNvSpPr>
          <p:nvPr/>
        </p:nvSpPr>
        <p:spPr bwMode="auto">
          <a:xfrm>
            <a:off x="869264" y="1892622"/>
            <a:ext cx="8963025" cy="193642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>
              <a:spcBef>
                <a:spcPct val="30000"/>
              </a:spcBef>
              <a:buClr>
                <a:srgbClr val="009DD9"/>
              </a:buClr>
              <a:buFont typeface="Wingdings" pitchFamily="2" charset="2"/>
              <a:buChar char="v"/>
            </a:pPr>
            <a:r>
              <a:rPr lang="en-US" sz="4800" dirty="0" err="1">
                <a:solidFill>
                  <a:srgbClr val="FF0000"/>
                </a:solidFill>
              </a:rPr>
              <a:t>Statistik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</a:p>
          <a:p>
            <a:r>
              <a:rPr lang="en-US" sz="3200" dirty="0">
                <a:solidFill>
                  <a:prstClr val="black"/>
                </a:solidFill>
              </a:rPr>
              <a:t> </a:t>
            </a:r>
            <a:r>
              <a:rPr lang="en-US" sz="3600" dirty="0" err="1">
                <a:solidFill>
                  <a:prstClr val="black"/>
                </a:solidFill>
              </a:rPr>
              <a:t>Suatu</a:t>
            </a:r>
            <a:r>
              <a:rPr lang="en-US" sz="3600" dirty="0">
                <a:solidFill>
                  <a:prstClr val="black"/>
                </a:solidFill>
              </a:rPr>
              <a:t> </a:t>
            </a:r>
            <a:r>
              <a:rPr lang="en-US" sz="3600" dirty="0" err="1">
                <a:solidFill>
                  <a:prstClr val="black"/>
                </a:solidFill>
              </a:rPr>
              <a:t>konstanta</a:t>
            </a:r>
            <a:r>
              <a:rPr lang="en-US" sz="3600" dirty="0">
                <a:solidFill>
                  <a:prstClr val="black"/>
                </a:solidFill>
              </a:rPr>
              <a:t> yang </a:t>
            </a:r>
            <a:r>
              <a:rPr lang="en-US" sz="3600" dirty="0" err="1">
                <a:solidFill>
                  <a:prstClr val="black"/>
                </a:solidFill>
              </a:rPr>
              <a:t>mencirikan</a:t>
            </a:r>
            <a:r>
              <a:rPr lang="id-ID" sz="3600" dirty="0">
                <a:solidFill>
                  <a:prstClr val="black"/>
                </a:solidFill>
              </a:rPr>
              <a:t> (merupakan karakteristik) </a:t>
            </a:r>
            <a:r>
              <a:rPr lang="en-US" sz="3600" dirty="0" err="1">
                <a:solidFill>
                  <a:srgbClr val="FF0000"/>
                </a:solidFill>
              </a:rPr>
              <a:t>sampel</a:t>
            </a:r>
            <a:endParaRPr lang="en-US" sz="3600" dirty="0">
              <a:solidFill>
                <a:srgbClr val="FF0000"/>
              </a:solidFill>
            </a:endParaRPr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5141915" y="3765550"/>
            <a:ext cx="1787525" cy="2305050"/>
            <a:chOff x="2279" y="2372"/>
            <a:chExt cx="1126" cy="1452"/>
          </a:xfrm>
        </p:grpSpPr>
        <p:sp>
          <p:nvSpPr>
            <p:cNvPr id="13322" name="Rectangle 10"/>
            <p:cNvSpPr>
              <a:spLocks noChangeArrowheads="1"/>
            </p:cNvSpPr>
            <p:nvPr/>
          </p:nvSpPr>
          <p:spPr bwMode="auto">
            <a:xfrm>
              <a:off x="2291" y="2372"/>
              <a:ext cx="1058" cy="44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4000">
                  <a:solidFill>
                    <a:prstClr val="black"/>
                  </a:solidFill>
                </a:rPr>
                <a:t>sampel</a:t>
              </a:r>
            </a:p>
          </p:txBody>
        </p:sp>
        <p:sp>
          <p:nvSpPr>
            <p:cNvPr id="13323" name="Rectangle 11"/>
            <p:cNvSpPr>
              <a:spLocks noChangeArrowheads="1"/>
            </p:cNvSpPr>
            <p:nvPr/>
          </p:nvSpPr>
          <p:spPr bwMode="auto">
            <a:xfrm>
              <a:off x="2279" y="3380"/>
              <a:ext cx="1126" cy="44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4000">
                  <a:solidFill>
                    <a:prstClr val="black"/>
                  </a:solidFill>
                </a:rPr>
                <a:t>statistik</a:t>
              </a:r>
            </a:p>
          </p:txBody>
        </p:sp>
        <p:grpSp>
          <p:nvGrpSpPr>
            <p:cNvPr id="3" name="Group 14"/>
            <p:cNvGrpSpPr>
              <a:grpSpLocks/>
            </p:cNvGrpSpPr>
            <p:nvPr/>
          </p:nvGrpSpPr>
          <p:grpSpPr bwMode="auto">
            <a:xfrm>
              <a:off x="2740" y="2788"/>
              <a:ext cx="328" cy="544"/>
              <a:chOff x="2740" y="2788"/>
              <a:chExt cx="328" cy="544"/>
            </a:xfrm>
          </p:grpSpPr>
          <p:sp>
            <p:nvSpPr>
              <p:cNvPr id="13325" name="AutoShape 12"/>
              <p:cNvSpPr>
                <a:spLocks noChangeArrowheads="1"/>
              </p:cNvSpPr>
              <p:nvPr/>
            </p:nvSpPr>
            <p:spPr bwMode="auto">
              <a:xfrm rot="-5400000">
                <a:off x="2743" y="2785"/>
                <a:ext cx="322" cy="328"/>
              </a:xfrm>
              <a:prstGeom prst="rightArrow">
                <a:avLst>
                  <a:gd name="adj1" fmla="val 50000"/>
                  <a:gd name="adj2" fmla="val 50005"/>
                </a:avLst>
              </a:prstGeom>
              <a:solidFill>
                <a:schemeClr val="hlink"/>
              </a:solidFill>
              <a:ln w="12700">
                <a:solidFill>
                  <a:schemeClr val="hlink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d-ID">
                  <a:solidFill>
                    <a:prstClr val="black"/>
                  </a:solidFill>
                </a:endParaRPr>
              </a:p>
            </p:txBody>
          </p:sp>
          <p:sp>
            <p:nvSpPr>
              <p:cNvPr id="13326" name="AutoShape 13"/>
              <p:cNvSpPr>
                <a:spLocks noChangeArrowheads="1"/>
              </p:cNvSpPr>
              <p:nvPr/>
            </p:nvSpPr>
            <p:spPr bwMode="auto">
              <a:xfrm rot="16200000" flipH="1">
                <a:off x="2743" y="3007"/>
                <a:ext cx="322" cy="328"/>
              </a:xfrm>
              <a:prstGeom prst="rightArrow">
                <a:avLst>
                  <a:gd name="adj1" fmla="val 50000"/>
                  <a:gd name="adj2" fmla="val 50005"/>
                </a:avLst>
              </a:prstGeom>
              <a:solidFill>
                <a:schemeClr val="hlink"/>
              </a:solidFill>
              <a:ln w="12700">
                <a:solidFill>
                  <a:schemeClr val="hlink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d-ID">
                  <a:solidFill>
                    <a:prstClr val="black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05748657"/>
      </p:ext>
    </p:extLst>
  </p:cSld>
  <p:clrMapOvr>
    <a:masterClrMapping/>
  </p:clrMapOvr>
  <p:transition>
    <p:wip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332096" y="164911"/>
            <a:ext cx="8229600" cy="2438400"/>
          </a:xfrm>
          <a:solidFill>
            <a:srgbClr val="FFFFFF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0" indent="0">
              <a:buNone/>
            </a:pPr>
            <a:r>
              <a:rPr lang="en-US" sz="3200" dirty="0"/>
              <a:t>Domain </a:t>
            </a:r>
            <a:r>
              <a:rPr lang="en-US" sz="3200" dirty="0" err="1"/>
              <a:t>Statistika</a:t>
            </a:r>
            <a:r>
              <a:rPr lang="en-US" sz="3200" dirty="0"/>
              <a:t> : </a:t>
            </a:r>
          </a:p>
          <a:p>
            <a:r>
              <a:rPr lang="en-US" sz="3200" dirty="0" err="1">
                <a:solidFill>
                  <a:srgbClr val="FF3300"/>
                </a:solidFill>
              </a:rPr>
              <a:t>Menyimpulkan</a:t>
            </a:r>
            <a:r>
              <a:rPr lang="en-US" sz="3200" dirty="0">
                <a:solidFill>
                  <a:srgbClr val="FF3300"/>
                </a:solidFill>
              </a:rPr>
              <a:t> </a:t>
            </a:r>
            <a:r>
              <a:rPr lang="en-US" sz="3200" dirty="0" err="1">
                <a:solidFill>
                  <a:srgbClr val="FF3300"/>
                </a:solidFill>
              </a:rPr>
              <a:t>karakteristik</a:t>
            </a:r>
            <a:r>
              <a:rPr lang="en-US" sz="3200" dirty="0">
                <a:solidFill>
                  <a:srgbClr val="FF3300"/>
                </a:solidFill>
              </a:rPr>
              <a:t> </a:t>
            </a:r>
            <a:r>
              <a:rPr lang="en-US" sz="3200" dirty="0" err="1">
                <a:solidFill>
                  <a:srgbClr val="FF3300"/>
                </a:solidFill>
              </a:rPr>
              <a:t>populasi</a:t>
            </a:r>
            <a:r>
              <a:rPr lang="en-US" sz="3200" dirty="0">
                <a:solidFill>
                  <a:srgbClr val="FF3300"/>
                </a:solidFill>
              </a:rPr>
              <a:t> (</a:t>
            </a:r>
            <a:r>
              <a:rPr lang="en-US" sz="3200" dirty="0">
                <a:solidFill>
                  <a:srgbClr val="0000FF"/>
                </a:solidFill>
              </a:rPr>
              <a:t>parameter</a:t>
            </a:r>
            <a:r>
              <a:rPr lang="en-US" sz="3200" dirty="0">
                <a:solidFill>
                  <a:srgbClr val="FF3300"/>
                </a:solidFill>
              </a:rPr>
              <a:t>) </a:t>
            </a:r>
            <a:r>
              <a:rPr lang="en-US" sz="3200" dirty="0" err="1">
                <a:solidFill>
                  <a:srgbClr val="FF3300"/>
                </a:solidFill>
              </a:rPr>
              <a:t>berdasarkan</a:t>
            </a:r>
            <a:r>
              <a:rPr lang="en-US" sz="3200" dirty="0">
                <a:solidFill>
                  <a:srgbClr val="FF3300"/>
                </a:solidFill>
              </a:rPr>
              <a:t> </a:t>
            </a:r>
            <a:r>
              <a:rPr lang="en-US" sz="3200" dirty="0" err="1">
                <a:solidFill>
                  <a:srgbClr val="FF3300"/>
                </a:solidFill>
              </a:rPr>
              <a:t>karakteristik</a:t>
            </a:r>
            <a:r>
              <a:rPr lang="en-US" sz="3200" dirty="0">
                <a:solidFill>
                  <a:srgbClr val="FF3300"/>
                </a:solidFill>
              </a:rPr>
              <a:t> </a:t>
            </a:r>
            <a:r>
              <a:rPr lang="en-US" sz="3200" dirty="0" err="1">
                <a:solidFill>
                  <a:srgbClr val="FF3300"/>
                </a:solidFill>
              </a:rPr>
              <a:t>sampel</a:t>
            </a:r>
            <a:r>
              <a:rPr lang="en-US" sz="3200" dirty="0">
                <a:solidFill>
                  <a:srgbClr val="FF3300"/>
                </a:solidFill>
              </a:rPr>
              <a:t> (</a:t>
            </a:r>
            <a:r>
              <a:rPr lang="en-US" sz="3200" dirty="0" err="1">
                <a:solidFill>
                  <a:srgbClr val="0000FF"/>
                </a:solidFill>
              </a:rPr>
              <a:t>statistik</a:t>
            </a:r>
            <a:r>
              <a:rPr lang="en-US" sz="3200" dirty="0">
                <a:solidFill>
                  <a:srgbClr val="FF3300"/>
                </a:solidFill>
              </a:rPr>
              <a:t>)</a:t>
            </a:r>
          </a:p>
        </p:txBody>
      </p:sp>
      <p:pic>
        <p:nvPicPr>
          <p:cNvPr id="29698" name="Picture 2" descr="http://www.cliffsnotes.com/assets/267169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3200400"/>
            <a:ext cx="4876800" cy="3186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9390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5600" y="609600"/>
            <a:ext cx="6096000" cy="1143000"/>
          </a:xfrm>
        </p:spPr>
        <p:txBody>
          <a:bodyPr/>
          <a:lstStyle/>
          <a:p>
            <a:pPr eaLnBrk="1" hangingPunct="1"/>
            <a:r>
              <a:rPr lang="en-US"/>
              <a:t>Pengertian Pengukuran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1037230" y="1981200"/>
            <a:ext cx="10181230" cy="411480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 err="1"/>
              <a:t>Pemasangan</a:t>
            </a:r>
            <a:r>
              <a:rPr lang="en-US" sz="2400" dirty="0"/>
              <a:t> </a:t>
            </a:r>
            <a:r>
              <a:rPr lang="en-US" sz="2400" dirty="0" err="1"/>
              <a:t>lambang-lambang</a:t>
            </a:r>
            <a:r>
              <a:rPr lang="en-US" sz="2400" dirty="0"/>
              <a:t> </a:t>
            </a:r>
            <a:r>
              <a:rPr lang="en-US" sz="2400" dirty="0" err="1"/>
              <a:t>bilangan</a:t>
            </a:r>
            <a:r>
              <a:rPr lang="en-US" sz="2400" dirty="0"/>
              <a:t> </a:t>
            </a:r>
            <a:r>
              <a:rPr lang="en-US" sz="2400" dirty="0" err="1"/>
              <a:t>pada</a:t>
            </a:r>
            <a:r>
              <a:rPr lang="en-US" sz="2400" dirty="0"/>
              <a:t> </a:t>
            </a:r>
            <a:r>
              <a:rPr lang="en-US" sz="2400" dirty="0" err="1"/>
              <a:t>obyek</a:t>
            </a:r>
            <a:r>
              <a:rPr lang="en-US" sz="2400" dirty="0"/>
              <a:t> </a:t>
            </a:r>
            <a:r>
              <a:rPr lang="en-US" sz="2400" dirty="0" err="1"/>
              <a:t>penelitian</a:t>
            </a:r>
            <a:r>
              <a:rPr lang="en-US" sz="2400" dirty="0"/>
              <a:t> </a:t>
            </a:r>
            <a:r>
              <a:rPr lang="en-US" sz="2400" dirty="0" err="1"/>
              <a:t>menurut</a:t>
            </a:r>
            <a:r>
              <a:rPr lang="en-US" sz="2400" dirty="0"/>
              <a:t> </a:t>
            </a:r>
            <a:r>
              <a:rPr lang="en-US" sz="2400" dirty="0" err="1"/>
              <a:t>aturan</a:t>
            </a:r>
            <a:r>
              <a:rPr lang="en-US" sz="2400" dirty="0"/>
              <a:t> </a:t>
            </a:r>
            <a:r>
              <a:rPr lang="en-US" sz="2400" dirty="0" err="1"/>
              <a:t>tertentu</a:t>
            </a: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Proses </a:t>
            </a:r>
            <a:r>
              <a:rPr lang="en-US" sz="2400" dirty="0" err="1"/>
              <a:t>pemberian</a:t>
            </a:r>
            <a:r>
              <a:rPr lang="en-US" sz="2400" dirty="0"/>
              <a:t> </a:t>
            </a:r>
            <a:r>
              <a:rPr lang="en-US" sz="2400" dirty="0" err="1"/>
              <a:t>nilai</a:t>
            </a:r>
            <a:r>
              <a:rPr lang="en-US" sz="2400" dirty="0"/>
              <a:t> </a:t>
            </a:r>
            <a:r>
              <a:rPr lang="en-US" sz="2400" dirty="0" err="1"/>
              <a:t>variabel</a:t>
            </a:r>
            <a:r>
              <a:rPr lang="en-US" sz="2400" dirty="0"/>
              <a:t> </a:t>
            </a:r>
            <a:r>
              <a:rPr lang="en-US" sz="2400" dirty="0" err="1"/>
              <a:t>pada</a:t>
            </a:r>
            <a:r>
              <a:rPr lang="en-US" sz="2400" dirty="0"/>
              <a:t> </a:t>
            </a:r>
            <a:r>
              <a:rPr lang="en-US" sz="2400" dirty="0" err="1"/>
              <a:t>obyek</a:t>
            </a:r>
            <a:r>
              <a:rPr lang="en-US" sz="2400" dirty="0"/>
              <a:t> </a:t>
            </a:r>
            <a:r>
              <a:rPr lang="en-US" sz="2400" dirty="0" err="1"/>
              <a:t>penelitian</a:t>
            </a:r>
            <a:r>
              <a:rPr lang="id-ID" sz="2400" dirty="0"/>
              <a:t>.  Nilai menunjukkan derajat karakteristik obyek yang dipelajari.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d-ID" sz="2400" dirty="0"/>
              <a:t>Pengukuran menghasilkan DATA yang mengandung informasi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321443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Skala Pengukuran (Stevens)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Skala pengukuran adalah susunan lambang-lambang bilangan yang dapat dipasangkan pada objek-objek.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981200" y="381000"/>
            <a:ext cx="7234238" cy="685800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en-US" dirty="0" err="1"/>
              <a:t>Jenis-jenis</a:t>
            </a:r>
            <a:r>
              <a:rPr lang="en-US" dirty="0"/>
              <a:t> </a:t>
            </a:r>
            <a:r>
              <a:rPr lang="id-ID" dirty="0"/>
              <a:t>Skala Pengukuran</a:t>
            </a:r>
            <a:endParaRPr lang="en-GB" dirty="0"/>
          </a:p>
        </p:txBody>
      </p:sp>
      <p:sp>
        <p:nvSpPr>
          <p:cNvPr id="39939" name="Rectangle 1027"/>
          <p:cNvSpPr>
            <a:spLocks noGrp="1" noChangeArrowheads="1"/>
          </p:cNvSpPr>
          <p:nvPr>
            <p:ph idx="1"/>
          </p:nvPr>
        </p:nvSpPr>
        <p:spPr>
          <a:xfrm>
            <a:off x="1752600" y="1066800"/>
            <a:ext cx="8458200" cy="5562600"/>
          </a:xfrm>
          <a:solidFill>
            <a:srgbClr val="FFFF00"/>
          </a:solidFill>
        </p:spPr>
        <p:txBody>
          <a:bodyPr>
            <a:normAutofit/>
          </a:bodyPr>
          <a:lstStyle/>
          <a:p>
            <a:pPr marL="609600" indent="-609600" algn="ctr">
              <a:lnSpc>
                <a:spcPct val="80000"/>
              </a:lnSpc>
              <a:spcAft>
                <a:spcPts val="0"/>
              </a:spcAft>
              <a:buClr>
                <a:srgbClr val="FFFF99"/>
              </a:buClr>
              <a:buNone/>
              <a:defRPr/>
            </a:pPr>
            <a:r>
              <a:rPr lang="id-ID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Klasifikasi skala pengukuran menurut  t</a:t>
            </a:r>
            <a:r>
              <a:rPr lang="en-US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ingkat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pengukuran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</a:t>
            </a:r>
            <a:r>
              <a:rPr lang="en-US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level of measurement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endParaRPr lang="id-ID" b="1" dirty="0">
              <a:solidFill>
                <a:schemeClr val="tx1">
                  <a:lumMod val="65000"/>
                  <a:lumOff val="35000"/>
                </a:schemeClr>
              </a:solidFill>
              <a:sym typeface="Wingdings" pitchFamily="2" charset="2"/>
            </a:endParaRPr>
          </a:p>
          <a:p>
            <a:pPr marL="609600" indent="-609600" algn="ctr">
              <a:lnSpc>
                <a:spcPct val="80000"/>
              </a:lnSpc>
              <a:spcAft>
                <a:spcPts val="0"/>
              </a:spcAft>
              <a:buClr>
                <a:srgbClr val="FFFF99"/>
              </a:buClr>
              <a:buNone/>
              <a:defRPr/>
            </a:pPr>
            <a:r>
              <a:rPr lang="id-ID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itchFamily="2" charset="2"/>
              </a:rPr>
              <a:t>S.S. Stevens (1940)</a:t>
            </a:r>
          </a:p>
          <a:p>
            <a:pPr marL="609600" indent="-609600" algn="ctr">
              <a:lnSpc>
                <a:spcPct val="80000"/>
              </a:lnSpc>
              <a:spcAft>
                <a:spcPts val="0"/>
              </a:spcAft>
              <a:buClr>
                <a:srgbClr val="FFFF99"/>
              </a:buClr>
              <a:buNone/>
              <a:defRPr/>
            </a:pP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  <a:sym typeface="Wingdings" pitchFamily="2" charset="2"/>
            </a:endParaRPr>
          </a:p>
          <a:p>
            <a:pPr marL="1657350" lvl="2" indent="-742950">
              <a:lnSpc>
                <a:spcPct val="80000"/>
              </a:lnSpc>
              <a:spcAft>
                <a:spcPts val="0"/>
              </a:spcAft>
              <a:buClr>
                <a:srgbClr val="CCFFFF"/>
              </a:buClr>
              <a:buFont typeface="+mj-lt"/>
              <a:buAutoNum type="arabicPeriod"/>
              <a:defRPr/>
            </a:pPr>
            <a:r>
              <a:rPr lang="en-US" sz="32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Skala</a:t>
            </a:r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Nominal</a:t>
            </a:r>
          </a:p>
          <a:p>
            <a:pPr marL="1657350" lvl="2" indent="-742950">
              <a:lnSpc>
                <a:spcPct val="80000"/>
              </a:lnSpc>
              <a:spcAft>
                <a:spcPts val="0"/>
              </a:spcAft>
              <a:buClr>
                <a:srgbClr val="CCFFFF"/>
              </a:buClr>
              <a:buFont typeface="+mj-lt"/>
              <a:buAutoNum type="arabicPeriod"/>
              <a:defRPr/>
            </a:pPr>
            <a:r>
              <a:rPr lang="en-US" sz="32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Skala</a:t>
            </a:r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Ordinal</a:t>
            </a:r>
          </a:p>
          <a:p>
            <a:pPr marL="1657350" lvl="2" indent="-742950">
              <a:lnSpc>
                <a:spcPct val="80000"/>
              </a:lnSpc>
              <a:spcAft>
                <a:spcPts val="0"/>
              </a:spcAft>
              <a:buClr>
                <a:srgbClr val="CCFFFF"/>
              </a:buClr>
              <a:buFont typeface="+mj-lt"/>
              <a:buAutoNum type="arabicPeriod"/>
              <a:defRPr/>
            </a:pPr>
            <a:r>
              <a:rPr lang="en-US" sz="32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Skala</a:t>
            </a:r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Interval</a:t>
            </a:r>
          </a:p>
          <a:p>
            <a:pPr marL="1657350" lvl="2" indent="-742950">
              <a:lnSpc>
                <a:spcPct val="80000"/>
              </a:lnSpc>
              <a:spcAft>
                <a:spcPts val="0"/>
              </a:spcAft>
              <a:buClr>
                <a:srgbClr val="CCFFFF"/>
              </a:buClr>
              <a:buFont typeface="+mj-lt"/>
              <a:buAutoNum type="arabicPeriod"/>
              <a:defRPr/>
            </a:pPr>
            <a:r>
              <a:rPr lang="en-US" sz="32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Skala</a:t>
            </a:r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32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Rasio</a:t>
            </a:r>
            <a:endParaRPr lang="en-US" sz="3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742950" indent="-742950">
              <a:lnSpc>
                <a:spcPct val="80000"/>
              </a:lnSpc>
              <a:spcAft>
                <a:spcPts val="0"/>
              </a:spcAft>
              <a:buClr>
                <a:schemeClr val="tx2"/>
              </a:buClr>
              <a:buNone/>
              <a:defRPr/>
            </a:pPr>
            <a:r>
              <a:rPr lang="en-US" sz="4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endParaRPr lang="en-GB" sz="4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57468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b="1" dirty="0" err="1"/>
              <a:t>Skala</a:t>
            </a:r>
            <a:r>
              <a:rPr lang="en-US" b="1" dirty="0"/>
              <a:t> Nominal</a:t>
            </a:r>
            <a:br>
              <a:rPr lang="id-ID" dirty="0"/>
            </a:b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5760" indent="-256032"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r>
              <a:rPr lang="en-US" dirty="0" err="1"/>
              <a:t>Skala</a:t>
            </a:r>
            <a:r>
              <a:rPr lang="en-US" dirty="0"/>
              <a:t> nominal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skala</a:t>
            </a:r>
            <a:r>
              <a:rPr lang="en-US" dirty="0"/>
              <a:t> </a:t>
            </a:r>
            <a:r>
              <a:rPr lang="en-US" dirty="0" err="1"/>
              <a:t>pengukuran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sifat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lambang-lambang</a:t>
            </a:r>
            <a:r>
              <a:rPr lang="en-US" dirty="0"/>
              <a:t> </a:t>
            </a:r>
            <a:r>
              <a:rPr lang="en-US" dirty="0" err="1"/>
              <a:t>bilangan</a:t>
            </a:r>
            <a:r>
              <a:rPr lang="en-US" dirty="0"/>
              <a:t> yang </a:t>
            </a:r>
            <a:r>
              <a:rPr lang="en-US" dirty="0" err="1"/>
              <a:t>terdapat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skala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sekedar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b="1" dirty="0" err="1"/>
              <a:t>kode-kode</a:t>
            </a:r>
            <a:r>
              <a:rPr lang="en-US" b="1" dirty="0"/>
              <a:t> (</a:t>
            </a:r>
            <a:r>
              <a:rPr lang="en-US" b="1" dirty="0" err="1"/>
              <a:t>atribut</a:t>
            </a:r>
            <a:r>
              <a:rPr lang="en-US" b="1" dirty="0"/>
              <a:t>) </a:t>
            </a:r>
            <a:r>
              <a:rPr lang="en-US" b="1" dirty="0" err="1"/>
              <a:t>klasifikasi</a:t>
            </a:r>
            <a:r>
              <a:rPr lang="en-US" b="1" dirty="0"/>
              <a:t> </a:t>
            </a:r>
            <a:r>
              <a:rPr lang="en-US" b="1" dirty="0" err="1"/>
              <a:t>atau</a:t>
            </a:r>
            <a:r>
              <a:rPr lang="en-US" b="1" dirty="0"/>
              <a:t> </a:t>
            </a:r>
            <a:r>
              <a:rPr lang="en-US" b="1" dirty="0" err="1"/>
              <a:t>kategori</a:t>
            </a:r>
            <a:r>
              <a:rPr lang="en-US" dirty="0"/>
              <a:t>,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memisahkan</a:t>
            </a:r>
            <a:r>
              <a:rPr lang="en-US" dirty="0"/>
              <a:t> </a:t>
            </a:r>
            <a:r>
              <a:rPr lang="en-US" dirty="0" err="1"/>
              <a:t>obyek-obyek</a:t>
            </a:r>
            <a:r>
              <a:rPr lang="en-US" dirty="0"/>
              <a:t> yang </a:t>
            </a:r>
            <a:r>
              <a:rPr lang="en-US" dirty="0" err="1"/>
              <a:t>diukur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kelompok-kelompok</a:t>
            </a:r>
            <a:r>
              <a:rPr lang="en-US" dirty="0"/>
              <a:t> yang </a:t>
            </a:r>
            <a:r>
              <a:rPr lang="en-US" dirty="0" err="1"/>
              <a:t>terpisah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eksklusif</a:t>
            </a:r>
            <a:r>
              <a:rPr lang="en-US" dirty="0"/>
              <a:t>.  </a:t>
            </a:r>
            <a:endParaRPr lang="id-ID" dirty="0"/>
          </a:p>
          <a:p>
            <a:pPr marL="365760" indent="-256032"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r>
              <a:rPr lang="en-US" dirty="0" err="1"/>
              <a:t>Lambang-lambang</a:t>
            </a:r>
            <a:r>
              <a:rPr lang="en-US" dirty="0"/>
              <a:t> </a:t>
            </a:r>
            <a:r>
              <a:rPr lang="en-US" dirty="0" err="1"/>
              <a:t>bilangan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b="1" dirty="0" err="1"/>
              <a:t>tidak</a:t>
            </a:r>
            <a:r>
              <a:rPr lang="en-US" b="1" dirty="0"/>
              <a:t> </a:t>
            </a:r>
            <a:r>
              <a:rPr lang="en-US" b="1" dirty="0" err="1"/>
              <a:t>memiliki</a:t>
            </a:r>
            <a:r>
              <a:rPr lang="en-US" b="1" dirty="0"/>
              <a:t> </a:t>
            </a:r>
            <a:r>
              <a:rPr lang="en-US" b="1" dirty="0" err="1"/>
              <a:t>sifat</a:t>
            </a:r>
            <a:r>
              <a:rPr lang="en-US" dirty="0"/>
              <a:t> </a:t>
            </a:r>
            <a:r>
              <a:rPr lang="en-US" dirty="0" err="1"/>
              <a:t>sebagaimana</a:t>
            </a:r>
            <a:r>
              <a:rPr lang="en-US" dirty="0"/>
              <a:t> </a:t>
            </a:r>
            <a:r>
              <a:rPr lang="en-US" b="1" dirty="0" err="1"/>
              <a:t>bilangan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umumnya</a:t>
            </a:r>
            <a:r>
              <a:rPr lang="en-US" dirty="0"/>
              <a:t>,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skala</a:t>
            </a:r>
            <a:r>
              <a:rPr lang="en-US" dirty="0"/>
              <a:t> nominal </a:t>
            </a:r>
            <a:r>
              <a:rPr lang="en-US" b="1" dirty="0" err="1"/>
              <a:t>tidak</a:t>
            </a:r>
            <a:r>
              <a:rPr lang="en-US" b="1" dirty="0"/>
              <a:t> </a:t>
            </a:r>
            <a:r>
              <a:rPr lang="en-US" b="1" dirty="0" err="1"/>
              <a:t>dapat</a:t>
            </a:r>
            <a:r>
              <a:rPr lang="en-US" b="1" dirty="0"/>
              <a:t> </a:t>
            </a:r>
            <a:r>
              <a:rPr lang="en-US" b="1" dirty="0" err="1"/>
              <a:t>diterapkan</a:t>
            </a:r>
            <a:r>
              <a:rPr lang="en-US" b="1" dirty="0"/>
              <a:t> </a:t>
            </a:r>
            <a:r>
              <a:rPr lang="en-US" b="1" dirty="0" err="1"/>
              <a:t>operasi</a:t>
            </a:r>
            <a:r>
              <a:rPr lang="en-US" b="1" dirty="0"/>
              <a:t> </a:t>
            </a:r>
            <a:r>
              <a:rPr lang="en-US" b="1" dirty="0" err="1"/>
              <a:t>matematika</a:t>
            </a:r>
            <a:r>
              <a:rPr lang="en-US" b="1" dirty="0"/>
              <a:t> </a:t>
            </a:r>
            <a:r>
              <a:rPr lang="en-US" b="1" dirty="0" err="1"/>
              <a:t>standar</a:t>
            </a:r>
            <a:r>
              <a:rPr lang="en-US" b="1" dirty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penjumlahan</a:t>
            </a:r>
            <a:r>
              <a:rPr lang="en-US" dirty="0"/>
              <a:t>, </a:t>
            </a:r>
            <a:r>
              <a:rPr lang="en-US" dirty="0" err="1"/>
              <a:t>pengurangan</a:t>
            </a:r>
            <a:r>
              <a:rPr lang="en-US" dirty="0"/>
              <a:t>, </a:t>
            </a:r>
            <a:r>
              <a:rPr lang="en-US" dirty="0" err="1"/>
              <a:t>perkalian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lain-lain.  </a:t>
            </a:r>
            <a:r>
              <a:rPr lang="en-US" dirty="0" err="1"/>
              <a:t>Contoh</a:t>
            </a:r>
            <a:r>
              <a:rPr lang="en-US" dirty="0"/>
              <a:t> : </a:t>
            </a:r>
            <a:r>
              <a:rPr lang="en-US" dirty="0" err="1"/>
              <a:t>variabel</a:t>
            </a:r>
            <a:r>
              <a:rPr lang="en-US" dirty="0"/>
              <a:t> </a:t>
            </a:r>
            <a:r>
              <a:rPr lang="en-US" dirty="0" err="1"/>
              <a:t>golongan</a:t>
            </a:r>
            <a:r>
              <a:rPr lang="en-US" dirty="0"/>
              <a:t> </a:t>
            </a:r>
            <a:r>
              <a:rPr lang="en-US" dirty="0" err="1"/>
              <a:t>darah</a:t>
            </a:r>
            <a:r>
              <a:rPr lang="en-US" dirty="0"/>
              <a:t>, </a:t>
            </a:r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/>
              <a:t>penyakit</a:t>
            </a:r>
            <a:r>
              <a:rPr lang="id-ID" dirty="0"/>
              <a:t>, jenis kelamin, dll</a:t>
            </a:r>
          </a:p>
          <a:p>
            <a:pPr marL="365760" indent="-256032"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6277989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b="1" dirty="0" err="1"/>
              <a:t>Skala</a:t>
            </a:r>
            <a:r>
              <a:rPr lang="en-US" b="1" dirty="0"/>
              <a:t> Ordinal</a:t>
            </a:r>
            <a:br>
              <a:rPr lang="id-ID" dirty="0"/>
            </a:br>
            <a:endParaRPr lang="id-ID" dirty="0"/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 eaLnBrk="1" hangingPunct="1"/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skala</a:t>
            </a:r>
            <a:r>
              <a:rPr lang="en-US" dirty="0"/>
              <a:t> ordinal, </a:t>
            </a:r>
            <a:r>
              <a:rPr lang="en-US" dirty="0" err="1"/>
              <a:t>lambang-lambang</a:t>
            </a:r>
            <a:r>
              <a:rPr lang="en-US" dirty="0"/>
              <a:t> </a:t>
            </a:r>
            <a:r>
              <a:rPr lang="en-US" dirty="0" err="1"/>
              <a:t>bilangan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pengukuran</a:t>
            </a:r>
            <a:r>
              <a:rPr lang="en-US" dirty="0"/>
              <a:t> </a:t>
            </a:r>
            <a:r>
              <a:rPr lang="en-US" dirty="0" err="1"/>
              <a:t>menunjukkan</a:t>
            </a:r>
            <a:r>
              <a:rPr lang="en-US" dirty="0"/>
              <a:t> </a:t>
            </a:r>
            <a:r>
              <a:rPr lang="en-US" b="1" dirty="0" err="1"/>
              <a:t>urutan</a:t>
            </a:r>
            <a:r>
              <a:rPr lang="en-US" b="1" dirty="0"/>
              <a:t> </a:t>
            </a:r>
            <a:r>
              <a:rPr lang="en-US" b="1" dirty="0" err="1"/>
              <a:t>atau</a:t>
            </a:r>
            <a:r>
              <a:rPr lang="en-US" b="1" dirty="0"/>
              <a:t> </a:t>
            </a:r>
            <a:r>
              <a:rPr lang="en-US" b="1" dirty="0" err="1"/>
              <a:t>tingkatan</a:t>
            </a:r>
            <a:r>
              <a:rPr lang="en-US" dirty="0"/>
              <a:t> </a:t>
            </a:r>
            <a:r>
              <a:rPr lang="en-US" dirty="0" err="1"/>
              <a:t>obyek-obyek</a:t>
            </a:r>
            <a:r>
              <a:rPr lang="en-US" dirty="0"/>
              <a:t> yang </a:t>
            </a:r>
            <a:r>
              <a:rPr lang="en-US" dirty="0" err="1"/>
              <a:t>diukur</a:t>
            </a:r>
            <a:r>
              <a:rPr lang="en-US" dirty="0"/>
              <a:t> </a:t>
            </a:r>
            <a:r>
              <a:rPr lang="en-US" dirty="0" err="1"/>
              <a:t>menurut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karakteristik</a:t>
            </a:r>
            <a:r>
              <a:rPr lang="en-US" dirty="0"/>
              <a:t> yang </a:t>
            </a:r>
            <a:r>
              <a:rPr lang="en-US" dirty="0" err="1"/>
              <a:t>dipelajari</a:t>
            </a:r>
            <a:r>
              <a:rPr lang="en-US" dirty="0"/>
              <a:t>.  </a:t>
            </a:r>
            <a:r>
              <a:rPr lang="en-US" dirty="0" err="1"/>
              <a:t>Sedangkan</a:t>
            </a:r>
            <a:r>
              <a:rPr lang="en-US" dirty="0"/>
              <a:t> </a:t>
            </a:r>
            <a:r>
              <a:rPr lang="en-US" dirty="0" err="1"/>
              <a:t>jarak</a:t>
            </a:r>
            <a:r>
              <a:rPr lang="en-US" dirty="0"/>
              <a:t> </a:t>
            </a:r>
            <a:r>
              <a:rPr lang="en-US" dirty="0" err="1"/>
              <a:t>lambang</a:t>
            </a:r>
            <a:r>
              <a:rPr lang="en-US" dirty="0"/>
              <a:t> </a:t>
            </a:r>
            <a:r>
              <a:rPr lang="en-US" dirty="0" err="1"/>
              <a:t>bilangan</a:t>
            </a:r>
            <a:r>
              <a:rPr lang="en-US" dirty="0"/>
              <a:t> yang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yang lain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ditentukan</a:t>
            </a:r>
            <a:r>
              <a:rPr lang="en-US" dirty="0"/>
              <a:t> </a:t>
            </a:r>
            <a:r>
              <a:rPr lang="id-ID" dirty="0"/>
              <a:t>/ tidak diketahui</a:t>
            </a:r>
            <a:r>
              <a:rPr lang="en-US" dirty="0"/>
              <a:t>.  </a:t>
            </a:r>
            <a:r>
              <a:rPr lang="en-US" dirty="0" err="1"/>
              <a:t>Jadi</a:t>
            </a:r>
            <a:r>
              <a:rPr lang="en-US" dirty="0"/>
              <a:t>, yang </a:t>
            </a:r>
            <a:r>
              <a:rPr lang="en-US" dirty="0" err="1"/>
              <a:t>dipentingkan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b="1" dirty="0" err="1"/>
              <a:t>urutannya</a:t>
            </a:r>
            <a:r>
              <a:rPr lang="en-US" dirty="0"/>
              <a:t>, </a:t>
            </a:r>
            <a:r>
              <a:rPr lang="en-US" dirty="0" err="1"/>
              <a:t>sementara</a:t>
            </a:r>
            <a:r>
              <a:rPr lang="en-US" dirty="0"/>
              <a:t> </a:t>
            </a:r>
            <a:r>
              <a:rPr lang="en-US" dirty="0" err="1"/>
              <a:t>jarak</a:t>
            </a:r>
            <a:r>
              <a:rPr lang="en-US" dirty="0"/>
              <a:t> </a:t>
            </a:r>
            <a:r>
              <a:rPr lang="en-US" dirty="0" err="1"/>
              <a:t>antar</a:t>
            </a:r>
            <a:r>
              <a:rPr lang="en-US" dirty="0"/>
              <a:t> </a:t>
            </a:r>
            <a:r>
              <a:rPr lang="en-US" dirty="0" err="1"/>
              <a:t>urutan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soal</a:t>
            </a:r>
            <a:r>
              <a:rPr lang="en-US" dirty="0"/>
              <a:t>.  </a:t>
            </a:r>
            <a:r>
              <a:rPr lang="en-US" dirty="0" err="1"/>
              <a:t>Contoh</a:t>
            </a:r>
            <a:r>
              <a:rPr lang="en-US" dirty="0"/>
              <a:t> : Status </a:t>
            </a:r>
            <a:r>
              <a:rPr lang="en-US" dirty="0" err="1"/>
              <a:t>gizi</a:t>
            </a:r>
            <a:r>
              <a:rPr lang="en-US" dirty="0"/>
              <a:t> ( </a:t>
            </a:r>
            <a:r>
              <a:rPr lang="en-US" dirty="0" err="1"/>
              <a:t>buruk</a:t>
            </a:r>
            <a:r>
              <a:rPr lang="en-US" dirty="0"/>
              <a:t>, </a:t>
            </a:r>
            <a:r>
              <a:rPr lang="en-US" dirty="0" err="1"/>
              <a:t>kurang</a:t>
            </a:r>
            <a:r>
              <a:rPr lang="en-US" dirty="0"/>
              <a:t> </a:t>
            </a:r>
            <a:r>
              <a:rPr lang="en-US" dirty="0" err="1"/>
              <a:t>cukup</a:t>
            </a:r>
            <a:r>
              <a:rPr lang="en-US" dirty="0"/>
              <a:t>, </a:t>
            </a:r>
            <a:r>
              <a:rPr lang="en-US" dirty="0" err="1"/>
              <a:t>baik</a:t>
            </a:r>
            <a:r>
              <a:rPr lang="en-US" dirty="0"/>
              <a:t>)</a:t>
            </a:r>
            <a:endParaRPr lang="id-ID" dirty="0"/>
          </a:p>
          <a:p>
            <a:pPr algn="just" eaLnBrk="1" hangingPunct="1"/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4955301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b="1" dirty="0" err="1"/>
              <a:t>Skala</a:t>
            </a:r>
            <a:r>
              <a:rPr lang="en-US" b="1" dirty="0"/>
              <a:t> Interval</a:t>
            </a:r>
            <a:br>
              <a:rPr lang="id-ID" dirty="0"/>
            </a:b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5760" indent="-256032" algn="just"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r>
              <a:rPr lang="en-US" dirty="0" err="1"/>
              <a:t>Skala</a:t>
            </a:r>
            <a:r>
              <a:rPr lang="en-US" dirty="0"/>
              <a:t> </a:t>
            </a:r>
            <a:r>
              <a:rPr lang="en-US" dirty="0" err="1"/>
              <a:t>pengukuran</a:t>
            </a:r>
            <a:r>
              <a:rPr lang="en-US" dirty="0"/>
              <a:t> </a:t>
            </a:r>
            <a:r>
              <a:rPr lang="en-US" dirty="0" err="1"/>
              <a:t>mempunyai</a:t>
            </a:r>
            <a:r>
              <a:rPr lang="en-US" dirty="0"/>
              <a:t> </a:t>
            </a:r>
            <a:r>
              <a:rPr lang="en-US" dirty="0" err="1"/>
              <a:t>sifat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skala</a:t>
            </a:r>
            <a:r>
              <a:rPr lang="en-US" dirty="0"/>
              <a:t> ordinal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adanya</a:t>
            </a:r>
            <a:r>
              <a:rPr lang="en-US" dirty="0"/>
              <a:t> </a:t>
            </a:r>
            <a:r>
              <a:rPr lang="en-US" dirty="0" err="1"/>
              <a:t>urutan</a:t>
            </a:r>
            <a:r>
              <a:rPr lang="en-US" dirty="0"/>
              <a:t> </a:t>
            </a:r>
            <a:r>
              <a:rPr lang="en-US" dirty="0" err="1"/>
              <a:t>tertentu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pengukuran</a:t>
            </a:r>
            <a:r>
              <a:rPr lang="en-US" dirty="0"/>
              <a:t>, </a:t>
            </a:r>
            <a:r>
              <a:rPr lang="en-US" dirty="0" err="1"/>
              <a:t>namun</a:t>
            </a:r>
            <a:r>
              <a:rPr lang="en-US" dirty="0"/>
              <a:t> </a:t>
            </a:r>
            <a:r>
              <a:rPr lang="en-US" dirty="0" err="1"/>
              <a:t>ditambah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sifat</a:t>
            </a:r>
            <a:r>
              <a:rPr lang="en-US" dirty="0"/>
              <a:t> </a:t>
            </a:r>
            <a:r>
              <a:rPr lang="en-US" dirty="0" err="1"/>
              <a:t>khas</a:t>
            </a:r>
            <a:r>
              <a:rPr lang="en-US" dirty="0"/>
              <a:t>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b="1" dirty="0" err="1"/>
              <a:t>adanya</a:t>
            </a:r>
            <a:r>
              <a:rPr lang="en-US" b="1" dirty="0"/>
              <a:t> </a:t>
            </a:r>
            <a:r>
              <a:rPr lang="en-US" b="1" dirty="0" err="1"/>
              <a:t>satuan</a:t>
            </a:r>
            <a:r>
              <a:rPr lang="en-US" b="1" dirty="0"/>
              <a:t> </a:t>
            </a:r>
            <a:r>
              <a:rPr lang="en-US" b="1" dirty="0" err="1"/>
              <a:t>skala</a:t>
            </a:r>
            <a:r>
              <a:rPr lang="en-US" b="1" dirty="0"/>
              <a:t> </a:t>
            </a:r>
            <a:r>
              <a:rPr lang="en-US" dirty="0"/>
              <a:t>(scale unit).  </a:t>
            </a:r>
            <a:r>
              <a:rPr lang="en-US" dirty="0" err="1"/>
              <a:t>Artinya</a:t>
            </a:r>
            <a:r>
              <a:rPr lang="en-US" dirty="0"/>
              <a:t>, </a:t>
            </a:r>
            <a:r>
              <a:rPr lang="en-US" dirty="0" err="1"/>
              <a:t>perbedaan</a:t>
            </a:r>
            <a:r>
              <a:rPr lang="en-US" dirty="0"/>
              <a:t> </a:t>
            </a:r>
            <a:r>
              <a:rPr lang="en-US" dirty="0" err="1"/>
              <a:t>karakteristik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</a:t>
            </a:r>
            <a:r>
              <a:rPr lang="en-US" dirty="0" err="1"/>
              <a:t>obyek</a:t>
            </a:r>
            <a:r>
              <a:rPr lang="en-US" dirty="0"/>
              <a:t> yang </a:t>
            </a:r>
            <a:r>
              <a:rPr lang="en-US" dirty="0" err="1"/>
              <a:t>berpasangan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lambang</a:t>
            </a:r>
            <a:r>
              <a:rPr lang="en-US" dirty="0"/>
              <a:t> </a:t>
            </a:r>
            <a:r>
              <a:rPr lang="en-US" dirty="0" err="1"/>
              <a:t>bilangan</a:t>
            </a:r>
            <a:r>
              <a:rPr lang="en-US" dirty="0"/>
              <a:t> yang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obyek</a:t>
            </a:r>
            <a:r>
              <a:rPr lang="en-US" dirty="0"/>
              <a:t> yang </a:t>
            </a:r>
            <a:r>
              <a:rPr lang="en-US" dirty="0" err="1"/>
              <a:t>berpasangan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lambang</a:t>
            </a:r>
            <a:r>
              <a:rPr lang="en-US" dirty="0"/>
              <a:t> </a:t>
            </a:r>
            <a:r>
              <a:rPr lang="en-US" dirty="0" err="1"/>
              <a:t>bilangan</a:t>
            </a:r>
            <a:r>
              <a:rPr lang="en-US" dirty="0"/>
              <a:t> </a:t>
            </a:r>
            <a:r>
              <a:rPr lang="en-US" dirty="0" err="1"/>
              <a:t>berikutnya</a:t>
            </a:r>
            <a:r>
              <a:rPr lang="en-US" dirty="0"/>
              <a:t> </a:t>
            </a:r>
            <a:r>
              <a:rPr lang="en-US" dirty="0" err="1"/>
              <a:t>selalu</a:t>
            </a:r>
            <a:r>
              <a:rPr lang="en-US" dirty="0"/>
              <a:t> </a:t>
            </a:r>
            <a:r>
              <a:rPr lang="en-US" dirty="0" err="1"/>
              <a:t>tetap</a:t>
            </a:r>
            <a:r>
              <a:rPr lang="en-US" dirty="0"/>
              <a:t> </a:t>
            </a:r>
            <a:r>
              <a:rPr lang="en-US" dirty="0" err="1"/>
              <a:t>sama</a:t>
            </a:r>
            <a:r>
              <a:rPr lang="en-US" dirty="0"/>
              <a:t>.  </a:t>
            </a:r>
            <a:endParaRPr lang="id-ID" dirty="0"/>
          </a:p>
          <a:p>
            <a:pPr marL="365760" indent="-256032" algn="just"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r>
              <a:rPr lang="es-ES" dirty="0"/>
              <a:t>Pada </a:t>
            </a:r>
            <a:r>
              <a:rPr lang="es-ES" dirty="0" err="1"/>
              <a:t>variabel</a:t>
            </a:r>
            <a:r>
              <a:rPr lang="es-ES" dirty="0"/>
              <a:t> </a:t>
            </a:r>
            <a:r>
              <a:rPr lang="es-ES" dirty="0" err="1"/>
              <a:t>suhu</a:t>
            </a:r>
            <a:r>
              <a:rPr lang="es-ES" dirty="0"/>
              <a:t>, </a:t>
            </a:r>
            <a:r>
              <a:rPr lang="es-ES" dirty="0" err="1"/>
              <a:t>perbedaan</a:t>
            </a:r>
            <a:r>
              <a:rPr lang="es-ES" dirty="0"/>
              <a:t> </a:t>
            </a:r>
            <a:r>
              <a:rPr lang="es-ES" dirty="0" err="1"/>
              <a:t>suhu</a:t>
            </a:r>
            <a:r>
              <a:rPr lang="es-ES" dirty="0"/>
              <a:t> antara 5 dan 10 </a:t>
            </a:r>
            <a:r>
              <a:rPr lang="es-ES" dirty="0" err="1"/>
              <a:t>derajat</a:t>
            </a:r>
            <a:r>
              <a:rPr lang="es-ES" dirty="0"/>
              <a:t> </a:t>
            </a:r>
            <a:r>
              <a:rPr lang="es-ES" dirty="0" err="1"/>
              <a:t>adalah</a:t>
            </a:r>
            <a:r>
              <a:rPr lang="es-ES" dirty="0"/>
              <a:t> </a:t>
            </a:r>
            <a:r>
              <a:rPr lang="es-ES" b="1" dirty="0"/>
              <a:t>sama </a:t>
            </a:r>
            <a:r>
              <a:rPr lang="es-ES" dirty="0" err="1"/>
              <a:t>dengan</a:t>
            </a:r>
            <a:r>
              <a:rPr lang="es-ES" dirty="0"/>
              <a:t> </a:t>
            </a:r>
            <a:r>
              <a:rPr lang="es-ES" dirty="0" err="1"/>
              <a:t>perbedaan</a:t>
            </a:r>
            <a:r>
              <a:rPr lang="es-ES" dirty="0"/>
              <a:t> </a:t>
            </a:r>
            <a:r>
              <a:rPr lang="es-ES" dirty="0" err="1"/>
              <a:t>suhu</a:t>
            </a:r>
            <a:r>
              <a:rPr lang="es-ES" dirty="0"/>
              <a:t>  antara 10 dan 15 </a:t>
            </a:r>
            <a:r>
              <a:rPr lang="es-ES" dirty="0" err="1"/>
              <a:t>derajat</a:t>
            </a:r>
            <a:r>
              <a:rPr lang="es-ES" dirty="0"/>
              <a:t>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19392248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Custom 62">
      <a:dk1>
        <a:srgbClr val="000000"/>
      </a:dk1>
      <a:lt1>
        <a:srgbClr val="FFFFFF"/>
      </a:lt1>
      <a:dk2>
        <a:srgbClr val="322441"/>
      </a:dk2>
      <a:lt2>
        <a:srgbClr val="E8E8E2"/>
      </a:lt2>
      <a:accent1>
        <a:srgbClr val="3F3DE3"/>
      </a:accent1>
      <a:accent2>
        <a:srgbClr val="7229D2"/>
      </a:accent2>
      <a:accent3>
        <a:srgbClr val="C62FE1"/>
      </a:accent3>
      <a:accent4>
        <a:srgbClr val="CF1DA0"/>
      </a:accent4>
      <a:accent5>
        <a:srgbClr val="E12F68"/>
      </a:accent5>
      <a:accent6>
        <a:srgbClr val="CF2E1D"/>
      </a:accent6>
      <a:hlink>
        <a:srgbClr val="87882D"/>
      </a:hlink>
      <a:folHlink>
        <a:srgbClr val="7F7F7F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lassic-Corporate_Teach a Course_02_Win32_MO - v3" id="{9EE2A5A3-E40E-40AC-9760-FB610F2897F3}" vid="{7FC277D3-686C-411B-BE49-3E65515A7D5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a6e671f1cd7e4d96ff9652be322dd5e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4e2496f70b101db0b8013f30a071bbf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A09386F-CDB5-4CE9-AE70-AE4E53A6335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C65060F-1094-41F3-95E3-03DA10677CA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18F16D9-EB65-4F11-9CD9-58377B437CF8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Classic corporate teach a course slides</Template>
  <TotalTime>216</TotalTime>
  <Words>1268</Words>
  <Application>Microsoft Office PowerPoint</Application>
  <PresentationFormat>Widescreen</PresentationFormat>
  <Paragraphs>375</Paragraphs>
  <Slides>36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36</vt:i4>
      </vt:variant>
    </vt:vector>
  </HeadingPairs>
  <TitlesOfParts>
    <vt:vector size="52" baseType="lpstr">
      <vt:lpstr>新細明體</vt:lpstr>
      <vt:lpstr>新細明體</vt:lpstr>
      <vt:lpstr>Aharoni</vt:lpstr>
      <vt:lpstr>Arial</vt:lpstr>
      <vt:lpstr>Book Antiqua</vt:lpstr>
      <vt:lpstr>Calibri</vt:lpstr>
      <vt:lpstr>Calibri Light</vt:lpstr>
      <vt:lpstr>CG Times</vt:lpstr>
      <vt:lpstr>Consolas</vt:lpstr>
      <vt:lpstr>Georgia</vt:lpstr>
      <vt:lpstr>Symbol</vt:lpstr>
      <vt:lpstr>Times New Roman</vt:lpstr>
      <vt:lpstr>Wingdings</vt:lpstr>
      <vt:lpstr>RetrospectVTI</vt:lpstr>
      <vt:lpstr>Graph</vt:lpstr>
      <vt:lpstr>Equation</vt:lpstr>
      <vt:lpstr>Statistika </vt:lpstr>
      <vt:lpstr>STATISTIKA “DARI DATA, MENGUNGKAP FAKTA, MEMAHAMI REALITA”</vt:lpstr>
      <vt:lpstr>PowerPoint Presentation</vt:lpstr>
      <vt:lpstr>Pengertian Pengukuran</vt:lpstr>
      <vt:lpstr>Skala Pengukuran (Stevens)</vt:lpstr>
      <vt:lpstr>Jenis-jenis Skala Pengukuran</vt:lpstr>
      <vt:lpstr>Skala Nominal </vt:lpstr>
      <vt:lpstr>Skala Ordinal </vt:lpstr>
      <vt:lpstr>Skala Interval </vt:lpstr>
      <vt:lpstr>Skala Rasio </vt:lpstr>
      <vt:lpstr>Catatan:</vt:lpstr>
      <vt:lpstr>PowerPoint Presentation</vt:lpstr>
      <vt:lpstr>PowerPoint Presentation</vt:lpstr>
      <vt:lpstr>PowerPoint Presentation</vt:lpstr>
      <vt:lpstr>PowerPoint Presentation</vt:lpstr>
      <vt:lpstr>Macam-macam distribusi</vt:lpstr>
      <vt:lpstr>PowerPoint Presentation</vt:lpstr>
      <vt:lpstr>Note:</vt:lpstr>
      <vt:lpstr>MODEL PROBABILITAS DARI DATA POPULASI</vt:lpstr>
      <vt:lpstr>HISTOGRAM FREKUENSI RELATIF dan MODEL MATEMATIKANYA</vt:lpstr>
      <vt:lpstr>PowerPoint Presentation</vt:lpstr>
      <vt:lpstr>MACAM-MACAM MODEL DISTRIBUSI PROBABILITAS</vt:lpstr>
      <vt:lpstr>PowerPoint Presentation</vt:lpstr>
      <vt:lpstr>PowerPoint Presentation</vt:lpstr>
      <vt:lpstr>CATATAN: Model distribusi probabilitas merepresentasikan populasi yang ciri-cirinya dinyatakan dalam suatu konstanta (bilangan) yang disebut PARAMETER</vt:lpstr>
      <vt:lpstr>Contoh:</vt:lpstr>
      <vt:lpstr>PowerPoint Presentation</vt:lpstr>
      <vt:lpstr>Sebuah percobaan yang mendemonstrasikan munculnya Distribusi Normal</vt:lpstr>
      <vt:lpstr>Sebuah percobaan yang mendemonstrasikan munculnya Distribusi Normal</vt:lpstr>
      <vt:lpstr>KESIMPULAN</vt:lpstr>
      <vt:lpstr>DEFINISI-DEFINISI</vt:lpstr>
      <vt:lpstr>Definisi</vt:lpstr>
      <vt:lpstr>Definisi-definisi</vt:lpstr>
      <vt:lpstr>Definisi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Statistika</dc:title>
  <dc:creator>Adhi Surya Nugraha</dc:creator>
  <cp:lastModifiedBy>Dominikus Arif</cp:lastModifiedBy>
  <cp:revision>12</cp:revision>
  <dcterms:created xsi:type="dcterms:W3CDTF">2022-02-02T09:48:57Z</dcterms:created>
  <dcterms:modified xsi:type="dcterms:W3CDTF">2022-02-16T05:56:06Z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