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800000"/>
    <a:srgbClr val="6699FF"/>
    <a:srgbClr val="0000FF"/>
    <a:srgbClr val="000099"/>
    <a:srgbClr val="66FF33"/>
    <a:srgbClr val="00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6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991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8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613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795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948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74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098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5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923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96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47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92DF-F479-4A1C-8186-A4FCBF30716A}" type="datetimeFigureOut">
              <a:rPr lang="de-CH" smtClean="0"/>
              <a:t>11.07.2015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A8E-620C-4F1D-BC59-7FA39223BB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360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915964" y="1371803"/>
            <a:ext cx="3420000" cy="34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Bogen 2"/>
          <p:cNvSpPr/>
          <p:nvPr/>
        </p:nvSpPr>
        <p:spPr>
          <a:xfrm rot="19830533">
            <a:off x="1926484" y="1383038"/>
            <a:ext cx="3420000" cy="3420000"/>
          </a:xfrm>
          <a:prstGeom prst="arc">
            <a:avLst>
              <a:gd name="adj1" fmla="val 17975915"/>
              <a:gd name="adj2" fmla="val 2320"/>
            </a:avLst>
          </a:prstGeom>
          <a:ln w="76200">
            <a:gradFill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66FF33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ogen 3"/>
          <p:cNvSpPr/>
          <p:nvPr/>
        </p:nvSpPr>
        <p:spPr>
          <a:xfrm rot="2841621">
            <a:off x="1920133" y="1376689"/>
            <a:ext cx="3420000" cy="3420000"/>
          </a:xfrm>
          <a:prstGeom prst="arc">
            <a:avLst>
              <a:gd name="adj1" fmla="val 17039366"/>
              <a:gd name="adj2" fmla="val 1341554"/>
            </a:avLst>
          </a:prstGeom>
          <a:ln w="76200">
            <a:gradFill>
              <a:gsLst>
                <a:gs pos="0">
                  <a:srgbClr val="000099"/>
                </a:gs>
                <a:gs pos="50000">
                  <a:srgbClr val="0000FF"/>
                </a:gs>
                <a:gs pos="100000">
                  <a:srgbClr val="6699FF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ogen 4"/>
          <p:cNvSpPr/>
          <p:nvPr/>
        </p:nvSpPr>
        <p:spPr>
          <a:xfrm rot="16684069">
            <a:off x="1976487" y="1378551"/>
            <a:ext cx="3420000" cy="3420000"/>
          </a:xfrm>
          <a:prstGeom prst="arc">
            <a:avLst>
              <a:gd name="adj1" fmla="val 20528836"/>
              <a:gd name="adj2" fmla="val 20786071"/>
            </a:avLst>
          </a:prstGeom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 rot="-240000">
            <a:off x="3245892" y="1308700"/>
            <a:ext cx="57274" cy="229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Bogen 9"/>
          <p:cNvSpPr/>
          <p:nvPr/>
        </p:nvSpPr>
        <p:spPr>
          <a:xfrm rot="13206430">
            <a:off x="1918036" y="1362380"/>
            <a:ext cx="3420000" cy="3420000"/>
          </a:xfrm>
          <a:prstGeom prst="arc">
            <a:avLst>
              <a:gd name="adj1" fmla="val 17975915"/>
              <a:gd name="adj2" fmla="val 19841401"/>
            </a:avLst>
          </a:prstGeom>
          <a:ln w="76200">
            <a:gradFill>
              <a:gsLst>
                <a:gs pos="0">
                  <a:srgbClr val="800000"/>
                </a:gs>
                <a:gs pos="50000">
                  <a:srgbClr val="FF0000"/>
                </a:gs>
                <a:gs pos="100000">
                  <a:srgbClr val="FF3300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4456" y="2254766"/>
            <a:ext cx="22797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pIC_MVMp</a:t>
            </a:r>
            <a:endParaRPr lang="de-CH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76736" y="102787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BamHI</a:t>
            </a:r>
            <a:endParaRPr lang="de-C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03115" y="1518692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de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dG</a:t>
            </a:r>
            <a:r>
              <a:rPr lang="de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976638" y="173255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NS1/2</a:t>
            </a:r>
            <a:endParaRPr lang="de-C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498521" y="3378478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VP1/2</a:t>
            </a:r>
            <a:endParaRPr lang="de-C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917581" y="300997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Amp</a:t>
            </a:r>
            <a:r>
              <a:rPr lang="de-CH" sz="1600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6566"/>
              </p:ext>
            </p:extLst>
          </p:nvPr>
        </p:nvGraphicFramePr>
        <p:xfrm>
          <a:off x="464171" y="1556792"/>
          <a:ext cx="4382628" cy="284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314"/>
                <a:gridCol w="2191314"/>
              </a:tblGrid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Plasmid </a:t>
                      </a:r>
                      <a:endParaRPr lang="de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 err="1" smtClean="0">
                          <a:effectLst/>
                        </a:rPr>
                        <a:t>pIC_MVMp</a:t>
                      </a:r>
                      <a:r>
                        <a:rPr lang="de-CH" sz="1100" dirty="0" smtClean="0">
                          <a:effectLst/>
                        </a:rPr>
                        <a:t>*</a:t>
                      </a:r>
                      <a:endParaRPr lang="de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bp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de-CH" sz="1100" dirty="0" smtClean="0">
                          <a:effectLst/>
                          <a:latin typeface="Calibri"/>
                        </a:rPr>
                        <a:t>8992</a:t>
                      </a: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MW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de-CH" sz="1100" smtClean="0">
                          <a:effectLst/>
                          <a:latin typeface="Calibri"/>
                        </a:rPr>
                        <a:t>2’782’973 Da</a:t>
                      </a:r>
                      <a:endParaRPr lang="de-CH" sz="1100">
                        <a:effectLst/>
                        <a:latin typeface="Calibri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OD </a:t>
                      </a:r>
                      <a:r>
                        <a:rPr lang="de-CH" sz="1100" dirty="0" smtClean="0">
                          <a:effectLst/>
                        </a:rPr>
                        <a:t>280 (1:10 </a:t>
                      </a:r>
                      <a:r>
                        <a:rPr lang="de-CH" sz="1100" dirty="0" err="1" smtClean="0">
                          <a:effectLst/>
                        </a:rPr>
                        <a:t>diluted</a:t>
                      </a:r>
                      <a:r>
                        <a:rPr lang="de-CH" sz="1100" dirty="0" smtClean="0">
                          <a:effectLst/>
                        </a:rPr>
                        <a:t>)</a:t>
                      </a:r>
                      <a:endParaRPr lang="de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de-CH" sz="1100" dirty="0" smtClean="0">
                          <a:effectLst/>
                          <a:latin typeface="Calibri"/>
                        </a:rPr>
                        <a:t>1.694</a:t>
                      </a: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OD </a:t>
                      </a:r>
                      <a:r>
                        <a:rPr lang="de-CH" sz="1100" dirty="0" smtClean="0">
                          <a:effectLst/>
                        </a:rPr>
                        <a:t>260 (1:10 </a:t>
                      </a:r>
                      <a:r>
                        <a:rPr lang="de-CH" sz="1100" dirty="0" err="1" smtClean="0">
                          <a:effectLst/>
                        </a:rPr>
                        <a:t>diluted</a:t>
                      </a:r>
                      <a:r>
                        <a:rPr lang="de-CH" sz="1100" dirty="0" smtClean="0">
                          <a:effectLst/>
                        </a:rPr>
                        <a:t>)</a:t>
                      </a:r>
                      <a:endParaRPr lang="de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de-CH" sz="1100" dirty="0" smtClean="0">
                          <a:effectLst/>
                          <a:latin typeface="Calibri"/>
                        </a:rPr>
                        <a:t>3.234</a:t>
                      </a: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OD 260/280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de-CH" sz="1100" dirty="0" smtClean="0">
                          <a:effectLst/>
                          <a:latin typeface="Calibri"/>
                        </a:rPr>
                        <a:t>1.91</a:t>
                      </a: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Concentrtaion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100" dirty="0" smtClean="0">
                          <a:effectLst/>
                        </a:rPr>
                        <a:t>1.617</a:t>
                      </a:r>
                      <a:r>
                        <a:rPr lang="de-CH" sz="1100" baseline="0" dirty="0" smtClean="0">
                          <a:effectLst/>
                        </a:rPr>
                        <a:t> </a:t>
                      </a:r>
                      <a:r>
                        <a:rPr lang="el-GR" sz="1100" dirty="0" smtClean="0">
                          <a:effectLst/>
                        </a:rPr>
                        <a:t>μ</a:t>
                      </a:r>
                      <a:r>
                        <a:rPr lang="de-CH" sz="1100" dirty="0" smtClean="0">
                          <a:effectLst/>
                        </a:rPr>
                        <a:t>g/</a:t>
                      </a:r>
                      <a:r>
                        <a:rPr lang="el-GR" sz="1100" dirty="0">
                          <a:effectLst/>
                        </a:rPr>
                        <a:t>μ</a:t>
                      </a:r>
                      <a:r>
                        <a:rPr lang="de-CH" sz="1100" dirty="0">
                          <a:effectLst/>
                        </a:rPr>
                        <a:t>L</a:t>
                      </a:r>
                      <a:endParaRPr lang="de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Copies / </a:t>
                      </a:r>
                      <a:r>
                        <a:rPr lang="el-GR" sz="1100">
                          <a:effectLst/>
                        </a:rPr>
                        <a:t>μ</a:t>
                      </a:r>
                      <a:r>
                        <a:rPr lang="de-CH" sz="1100">
                          <a:effectLst/>
                        </a:rPr>
                        <a:t>L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de-CH" sz="1100" dirty="0" smtClean="0">
                          <a:effectLst/>
                          <a:latin typeface="Calibri"/>
                        </a:rPr>
                        <a:t>3.499 × 10</a:t>
                      </a:r>
                      <a:r>
                        <a:rPr lang="de-CH" sz="1100" baseline="30000" dirty="0" smtClean="0">
                          <a:effectLst/>
                          <a:latin typeface="Calibri"/>
                        </a:rPr>
                        <a:t>11</a:t>
                      </a:r>
                      <a:endParaRPr lang="de-CH" sz="1100" baseline="30000" dirty="0">
                        <a:effectLst/>
                        <a:latin typeface="Calibri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Date of preparation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de-CH" sz="1100" dirty="0" smtClean="0">
                          <a:effectLst/>
                          <a:latin typeface="Calibri"/>
                        </a:rPr>
                        <a:t>05.05.2015</a:t>
                      </a: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Operator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de-CH" sz="1100" dirty="0" smtClean="0">
                          <a:effectLst/>
                          <a:latin typeface="Calibri"/>
                        </a:rPr>
                        <a:t>R. </a:t>
                      </a:r>
                      <a:r>
                        <a:rPr lang="de-CH" sz="1100" dirty="0" err="1" smtClean="0">
                          <a:effectLst/>
                          <a:latin typeface="Calibri"/>
                        </a:rPr>
                        <a:t>Wolfisberg</a:t>
                      </a: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89585" y="623417"/>
            <a:ext cx="2692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MVM </a:t>
            </a:r>
            <a:r>
              <a:rPr lang="de-CH" b="1" dirty="0" err="1" smtClean="0"/>
              <a:t>infectious</a:t>
            </a:r>
            <a:r>
              <a:rPr lang="de-CH" b="1" dirty="0" smtClean="0"/>
              <a:t> </a:t>
            </a:r>
            <a:r>
              <a:rPr lang="de-CH" b="1" dirty="0" err="1" smtClean="0"/>
              <a:t>clone</a:t>
            </a:r>
            <a:r>
              <a:rPr lang="de-CH" b="1" dirty="0" smtClean="0"/>
              <a:t> </a:t>
            </a:r>
            <a:r>
              <a:rPr lang="de-CH" i="1" dirty="0" err="1" smtClean="0"/>
              <a:t>and</a:t>
            </a:r>
            <a:endParaRPr lang="de-CH" i="1" dirty="0"/>
          </a:p>
          <a:p>
            <a:r>
              <a:rPr lang="de-CH" b="1" dirty="0" err="1" smtClean="0"/>
              <a:t>standard</a:t>
            </a:r>
            <a:r>
              <a:rPr lang="de-CH" b="1" dirty="0" smtClean="0"/>
              <a:t> </a:t>
            </a:r>
            <a:r>
              <a:rPr lang="de-CH" b="1" dirty="0" err="1" smtClean="0"/>
              <a:t>for</a:t>
            </a:r>
            <a:r>
              <a:rPr lang="de-CH" b="1" dirty="0" smtClean="0"/>
              <a:t> </a:t>
            </a:r>
            <a:r>
              <a:rPr lang="de-CH" b="1" dirty="0" err="1" smtClean="0"/>
              <a:t>qPCR</a:t>
            </a:r>
            <a:endParaRPr lang="de-CH" b="1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79" y="146482"/>
            <a:ext cx="1584177" cy="11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7401272" y="1269748"/>
            <a:ext cx="2504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dirty="0"/>
              <a:t>Laboratory: Prof C Kempf</a:t>
            </a:r>
          </a:p>
          <a:p>
            <a:r>
              <a:rPr lang="de-CH" sz="1200" dirty="0" err="1"/>
              <a:t>Dept</a:t>
            </a:r>
            <a:r>
              <a:rPr lang="de-CH" sz="1200" dirty="0"/>
              <a:t> Chemistry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err="1"/>
              <a:t>Biochemistry</a:t>
            </a:r>
            <a:endParaRPr lang="de-CH" sz="1200" dirty="0"/>
          </a:p>
        </p:txBody>
      </p:sp>
      <p:sp>
        <p:nvSpPr>
          <p:cNvPr id="7" name="Rechteck 6"/>
          <p:cNvSpPr/>
          <p:nvPr/>
        </p:nvSpPr>
        <p:spPr>
          <a:xfrm>
            <a:off x="489585" y="4709462"/>
            <a:ext cx="813690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b="1" dirty="0" err="1"/>
              <a:t>Preparation</a:t>
            </a:r>
            <a:r>
              <a:rPr lang="de-CH" sz="1400" b="1" dirty="0"/>
              <a:t>:</a:t>
            </a:r>
            <a:endParaRPr lang="de-CH" sz="1400" dirty="0"/>
          </a:p>
          <a:p>
            <a:r>
              <a:rPr lang="en-US" sz="1400" dirty="0"/>
              <a:t>Briefly, cells (E. coli </a:t>
            </a:r>
            <a:r>
              <a:rPr lang="en-US" sz="1400" dirty="0" smtClean="0"/>
              <a:t>XL-1 blue) </a:t>
            </a:r>
            <a:r>
              <a:rPr lang="en-US" sz="1400" dirty="0"/>
              <a:t>were </a:t>
            </a:r>
            <a:r>
              <a:rPr lang="en-US" sz="1400" dirty="0" smtClean="0"/>
              <a:t>transformed </a:t>
            </a:r>
            <a:r>
              <a:rPr lang="en-US" sz="1400" dirty="0"/>
              <a:t>with the plasmid </a:t>
            </a:r>
            <a:r>
              <a:rPr lang="en-US" sz="1400" dirty="0" err="1" smtClean="0"/>
              <a:t>pIC_MVMp</a:t>
            </a:r>
            <a:r>
              <a:rPr lang="en-US" sz="1400" dirty="0" smtClean="0"/>
              <a:t>, </a:t>
            </a:r>
            <a:r>
              <a:rPr lang="en-US" sz="1400" dirty="0"/>
              <a:t>and </a:t>
            </a:r>
            <a:r>
              <a:rPr lang="en-US" sz="1400" dirty="0" smtClean="0"/>
              <a:t>cultured overnight</a:t>
            </a:r>
            <a:r>
              <a:rPr lang="en-US" sz="1400" dirty="0"/>
              <a:t>. Subsequently the plasmid was isolated using </a:t>
            </a:r>
            <a:r>
              <a:rPr lang="en-US" sz="1400" dirty="0" err="1"/>
              <a:t>Qiagen</a:t>
            </a:r>
            <a:r>
              <a:rPr lang="en-US" sz="1400" dirty="0"/>
              <a:t> Plasmid Midi kit (Cat. </a:t>
            </a:r>
            <a:r>
              <a:rPr lang="en-US" sz="1400" dirty="0" smtClean="0"/>
              <a:t># 12145</a:t>
            </a:r>
            <a:r>
              <a:rPr lang="en-US" sz="1400" dirty="0"/>
              <a:t>). The DNA was </a:t>
            </a:r>
            <a:r>
              <a:rPr lang="en-US" sz="1400" dirty="0" err="1"/>
              <a:t>resuspended</a:t>
            </a:r>
            <a:r>
              <a:rPr lang="en-US" sz="1400" dirty="0"/>
              <a:t> in AE buffer (</a:t>
            </a:r>
            <a:r>
              <a:rPr lang="en-US" sz="1400" dirty="0" err="1"/>
              <a:t>Qiagen</a:t>
            </a:r>
            <a:r>
              <a:rPr lang="en-US" sz="1400" dirty="0"/>
              <a:t> </a:t>
            </a:r>
            <a:r>
              <a:rPr lang="en-US" sz="1400" dirty="0" err="1"/>
              <a:t>Dneasy</a:t>
            </a:r>
            <a:r>
              <a:rPr lang="en-US" sz="1400" dirty="0"/>
              <a:t> Blood &amp; Tissue kit; Cat </a:t>
            </a:r>
            <a:r>
              <a:rPr lang="en-US" sz="1400" dirty="0" smtClean="0"/>
              <a:t># 69506</a:t>
            </a:r>
            <a:r>
              <a:rPr lang="en-US" sz="1400" dirty="0"/>
              <a:t>). DNA concentration (and purity) in the extract was measured by determination </a:t>
            </a:r>
            <a:r>
              <a:rPr lang="en-US" sz="1400" dirty="0" smtClean="0"/>
              <a:t>of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/>
              <a:t>absorption</a:t>
            </a:r>
            <a:r>
              <a:rPr lang="de-CH" sz="1400" dirty="0"/>
              <a:t> at OD260/280</a:t>
            </a:r>
            <a:r>
              <a:rPr lang="de-CH" sz="1400" dirty="0" smtClean="0"/>
              <a:t>.</a:t>
            </a:r>
          </a:p>
          <a:p>
            <a:endParaRPr lang="de-CH" sz="1400" dirty="0" smtClean="0"/>
          </a:p>
          <a:p>
            <a:endParaRPr lang="de-CH" sz="1400" dirty="0" smtClean="0"/>
          </a:p>
          <a:p>
            <a:r>
              <a:rPr lang="de-CH" sz="1200" dirty="0" smtClean="0"/>
              <a:t>*The </a:t>
            </a:r>
            <a:r>
              <a:rPr lang="de-CH" sz="1200" dirty="0" err="1" smtClean="0"/>
              <a:t>plasmid</a:t>
            </a:r>
            <a:r>
              <a:rPr lang="de-CH" sz="1200" dirty="0" smtClean="0"/>
              <a:t> was </a:t>
            </a:r>
            <a:r>
              <a:rPr lang="de-CH" sz="1200" dirty="0" err="1" smtClean="0"/>
              <a:t>obtained</a:t>
            </a:r>
            <a:r>
              <a:rPr lang="de-CH" sz="1200" dirty="0" smtClean="0"/>
              <a:t> </a:t>
            </a:r>
            <a:r>
              <a:rPr lang="de-CH" sz="1200" dirty="0" err="1" smtClean="0"/>
              <a:t>from</a:t>
            </a:r>
            <a:r>
              <a:rPr lang="de-CH" sz="1200" dirty="0" smtClean="0"/>
              <a:t> Prof J.M. </a:t>
            </a:r>
            <a:r>
              <a:rPr lang="de-CH" sz="1200" dirty="0" err="1" smtClean="0"/>
              <a:t>Almendral</a:t>
            </a:r>
            <a:r>
              <a:rPr lang="de-CH" sz="1200" dirty="0" smtClean="0"/>
              <a:t>, </a:t>
            </a:r>
            <a:r>
              <a:rPr lang="es-ES" sz="1200" dirty="0"/>
              <a:t>Centro de Biología Molecular "Severo </a:t>
            </a:r>
            <a:r>
              <a:rPr lang="es-ES" sz="1200" dirty="0" smtClean="0"/>
              <a:t>Ochoa“; Nicolás </a:t>
            </a:r>
            <a:r>
              <a:rPr lang="es-ES" sz="1200" dirty="0"/>
              <a:t>Cabrera 1 Campus de la Universidad Autónoma de Madrid. Cantoblanco. 28049 Madrid. Spain</a:t>
            </a:r>
            <a:r>
              <a:rPr lang="es-ES" sz="1200" dirty="0" smtClean="0"/>
              <a:t>. </a:t>
            </a:r>
            <a:r>
              <a:rPr lang="es-ES" sz="1200" i="1" dirty="0" smtClean="0"/>
              <a:t>MVM coding region confirmed by sequencing</a:t>
            </a:r>
            <a:r>
              <a:rPr lang="es-ES" sz="1200" dirty="0" smtClean="0"/>
              <a:t>.</a:t>
            </a:r>
            <a:endParaRPr lang="de-CH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489585" y="6165304"/>
            <a:ext cx="8136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52" y="2060848"/>
            <a:ext cx="191452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11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200472" y="230302"/>
            <a:ext cx="9505056" cy="6397397"/>
            <a:chOff x="272480" y="404664"/>
            <a:chExt cx="9505056" cy="6397397"/>
          </a:xfrm>
        </p:grpSpPr>
        <p:sp>
          <p:nvSpPr>
            <p:cNvPr id="2" name="Textfeld 1"/>
            <p:cNvSpPr txBox="1"/>
            <p:nvPr/>
          </p:nvSpPr>
          <p:spPr>
            <a:xfrm>
              <a:off x="272480" y="404664"/>
              <a:ext cx="9505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b="1" dirty="0" err="1" smtClean="0"/>
                <a:t>Sequence</a:t>
              </a:r>
              <a:r>
                <a:rPr lang="de-CH" sz="900" b="1" dirty="0" smtClean="0"/>
                <a:t> </a:t>
              </a:r>
              <a:r>
                <a:rPr lang="de-CH" sz="900" b="1" dirty="0" err="1" smtClean="0"/>
                <a:t>plasmid</a:t>
              </a:r>
              <a:r>
                <a:rPr lang="de-CH" sz="900" b="1" dirty="0" smtClean="0"/>
                <a:t> </a:t>
              </a:r>
              <a:r>
                <a:rPr lang="de-CH" sz="900" b="1" dirty="0" err="1" smtClean="0"/>
                <a:t>pIC_MVMp</a:t>
              </a:r>
              <a:r>
                <a:rPr lang="de-CH" sz="900" b="1" dirty="0" smtClean="0"/>
                <a:t> (</a:t>
              </a:r>
              <a:r>
                <a:rPr lang="de-CH" sz="900" b="1" dirty="0" smtClean="0">
                  <a:solidFill>
                    <a:srgbClr val="FF0000"/>
                  </a:solidFill>
                </a:rPr>
                <a:t>MVM </a:t>
              </a:r>
              <a:r>
                <a:rPr lang="de-CH" sz="900" b="1" dirty="0" err="1" smtClean="0">
                  <a:solidFill>
                    <a:srgbClr val="FF0000"/>
                  </a:solidFill>
                </a:rPr>
                <a:t>sequence</a:t>
              </a:r>
              <a:r>
                <a:rPr lang="de-CH" sz="1200" b="1" dirty="0" smtClean="0"/>
                <a:t>)</a:t>
              </a:r>
            </a:p>
            <a:p>
              <a:endParaRPr lang="de-CH" sz="1200" b="1" dirty="0" smtClean="0"/>
            </a:p>
          </p:txBody>
        </p:sp>
        <p:sp>
          <p:nvSpPr>
            <p:cNvPr id="3" name="Rechteck 2"/>
            <p:cNvSpPr/>
            <p:nvPr/>
          </p:nvSpPr>
          <p:spPr>
            <a:xfrm>
              <a:off x="272480" y="692696"/>
              <a:ext cx="9480276" cy="6109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CH" sz="850" dirty="0"/>
                <a:t>ttcttgaagacgaaagggcctcgtgatacgcctatttttataggttaatgtcatgataataatggtttcttagacgtcaggtggcacttttcggggaaatgtgcgcggaacccctatttgtttatttttctaaatacattcaaatatgtatccgctcatgagacaataaccctgataaatgcttcaataatattgaaaaaggaagagtatgagtattcaacatttccgtgtcgcccttattcccttttttgcggcattttgccttcctgtttttgctcacccagaaacgctggtgaaagtaaaagatgctgaagatcagttgggtgcacgagtgggttacatcgaactggatctcaacagcggtaagatccttgagagttttcgccccgaagaacgttttccaatgatgagcacttttaaagttctgctatgtggcgcggtattatcccgtgttgacgccgggcaagagcaactcggtcgccgcatacactattctcagaatgacttggttgagtactcaccagtcacagaaaagcatcttacggatggcatgacagtaagagaattatgcagtgctgccataaccatgagtgataacactgcggccaacttacttctgacaacgatcggaggaccgaaggagctaaccgcttttttgcacaacatgggggatcatgtaactcgccttgatcgttgggaaccggagctgaatgaagccataccaaacgacgagcgtgacaccacgatgcctgcagcaatggcaacaacgttgcgcaaactattaactggcgaactacttactctagcttcccggcaacaattaatagactggatggaggcggataaagttgcaggaccacttctgcgctcggcccttccggctggctggtttattgctgataaatctggagccggtgagcgtgggtctcgcggtatcattgcagcactggggccagatggtaagccctcccgtatcgtagttatctacacgacggggagtcaggcaactatggatgaacgaaatagacagatcgctgagataggtgcctcactgattaagcattggtaactgtcagaccaagtttactcatatatactttagattgatttaaaacttcatttttaatttaaaaggatctaggtgaagatcctttttgataatctcatgaccaaaatcccttaacgtgagttttcgttccactgagcgtcagaccccgtagaaaagatcaaaggatcttcttgagatcctttttttctgcgcgtaatctgctgcttgcaaacaaaaaaaccaccgctaccagcggtggtttgtttgccggatcaagagctaccaactctttttccgaaggtaactggcttcagcagagcgcagataccaaatactgtccttctagtgtagccgtagttaggccaccacttcaagaactctgtagcaccgcctacatacctcgctctgctaatcctgttaccagtggctgctgccagtggcgataagtcgtgtcttaccgggttggactcaagacgatagttaccggataaggcgcagcggtcgggctgaacggggggttcgtgcacacagcccagcttggagcgaacgacctacaccgaactgagatacctacagcgtgagctatgagaaagcgccacgcttcccgaagggagaaaggcggacaggtatccggtaagcggcagggtcggaacaggagagcgcacgagggagcttccagggggaaacgcctggtatctttatagtcctgtcgggtttcgccacctctgacttgagcgtcgatttttgtgatgctcgtcaggggggcggagcctatggaaaaacgccagcaacgcggcctttttacggttcctggccttttgctggccttttgctcacatgttctttcctgcgttatcccctgattctgtggataaccgtattaccgcctttgagtgagctgataccgctcgccgcagccgaacgaccgagcgcagcgagtcagtgagcgaggaagcggaagagcgcctgatgcggtattttctccttacgcatctgtgcggtatttcacaccgcatatggtgcactctcagtacaatctgctctgatgccgcatagttaagccagtatacactccgctatcgctacgtgactgggtcatggctgcgccccgacacccgccaacacccgctgacgcgccctgacgggcttgtctgctcccggcatccgcttacagacaagctgtgaccgtctccgggagctgcatgtgtcagaggttttcaccgtcatcaccgaaacgcgcgaggcagctgcggtaaagctcatcagcgtggtcgtgaagcgattcacagatgtctgcctgttcatccgcgtccagctcgttgagtttctccagaagcgttaatgtctggcttctgataaagcgggccatgttaagggcggttttttcctgtttggtcacttgatgcctccgtgtaagggggaatttctgttcatgggggtaatgataccgatgaaacgagagaggatgctcacgatacgggttactgatgatgaacatgcccggttactggaacgttgtgagggtaaacaactggcggtatggatgcggcgggaccagagaaaaatcactcagggtcaatgccagcgcttcgttaatacagatgtaggtgttccacagggtagccagcagcatcctgcgatgcagatccggaacataatggtgcagggcgctgacttccgcgtttccagactttacgaaacacggaaaccgaagaccattcatgttgttgctcaggtcgcagacgttttgcagcagcagtcgcttcacgttcgctcgcgtatcggtgattcattctgctaaccagtaaggcaaccccgccagcctagccgggtcctcaacgacaggagcacgatcatgcgcacccgtggccaggacccaacgctgcccgagatgcgccgcgtgcggctgctggagatggcggacgcgatggatatgttctgccaagggttggtttgcgcattcacagttctccgcaagaattgattggctccaattcttggagtggtgaatccgttagcgaggtgccgccggcttccattcaggtcgaggtggcccggctccatgcaccgcgacgcaacgcggggaggcagacaaggtatagggcggcgcctacaatccatgccaacccgttccatgtgctcgccgaggcggcataaatcgccgtgacgatcagcggtccagtgatcgaagttaggctggtaagagccgcgagcgatccttgaagctgtccctgatggtcgtcatctacctgcctggacagcatggcctgcaacgcgggcatcccgatgccgccggaagcgagaagaatcataatggggaaggccatccagcctcgcgtcgcgaacgccagcaagacgtagcccagcgcgtcggccgccatgccggcgataatggcctgcttctcgccgaaacgtttggtggcgggaccagtgacgaaggcttgagcgagggcgtgcaagattccgaataccgcaagcgacaggccgatcatcgtcgcgctccagcgaaagcggtcctcgccgaaaatgacccagagcgctgccggcacctgtcctacgagttgcatgataaagaagacagtcataagtgcggcgacgatagtcatgccccgcgcccaccggaaggagctgactgggttgaaggctctcaagggcatcggtcgacgctctcccttatgcgactcctgcattaggaagcagcccagtagtaggttgaggccgttgagcaccgccgccgcaaggaatggtgcatgcaaggagatggcgcccaacagtcccccggccacggggcctgccaccatacccacgccgaaacaagcgctcatgagcccgaagtggcgagcccgatcttccccatcggtgatgtcggcgatataggcgccagcaaccgcacctgtggcgccggtgatgccggccacgatgcgtccggcgtagaggatccgggggggggggggg</a:t>
              </a:r>
              <a:r>
                <a:rPr lang="de-CH" sz="850" dirty="0">
                  <a:solidFill>
                    <a:srgbClr val="FF0000"/>
                  </a:solidFill>
                </a:rPr>
                <a:t>ttttagaactgaccaaccatgttcacgtaagtgacgtgatgacgcgcgctgcgcgcgctgccttcggcagtcacacgtcacttacgtttcacatggttggtcagttctaaaaatgataagcggttcagggagtttaaaccaaggcgcgaaaaggaagtgggcgtggtttaaagtatataagcaactactgaagtcagttacttatcttttctttcattctgtgagtcgagacgcacagaaagagagtaaccaactaaccatggctggaaatgcttactctgatgaagttttgggagcaaccaactggttaaaggaaaaaagtaaccaggaagtgttctcatttgtttttaaaaatgaaaatgttcaactgaatggaaaagatatcggatggaatagttacaaaaaagagctgcaggaggacgagctgaaatctttacaacgaggagcggaaactacttgggaccaaagcgaggacatggaatgggaaaccacagtggatgaaatgaccaaaaagcaagtattcatttttgattctttggttaaaaaatgtttatttgaagtgcttaacacaaagaatatatttcctggtgatgttaattggtttgtgcaacatgaatgggnaaaagaccaaggctggcactgccatgtactaattggaggaaaggactttagtcaagctcaagggaaatggtggagaag</a:t>
              </a:r>
              <a:r>
                <a:rPr lang="en-GB" sz="850" dirty="0">
                  <a:solidFill>
                    <a:srgbClr val="FF0000"/>
                  </a:solidFill>
                </a:rPr>
                <a:t>gcaactaaatgtttactggagcagatggttggtaacagcctgtaatgtgcaactaacaccagctgaaagaattaaactaagagaaatagcagaagacaatgagtgggttactctacttacttataagcataagcaaaccaaaaaagactataccaagtgtgttctttttggaaacatgattgcttactattttttaactaaaaagaaaataagcactagtccaccaagagacggaggctattttctttagcagtgactttggctggaaaactaactttttaaaagaaggcgagcgccatctagtgagcaaactatacactgatgacatgcggccagaaacggttgaaaccacagtaaccactgcgcaggaaactaagcgcggcagaattcaaactaaaaaagaagtttctattaaaactacacttaaagagctggtgcataaaagagtaacctcaccagaggactggatgatgatgcagccagacagttacattgaaatgatggctcaaccaggtggagaaaacctgctgaaaaatacgctagagatttgtacactaactctagccagaaccaaaacagcatttgacttaattttagaaaaagctgaaaccagcaaactaaccaacttttcactgcctgacacaagaacctgcagaatttttgcttttcatggctggaactatgttaaagtttgccatgctatttgctgtgttttaaacagacaaggaggcaaaagaaatactgttttatttcatggaccagccagcacaggcaaatctattattgcacaagccatagcacaagcagttggcaatgttggttgctataatgcagccaatgtaaactttccatttaatgactgtaccaacaagaacttgatttgggtagaagaagctggtaactttggacagcaagtaaaccagtttaaagccatttgctctggtcaaactattcgcattgatcaaaaaggaaaaggcagcaaanagattgaaccaacaccagtcatcatgaccacaaatgagaacattacagtggtcagaataggctgcgaagaaagaccagaacacactcaaccaatcagagacagaatgcttaacattcatctaacacataccttgcctggtgactttggtttggttgacaaaaatgaatggcccatgatttgtgcttggttggtaaagaatggttaccaatctaccatggcaagctactgtgctaaatggggcaaagttcctgattggtcagaaaactgggcggagccaaaggtgccaactcctataaatttactaggttcggcacgctcaccattcacgacaccgaaaagtacgcctctcagccagaactatgcactaactccacttgcatcggatctcgaggacctggctttagagccttggagcacaccaaatactcctgttgcgggcactgcagaaacccagaacactggggaagctggttccaaagcctgccaagatggtcaactgagcccaacttggtcagagatcgaggaggatttgagagcgtgcttcggtgcggaaccgttgaagaaagacttcagcgagccgctgaacttggactaaggtacgatggcgcctccagctaaaagagctaaaagaggtaagggtttaagggatggttggttggtggggtattaatgtttaattacctgttttacaggcctgaaatcacttggttttaggttgggtgcctcctggctacaagtacctgggaccagggaacagccttgaccaaggagaaccaaccaatccatctgacgccgctgccaaagagcacgacgaggcctatgatcaatacatcaaatctggaaaaaatccttacctgtacttctctgctgctgatcaacgctttattgaccaaaccaaggacgccaaagactggggaggcaaggttggtcactacttttttagaaccaagcgcgcttttgcacctaagcttgctactgactctgaacctggaacttctggtgtaagcagagctggtaaacgcactagaccacctgcttacatttttattaaccaagccagagctaanaanaaacttacttcttctgctgcacagcaaagcagtcaaaccatgagtgatggcaccagccaacctgacagcggaaacgctgtccantcagctgcaagagttgaacgagcagctgacgnccctggaggctctgggggtgggggctctggcgggggtggggttggtgtttctactgggtcttatgataatcaaacgcattatagattcttgggtgacggctgggtagaaattactgcactagcaactagactagtacatttaaacatgcctaaatcagaaaactattgcagaatcagagttcacaatacaacagacacatcagtcaaaggcaacatggcaaaagatgatgctcatgagcaaatttggacaccatggagcttggtggatgctaatgcttggggagtttggctccagccaagtgactggcaatacatttgcaacaccatgagccagcttaacttggtatcacttgatcaagaaatattcaatgtagtgctgaaaactgttacagagcaagacttaggaggtcaagctataaaaatatacaacaatgaccttacagcttgcatgatggttgcagtagactcaaacaacattttgccatacacacctgcagcaaactcaatggaaacacttggtttctacccctggaaaccaaccatagcatcaccatacaggtactatttttgcgttgacagagatctttcagtgacctacgaaaatcaagaaggcacagttgaacataatgtgatgggaacaccaaaaggaatgaattctcaattttttaccattgagaacacacaacaaatcacattgctcagaacaggggacgaatttgccacaggcacttactactttgacacaaatccagttaaactcacacacacgtggcaaaccaaccgtcaacttggacagcctccactgctgtcaacctttcctgaagctgacactgatgcaggtacacttactgctcaagggagcagacatggaacaacacaaatgggggttaactgggtgagtgaagcaatcagaaccagacctgctcaagtaggattttgtcaaccacaccatgactttgaagccagcagagctggaccatttgctgccncaaaagttccagcagatattactcaaggagtagacaaagaagccaatggcagtgttagatacagttatggcaaacagcatggtgaaaattgggcttcacatggaccagcaccagagcgctacacatgggatgaaacaagctttggttcaggtagagacaccaaagatggttttattcaatcagcaccactagttgttccaccaccactaaatggcattcttacaaatgcaaaccctattgggactaaaaatgacattcatttttcaaatgtttttaacagctatggtccactaactgcattttcacacccaagtcctgtataccctcaaggacaaatatgggacaaagaactagatcttgaacacaaacctagacttcacataactgctccatttgtttgtaaaaacaatgcacctggacaaatgttggttagattaggaccaaacctaactgaccaatatgatccaaacggagccacactttctagaattgttacatatggtacatttttctggaaaggaaaactaaccatgagagcaaaacttagagctaacaccacttggaacccagtgtaccaagtaagtgctgaagacaatggcaactcatacatgagtgtaactaaatggctaccaactgctactggaaacatgcagtctgtgccgcttataacaagacctgttgctagaaatacttactaactaaccatgctttttctttctgtacttcatatattattaagactaatanagatacaacatagaaatataatattacatatagatttaagaaatagaataatatggtacttagtaactgttaanaataatagaacctttggaataacaagatagttagttggttaatgttagatagaataagaagatcatgtataatgaataaaagggtggaagggtggttggtaggttaatgttagatagaataagaagatcatgtataatgaataaaagggtggaagggtggttggtaggtattcccttagacttgatgttaaggaccaaaaaaataataaaacttttttaaaactcaaccaagactactgtctattcagtgaaccaactgaaccattagtattactatgtttttagggtggga</a:t>
              </a:r>
              <a:r>
                <a:rPr lang="de-CH" sz="850" dirty="0" err="1"/>
                <a:t>ggtcaatcaatcaggaa</a:t>
              </a:r>
              <a:endParaRPr lang="de-CH" sz="8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23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505200"/>
            <a:ext cx="191452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9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A4-Papier (210x297 mm)</PresentationFormat>
  <Paragraphs>37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Kempf_Lab</dc:creator>
  <cp:lastModifiedBy>Raphael Wolfisberg</cp:lastModifiedBy>
  <cp:revision>15</cp:revision>
  <dcterms:created xsi:type="dcterms:W3CDTF">2015-06-22T13:44:07Z</dcterms:created>
  <dcterms:modified xsi:type="dcterms:W3CDTF">2015-07-11T15:50:56Z</dcterms:modified>
</cp:coreProperties>
</file>