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6" r:id="rId4"/>
  </p:sldIdLst>
  <p:sldSz cx="6858000" cy="9144000" type="screen4x3"/>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72" autoAdjust="0"/>
  </p:normalViewPr>
  <p:slideViewPr>
    <p:cSldViewPr>
      <p:cViewPr>
        <p:scale>
          <a:sx n="70" d="100"/>
          <a:sy n="70" d="100"/>
        </p:scale>
        <p:origin x="-1992" y="-48"/>
      </p:cViewPr>
      <p:guideLst>
        <p:guide orient="horz" pos="2880"/>
        <p:guide pos="2160"/>
      </p:guideLst>
    </p:cSldViewPr>
  </p:slideViewPr>
  <p:notesTextViewPr>
    <p:cViewPr>
      <p:scale>
        <a:sx n="1" d="1"/>
        <a:sy n="1" d="1"/>
      </p:scale>
      <p:origin x="24"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85621" cy="500936"/>
          </a:xfrm>
          <a:prstGeom prst="rect">
            <a:avLst/>
          </a:prstGeom>
        </p:spPr>
        <p:txBody>
          <a:bodyPr vert="horz" lIns="92720" tIns="46360" rIns="92720" bIns="46360" rtlCol="0"/>
          <a:lstStyle>
            <a:lvl1pPr algn="l">
              <a:defRPr sz="1200"/>
            </a:lvl1pPr>
          </a:lstStyle>
          <a:p>
            <a:endParaRPr lang="en-GB"/>
          </a:p>
        </p:txBody>
      </p:sp>
      <p:sp>
        <p:nvSpPr>
          <p:cNvPr id="3" name="Datumsplatzhalter 2"/>
          <p:cNvSpPr>
            <a:spLocks noGrp="1"/>
          </p:cNvSpPr>
          <p:nvPr>
            <p:ph type="dt" idx="1"/>
          </p:nvPr>
        </p:nvSpPr>
        <p:spPr>
          <a:xfrm>
            <a:off x="3900934" y="1"/>
            <a:ext cx="2985621" cy="500936"/>
          </a:xfrm>
          <a:prstGeom prst="rect">
            <a:avLst/>
          </a:prstGeom>
        </p:spPr>
        <p:txBody>
          <a:bodyPr vert="horz" lIns="92720" tIns="46360" rIns="92720" bIns="46360" rtlCol="0"/>
          <a:lstStyle>
            <a:lvl1pPr algn="r">
              <a:defRPr sz="1200"/>
            </a:lvl1pPr>
          </a:lstStyle>
          <a:p>
            <a:fld id="{05E1AECA-A1E8-4936-BFE8-407C891E9B23}" type="datetimeFigureOut">
              <a:rPr lang="en-GB" smtClean="0"/>
              <a:t>01/04/2015</a:t>
            </a:fld>
            <a:endParaRPr lang="en-GB"/>
          </a:p>
        </p:txBody>
      </p:sp>
      <p:sp>
        <p:nvSpPr>
          <p:cNvPr id="4" name="Folienbildplatzhalter 3"/>
          <p:cNvSpPr>
            <a:spLocks noGrp="1" noRot="1" noChangeAspect="1"/>
          </p:cNvSpPr>
          <p:nvPr>
            <p:ph type="sldImg" idx="2"/>
          </p:nvPr>
        </p:nvSpPr>
        <p:spPr>
          <a:xfrm>
            <a:off x="2036763" y="752475"/>
            <a:ext cx="2814637" cy="3756025"/>
          </a:xfrm>
          <a:prstGeom prst="rect">
            <a:avLst/>
          </a:prstGeom>
          <a:noFill/>
          <a:ln w="12700">
            <a:solidFill>
              <a:prstClr val="black"/>
            </a:solidFill>
          </a:ln>
        </p:spPr>
        <p:txBody>
          <a:bodyPr vert="horz" lIns="92720" tIns="46360" rIns="92720" bIns="46360" rtlCol="0" anchor="ctr"/>
          <a:lstStyle/>
          <a:p>
            <a:endParaRPr lang="en-GB"/>
          </a:p>
        </p:txBody>
      </p:sp>
      <p:sp>
        <p:nvSpPr>
          <p:cNvPr id="5" name="Notizenplatzhalter 4"/>
          <p:cNvSpPr>
            <a:spLocks noGrp="1"/>
          </p:cNvSpPr>
          <p:nvPr>
            <p:ph type="body" sz="quarter" idx="3"/>
          </p:nvPr>
        </p:nvSpPr>
        <p:spPr>
          <a:xfrm>
            <a:off x="688495" y="4759695"/>
            <a:ext cx="5511174" cy="4508420"/>
          </a:xfrm>
          <a:prstGeom prst="rect">
            <a:avLst/>
          </a:prstGeom>
        </p:spPr>
        <p:txBody>
          <a:bodyPr vert="horz" lIns="92720" tIns="46360" rIns="92720" bIns="4636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9516167"/>
            <a:ext cx="2985621" cy="500936"/>
          </a:xfrm>
          <a:prstGeom prst="rect">
            <a:avLst/>
          </a:prstGeom>
        </p:spPr>
        <p:txBody>
          <a:bodyPr vert="horz" lIns="92720" tIns="46360" rIns="92720" bIns="46360" rtlCol="0" anchor="b"/>
          <a:lstStyle>
            <a:lvl1pPr algn="l">
              <a:defRPr sz="1200"/>
            </a:lvl1pPr>
          </a:lstStyle>
          <a:p>
            <a:endParaRPr lang="en-GB"/>
          </a:p>
        </p:txBody>
      </p:sp>
      <p:sp>
        <p:nvSpPr>
          <p:cNvPr id="7" name="Foliennummernplatzhalter 6"/>
          <p:cNvSpPr>
            <a:spLocks noGrp="1"/>
          </p:cNvSpPr>
          <p:nvPr>
            <p:ph type="sldNum" sz="quarter" idx="5"/>
          </p:nvPr>
        </p:nvSpPr>
        <p:spPr>
          <a:xfrm>
            <a:off x="3900934" y="9516167"/>
            <a:ext cx="2985621" cy="500936"/>
          </a:xfrm>
          <a:prstGeom prst="rect">
            <a:avLst/>
          </a:prstGeom>
        </p:spPr>
        <p:txBody>
          <a:bodyPr vert="horz" lIns="92720" tIns="46360" rIns="92720" bIns="46360" rtlCol="0" anchor="b"/>
          <a:lstStyle>
            <a:lvl1pPr algn="r">
              <a:defRPr sz="1200"/>
            </a:lvl1pPr>
          </a:lstStyle>
          <a:p>
            <a:fld id="{CA9B5AF2-5259-4403-A077-05ED9C765A48}" type="slidenum">
              <a:rPr lang="en-GB" smtClean="0"/>
              <a:t>‹Nr.›</a:t>
            </a:fld>
            <a:endParaRPr lang="en-GB"/>
          </a:p>
        </p:txBody>
      </p:sp>
    </p:spTree>
    <p:extLst>
      <p:ext uri="{BB962C8B-B14F-4D97-AF65-F5344CB8AC3E}">
        <p14:creationId xmlns:p14="http://schemas.microsoft.com/office/powerpoint/2010/main" val="10978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t>
            </a:r>
            <a:r>
              <a:rPr lang="en-GB" dirty="0" err="1"/>
              <a:t>Parvovirinae</a:t>
            </a:r>
            <a:r>
              <a:rPr lang="en-GB" dirty="0"/>
              <a:t> subfamily. The genera of the </a:t>
            </a:r>
            <a:r>
              <a:rPr lang="en-GB" dirty="0" err="1"/>
              <a:t>Parvovirinae</a:t>
            </a:r>
            <a:r>
              <a:rPr lang="en-GB" dirty="0"/>
              <a:t> subfamily are depicted in a phylogenetic tree. Phylogenetic analysis is based on the amino acid sequence of the non-structural protein, NS1. The size of the </a:t>
            </a:r>
            <a:r>
              <a:rPr lang="en-GB" dirty="0" err="1"/>
              <a:t>color</a:t>
            </a:r>
            <a:r>
              <a:rPr lang="en-GB" dirty="0"/>
              <a:t> block for each genus indicates the relative number of species currently recognized, as an indicator of its diversity. Asterisks denote the names of new genera.</a:t>
            </a:r>
          </a:p>
        </p:txBody>
      </p:sp>
      <p:sp>
        <p:nvSpPr>
          <p:cNvPr id="4" name="Foliennummernplatzhalter 3"/>
          <p:cNvSpPr>
            <a:spLocks noGrp="1"/>
          </p:cNvSpPr>
          <p:nvPr>
            <p:ph type="sldNum" sz="quarter" idx="10"/>
          </p:nvPr>
        </p:nvSpPr>
        <p:spPr/>
        <p:txBody>
          <a:bodyPr/>
          <a:lstStyle/>
          <a:p>
            <a:fld id="{CA9B5AF2-5259-4403-A077-05ED9C765A48}" type="slidenum">
              <a:rPr lang="en-GB" smtClean="0"/>
              <a:t>1</a:t>
            </a:fld>
            <a:endParaRPr lang="en-GB"/>
          </a:p>
        </p:txBody>
      </p:sp>
    </p:spTree>
    <p:extLst>
      <p:ext uri="{BB962C8B-B14F-4D97-AF65-F5344CB8AC3E}">
        <p14:creationId xmlns:p14="http://schemas.microsoft.com/office/powerpoint/2010/main" val="146467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smtClean="0">
                <a:solidFill>
                  <a:schemeClr val="tx1"/>
                </a:solidFill>
                <a:effectLst/>
                <a:latin typeface="+mn-lt"/>
                <a:ea typeface="+mn-ea"/>
                <a:cs typeface="+mn-cs"/>
              </a:rPr>
              <a:t>Surface topology groups among members of the </a:t>
            </a:r>
            <a:r>
              <a:rPr lang="en-GB" sz="1200" kern="1200" dirty="0" err="1" smtClean="0">
                <a:solidFill>
                  <a:schemeClr val="tx1"/>
                </a:solidFill>
                <a:effectLst/>
                <a:latin typeface="+mn-lt"/>
                <a:ea typeface="+mn-ea"/>
                <a:cs typeface="+mn-cs"/>
              </a:rPr>
              <a:t>Parvoviridae</a:t>
            </a:r>
            <a:r>
              <a:rPr lang="en-GB" sz="1200" kern="1200" dirty="0" smtClean="0">
                <a:solidFill>
                  <a:schemeClr val="tx1"/>
                </a:solidFill>
                <a:effectLst/>
                <a:latin typeface="+mn-lt"/>
                <a:ea typeface="+mn-ea"/>
                <a:cs typeface="+mn-cs"/>
              </a:rPr>
              <a:t> family. Stereo, depth cued (blue-red-yellow-white) capsid surface illustration of representative members of the two subfamilies of the parvoviruses. The virus and the genus to which it belongs are indicated. A viral asymmetric unit bound </a:t>
            </a:r>
            <a:r>
              <a:rPr lang="en-GB" sz="1200" kern="1200" smtClean="0">
                <a:solidFill>
                  <a:schemeClr val="tx1"/>
                </a:solidFill>
                <a:effectLst/>
                <a:latin typeface="+mn-lt"/>
                <a:ea typeface="+mn-ea"/>
                <a:cs typeface="+mn-cs"/>
              </a:rPr>
              <a:t>(white triangle</a:t>
            </a:r>
            <a:r>
              <a:rPr lang="en-GB" sz="1200" kern="1200" dirty="0" smtClean="0">
                <a:solidFill>
                  <a:schemeClr val="tx1"/>
                </a:solidFill>
                <a:effectLst/>
                <a:latin typeface="+mn-lt"/>
                <a:ea typeface="+mn-ea"/>
                <a:cs typeface="+mn-cs"/>
              </a:rPr>
              <a:t>) is shown by a 2-fold (2f), two 3-folds (3f) and a 5-fold (5f) axis on the </a:t>
            </a:r>
            <a:r>
              <a:rPr lang="en-GB" sz="1200" kern="1200" dirty="0" err="1" smtClean="0">
                <a:solidFill>
                  <a:schemeClr val="tx1"/>
                </a:solidFill>
                <a:effectLst/>
                <a:latin typeface="+mn-lt"/>
                <a:ea typeface="+mn-ea"/>
                <a:cs typeface="+mn-cs"/>
              </a:rPr>
              <a:t>GmDNV</a:t>
            </a:r>
            <a:r>
              <a:rPr lang="en-GB"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image. A horizontal scale bar (100 Å) for diameter measurement and a vertical </a:t>
            </a:r>
            <a:r>
              <a:rPr lang="en-GB" sz="1200" kern="1200" dirty="0" err="1" smtClean="0">
                <a:solidFill>
                  <a:schemeClr val="tx1"/>
                </a:solidFill>
                <a:effectLst/>
                <a:latin typeface="+mn-lt"/>
                <a:ea typeface="+mn-ea"/>
                <a:cs typeface="+mn-cs"/>
              </a:rPr>
              <a:t>color</a:t>
            </a:r>
            <a:r>
              <a:rPr lang="en-GB" sz="1200" kern="1200" dirty="0" smtClean="0">
                <a:solidFill>
                  <a:schemeClr val="tx1"/>
                </a:solidFill>
                <a:effectLst/>
                <a:latin typeface="+mn-lt"/>
                <a:ea typeface="+mn-ea"/>
                <a:cs typeface="+mn-cs"/>
              </a:rPr>
              <a:t> bar depicting </a:t>
            </a:r>
            <a:r>
              <a:rPr lang="en-GB" sz="1200" kern="1200" dirty="0" err="1" smtClean="0">
                <a:solidFill>
                  <a:schemeClr val="tx1"/>
                </a:solidFill>
                <a:effectLst/>
                <a:latin typeface="+mn-lt"/>
                <a:ea typeface="+mn-ea"/>
                <a:cs typeface="+mn-cs"/>
              </a:rPr>
              <a:t>color</a:t>
            </a:r>
            <a:r>
              <a:rPr lang="en-GB" sz="1200" kern="1200" dirty="0" smtClean="0">
                <a:solidFill>
                  <a:schemeClr val="tx1"/>
                </a:solidFill>
                <a:effectLst/>
                <a:latin typeface="+mn-lt"/>
                <a:ea typeface="+mn-ea"/>
                <a:cs typeface="+mn-cs"/>
              </a:rPr>
              <a:t> cueing as a function of particle radius in Å are shown on the right hand side. These images were computed from atomic coordinates using the UCSF-Chimera program (ref), and all are rendered at the same resolution (7.9 A) and magnification.  The figure was adapted from (ref.).</a:t>
            </a:r>
            <a:endParaRPr lang="en-GB"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CA9B5AF2-5259-4403-A077-05ED9C765A48}" type="slidenum">
              <a:rPr lang="en-GB" smtClean="0"/>
              <a:t>2</a:t>
            </a:fld>
            <a:endParaRPr lang="en-GB"/>
          </a:p>
        </p:txBody>
      </p:sp>
    </p:spTree>
    <p:extLst>
      <p:ext uri="{BB962C8B-B14F-4D97-AF65-F5344CB8AC3E}">
        <p14:creationId xmlns:p14="http://schemas.microsoft.com/office/powerpoint/2010/main" val="317090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27202">
              <a:defRPr/>
            </a:pPr>
            <a:r>
              <a:rPr lang="en-US" noProof="0" dirty="0" smtClean="0"/>
              <a:t>Genome</a:t>
            </a:r>
            <a:r>
              <a:rPr lang="en-US" baseline="0" noProof="0" dirty="0" smtClean="0"/>
              <a:t> architecture of minute virus of mice (MVM). </a:t>
            </a:r>
          </a:p>
          <a:p>
            <a:pPr marL="231800" indent="-231800" defTabSz="927202">
              <a:buFontTx/>
              <a:buAutoNum type="alphaUcParenBoth"/>
              <a:defRPr/>
            </a:pPr>
            <a:r>
              <a:rPr lang="en-US" baseline="0" noProof="0" dirty="0" smtClean="0"/>
              <a:t>The hairpins, drawn to represent their predicted structures, are scaled approximately 20x relative to the rest of the genome. Major open reading frames encoding proteins are represented by arrowed boxes and alternative RNA splicing for NS2 is indicated. Proteins are shaded green for the major replication initiator protein (NS1), blue for the structural (VP) proteins of the capsid, and yellow for sequences unique to the ancillary nonstructural proteins (NS2 also shares a common upstream intron with NS1). Transcriptional promoters, P4 and P38, are indicated by solid arrows and polyadenylation sites by the AAAAA-sequence block. Abbreviations: SAT, small alternatively translated protein.  </a:t>
            </a:r>
          </a:p>
          <a:p>
            <a:pPr marL="231800" indent="-231800" defTabSz="927202">
              <a:buFontTx/>
              <a:buAutoNum type="alphaUcParenBoth"/>
              <a:defRPr/>
            </a:pPr>
            <a:r>
              <a:rPr lang="en-GB" dirty="0"/>
              <a:t>The left-end hairpin of MVM and the dimer junction are shown in diagrammatic form. Asymmetries such as the ear structures, extra-helical T, and bubble sequence are indicated. The fully duplex, dimer junction, generated by rolling hairpin replication, is shown on the right. The short, palindromic sequences derived from the hairpin ears are represented by cross-hatched boxes.</a:t>
            </a:r>
          </a:p>
          <a:p>
            <a:pPr marL="231800" indent="-231800" defTabSz="927202">
              <a:buFontTx/>
              <a:buAutoNum type="alphaUcParenBoth"/>
              <a:defRPr/>
            </a:pPr>
            <a:r>
              <a:rPr lang="en-GB" dirty="0"/>
              <a:t>Sequence details of the active left-end origin (approx. 50 </a:t>
            </a:r>
            <a:r>
              <a:rPr lang="en-GB" dirty="0" err="1"/>
              <a:t>bp</a:t>
            </a:r>
            <a:r>
              <a:rPr lang="en-GB" dirty="0"/>
              <a:t>) are shown, with an arrow indicating the active nick site. The minimal sequence required for origin activity is indicated by the double-headed arrow. Sequences of the bubble and the PIF, CRE, and NS1 binding sites are indicated. An asterisk represents the position of the extra-helical T, now base paired, and the </a:t>
            </a:r>
            <a:r>
              <a:rPr lang="en-GB" dirty="0" err="1"/>
              <a:t>gray</a:t>
            </a:r>
            <a:r>
              <a:rPr lang="en-GB" dirty="0"/>
              <a:t> box below it indicates the CRE consensus sequence. </a:t>
            </a:r>
          </a:p>
          <a:p>
            <a:pPr marL="231800" indent="-231800" defTabSz="927202">
              <a:buFontTx/>
              <a:buAutoNum type="alphaUcParenBoth"/>
              <a:defRPr/>
            </a:pPr>
            <a:r>
              <a:rPr lang="en-GB" dirty="0"/>
              <a:t>Alternate conformations of the right-end hairpin sequences of MVM. The right-end terminus can form a hairpin structure in either the flip (</a:t>
            </a:r>
            <a:r>
              <a:rPr lang="en-GB" dirty="0" err="1"/>
              <a:t>i</a:t>
            </a:r>
            <a:r>
              <a:rPr lang="en-GB" dirty="0"/>
              <a:t>) of flop (ii) sequence orientation or a cruciform structure (iii). </a:t>
            </a:r>
            <a:endParaRPr lang="de-CH" dirty="0" smtClean="0"/>
          </a:p>
          <a:p>
            <a:endParaRPr lang="en-GB" dirty="0"/>
          </a:p>
          <a:p>
            <a:endParaRPr lang="de-CH" dirty="0" smtClean="0"/>
          </a:p>
          <a:p>
            <a:endParaRPr lang="de-CH" dirty="0" smtClean="0"/>
          </a:p>
        </p:txBody>
      </p:sp>
      <p:sp>
        <p:nvSpPr>
          <p:cNvPr id="4" name="Foliennummernplatzhalter 3"/>
          <p:cNvSpPr>
            <a:spLocks noGrp="1"/>
          </p:cNvSpPr>
          <p:nvPr>
            <p:ph type="sldNum" sz="quarter" idx="10"/>
          </p:nvPr>
        </p:nvSpPr>
        <p:spPr/>
        <p:txBody>
          <a:bodyPr/>
          <a:lstStyle/>
          <a:p>
            <a:fld id="{CA9B5AF2-5259-4403-A077-05ED9C765A48}" type="slidenum">
              <a:rPr lang="en-GB" smtClean="0"/>
              <a:t>3</a:t>
            </a:fld>
            <a:endParaRPr lang="en-GB"/>
          </a:p>
        </p:txBody>
      </p:sp>
    </p:spTree>
    <p:extLst>
      <p:ext uri="{BB962C8B-B14F-4D97-AF65-F5344CB8AC3E}">
        <p14:creationId xmlns:p14="http://schemas.microsoft.com/office/powerpoint/2010/main" val="284286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2840568"/>
            <a:ext cx="5829300" cy="1960033"/>
          </a:xfrm>
        </p:spPr>
        <p:txBody>
          <a:bodyPr/>
          <a:lstStyle/>
          <a:p>
            <a:r>
              <a:rPr lang="de-DE" smtClean="0"/>
              <a:t>Titelmasterformat durch Klicken bearbeiten</a:t>
            </a:r>
            <a:endParaRPr lang="en-GB"/>
          </a:p>
        </p:txBody>
      </p:sp>
      <p:sp>
        <p:nvSpPr>
          <p:cNvPr id="3" name="Unterti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GB"/>
          </a:p>
        </p:txBody>
      </p:sp>
      <p:sp>
        <p:nvSpPr>
          <p:cNvPr id="4" name="Datumsplatzhalter 3"/>
          <p:cNvSpPr>
            <a:spLocks noGrp="1"/>
          </p:cNvSpPr>
          <p:nvPr>
            <p:ph type="dt" sz="half" idx="10"/>
          </p:nvPr>
        </p:nvSpPr>
        <p:spPr/>
        <p:txBody>
          <a:bodyPr/>
          <a:lstStyle/>
          <a:p>
            <a:fld id="{42959BEB-420F-470C-9467-682E503722EC}" type="datetimeFigureOut">
              <a:rPr lang="en-GB" smtClean="0"/>
              <a:t>01/04/2015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67907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42959BEB-420F-470C-9467-682E503722EC}" type="datetimeFigureOut">
              <a:rPr lang="en-GB" smtClean="0"/>
              <a:t>01/04/2015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234156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729037" y="488951"/>
            <a:ext cx="1157288" cy="10401300"/>
          </a:xfrm>
        </p:spPr>
        <p:txBody>
          <a:bodyPr vert="eaVert"/>
          <a:lstStyle/>
          <a:p>
            <a:r>
              <a:rPr lang="de-DE" smtClean="0"/>
              <a:t>Titelmasterformat durch Klicken bearbeiten</a:t>
            </a:r>
            <a:endParaRPr lang="en-GB"/>
          </a:p>
        </p:txBody>
      </p:sp>
      <p:sp>
        <p:nvSpPr>
          <p:cNvPr id="3" name="Vertikaler Textplatzhalter 2"/>
          <p:cNvSpPr>
            <a:spLocks noGrp="1"/>
          </p:cNvSpPr>
          <p:nvPr>
            <p:ph type="body" orient="vert" idx="1"/>
          </p:nvPr>
        </p:nvSpPr>
        <p:spPr>
          <a:xfrm>
            <a:off x="257175" y="488951"/>
            <a:ext cx="3357563" cy="104013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42959BEB-420F-470C-9467-682E503722EC}" type="datetimeFigureOut">
              <a:rPr lang="en-GB" smtClean="0"/>
              <a:t>01/04/2015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368402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10"/>
          </p:nvPr>
        </p:nvSpPr>
        <p:spPr/>
        <p:txBody>
          <a:bodyPr/>
          <a:lstStyle/>
          <a:p>
            <a:fld id="{42959BEB-420F-470C-9467-682E503722EC}" type="datetimeFigureOut">
              <a:rPr lang="en-GB" smtClean="0"/>
              <a:t>01/04/2015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127524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5875867"/>
            <a:ext cx="5829300" cy="1816100"/>
          </a:xfrm>
        </p:spPr>
        <p:txBody>
          <a:bodyPr anchor="t"/>
          <a:lstStyle>
            <a:lvl1pPr algn="l">
              <a:defRPr sz="4000" b="1" cap="all"/>
            </a:lvl1pPr>
          </a:lstStyle>
          <a:p>
            <a:r>
              <a:rPr lang="de-DE" smtClean="0"/>
              <a:t>Titelmasterformat durch Klicken bearbeiten</a:t>
            </a:r>
            <a:endParaRPr lang="en-GB"/>
          </a:p>
        </p:txBody>
      </p:sp>
      <p:sp>
        <p:nvSpPr>
          <p:cNvPr id="3" name="Textplatzhalt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42959BEB-420F-470C-9467-682E503722EC}" type="datetimeFigureOut">
              <a:rPr lang="en-GB" smtClean="0"/>
              <a:t>01/04/2015</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334543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Inhaltsplatzhalt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Inhaltsplatzhalt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Datumsplatzhalter 4"/>
          <p:cNvSpPr>
            <a:spLocks noGrp="1"/>
          </p:cNvSpPr>
          <p:nvPr>
            <p:ph type="dt" sz="half" idx="10"/>
          </p:nvPr>
        </p:nvSpPr>
        <p:spPr/>
        <p:txBody>
          <a:bodyPr/>
          <a:lstStyle/>
          <a:p>
            <a:fld id="{42959BEB-420F-470C-9467-682E503722EC}" type="datetimeFigureOut">
              <a:rPr lang="en-GB" smtClean="0"/>
              <a:t>01/04/2015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261336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42900" y="366184"/>
            <a:ext cx="6172200" cy="1524000"/>
          </a:xfrm>
        </p:spPr>
        <p:txBody>
          <a:bodyPr/>
          <a:lstStyle>
            <a:lvl1pPr>
              <a:defRPr/>
            </a:lvl1pPr>
          </a:lstStyle>
          <a:p>
            <a:r>
              <a:rPr lang="de-DE" smtClean="0"/>
              <a:t>Titelmasterformat durch Klicken bearbeiten</a:t>
            </a:r>
            <a:endParaRPr lang="en-GB"/>
          </a:p>
        </p:txBody>
      </p:sp>
      <p:sp>
        <p:nvSpPr>
          <p:cNvPr id="3" name="Textplatzhalt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5" name="Textplatzhalt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7" name="Datumsplatzhalter 6"/>
          <p:cNvSpPr>
            <a:spLocks noGrp="1"/>
          </p:cNvSpPr>
          <p:nvPr>
            <p:ph type="dt" sz="half" idx="10"/>
          </p:nvPr>
        </p:nvSpPr>
        <p:spPr/>
        <p:txBody>
          <a:bodyPr/>
          <a:lstStyle/>
          <a:p>
            <a:fld id="{42959BEB-420F-470C-9467-682E503722EC}" type="datetimeFigureOut">
              <a:rPr lang="en-GB" smtClean="0"/>
              <a:t>01/04/2015</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365997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Datumsplatzhalter 2"/>
          <p:cNvSpPr>
            <a:spLocks noGrp="1"/>
          </p:cNvSpPr>
          <p:nvPr>
            <p:ph type="dt" sz="half" idx="10"/>
          </p:nvPr>
        </p:nvSpPr>
        <p:spPr/>
        <p:txBody>
          <a:bodyPr/>
          <a:lstStyle/>
          <a:p>
            <a:fld id="{42959BEB-420F-470C-9467-682E503722EC}" type="datetimeFigureOut">
              <a:rPr lang="en-GB" smtClean="0"/>
              <a:t>01/04/2015</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42275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959BEB-420F-470C-9467-682E503722EC}" type="datetimeFigureOut">
              <a:rPr lang="en-GB" smtClean="0"/>
              <a:t>01/04/2015</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144776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0" y="364067"/>
            <a:ext cx="2256235" cy="1549400"/>
          </a:xfrm>
        </p:spPr>
        <p:txBody>
          <a:bodyPr anchor="b"/>
          <a:lstStyle>
            <a:lvl1pPr algn="l">
              <a:defRPr sz="2000" b="1"/>
            </a:lvl1pPr>
          </a:lstStyle>
          <a:p>
            <a:r>
              <a:rPr lang="de-DE" smtClean="0"/>
              <a:t>Titelmasterformat durch Klicken bearbeiten</a:t>
            </a:r>
            <a:endParaRPr lang="en-GB"/>
          </a:p>
        </p:txBody>
      </p:sp>
      <p:sp>
        <p:nvSpPr>
          <p:cNvPr id="3" name="Inhaltsplatzhalt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Textplatzhalt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59BEB-420F-470C-9467-682E503722EC}" type="datetimeFigureOut">
              <a:rPr lang="en-GB" smtClean="0"/>
              <a:t>01/04/2015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195464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400800"/>
            <a:ext cx="4114800" cy="755651"/>
          </a:xfrm>
        </p:spPr>
        <p:txBody>
          <a:bodyPr anchor="b"/>
          <a:lstStyle>
            <a:lvl1pPr algn="l">
              <a:defRPr sz="2000" b="1"/>
            </a:lvl1pPr>
          </a:lstStyle>
          <a:p>
            <a:r>
              <a:rPr lang="de-DE" smtClean="0"/>
              <a:t>Titelmasterformat durch Klicken bearbeiten</a:t>
            </a:r>
            <a:endParaRPr lang="en-GB"/>
          </a:p>
        </p:txBody>
      </p:sp>
      <p:sp>
        <p:nvSpPr>
          <p:cNvPr id="3" name="Bildplatzhalt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59BEB-420F-470C-9467-682E503722EC}" type="datetimeFigureOut">
              <a:rPr lang="en-GB" smtClean="0"/>
              <a:t>01/04/2015</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5BBE69C3-6E0C-4D5D-8480-5B8BC96F1EBF}" type="slidenum">
              <a:rPr lang="en-GB" smtClean="0"/>
              <a:t>‹Nr.›</a:t>
            </a:fld>
            <a:endParaRPr lang="en-GB"/>
          </a:p>
        </p:txBody>
      </p:sp>
    </p:spTree>
    <p:extLst>
      <p:ext uri="{BB962C8B-B14F-4D97-AF65-F5344CB8AC3E}">
        <p14:creationId xmlns:p14="http://schemas.microsoft.com/office/powerpoint/2010/main" val="268588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de-DE" smtClean="0"/>
              <a:t>Titelmasterformat durch Klicken bearbeiten</a:t>
            </a:r>
            <a:endParaRPr lang="en-GB"/>
          </a:p>
        </p:txBody>
      </p:sp>
      <p:sp>
        <p:nvSpPr>
          <p:cNvPr id="3" name="Textplatzhalt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4" name="Datumsplatzhalt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2959BEB-420F-470C-9467-682E503722EC}" type="datetimeFigureOut">
              <a:rPr lang="en-GB" smtClean="0"/>
              <a:t>01/04/2015</a:t>
            </a:fld>
            <a:endParaRPr lang="en-GB"/>
          </a:p>
        </p:txBody>
      </p:sp>
      <p:sp>
        <p:nvSpPr>
          <p:cNvPr id="5" name="Fußzeilenplatzhalt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BBE69C3-6E0C-4D5D-8480-5B8BC96F1EBF}" type="slidenum">
              <a:rPr lang="en-GB" smtClean="0"/>
              <a:t>‹Nr.›</a:t>
            </a:fld>
            <a:endParaRPr lang="en-GB"/>
          </a:p>
        </p:txBody>
      </p:sp>
    </p:spTree>
    <p:extLst>
      <p:ext uri="{BB962C8B-B14F-4D97-AF65-F5344CB8AC3E}">
        <p14:creationId xmlns:p14="http://schemas.microsoft.com/office/powerpoint/2010/main" val="754475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274" y="467544"/>
            <a:ext cx="5547030" cy="367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561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664" y="755576"/>
            <a:ext cx="608198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77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548680" y="1655641"/>
            <a:ext cx="432048" cy="369332"/>
          </a:xfrm>
          <a:prstGeom prst="rect">
            <a:avLst/>
          </a:prstGeom>
          <a:noFill/>
        </p:spPr>
        <p:txBody>
          <a:bodyPr wrap="square" rtlCol="0">
            <a:spAutoFit/>
          </a:bodyPr>
          <a:lstStyle/>
          <a:p>
            <a:r>
              <a:rPr lang="de-CH" b="1" dirty="0">
                <a:latin typeface="Arial" panose="020B0604020202020204" pitchFamily="34" charset="0"/>
                <a:cs typeface="Arial" panose="020B0604020202020204" pitchFamily="34" charset="0"/>
              </a:rPr>
              <a:t>B</a:t>
            </a:r>
            <a:endParaRPr lang="en-GB" b="1" dirty="0">
              <a:latin typeface="Arial" panose="020B0604020202020204" pitchFamily="34" charset="0"/>
              <a:cs typeface="Arial" panose="020B0604020202020204" pitchFamily="34" charset="0"/>
            </a:endParaRPr>
          </a:p>
        </p:txBody>
      </p:sp>
      <p:sp>
        <p:nvSpPr>
          <p:cNvPr id="11" name="Textfeld 10"/>
          <p:cNvSpPr txBox="1"/>
          <p:nvPr/>
        </p:nvSpPr>
        <p:spPr>
          <a:xfrm>
            <a:off x="548680" y="3084784"/>
            <a:ext cx="432048" cy="369332"/>
          </a:xfrm>
          <a:prstGeom prst="rect">
            <a:avLst/>
          </a:prstGeom>
          <a:noFill/>
        </p:spPr>
        <p:txBody>
          <a:bodyPr wrap="square" rtlCol="0">
            <a:spAutoFit/>
          </a:bodyPr>
          <a:lstStyle/>
          <a:p>
            <a:r>
              <a:rPr lang="de-CH" b="1" dirty="0" smtClean="0">
                <a:latin typeface="Arial" panose="020B0604020202020204" pitchFamily="34" charset="0"/>
                <a:cs typeface="Arial" panose="020B0604020202020204" pitchFamily="34" charset="0"/>
              </a:rPr>
              <a:t>C</a:t>
            </a:r>
            <a:endParaRPr lang="en-GB" b="1" dirty="0">
              <a:latin typeface="Arial" panose="020B0604020202020204" pitchFamily="34" charset="0"/>
              <a:cs typeface="Arial" panose="020B0604020202020204" pitchFamily="34" charset="0"/>
            </a:endParaRPr>
          </a:p>
        </p:txBody>
      </p:sp>
      <p:sp>
        <p:nvSpPr>
          <p:cNvPr id="12" name="Textfeld 11"/>
          <p:cNvSpPr txBox="1"/>
          <p:nvPr/>
        </p:nvSpPr>
        <p:spPr>
          <a:xfrm>
            <a:off x="548680" y="4482576"/>
            <a:ext cx="432048" cy="369332"/>
          </a:xfrm>
          <a:prstGeom prst="rect">
            <a:avLst/>
          </a:prstGeom>
          <a:noFill/>
        </p:spPr>
        <p:txBody>
          <a:bodyPr wrap="square" rtlCol="0">
            <a:spAutoFit/>
          </a:bodyPr>
          <a:lstStyle/>
          <a:p>
            <a:r>
              <a:rPr lang="de-CH" b="1" dirty="0">
                <a:latin typeface="Arial" panose="020B0604020202020204" pitchFamily="34" charset="0"/>
                <a:cs typeface="Arial" panose="020B0604020202020204" pitchFamily="34" charset="0"/>
              </a:rPr>
              <a:t>D</a:t>
            </a:r>
            <a:endParaRPr lang="en-GB" b="1" dirty="0">
              <a:latin typeface="Arial" panose="020B0604020202020204" pitchFamily="34" charset="0"/>
              <a:cs typeface="Arial" panose="020B0604020202020204" pitchFamily="34" charset="0"/>
            </a:endParaRPr>
          </a:p>
        </p:txBody>
      </p:sp>
      <p:sp>
        <p:nvSpPr>
          <p:cNvPr id="15" name="Textfeld 14"/>
          <p:cNvSpPr txBox="1"/>
          <p:nvPr/>
        </p:nvSpPr>
        <p:spPr>
          <a:xfrm>
            <a:off x="548680" y="516964"/>
            <a:ext cx="432048" cy="369332"/>
          </a:xfrm>
          <a:prstGeom prst="rect">
            <a:avLst/>
          </a:prstGeom>
          <a:noFill/>
        </p:spPr>
        <p:txBody>
          <a:bodyPr wrap="square" rtlCol="0">
            <a:spAutoFit/>
          </a:bodyPr>
          <a:lstStyle/>
          <a:p>
            <a:r>
              <a:rPr lang="de-CH" b="1" dirty="0" smtClean="0">
                <a:latin typeface="Arial" panose="020B0604020202020204" pitchFamily="34" charset="0"/>
                <a:cs typeface="Arial" panose="020B0604020202020204" pitchFamily="34" charset="0"/>
              </a:rPr>
              <a:t>A</a:t>
            </a:r>
            <a:endParaRPr lang="en-GB" b="1" dirty="0">
              <a:latin typeface="Arial" panose="020B0604020202020204" pitchFamily="34" charset="0"/>
              <a:cs typeface="Arial" panose="020B0604020202020204"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744" y="570620"/>
            <a:ext cx="5256584" cy="1254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4624" y="5365040"/>
            <a:ext cx="5328592" cy="206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1207" t="77625" b="11000"/>
          <a:stretch/>
        </p:blipFill>
        <p:spPr bwMode="auto">
          <a:xfrm>
            <a:off x="1298250" y="5257150"/>
            <a:ext cx="3806155" cy="579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feld 17"/>
          <p:cNvSpPr txBox="1"/>
          <p:nvPr/>
        </p:nvSpPr>
        <p:spPr>
          <a:xfrm>
            <a:off x="1062616" y="5343316"/>
            <a:ext cx="432048" cy="261610"/>
          </a:xfrm>
          <a:prstGeom prst="rect">
            <a:avLst/>
          </a:prstGeom>
          <a:noFill/>
        </p:spPr>
        <p:txBody>
          <a:bodyPr wrap="square" rtlCol="0">
            <a:spAutoFit/>
          </a:bodyPr>
          <a:lstStyle/>
          <a:p>
            <a:r>
              <a:rPr lang="de-CH" sz="1100" dirty="0" smtClean="0"/>
              <a:t>(ii)</a:t>
            </a:r>
            <a:endParaRPr lang="en-GB" sz="1100" dirty="0"/>
          </a:p>
        </p:txBody>
      </p:sp>
      <p:sp>
        <p:nvSpPr>
          <p:cNvPr id="19" name="Textfeld 18"/>
          <p:cNvSpPr txBox="1"/>
          <p:nvPr/>
        </p:nvSpPr>
        <p:spPr>
          <a:xfrm>
            <a:off x="1062616" y="6171945"/>
            <a:ext cx="432048" cy="261610"/>
          </a:xfrm>
          <a:prstGeom prst="rect">
            <a:avLst/>
          </a:prstGeom>
          <a:noFill/>
        </p:spPr>
        <p:txBody>
          <a:bodyPr wrap="square" rtlCol="0">
            <a:spAutoFit/>
          </a:bodyPr>
          <a:lstStyle/>
          <a:p>
            <a:r>
              <a:rPr lang="de-CH" sz="1100" dirty="0" smtClean="0"/>
              <a:t>(iii)</a:t>
            </a:r>
            <a:endParaRPr lang="en-GB" sz="1100" dirty="0"/>
          </a:p>
        </p:txBody>
      </p:sp>
      <p:pic>
        <p:nvPicPr>
          <p:cNvPr id="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9831" t="44314" b="44145"/>
          <a:stretch/>
        </p:blipFill>
        <p:spPr bwMode="auto">
          <a:xfrm>
            <a:off x="1216717" y="4503762"/>
            <a:ext cx="3950587" cy="59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feld 7"/>
          <p:cNvSpPr txBox="1"/>
          <p:nvPr/>
        </p:nvSpPr>
        <p:spPr>
          <a:xfrm>
            <a:off x="1062616" y="4717170"/>
            <a:ext cx="350160" cy="261610"/>
          </a:xfrm>
          <a:prstGeom prst="rect">
            <a:avLst/>
          </a:prstGeom>
          <a:noFill/>
        </p:spPr>
        <p:txBody>
          <a:bodyPr wrap="square" rtlCol="0">
            <a:spAutoFit/>
          </a:bodyPr>
          <a:lstStyle/>
          <a:p>
            <a:r>
              <a:rPr lang="de-CH" sz="1100" dirty="0" smtClean="0"/>
              <a:t>(i)</a:t>
            </a:r>
            <a:endParaRPr lang="en-GB" sz="1100" dirty="0"/>
          </a:p>
        </p:txBody>
      </p: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7081" y="1681799"/>
            <a:ext cx="5349602" cy="2835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68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Bildschirmpräsentation (4:3)</PresentationFormat>
  <Paragraphs>18</Paragraphs>
  <Slides>3</Slides>
  <Notes>3</Notes>
  <HiddenSlides>0</HiddenSlides>
  <MMClips>0</MMClips>
  <ScaleCrop>false</ScaleCrop>
  <HeadingPairs>
    <vt:vector size="4" baseType="variant">
      <vt:variant>
        <vt:lpstr>Design</vt:lpstr>
      </vt:variant>
      <vt:variant>
        <vt:i4>1</vt:i4>
      </vt:variant>
      <vt:variant>
        <vt:lpstr>Folientitel</vt:lpstr>
      </vt:variant>
      <vt:variant>
        <vt:i4>3</vt:i4>
      </vt:variant>
    </vt:vector>
  </HeadingPairs>
  <TitlesOfParts>
    <vt:vector size="4" baseType="lpstr">
      <vt:lpstr>Larissa</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Raphael</dc:creator>
  <cp:lastModifiedBy>Raphael</cp:lastModifiedBy>
  <cp:revision>34</cp:revision>
  <cp:lastPrinted>2015-03-28T14:24:08Z</cp:lastPrinted>
  <dcterms:created xsi:type="dcterms:W3CDTF">2015-03-24T14:48:45Z</dcterms:created>
  <dcterms:modified xsi:type="dcterms:W3CDTF">2015-03-31T22:40:19Z</dcterms:modified>
</cp:coreProperties>
</file>