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90" autoAdjust="0"/>
  </p:normalViewPr>
  <p:slideViewPr>
    <p:cSldViewPr snapToGrid="0" snapToObjects="1">
      <p:cViewPr>
        <p:scale>
          <a:sx n="90" d="100"/>
          <a:sy n="90" d="100"/>
        </p:scale>
        <p:origin x="-1566" y="19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41539EA-B469-4CB5-AF61-FD4012F94C71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8DD0FCC-5C12-445B-8105-474844BBF2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64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300" dirty="0"/>
              <a:t>Surface topology groups among members of the </a:t>
            </a:r>
            <a:r>
              <a:rPr lang="en-GB" sz="1300" dirty="0" err="1"/>
              <a:t>Parvoviridae</a:t>
            </a:r>
            <a:r>
              <a:rPr lang="en-GB" sz="1300" dirty="0"/>
              <a:t> family. Stereo, depth cued (blue-red-yellow-white) capsid surface illustration of representative members of the two subfamilies of the parvoviruses. The virus and the genus to which it belongs are indicated. A viral asymmetric unit bound (white triangle) is shown by a 2-fold (2f), two 3-folds (3f) and a 5-fold (5f) axis on the </a:t>
            </a:r>
            <a:r>
              <a:rPr lang="en-GB" sz="1300" dirty="0" err="1"/>
              <a:t>GmDNV</a:t>
            </a:r>
            <a:r>
              <a:rPr lang="en-GB" sz="1300" dirty="0"/>
              <a:t> image. A horizontal scale bar (100 Å) for diameter measurement and a vertical </a:t>
            </a:r>
            <a:r>
              <a:rPr lang="en-GB" sz="1300" dirty="0" err="1"/>
              <a:t>color</a:t>
            </a:r>
            <a:r>
              <a:rPr lang="en-GB" sz="1300" dirty="0"/>
              <a:t> bar depicting </a:t>
            </a:r>
            <a:r>
              <a:rPr lang="en-GB" sz="1300" dirty="0" err="1"/>
              <a:t>color</a:t>
            </a:r>
            <a:r>
              <a:rPr lang="en-GB" sz="1300" dirty="0"/>
              <a:t> cueing as a function of particle radius in Å are shown on the right hand side. These images were computed from atomic coordinates using the UCSF-Chimera program (ref), and all are rendered at the same resolution (7.9 A) and magnification.  The figure was adapted from (ref.).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D0FCC-5C12-445B-8105-474844BBF2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43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B4F-6DA2-D64F-AF5C-9C97D382E07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B2DF-F5FE-BF4B-B837-B5E6EC2A04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B4F-6DA2-D64F-AF5C-9C97D382E07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B2DF-F5FE-BF4B-B837-B5E6EC2A04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B4F-6DA2-D64F-AF5C-9C97D382E07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B2DF-F5FE-BF4B-B837-B5E6EC2A04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4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B4F-6DA2-D64F-AF5C-9C97D382E07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B2DF-F5FE-BF4B-B837-B5E6EC2A04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8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B4F-6DA2-D64F-AF5C-9C97D382E07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B2DF-F5FE-BF4B-B837-B5E6EC2A04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9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B4F-6DA2-D64F-AF5C-9C97D382E07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B2DF-F5FE-BF4B-B837-B5E6EC2A04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9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B4F-6DA2-D64F-AF5C-9C97D382E07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B2DF-F5FE-BF4B-B837-B5E6EC2A04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B4F-6DA2-D64F-AF5C-9C97D382E07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B2DF-F5FE-BF4B-B837-B5E6EC2A04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7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B4F-6DA2-D64F-AF5C-9C97D382E07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B2DF-F5FE-BF4B-B837-B5E6EC2A04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0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B4F-6DA2-D64F-AF5C-9C97D382E07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B2DF-F5FE-BF4B-B837-B5E6EC2A04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B4F-6DA2-D64F-AF5C-9C97D382E07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B2DF-F5FE-BF4B-B837-B5E6EC2A04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CB4F-6DA2-D64F-AF5C-9C97D382E07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B2DF-F5FE-BF4B-B837-B5E6EC2A04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81" t="15645" r="15849" b="68804"/>
          <a:stretch/>
        </p:blipFill>
        <p:spPr bwMode="auto">
          <a:xfrm>
            <a:off x="4230496" y="1324789"/>
            <a:ext cx="1855693" cy="1850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0" t="66670" r="15096" b="17239"/>
          <a:stretch/>
        </p:blipFill>
        <p:spPr bwMode="auto">
          <a:xfrm>
            <a:off x="110409" y="1310678"/>
            <a:ext cx="1932354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9" t="83685" r="17050" b="1327"/>
          <a:stretch/>
        </p:blipFill>
        <p:spPr bwMode="auto">
          <a:xfrm>
            <a:off x="2209419" y="1387668"/>
            <a:ext cx="1767079" cy="1783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94" t="94775" b="-1"/>
          <a:stretch/>
        </p:blipFill>
        <p:spPr bwMode="auto">
          <a:xfrm>
            <a:off x="5731803" y="3416547"/>
            <a:ext cx="847612" cy="621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966" y="3142662"/>
            <a:ext cx="620889" cy="2257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299" y="1127671"/>
            <a:ext cx="620889" cy="2257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77728" y="3112445"/>
            <a:ext cx="823136" cy="2257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3610" y="3053179"/>
            <a:ext cx="823136" cy="2257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20" t="17440" b="58889"/>
          <a:stretch/>
        </p:blipFill>
        <p:spPr bwMode="auto">
          <a:xfrm>
            <a:off x="6328040" y="695872"/>
            <a:ext cx="475991" cy="27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38390" y="58874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I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09330" y="554873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II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14707" y="554873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III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50" y="944228"/>
            <a:ext cx="1923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MVM - Parvovirus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07173" y="944228"/>
            <a:ext cx="2169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Arial"/>
                <a:cs typeface="Arial"/>
              </a:rPr>
              <a:t>GmDNV</a:t>
            </a:r>
            <a:r>
              <a:rPr lang="en-US" sz="1600" b="1" dirty="0" smtClean="0">
                <a:latin typeface="Arial"/>
                <a:cs typeface="Arial"/>
              </a:rPr>
              <a:t>- </a:t>
            </a:r>
            <a:r>
              <a:rPr lang="en-US" sz="1600" b="1" dirty="0" err="1" smtClean="0">
                <a:latin typeface="Arial"/>
                <a:cs typeface="Arial"/>
              </a:rPr>
              <a:t>Densovirus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0496" y="944228"/>
            <a:ext cx="2147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B19V - </a:t>
            </a:r>
            <a:r>
              <a:rPr lang="en-US" sz="1600" b="1" dirty="0" err="1" smtClean="0">
                <a:latin typeface="Arial"/>
                <a:cs typeface="Arial"/>
              </a:rPr>
              <a:t>Erythrovirus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9" name="Isosceles Triangle 18"/>
          <p:cNvSpPr/>
          <p:nvPr/>
        </p:nvSpPr>
        <p:spPr>
          <a:xfrm rot="16200000">
            <a:off x="2543442" y="2074445"/>
            <a:ext cx="647999" cy="396000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13266" y="2090103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5f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5398" y="1595781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5398" y="2566619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68841" y="2112246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2f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974345" y="1207597"/>
            <a:ext cx="2340000" cy="14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4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7"/>
          <p:cNvCxnSpPr/>
          <p:nvPr/>
        </p:nvCxnSpPr>
        <p:spPr>
          <a:xfrm flipV="1">
            <a:off x="2633954" y="2365686"/>
            <a:ext cx="196811" cy="182239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150"/>
          <p:cNvCxnSpPr/>
          <p:nvPr/>
        </p:nvCxnSpPr>
        <p:spPr>
          <a:xfrm>
            <a:off x="2639649" y="2544855"/>
            <a:ext cx="152088" cy="182239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0" descr="transcriptio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" t="6344" b="83271"/>
          <a:stretch/>
        </p:blipFill>
        <p:spPr>
          <a:xfrm>
            <a:off x="167940" y="486257"/>
            <a:ext cx="6051400" cy="577987"/>
          </a:xfrm>
          <a:prstGeom prst="rect">
            <a:avLst/>
          </a:prstGeom>
        </p:spPr>
      </p:pic>
      <p:sp>
        <p:nvSpPr>
          <p:cNvPr id="7" name="Rectangle 16"/>
          <p:cNvSpPr/>
          <p:nvPr/>
        </p:nvSpPr>
        <p:spPr>
          <a:xfrm>
            <a:off x="2113089" y="486257"/>
            <a:ext cx="309367" cy="577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/>
          <p:cNvSpPr/>
          <p:nvPr/>
        </p:nvSpPr>
        <p:spPr>
          <a:xfrm>
            <a:off x="2113089" y="412999"/>
            <a:ext cx="914400" cy="2550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/>
          <p:cNvSpPr/>
          <p:nvPr/>
        </p:nvSpPr>
        <p:spPr>
          <a:xfrm>
            <a:off x="800057" y="423882"/>
            <a:ext cx="914400" cy="2550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/>
          <p:cNvSpPr/>
          <p:nvPr/>
        </p:nvSpPr>
        <p:spPr>
          <a:xfrm>
            <a:off x="965170" y="668005"/>
            <a:ext cx="1296000" cy="17909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/>
          <p:cNvSpPr/>
          <p:nvPr/>
        </p:nvSpPr>
        <p:spPr>
          <a:xfrm>
            <a:off x="2288218" y="668005"/>
            <a:ext cx="2843996" cy="17909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8"/>
          <p:cNvSpPr txBox="1"/>
          <p:nvPr/>
        </p:nvSpPr>
        <p:spPr>
          <a:xfrm>
            <a:off x="887729" y="638182"/>
            <a:ext cx="1705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Non-structural ORF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3168415" y="638182"/>
            <a:ext cx="120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S</a:t>
            </a:r>
            <a:r>
              <a:rPr lang="en-US" sz="1050" b="1" dirty="0" smtClean="0">
                <a:latin typeface="Arial"/>
                <a:cs typeface="Arial"/>
              </a:rPr>
              <a:t>tructural ORF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5119386" y="412999"/>
            <a:ext cx="181927" cy="2550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21"/>
          <p:cNvSpPr txBox="1"/>
          <p:nvPr/>
        </p:nvSpPr>
        <p:spPr>
          <a:xfrm>
            <a:off x="630490" y="453855"/>
            <a:ext cx="3075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3’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6" name="TextBox 22"/>
          <p:cNvSpPr txBox="1"/>
          <p:nvPr/>
        </p:nvSpPr>
        <p:spPr>
          <a:xfrm>
            <a:off x="5153556" y="424972"/>
            <a:ext cx="3075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5</a:t>
            </a:r>
            <a:r>
              <a:rPr lang="en-US" sz="1050" b="1" dirty="0" smtClean="0">
                <a:latin typeface="Arial"/>
                <a:cs typeface="Arial"/>
              </a:rPr>
              <a:t>’</a:t>
            </a:r>
            <a:endParaRPr lang="en-US" sz="1050" b="1" dirty="0">
              <a:latin typeface="Arial"/>
              <a:cs typeface="Arial"/>
            </a:endParaRPr>
          </a:p>
        </p:txBody>
      </p:sp>
      <p:grpSp>
        <p:nvGrpSpPr>
          <p:cNvPr id="17" name="Group 32"/>
          <p:cNvGrpSpPr/>
          <p:nvPr/>
        </p:nvGrpSpPr>
        <p:grpSpPr>
          <a:xfrm>
            <a:off x="940746" y="488005"/>
            <a:ext cx="179999" cy="180000"/>
            <a:chOff x="1299733" y="1221532"/>
            <a:chExt cx="179999" cy="180000"/>
          </a:xfrm>
        </p:grpSpPr>
        <p:cxnSp>
          <p:nvCxnSpPr>
            <p:cNvPr id="18" name="Straight Arrow Connector 29"/>
            <p:cNvCxnSpPr/>
            <p:nvPr/>
          </p:nvCxnSpPr>
          <p:spPr>
            <a:xfrm flipV="1">
              <a:off x="1299733" y="1226913"/>
              <a:ext cx="179999" cy="0"/>
            </a:xfrm>
            <a:prstGeom prst="straightConnector1">
              <a:avLst/>
            </a:prstGeom>
            <a:ln w="12700"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31"/>
            <p:cNvCxnSpPr/>
            <p:nvPr/>
          </p:nvCxnSpPr>
          <p:spPr>
            <a:xfrm>
              <a:off x="1305114" y="1221532"/>
              <a:ext cx="0" cy="180000"/>
            </a:xfrm>
            <a:prstGeom prst="line">
              <a:avLst/>
            </a:prstGeom>
            <a:ln w="12700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33"/>
          <p:cNvGrpSpPr/>
          <p:nvPr/>
        </p:nvGrpSpPr>
        <p:grpSpPr>
          <a:xfrm>
            <a:off x="2275234" y="488537"/>
            <a:ext cx="179999" cy="180000"/>
            <a:chOff x="1299733" y="1221532"/>
            <a:chExt cx="179999" cy="180000"/>
          </a:xfrm>
        </p:grpSpPr>
        <p:cxnSp>
          <p:nvCxnSpPr>
            <p:cNvPr id="21" name="Straight Arrow Connector 34"/>
            <p:cNvCxnSpPr/>
            <p:nvPr/>
          </p:nvCxnSpPr>
          <p:spPr>
            <a:xfrm flipV="1">
              <a:off x="1299733" y="1226913"/>
              <a:ext cx="179999" cy="0"/>
            </a:xfrm>
            <a:prstGeom prst="straightConnector1">
              <a:avLst/>
            </a:prstGeom>
            <a:ln w="12700"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35"/>
            <p:cNvCxnSpPr/>
            <p:nvPr/>
          </p:nvCxnSpPr>
          <p:spPr>
            <a:xfrm>
              <a:off x="1305114" y="1221532"/>
              <a:ext cx="0" cy="180000"/>
            </a:xfrm>
            <a:prstGeom prst="line">
              <a:avLst/>
            </a:prstGeom>
            <a:ln w="12700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36"/>
          <p:cNvSpPr txBox="1"/>
          <p:nvPr/>
        </p:nvSpPr>
        <p:spPr>
          <a:xfrm>
            <a:off x="829392" y="213442"/>
            <a:ext cx="3837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P4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4" name="TextBox 37"/>
          <p:cNvSpPr txBox="1"/>
          <p:nvPr/>
        </p:nvSpPr>
        <p:spPr>
          <a:xfrm>
            <a:off x="2149571" y="213442"/>
            <a:ext cx="543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P38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1104899" y="459890"/>
            <a:ext cx="941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NS1 / NS2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6" name="TextBox 39"/>
          <p:cNvSpPr txBox="1"/>
          <p:nvPr/>
        </p:nvSpPr>
        <p:spPr>
          <a:xfrm>
            <a:off x="3338420" y="460904"/>
            <a:ext cx="941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VP1 / VP2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7" name="TextBox 40"/>
          <p:cNvSpPr txBox="1"/>
          <p:nvPr/>
        </p:nvSpPr>
        <p:spPr>
          <a:xfrm>
            <a:off x="367965" y="1498013"/>
            <a:ext cx="22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0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8" name="TextBox 41"/>
          <p:cNvSpPr txBox="1"/>
          <p:nvPr/>
        </p:nvSpPr>
        <p:spPr>
          <a:xfrm>
            <a:off x="1640690" y="1498013"/>
            <a:ext cx="3507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25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9" name="TextBox 42"/>
          <p:cNvSpPr txBox="1"/>
          <p:nvPr/>
        </p:nvSpPr>
        <p:spPr>
          <a:xfrm>
            <a:off x="2901993" y="1498013"/>
            <a:ext cx="44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50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5314237" y="1498013"/>
            <a:ext cx="4228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100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31" name="TextBox 44"/>
          <p:cNvSpPr txBox="1"/>
          <p:nvPr/>
        </p:nvSpPr>
        <p:spPr>
          <a:xfrm>
            <a:off x="4163296" y="1498013"/>
            <a:ext cx="448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75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32" name="TextBox 45"/>
          <p:cNvSpPr txBox="1"/>
          <p:nvPr/>
        </p:nvSpPr>
        <p:spPr>
          <a:xfrm>
            <a:off x="489254" y="1498013"/>
            <a:ext cx="5030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m. u.</a:t>
            </a:r>
            <a:endParaRPr lang="en-US" sz="1050" b="1" dirty="0">
              <a:latin typeface="Arial"/>
              <a:cs typeface="Arial"/>
            </a:endParaRPr>
          </a:p>
        </p:txBody>
      </p:sp>
      <p:cxnSp>
        <p:nvCxnSpPr>
          <p:cNvPr id="33" name="Straight Connector 139"/>
          <p:cNvCxnSpPr/>
          <p:nvPr/>
        </p:nvCxnSpPr>
        <p:spPr>
          <a:xfrm flipV="1">
            <a:off x="2633954" y="4183423"/>
            <a:ext cx="196811" cy="182239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140"/>
          <p:cNvCxnSpPr/>
          <p:nvPr/>
        </p:nvCxnSpPr>
        <p:spPr>
          <a:xfrm flipH="1" flipV="1">
            <a:off x="2830678" y="4183423"/>
            <a:ext cx="196810" cy="182238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96"/>
          <p:cNvSpPr/>
          <p:nvPr/>
        </p:nvSpPr>
        <p:spPr>
          <a:xfrm>
            <a:off x="1060758" y="4267603"/>
            <a:ext cx="288604" cy="187931"/>
          </a:xfrm>
          <a:prstGeom prst="rect">
            <a:avLst/>
          </a:prstGeom>
          <a:solidFill>
            <a:srgbClr val="FF0000"/>
          </a:solidFill>
          <a:ln w="12700" cmpd="sng">
            <a:solidFill>
              <a:schemeClr val="tx1"/>
            </a:solidFill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101"/>
          <p:cNvCxnSpPr/>
          <p:nvPr/>
        </p:nvCxnSpPr>
        <p:spPr>
          <a:xfrm>
            <a:off x="946127" y="4359968"/>
            <a:ext cx="108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105"/>
          <p:cNvSpPr/>
          <p:nvPr/>
        </p:nvSpPr>
        <p:spPr>
          <a:xfrm>
            <a:off x="866085" y="4288754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09"/>
          <p:cNvSpPr/>
          <p:nvPr/>
        </p:nvSpPr>
        <p:spPr>
          <a:xfrm>
            <a:off x="2354497" y="4266001"/>
            <a:ext cx="288604" cy="187931"/>
          </a:xfrm>
          <a:prstGeom prst="rect">
            <a:avLst/>
          </a:prstGeom>
          <a:solidFill>
            <a:srgbClr val="00FF00"/>
          </a:solidFill>
          <a:ln w="12700" cmpd="sng">
            <a:solidFill>
              <a:schemeClr val="tx1"/>
            </a:solidFill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19"/>
          <p:cNvGrpSpPr/>
          <p:nvPr/>
        </p:nvGrpSpPr>
        <p:grpSpPr>
          <a:xfrm>
            <a:off x="1344813" y="4182170"/>
            <a:ext cx="1011936" cy="182240"/>
            <a:chOff x="2969374" y="2642471"/>
            <a:chExt cx="352709" cy="182240"/>
          </a:xfrm>
        </p:grpSpPr>
        <p:cxnSp>
          <p:nvCxnSpPr>
            <p:cNvPr id="40" name="Straight Connector 120"/>
            <p:cNvCxnSpPr/>
            <p:nvPr/>
          </p:nvCxnSpPr>
          <p:spPr>
            <a:xfrm flipV="1">
              <a:off x="2969374" y="2642471"/>
              <a:ext cx="180000" cy="182240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121"/>
            <p:cNvCxnSpPr/>
            <p:nvPr/>
          </p:nvCxnSpPr>
          <p:spPr>
            <a:xfrm flipH="1" flipV="1">
              <a:off x="3149374" y="2642471"/>
              <a:ext cx="172709" cy="182238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137"/>
          <p:cNvSpPr/>
          <p:nvPr/>
        </p:nvSpPr>
        <p:spPr>
          <a:xfrm>
            <a:off x="3014695" y="4266002"/>
            <a:ext cx="108602" cy="187931"/>
          </a:xfrm>
          <a:prstGeom prst="rect">
            <a:avLst/>
          </a:prstGeom>
          <a:solidFill>
            <a:srgbClr val="00FF00"/>
          </a:solidFill>
          <a:ln w="12700" cmpd="sng">
            <a:solidFill>
              <a:schemeClr val="tx1"/>
            </a:solidFill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141"/>
          <p:cNvSpPr txBox="1"/>
          <p:nvPr/>
        </p:nvSpPr>
        <p:spPr>
          <a:xfrm>
            <a:off x="4847464" y="4182358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AAAAA</a:t>
            </a:r>
            <a:endParaRPr lang="en-US" sz="1100" b="1" dirty="0"/>
          </a:p>
        </p:txBody>
      </p:sp>
      <p:cxnSp>
        <p:nvCxnSpPr>
          <p:cNvPr id="44" name="Straight Connector 142"/>
          <p:cNvCxnSpPr/>
          <p:nvPr/>
        </p:nvCxnSpPr>
        <p:spPr>
          <a:xfrm>
            <a:off x="3118238" y="4366566"/>
            <a:ext cx="1835984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55"/>
          <p:cNvCxnSpPr/>
          <p:nvPr/>
        </p:nvCxnSpPr>
        <p:spPr>
          <a:xfrm>
            <a:off x="2641837" y="2549772"/>
            <a:ext cx="108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" name="Group 63"/>
          <p:cNvGrpSpPr/>
          <p:nvPr/>
        </p:nvGrpSpPr>
        <p:grpSpPr>
          <a:xfrm flipV="1">
            <a:off x="2749836" y="2544077"/>
            <a:ext cx="254873" cy="182239"/>
            <a:chOff x="2969374" y="2642471"/>
            <a:chExt cx="352709" cy="182239"/>
          </a:xfrm>
        </p:grpSpPr>
        <p:cxnSp>
          <p:nvCxnSpPr>
            <p:cNvPr id="47" name="Straight Connector 64"/>
            <p:cNvCxnSpPr/>
            <p:nvPr/>
          </p:nvCxnSpPr>
          <p:spPr>
            <a:xfrm flipV="1">
              <a:off x="2969374" y="2642471"/>
              <a:ext cx="180000" cy="182239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65"/>
            <p:cNvCxnSpPr/>
            <p:nvPr/>
          </p:nvCxnSpPr>
          <p:spPr>
            <a:xfrm flipH="1" flipV="1">
              <a:off x="3142084" y="2642471"/>
              <a:ext cx="179999" cy="182238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Oval 102"/>
          <p:cNvSpPr/>
          <p:nvPr/>
        </p:nvSpPr>
        <p:spPr>
          <a:xfrm>
            <a:off x="866085" y="247207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106"/>
          <p:cNvSpPr/>
          <p:nvPr/>
        </p:nvSpPr>
        <p:spPr>
          <a:xfrm>
            <a:off x="1060758" y="2450111"/>
            <a:ext cx="1584595" cy="187931"/>
          </a:xfrm>
          <a:prstGeom prst="rect">
            <a:avLst/>
          </a:prstGeom>
          <a:solidFill>
            <a:srgbClr val="FF0000"/>
          </a:solidFill>
          <a:ln w="12700" cmpd="sng">
            <a:solidFill>
              <a:schemeClr val="tx1"/>
            </a:solidFill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107"/>
          <p:cNvCxnSpPr/>
          <p:nvPr/>
        </p:nvCxnSpPr>
        <p:spPr>
          <a:xfrm>
            <a:off x="946127" y="2544077"/>
            <a:ext cx="108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122"/>
          <p:cNvCxnSpPr/>
          <p:nvPr/>
        </p:nvCxnSpPr>
        <p:spPr>
          <a:xfrm>
            <a:off x="2942694" y="2549772"/>
            <a:ext cx="2015988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123"/>
          <p:cNvSpPr txBox="1"/>
          <p:nvPr/>
        </p:nvSpPr>
        <p:spPr>
          <a:xfrm>
            <a:off x="4847464" y="2369600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AAAAA</a:t>
            </a:r>
            <a:endParaRPr lang="en-US" sz="1100" b="1" dirty="0"/>
          </a:p>
        </p:txBody>
      </p:sp>
      <p:cxnSp>
        <p:nvCxnSpPr>
          <p:cNvPr id="54" name="Straight Connector 148"/>
          <p:cNvCxnSpPr/>
          <p:nvPr/>
        </p:nvCxnSpPr>
        <p:spPr>
          <a:xfrm flipH="1" flipV="1">
            <a:off x="2830678" y="2365686"/>
            <a:ext cx="196810" cy="182238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151"/>
          <p:cNvCxnSpPr/>
          <p:nvPr/>
        </p:nvCxnSpPr>
        <p:spPr>
          <a:xfrm flipH="1">
            <a:off x="2793461" y="2544856"/>
            <a:ext cx="152087" cy="182238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161"/>
          <p:cNvSpPr/>
          <p:nvPr/>
        </p:nvSpPr>
        <p:spPr>
          <a:xfrm>
            <a:off x="2353426" y="497444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162"/>
          <p:cNvCxnSpPr/>
          <p:nvPr/>
        </p:nvCxnSpPr>
        <p:spPr>
          <a:xfrm>
            <a:off x="2494074" y="5045655"/>
            <a:ext cx="180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163"/>
          <p:cNvSpPr/>
          <p:nvPr/>
        </p:nvSpPr>
        <p:spPr>
          <a:xfrm>
            <a:off x="2645373" y="4951689"/>
            <a:ext cx="108602" cy="187931"/>
          </a:xfrm>
          <a:prstGeom prst="rect">
            <a:avLst/>
          </a:prstGeom>
          <a:solidFill>
            <a:srgbClr val="FF0000"/>
          </a:solidFill>
          <a:ln w="12700" cmpd="sng">
            <a:solidFill>
              <a:schemeClr val="tx1"/>
            </a:solidFill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64"/>
          <p:cNvGrpSpPr/>
          <p:nvPr/>
        </p:nvGrpSpPr>
        <p:grpSpPr>
          <a:xfrm flipV="1">
            <a:off x="2749463" y="5045656"/>
            <a:ext cx="254873" cy="182239"/>
            <a:chOff x="2969374" y="2642471"/>
            <a:chExt cx="352709" cy="182239"/>
          </a:xfrm>
        </p:grpSpPr>
        <p:cxnSp>
          <p:nvCxnSpPr>
            <p:cNvPr id="60" name="Straight Connector 165"/>
            <p:cNvCxnSpPr/>
            <p:nvPr/>
          </p:nvCxnSpPr>
          <p:spPr>
            <a:xfrm flipV="1">
              <a:off x="2969374" y="2642471"/>
              <a:ext cx="180000" cy="182239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166"/>
            <p:cNvCxnSpPr/>
            <p:nvPr/>
          </p:nvCxnSpPr>
          <p:spPr>
            <a:xfrm flipH="1" flipV="1">
              <a:off x="3142084" y="2642471"/>
              <a:ext cx="179999" cy="182238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167"/>
          <p:cNvSpPr/>
          <p:nvPr/>
        </p:nvSpPr>
        <p:spPr>
          <a:xfrm>
            <a:off x="3004335" y="4951689"/>
            <a:ext cx="1836593" cy="187931"/>
          </a:xfrm>
          <a:prstGeom prst="rect">
            <a:avLst/>
          </a:prstGeom>
          <a:solidFill>
            <a:srgbClr val="0000FF"/>
          </a:solidFill>
          <a:ln w="12700" cmpd="sng">
            <a:solidFill>
              <a:schemeClr val="tx1"/>
            </a:solidFill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168"/>
          <p:cNvSpPr txBox="1"/>
          <p:nvPr/>
        </p:nvSpPr>
        <p:spPr>
          <a:xfrm>
            <a:off x="4847464" y="4866620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AAAAA</a:t>
            </a:r>
            <a:endParaRPr lang="en-US" sz="1100" b="1" dirty="0"/>
          </a:p>
        </p:txBody>
      </p:sp>
      <p:cxnSp>
        <p:nvCxnSpPr>
          <p:cNvPr id="64" name="Straight Connector 169"/>
          <p:cNvCxnSpPr/>
          <p:nvPr/>
        </p:nvCxnSpPr>
        <p:spPr>
          <a:xfrm>
            <a:off x="4841769" y="5045657"/>
            <a:ext cx="108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170"/>
          <p:cNvSpPr/>
          <p:nvPr/>
        </p:nvSpPr>
        <p:spPr>
          <a:xfrm>
            <a:off x="3292340" y="5541810"/>
            <a:ext cx="1548588" cy="187931"/>
          </a:xfrm>
          <a:prstGeom prst="rect">
            <a:avLst/>
          </a:prstGeom>
          <a:solidFill>
            <a:srgbClr val="0000FF"/>
          </a:solidFill>
          <a:ln w="12700" cmpd="sng">
            <a:solidFill>
              <a:schemeClr val="tx1"/>
            </a:solidFill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171"/>
          <p:cNvSpPr txBox="1"/>
          <p:nvPr/>
        </p:nvSpPr>
        <p:spPr>
          <a:xfrm>
            <a:off x="4847464" y="5468131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AAAAA</a:t>
            </a:r>
            <a:endParaRPr lang="en-US" sz="1100" b="1" dirty="0"/>
          </a:p>
        </p:txBody>
      </p:sp>
      <p:cxnSp>
        <p:nvCxnSpPr>
          <p:cNvPr id="67" name="Straight Connector 172"/>
          <p:cNvCxnSpPr/>
          <p:nvPr/>
        </p:nvCxnSpPr>
        <p:spPr>
          <a:xfrm>
            <a:off x="4846222" y="5644912"/>
            <a:ext cx="108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174"/>
          <p:cNvCxnSpPr/>
          <p:nvPr/>
        </p:nvCxnSpPr>
        <p:spPr>
          <a:xfrm>
            <a:off x="2646792" y="5645865"/>
            <a:ext cx="152088" cy="182239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175"/>
          <p:cNvCxnSpPr/>
          <p:nvPr/>
        </p:nvCxnSpPr>
        <p:spPr>
          <a:xfrm flipH="1">
            <a:off x="2800604" y="5645866"/>
            <a:ext cx="152087" cy="182238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176"/>
          <p:cNvCxnSpPr/>
          <p:nvPr/>
        </p:nvCxnSpPr>
        <p:spPr>
          <a:xfrm>
            <a:off x="2941490" y="5644912"/>
            <a:ext cx="360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177"/>
          <p:cNvCxnSpPr/>
          <p:nvPr/>
        </p:nvCxnSpPr>
        <p:spPr>
          <a:xfrm>
            <a:off x="2503417" y="5644912"/>
            <a:ext cx="144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Oval 178"/>
          <p:cNvSpPr/>
          <p:nvPr/>
        </p:nvSpPr>
        <p:spPr>
          <a:xfrm>
            <a:off x="2363883" y="5573866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181"/>
          <p:cNvCxnSpPr/>
          <p:nvPr/>
        </p:nvCxnSpPr>
        <p:spPr>
          <a:xfrm>
            <a:off x="2753228" y="6245949"/>
            <a:ext cx="130071" cy="182239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182"/>
          <p:cNvCxnSpPr/>
          <p:nvPr/>
        </p:nvCxnSpPr>
        <p:spPr>
          <a:xfrm flipH="1">
            <a:off x="2885914" y="6245950"/>
            <a:ext cx="130070" cy="182238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184"/>
          <p:cNvCxnSpPr/>
          <p:nvPr/>
        </p:nvCxnSpPr>
        <p:spPr>
          <a:xfrm flipV="1">
            <a:off x="2645229" y="6067558"/>
            <a:ext cx="196811" cy="182239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185"/>
          <p:cNvCxnSpPr/>
          <p:nvPr/>
        </p:nvCxnSpPr>
        <p:spPr>
          <a:xfrm flipH="1" flipV="1">
            <a:off x="2841953" y="6067558"/>
            <a:ext cx="196810" cy="182238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" name="Group 186"/>
          <p:cNvGrpSpPr/>
          <p:nvPr/>
        </p:nvGrpSpPr>
        <p:grpSpPr>
          <a:xfrm flipV="1">
            <a:off x="2650924" y="6246727"/>
            <a:ext cx="298016" cy="182239"/>
            <a:chOff x="2969374" y="2642471"/>
            <a:chExt cx="352709" cy="182239"/>
          </a:xfrm>
        </p:grpSpPr>
        <p:cxnSp>
          <p:nvCxnSpPr>
            <p:cNvPr id="78" name="Straight Connector 187"/>
            <p:cNvCxnSpPr/>
            <p:nvPr/>
          </p:nvCxnSpPr>
          <p:spPr>
            <a:xfrm flipV="1">
              <a:off x="2969374" y="2642471"/>
              <a:ext cx="180000" cy="182239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188"/>
            <p:cNvCxnSpPr/>
            <p:nvPr/>
          </p:nvCxnSpPr>
          <p:spPr>
            <a:xfrm flipH="1" flipV="1">
              <a:off x="3142084" y="2642471"/>
              <a:ext cx="179999" cy="182238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0" name="Straight Connector 189"/>
          <p:cNvCxnSpPr/>
          <p:nvPr/>
        </p:nvCxnSpPr>
        <p:spPr>
          <a:xfrm>
            <a:off x="2504770" y="6252679"/>
            <a:ext cx="252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Oval 190"/>
          <p:cNvSpPr/>
          <p:nvPr/>
        </p:nvSpPr>
        <p:spPr>
          <a:xfrm>
            <a:off x="2363883" y="617998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191"/>
          <p:cNvSpPr/>
          <p:nvPr/>
        </p:nvSpPr>
        <p:spPr>
          <a:xfrm>
            <a:off x="3369706" y="6163714"/>
            <a:ext cx="322966" cy="187931"/>
          </a:xfrm>
          <a:prstGeom prst="rect">
            <a:avLst/>
          </a:prstGeom>
          <a:solidFill>
            <a:srgbClr val="00FF00"/>
          </a:solidFill>
          <a:ln w="12700" cmpd="sng">
            <a:solidFill>
              <a:schemeClr val="tx1"/>
            </a:solidFill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192"/>
          <p:cNvCxnSpPr/>
          <p:nvPr/>
        </p:nvCxnSpPr>
        <p:spPr>
          <a:xfrm>
            <a:off x="2941690" y="6254001"/>
            <a:ext cx="432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194"/>
          <p:cNvSpPr txBox="1"/>
          <p:nvPr/>
        </p:nvSpPr>
        <p:spPr>
          <a:xfrm>
            <a:off x="4847464" y="6068341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AAAAA</a:t>
            </a:r>
            <a:endParaRPr lang="en-US" sz="1100" b="1" dirty="0"/>
          </a:p>
        </p:txBody>
      </p:sp>
      <p:cxnSp>
        <p:nvCxnSpPr>
          <p:cNvPr id="85" name="Straight Connector 195"/>
          <p:cNvCxnSpPr/>
          <p:nvPr/>
        </p:nvCxnSpPr>
        <p:spPr>
          <a:xfrm>
            <a:off x="3692671" y="6252070"/>
            <a:ext cx="1259992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202"/>
          <p:cNvSpPr txBox="1"/>
          <p:nvPr/>
        </p:nvSpPr>
        <p:spPr>
          <a:xfrm>
            <a:off x="-29746" y="1817652"/>
            <a:ext cx="955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Transcripts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87" name="TextBox 203"/>
          <p:cNvSpPr txBox="1"/>
          <p:nvPr/>
        </p:nvSpPr>
        <p:spPr>
          <a:xfrm>
            <a:off x="5629740" y="1815337"/>
            <a:ext cx="1042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Proteins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88" name="TextBox 204"/>
          <p:cNvSpPr txBox="1"/>
          <p:nvPr/>
        </p:nvSpPr>
        <p:spPr>
          <a:xfrm>
            <a:off x="-29746" y="2403335"/>
            <a:ext cx="955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R1 M, m, r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89" name="TextBox 205"/>
          <p:cNvSpPr txBox="1"/>
          <p:nvPr/>
        </p:nvSpPr>
        <p:spPr>
          <a:xfrm>
            <a:off x="-29746" y="3011928"/>
            <a:ext cx="955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R2 M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90" name="TextBox 206"/>
          <p:cNvSpPr txBox="1"/>
          <p:nvPr/>
        </p:nvSpPr>
        <p:spPr>
          <a:xfrm>
            <a:off x="-29746" y="4229113"/>
            <a:ext cx="955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R2 r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91" name="TextBox 207"/>
          <p:cNvSpPr txBox="1"/>
          <p:nvPr/>
        </p:nvSpPr>
        <p:spPr>
          <a:xfrm>
            <a:off x="-29746" y="3652006"/>
            <a:ext cx="955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R2 m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92" name="TextBox 208"/>
          <p:cNvSpPr txBox="1"/>
          <p:nvPr/>
        </p:nvSpPr>
        <p:spPr>
          <a:xfrm>
            <a:off x="1420726" y="4908202"/>
            <a:ext cx="955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R3 m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93" name="TextBox 209"/>
          <p:cNvSpPr txBox="1"/>
          <p:nvPr/>
        </p:nvSpPr>
        <p:spPr>
          <a:xfrm>
            <a:off x="1420726" y="5513760"/>
            <a:ext cx="955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R3 M, r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94" name="TextBox 210"/>
          <p:cNvSpPr txBox="1"/>
          <p:nvPr/>
        </p:nvSpPr>
        <p:spPr>
          <a:xfrm>
            <a:off x="1420726" y="6119770"/>
            <a:ext cx="955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R2 M, m, r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95" name="TextBox 211"/>
          <p:cNvSpPr txBox="1"/>
          <p:nvPr/>
        </p:nvSpPr>
        <p:spPr>
          <a:xfrm>
            <a:off x="5629740" y="2403335"/>
            <a:ext cx="1042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  <a:latin typeface="Arial"/>
                <a:cs typeface="Arial"/>
              </a:rPr>
              <a:t>NS1</a:t>
            </a:r>
            <a:endParaRPr lang="en-US" sz="105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6" name="TextBox 212"/>
          <p:cNvSpPr txBox="1"/>
          <p:nvPr/>
        </p:nvSpPr>
        <p:spPr>
          <a:xfrm>
            <a:off x="5629740" y="3013970"/>
            <a:ext cx="1042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FF00"/>
                </a:solidFill>
                <a:latin typeface="Arial"/>
                <a:cs typeface="Arial"/>
              </a:rPr>
              <a:t>NS2</a:t>
            </a:r>
            <a:r>
              <a:rPr lang="en-US" sz="1050" b="1" baseline="30000" dirty="0" smtClean="0">
                <a:solidFill>
                  <a:srgbClr val="00FF00"/>
                </a:solidFill>
                <a:latin typeface="Arial"/>
                <a:cs typeface="Arial"/>
              </a:rPr>
              <a:t>P</a:t>
            </a:r>
            <a:endParaRPr lang="en-US" sz="1050" b="1" baseline="30000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sp>
        <p:nvSpPr>
          <p:cNvPr id="97" name="TextBox 213"/>
          <p:cNvSpPr txBox="1"/>
          <p:nvPr/>
        </p:nvSpPr>
        <p:spPr>
          <a:xfrm>
            <a:off x="5629740" y="3652006"/>
            <a:ext cx="1042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FF00"/>
                </a:solidFill>
                <a:latin typeface="Arial"/>
                <a:cs typeface="Arial"/>
              </a:rPr>
              <a:t>NS2</a:t>
            </a:r>
            <a:r>
              <a:rPr lang="en-US" sz="1050" b="1" baseline="30000" dirty="0" smtClean="0">
                <a:solidFill>
                  <a:srgbClr val="00FF00"/>
                </a:solidFill>
                <a:latin typeface="Arial"/>
                <a:cs typeface="Arial"/>
              </a:rPr>
              <a:t>Y</a:t>
            </a:r>
            <a:endParaRPr lang="en-US" sz="1050" b="1" baseline="30000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sp>
        <p:nvSpPr>
          <p:cNvPr id="98" name="TextBox 214"/>
          <p:cNvSpPr txBox="1"/>
          <p:nvPr/>
        </p:nvSpPr>
        <p:spPr>
          <a:xfrm>
            <a:off x="5629740" y="4229113"/>
            <a:ext cx="1042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FF00"/>
                </a:solidFill>
                <a:latin typeface="Arial"/>
                <a:cs typeface="Arial"/>
              </a:rPr>
              <a:t>NS2</a:t>
            </a:r>
            <a:r>
              <a:rPr lang="en-US" sz="1050" b="1" baseline="30000" dirty="0" smtClean="0">
                <a:solidFill>
                  <a:srgbClr val="00FF00"/>
                </a:solidFill>
                <a:latin typeface="Arial"/>
                <a:cs typeface="Arial"/>
              </a:rPr>
              <a:t>L</a:t>
            </a:r>
            <a:endParaRPr lang="en-US" sz="1050" b="1" baseline="30000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sp>
        <p:nvSpPr>
          <p:cNvPr id="99" name="TextBox 215"/>
          <p:cNvSpPr txBox="1"/>
          <p:nvPr/>
        </p:nvSpPr>
        <p:spPr>
          <a:xfrm>
            <a:off x="5629740" y="4908202"/>
            <a:ext cx="1042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00FF"/>
                </a:solidFill>
                <a:latin typeface="Arial"/>
                <a:cs typeface="Arial"/>
              </a:rPr>
              <a:t>VP1</a:t>
            </a:r>
            <a:endParaRPr lang="en-US" sz="1050" b="1" baseline="30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00" name="TextBox 216"/>
          <p:cNvSpPr txBox="1"/>
          <p:nvPr/>
        </p:nvSpPr>
        <p:spPr>
          <a:xfrm>
            <a:off x="5629740" y="5513760"/>
            <a:ext cx="1042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00FF"/>
                </a:solidFill>
                <a:latin typeface="Arial"/>
                <a:cs typeface="Arial"/>
              </a:rPr>
              <a:t>VP2</a:t>
            </a:r>
            <a:endParaRPr lang="en-US" sz="1050" b="1" baseline="30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01" name="TextBox 217"/>
          <p:cNvSpPr txBox="1"/>
          <p:nvPr/>
        </p:nvSpPr>
        <p:spPr>
          <a:xfrm>
            <a:off x="5629740" y="6119770"/>
            <a:ext cx="1042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FF00"/>
                </a:solidFill>
                <a:latin typeface="Arial"/>
                <a:cs typeface="Arial"/>
              </a:rPr>
              <a:t>SAT</a:t>
            </a:r>
            <a:endParaRPr lang="en-US" sz="1050" b="1" baseline="30000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sp>
        <p:nvSpPr>
          <p:cNvPr id="102" name="TextBox 218"/>
          <p:cNvSpPr txBox="1"/>
          <p:nvPr/>
        </p:nvSpPr>
        <p:spPr>
          <a:xfrm>
            <a:off x="6357959" y="1817652"/>
            <a:ext cx="500041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>
                <a:latin typeface="Arial"/>
                <a:cs typeface="Arial"/>
              </a:rPr>
              <a:t>kDa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03" name="TextBox 219"/>
          <p:cNvSpPr txBox="1"/>
          <p:nvPr/>
        </p:nvSpPr>
        <p:spPr>
          <a:xfrm>
            <a:off x="6357959" y="2403335"/>
            <a:ext cx="500041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83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04" name="TextBox 220"/>
          <p:cNvSpPr txBox="1"/>
          <p:nvPr/>
        </p:nvSpPr>
        <p:spPr>
          <a:xfrm>
            <a:off x="6357959" y="3016285"/>
            <a:ext cx="500041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25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05" name="TextBox 221"/>
          <p:cNvSpPr txBox="1"/>
          <p:nvPr/>
        </p:nvSpPr>
        <p:spPr>
          <a:xfrm>
            <a:off x="6357959" y="3652006"/>
            <a:ext cx="500041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25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06" name="TextBox 222"/>
          <p:cNvSpPr txBox="1"/>
          <p:nvPr/>
        </p:nvSpPr>
        <p:spPr>
          <a:xfrm>
            <a:off x="6357959" y="4234167"/>
            <a:ext cx="500041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25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07" name="TextBox 223"/>
          <p:cNvSpPr txBox="1"/>
          <p:nvPr/>
        </p:nvSpPr>
        <p:spPr>
          <a:xfrm>
            <a:off x="6357959" y="4910517"/>
            <a:ext cx="500041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83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08" name="TextBox 224"/>
          <p:cNvSpPr txBox="1"/>
          <p:nvPr/>
        </p:nvSpPr>
        <p:spPr>
          <a:xfrm>
            <a:off x="6357959" y="5513760"/>
            <a:ext cx="500041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64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09" name="TextBox 225"/>
          <p:cNvSpPr txBox="1"/>
          <p:nvPr/>
        </p:nvSpPr>
        <p:spPr>
          <a:xfrm>
            <a:off x="6357959" y="6119770"/>
            <a:ext cx="500041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  6</a:t>
            </a:r>
            <a:endParaRPr lang="en-US" sz="1050" b="1" dirty="0">
              <a:latin typeface="Arial"/>
              <a:cs typeface="Arial"/>
            </a:endParaRPr>
          </a:p>
        </p:txBody>
      </p:sp>
      <p:cxnSp>
        <p:nvCxnSpPr>
          <p:cNvPr id="110" name="Straight Connector 227"/>
          <p:cNvCxnSpPr/>
          <p:nvPr/>
        </p:nvCxnSpPr>
        <p:spPr>
          <a:xfrm flipV="1">
            <a:off x="2650685" y="5461706"/>
            <a:ext cx="196811" cy="182239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228"/>
          <p:cNvCxnSpPr/>
          <p:nvPr/>
        </p:nvCxnSpPr>
        <p:spPr>
          <a:xfrm flipH="1" flipV="1">
            <a:off x="2847409" y="5461706"/>
            <a:ext cx="196810" cy="182238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229"/>
          <p:cNvCxnSpPr/>
          <p:nvPr/>
        </p:nvCxnSpPr>
        <p:spPr>
          <a:xfrm flipV="1">
            <a:off x="2653504" y="2293414"/>
            <a:ext cx="0" cy="251998"/>
          </a:xfrm>
          <a:prstGeom prst="line">
            <a:avLst/>
          </a:prstGeom>
          <a:ln w="9525"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231"/>
          <p:cNvCxnSpPr/>
          <p:nvPr/>
        </p:nvCxnSpPr>
        <p:spPr>
          <a:xfrm flipV="1">
            <a:off x="2742368" y="2221412"/>
            <a:ext cx="0" cy="324000"/>
          </a:xfrm>
          <a:prstGeom prst="line">
            <a:avLst/>
          </a:prstGeom>
          <a:ln w="9525"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232"/>
          <p:cNvCxnSpPr/>
          <p:nvPr/>
        </p:nvCxnSpPr>
        <p:spPr>
          <a:xfrm flipV="1">
            <a:off x="2938717" y="2221412"/>
            <a:ext cx="0" cy="324000"/>
          </a:xfrm>
          <a:prstGeom prst="line">
            <a:avLst/>
          </a:prstGeom>
          <a:ln w="9525"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233"/>
          <p:cNvCxnSpPr/>
          <p:nvPr/>
        </p:nvCxnSpPr>
        <p:spPr>
          <a:xfrm flipV="1">
            <a:off x="2612673" y="2210800"/>
            <a:ext cx="0" cy="107997"/>
          </a:xfrm>
          <a:prstGeom prst="line">
            <a:avLst/>
          </a:prstGeom>
          <a:ln w="9525">
            <a:prstDash val="sysDash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235"/>
          <p:cNvCxnSpPr/>
          <p:nvPr/>
        </p:nvCxnSpPr>
        <p:spPr>
          <a:xfrm flipV="1">
            <a:off x="3007325" y="2292079"/>
            <a:ext cx="0" cy="251998"/>
          </a:xfrm>
          <a:prstGeom prst="line">
            <a:avLst/>
          </a:prstGeom>
          <a:ln w="9525"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236"/>
          <p:cNvCxnSpPr/>
          <p:nvPr/>
        </p:nvCxnSpPr>
        <p:spPr>
          <a:xfrm flipV="1">
            <a:off x="3050462" y="2198970"/>
            <a:ext cx="0" cy="107997"/>
          </a:xfrm>
          <a:prstGeom prst="line">
            <a:avLst/>
          </a:prstGeom>
          <a:ln w="9525">
            <a:prstDash val="sysDash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240"/>
          <p:cNvSpPr txBox="1"/>
          <p:nvPr/>
        </p:nvSpPr>
        <p:spPr>
          <a:xfrm>
            <a:off x="2795097" y="2002988"/>
            <a:ext cx="3703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A1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19" name="TextBox 241"/>
          <p:cNvSpPr txBox="1"/>
          <p:nvPr/>
        </p:nvSpPr>
        <p:spPr>
          <a:xfrm>
            <a:off x="3013748" y="2002987"/>
            <a:ext cx="3667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A2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20" name="TextBox 242"/>
          <p:cNvSpPr txBox="1"/>
          <p:nvPr/>
        </p:nvSpPr>
        <p:spPr>
          <a:xfrm>
            <a:off x="2338775" y="2002988"/>
            <a:ext cx="454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D</a:t>
            </a:r>
            <a:r>
              <a:rPr lang="en-US" sz="1050" b="1" dirty="0" smtClean="0">
                <a:latin typeface="Arial"/>
                <a:cs typeface="Arial"/>
              </a:rPr>
              <a:t>1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21" name="TextBox 243"/>
          <p:cNvSpPr txBox="1"/>
          <p:nvPr/>
        </p:nvSpPr>
        <p:spPr>
          <a:xfrm>
            <a:off x="2555137" y="2002988"/>
            <a:ext cx="3667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D</a:t>
            </a:r>
            <a:r>
              <a:rPr lang="en-US" sz="1050" b="1" dirty="0" smtClean="0">
                <a:latin typeface="Arial"/>
                <a:cs typeface="Arial"/>
              </a:rPr>
              <a:t>2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22" name="TextBox 245"/>
          <p:cNvSpPr txBox="1"/>
          <p:nvPr/>
        </p:nvSpPr>
        <p:spPr>
          <a:xfrm>
            <a:off x="1685977" y="2412929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3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23" name="TextBox 248"/>
          <p:cNvSpPr txBox="1"/>
          <p:nvPr/>
        </p:nvSpPr>
        <p:spPr>
          <a:xfrm>
            <a:off x="1071130" y="4228584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3</a:t>
            </a:r>
            <a:endParaRPr lang="en-US" sz="1050" b="1" dirty="0">
              <a:latin typeface="Arial"/>
              <a:cs typeface="Arial"/>
            </a:endParaRPr>
          </a:p>
        </p:txBody>
      </p:sp>
      <p:grpSp>
        <p:nvGrpSpPr>
          <p:cNvPr id="124" name="Group 200"/>
          <p:cNvGrpSpPr/>
          <p:nvPr/>
        </p:nvGrpSpPr>
        <p:grpSpPr>
          <a:xfrm>
            <a:off x="866085" y="3583510"/>
            <a:ext cx="4602062" cy="358424"/>
            <a:chOff x="1170469" y="3775296"/>
            <a:chExt cx="4602062" cy="358424"/>
          </a:xfrm>
        </p:grpSpPr>
        <p:sp>
          <p:nvSpPr>
            <p:cNvPr id="125" name="Rectangle 97"/>
            <p:cNvSpPr/>
            <p:nvPr/>
          </p:nvSpPr>
          <p:spPr>
            <a:xfrm>
              <a:off x="1365142" y="3882802"/>
              <a:ext cx="288604" cy="187931"/>
            </a:xfrm>
            <a:prstGeom prst="rect">
              <a:avLst/>
            </a:prstGeom>
            <a:solidFill>
              <a:srgbClr val="FF0000"/>
            </a:solidFill>
            <a:ln w="12700" cmpd="sng">
              <a:solidFill>
                <a:schemeClr val="tx1"/>
              </a:solidFill>
            </a:ln>
            <a:effectLst>
              <a:outerShdw blurRad="50800" dist="254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00"/>
            <p:cNvCxnSpPr/>
            <p:nvPr/>
          </p:nvCxnSpPr>
          <p:spPr>
            <a:xfrm>
              <a:off x="1250511" y="3976302"/>
              <a:ext cx="108000" cy="0"/>
            </a:xfrm>
            <a:prstGeom prst="line">
              <a:avLst/>
            </a:prstGeom>
            <a:ln w="19050"/>
            <a:effectLst>
              <a:outerShdw blurRad="50800" dist="254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04"/>
            <p:cNvSpPr/>
            <p:nvPr/>
          </p:nvSpPr>
          <p:spPr>
            <a:xfrm>
              <a:off x="1170469" y="3904302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25400" dir="36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oup 115"/>
            <p:cNvGrpSpPr/>
            <p:nvPr/>
          </p:nvGrpSpPr>
          <p:grpSpPr>
            <a:xfrm>
              <a:off x="1649197" y="3781389"/>
              <a:ext cx="1011936" cy="182240"/>
              <a:chOff x="2969374" y="2642471"/>
              <a:chExt cx="352709" cy="182240"/>
            </a:xfrm>
          </p:grpSpPr>
          <p:cxnSp>
            <p:nvCxnSpPr>
              <p:cNvPr id="135" name="Straight Connector 116"/>
              <p:cNvCxnSpPr/>
              <p:nvPr/>
            </p:nvCxnSpPr>
            <p:spPr>
              <a:xfrm flipV="1">
                <a:off x="2969374" y="2642471"/>
                <a:ext cx="180000" cy="182240"/>
              </a:xfrm>
              <a:prstGeom prst="line">
                <a:avLst/>
              </a:prstGeom>
              <a:ln w="9525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17"/>
              <p:cNvCxnSpPr/>
              <p:nvPr/>
            </p:nvCxnSpPr>
            <p:spPr>
              <a:xfrm flipH="1" flipV="1">
                <a:off x="3149374" y="2642471"/>
                <a:ext cx="172709" cy="182238"/>
              </a:xfrm>
              <a:prstGeom prst="line">
                <a:avLst/>
              </a:prstGeom>
              <a:ln w="9525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9" name="Rectangle 118"/>
            <p:cNvSpPr/>
            <p:nvPr/>
          </p:nvSpPr>
          <p:spPr>
            <a:xfrm>
              <a:off x="2658881" y="3869663"/>
              <a:ext cx="394966" cy="187931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chemeClr val="tx1"/>
              </a:solidFill>
            </a:ln>
            <a:effectLst>
              <a:outerShdw blurRad="50800" dist="254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Group 132"/>
            <p:cNvGrpSpPr/>
            <p:nvPr/>
          </p:nvGrpSpPr>
          <p:grpSpPr>
            <a:xfrm flipV="1">
              <a:off x="3053847" y="3951481"/>
              <a:ext cx="254873" cy="182239"/>
              <a:chOff x="2969374" y="2642471"/>
              <a:chExt cx="352709" cy="182239"/>
            </a:xfrm>
          </p:grpSpPr>
          <p:cxnSp>
            <p:nvCxnSpPr>
              <p:cNvPr id="133" name="Straight Connector 133"/>
              <p:cNvCxnSpPr/>
              <p:nvPr/>
            </p:nvCxnSpPr>
            <p:spPr>
              <a:xfrm flipV="1">
                <a:off x="2969374" y="2642471"/>
                <a:ext cx="180000" cy="182239"/>
              </a:xfrm>
              <a:prstGeom prst="line">
                <a:avLst/>
              </a:prstGeom>
              <a:ln w="9525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4"/>
              <p:cNvCxnSpPr/>
              <p:nvPr/>
            </p:nvCxnSpPr>
            <p:spPr>
              <a:xfrm flipH="1" flipV="1">
                <a:off x="3142084" y="2642471"/>
                <a:ext cx="179999" cy="182238"/>
              </a:xfrm>
              <a:prstGeom prst="line">
                <a:avLst/>
              </a:prstGeom>
              <a:ln w="9525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1" name="Straight Connector 135"/>
            <p:cNvCxnSpPr/>
            <p:nvPr/>
          </p:nvCxnSpPr>
          <p:spPr>
            <a:xfrm>
              <a:off x="3309723" y="3955468"/>
              <a:ext cx="1943988" cy="0"/>
            </a:xfrm>
            <a:prstGeom prst="line">
              <a:avLst/>
            </a:prstGeom>
            <a:ln w="19050"/>
            <a:effectLst>
              <a:outerShdw blurRad="50800" dist="254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TextBox 136"/>
            <p:cNvSpPr txBox="1"/>
            <p:nvPr/>
          </p:nvSpPr>
          <p:spPr>
            <a:xfrm>
              <a:off x="5151848" y="3775296"/>
              <a:ext cx="6206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AAAAA</a:t>
              </a:r>
              <a:endParaRPr lang="en-US" sz="1100" b="1" dirty="0"/>
            </a:p>
          </p:txBody>
        </p:sp>
      </p:grpSp>
      <p:sp>
        <p:nvSpPr>
          <p:cNvPr id="137" name="TextBox 247"/>
          <p:cNvSpPr txBox="1"/>
          <p:nvPr/>
        </p:nvSpPr>
        <p:spPr>
          <a:xfrm>
            <a:off x="1071130" y="3656384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3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38" name="TextBox 250"/>
          <p:cNvSpPr txBox="1"/>
          <p:nvPr/>
        </p:nvSpPr>
        <p:spPr>
          <a:xfrm>
            <a:off x="2367245" y="3645889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2</a:t>
            </a:r>
          </a:p>
        </p:txBody>
      </p:sp>
      <p:sp>
        <p:nvSpPr>
          <p:cNvPr id="139" name="TextBox 251"/>
          <p:cNvSpPr txBox="1"/>
          <p:nvPr/>
        </p:nvSpPr>
        <p:spPr>
          <a:xfrm>
            <a:off x="2367245" y="4228584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2</a:t>
            </a:r>
          </a:p>
        </p:txBody>
      </p:sp>
      <p:sp>
        <p:nvSpPr>
          <p:cNvPr id="140" name="Rectangle 98"/>
          <p:cNvSpPr/>
          <p:nvPr/>
        </p:nvSpPr>
        <p:spPr>
          <a:xfrm>
            <a:off x="1059622" y="3054903"/>
            <a:ext cx="288604" cy="187931"/>
          </a:xfrm>
          <a:prstGeom prst="rect">
            <a:avLst/>
          </a:prstGeom>
          <a:solidFill>
            <a:srgbClr val="FF0000"/>
          </a:solidFill>
          <a:ln w="12700" cmpd="sng">
            <a:solidFill>
              <a:schemeClr val="tx1"/>
            </a:solidFill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99"/>
          <p:cNvCxnSpPr/>
          <p:nvPr/>
        </p:nvCxnSpPr>
        <p:spPr>
          <a:xfrm>
            <a:off x="944991" y="3147505"/>
            <a:ext cx="108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Oval 103"/>
          <p:cNvSpPr/>
          <p:nvPr/>
        </p:nvSpPr>
        <p:spPr>
          <a:xfrm>
            <a:off x="864949" y="30699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08"/>
          <p:cNvSpPr/>
          <p:nvPr/>
        </p:nvSpPr>
        <p:spPr>
          <a:xfrm>
            <a:off x="2353361" y="3051473"/>
            <a:ext cx="288604" cy="187931"/>
          </a:xfrm>
          <a:prstGeom prst="rect">
            <a:avLst/>
          </a:prstGeom>
          <a:solidFill>
            <a:srgbClr val="00FF00"/>
          </a:solidFill>
          <a:ln w="12700" cmpd="sng">
            <a:solidFill>
              <a:schemeClr val="tx1"/>
            </a:solidFill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10"/>
          <p:cNvGrpSpPr/>
          <p:nvPr/>
        </p:nvGrpSpPr>
        <p:grpSpPr>
          <a:xfrm>
            <a:off x="1343677" y="2978798"/>
            <a:ext cx="1011936" cy="182240"/>
            <a:chOff x="2969374" y="2642471"/>
            <a:chExt cx="352709" cy="182240"/>
          </a:xfrm>
        </p:grpSpPr>
        <p:cxnSp>
          <p:nvCxnSpPr>
            <p:cNvPr id="145" name="Straight Connector 111"/>
            <p:cNvCxnSpPr/>
            <p:nvPr/>
          </p:nvCxnSpPr>
          <p:spPr>
            <a:xfrm flipV="1">
              <a:off x="2969374" y="2642471"/>
              <a:ext cx="180000" cy="182240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12"/>
            <p:cNvCxnSpPr/>
            <p:nvPr/>
          </p:nvCxnSpPr>
          <p:spPr>
            <a:xfrm flipH="1" flipV="1">
              <a:off x="3149374" y="2642471"/>
              <a:ext cx="172709" cy="182238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7" name="Straight Connector 125"/>
          <p:cNvCxnSpPr/>
          <p:nvPr/>
        </p:nvCxnSpPr>
        <p:spPr>
          <a:xfrm>
            <a:off x="3013558" y="3147502"/>
            <a:ext cx="1943988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TextBox 126"/>
          <p:cNvSpPr txBox="1"/>
          <p:nvPr/>
        </p:nvSpPr>
        <p:spPr>
          <a:xfrm>
            <a:off x="4846328" y="2967330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AAAAA</a:t>
            </a:r>
            <a:endParaRPr lang="en-US" sz="1100" b="1" dirty="0"/>
          </a:p>
        </p:txBody>
      </p:sp>
      <p:sp>
        <p:nvSpPr>
          <p:cNvPr id="149" name="Rectangle 128"/>
          <p:cNvSpPr/>
          <p:nvPr/>
        </p:nvSpPr>
        <p:spPr>
          <a:xfrm>
            <a:off x="2933910" y="3054904"/>
            <a:ext cx="144602" cy="187931"/>
          </a:xfrm>
          <a:prstGeom prst="rect">
            <a:avLst/>
          </a:prstGeom>
          <a:solidFill>
            <a:srgbClr val="00FF00"/>
          </a:solidFill>
          <a:ln w="12700" cmpd="sng">
            <a:solidFill>
              <a:schemeClr val="tx1"/>
            </a:solidFill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29"/>
          <p:cNvGrpSpPr/>
          <p:nvPr/>
        </p:nvGrpSpPr>
        <p:grpSpPr>
          <a:xfrm flipV="1">
            <a:off x="2632818" y="3161035"/>
            <a:ext cx="298016" cy="182239"/>
            <a:chOff x="2969374" y="2642471"/>
            <a:chExt cx="352709" cy="182239"/>
          </a:xfrm>
        </p:grpSpPr>
        <p:cxnSp>
          <p:nvCxnSpPr>
            <p:cNvPr id="151" name="Straight Connector 130"/>
            <p:cNvCxnSpPr/>
            <p:nvPr/>
          </p:nvCxnSpPr>
          <p:spPr>
            <a:xfrm flipV="1">
              <a:off x="2969374" y="2642471"/>
              <a:ext cx="180000" cy="182239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31"/>
            <p:cNvCxnSpPr/>
            <p:nvPr/>
          </p:nvCxnSpPr>
          <p:spPr>
            <a:xfrm flipH="1" flipV="1">
              <a:off x="3142084" y="2642471"/>
              <a:ext cx="179999" cy="182238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3" name="TextBox 246"/>
          <p:cNvSpPr txBox="1"/>
          <p:nvPr/>
        </p:nvSpPr>
        <p:spPr>
          <a:xfrm>
            <a:off x="1071130" y="3016285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3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54" name="TextBox 249"/>
          <p:cNvSpPr txBox="1"/>
          <p:nvPr/>
        </p:nvSpPr>
        <p:spPr>
          <a:xfrm>
            <a:off x="2367245" y="3010719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2</a:t>
            </a:r>
          </a:p>
        </p:txBody>
      </p:sp>
      <p:sp>
        <p:nvSpPr>
          <p:cNvPr id="155" name="TextBox 252"/>
          <p:cNvSpPr txBox="1"/>
          <p:nvPr/>
        </p:nvSpPr>
        <p:spPr>
          <a:xfrm>
            <a:off x="2876508" y="3010719"/>
            <a:ext cx="324000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2</a:t>
            </a:r>
          </a:p>
        </p:txBody>
      </p:sp>
      <p:sp>
        <p:nvSpPr>
          <p:cNvPr id="156" name="TextBox 253"/>
          <p:cNvSpPr txBox="1"/>
          <p:nvPr/>
        </p:nvSpPr>
        <p:spPr>
          <a:xfrm>
            <a:off x="2576238" y="4909988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3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57" name="TextBox 256"/>
          <p:cNvSpPr txBox="1"/>
          <p:nvPr/>
        </p:nvSpPr>
        <p:spPr>
          <a:xfrm>
            <a:off x="2946391" y="4228584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2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58" name="TextBox 257"/>
          <p:cNvSpPr txBox="1"/>
          <p:nvPr/>
        </p:nvSpPr>
        <p:spPr>
          <a:xfrm>
            <a:off x="3405178" y="6121384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2</a:t>
            </a:r>
          </a:p>
        </p:txBody>
      </p:sp>
      <p:sp>
        <p:nvSpPr>
          <p:cNvPr id="159" name="TextBox 258"/>
          <p:cNvSpPr txBox="1"/>
          <p:nvPr/>
        </p:nvSpPr>
        <p:spPr>
          <a:xfrm>
            <a:off x="3976884" y="5507648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1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60" name="TextBox 259"/>
          <p:cNvSpPr txBox="1"/>
          <p:nvPr/>
        </p:nvSpPr>
        <p:spPr>
          <a:xfrm>
            <a:off x="3976884" y="4913293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1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61" name="Rectangle 260"/>
          <p:cNvSpPr/>
          <p:nvPr/>
        </p:nvSpPr>
        <p:spPr>
          <a:xfrm>
            <a:off x="2962039" y="4909217"/>
            <a:ext cx="360000" cy="287997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62" name="TextBox 261"/>
          <p:cNvSpPr txBox="1"/>
          <p:nvPr/>
        </p:nvSpPr>
        <p:spPr>
          <a:xfrm>
            <a:off x="2889209" y="4662791"/>
            <a:ext cx="6165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VP1u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63" name="Rectangle 262"/>
          <p:cNvSpPr/>
          <p:nvPr/>
        </p:nvSpPr>
        <p:spPr>
          <a:xfrm>
            <a:off x="3373690" y="4908202"/>
            <a:ext cx="71997" cy="1475987"/>
          </a:xfrm>
          <a:prstGeom prst="rect">
            <a:avLst/>
          </a:prstGeom>
          <a:noFill/>
          <a:ln w="19050" cmpd="sng">
            <a:solidFill>
              <a:srgbClr val="FF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64" name="Rectangle 263"/>
          <p:cNvSpPr/>
          <p:nvPr/>
        </p:nvSpPr>
        <p:spPr>
          <a:xfrm>
            <a:off x="3490088" y="4913295"/>
            <a:ext cx="1403987" cy="863983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65" name="TextBox 264"/>
          <p:cNvSpPr txBox="1"/>
          <p:nvPr/>
        </p:nvSpPr>
        <p:spPr>
          <a:xfrm>
            <a:off x="3596899" y="4660331"/>
            <a:ext cx="1103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c</a:t>
            </a:r>
            <a:r>
              <a:rPr lang="en-US" sz="1050" b="1" dirty="0" smtClean="0">
                <a:latin typeface="Arial"/>
                <a:cs typeface="Arial"/>
              </a:rPr>
              <a:t>apsid shell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66" name="TextBox 265"/>
          <p:cNvSpPr txBox="1"/>
          <p:nvPr/>
        </p:nvSpPr>
        <p:spPr>
          <a:xfrm>
            <a:off x="2863868" y="6451992"/>
            <a:ext cx="660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poly(G)</a:t>
            </a:r>
            <a:endParaRPr lang="en-US" sz="1050" b="1" dirty="0">
              <a:latin typeface="Arial"/>
              <a:cs typeface="Arial"/>
            </a:endParaRPr>
          </a:p>
        </p:txBody>
      </p:sp>
      <p:cxnSp>
        <p:nvCxnSpPr>
          <p:cNvPr id="167" name="Straight Connector 267"/>
          <p:cNvCxnSpPr/>
          <p:nvPr/>
        </p:nvCxnSpPr>
        <p:spPr>
          <a:xfrm flipH="1">
            <a:off x="3228107" y="6394683"/>
            <a:ext cx="144000" cy="108000"/>
          </a:xfrm>
          <a:prstGeom prst="line">
            <a:avLst/>
          </a:prstGeom>
          <a:ln w="19050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0" name="Gruppieren 199"/>
          <p:cNvGrpSpPr/>
          <p:nvPr/>
        </p:nvGrpSpPr>
        <p:grpSpPr>
          <a:xfrm>
            <a:off x="-3030" y="5398139"/>
            <a:ext cx="612183" cy="922994"/>
            <a:chOff x="-3030" y="5398139"/>
            <a:chExt cx="612183" cy="922994"/>
          </a:xfrm>
        </p:grpSpPr>
        <p:sp>
          <p:nvSpPr>
            <p:cNvPr id="169" name="Rectangle 96"/>
            <p:cNvSpPr/>
            <p:nvPr/>
          </p:nvSpPr>
          <p:spPr>
            <a:xfrm>
              <a:off x="89122" y="5429296"/>
              <a:ext cx="432000" cy="187931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>
              <a:outerShdw blurRad="50800" dist="254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248"/>
            <p:cNvSpPr txBox="1"/>
            <p:nvPr/>
          </p:nvSpPr>
          <p:spPr>
            <a:xfrm>
              <a:off x="24058" y="5398139"/>
              <a:ext cx="58509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Arial"/>
                  <a:cs typeface="Arial"/>
                </a:rPr>
                <a:t>ORFs</a:t>
              </a:r>
              <a:endParaRPr lang="en-US" sz="1050" b="1" dirty="0">
                <a:latin typeface="Arial"/>
                <a:cs typeface="Arial"/>
              </a:endParaRPr>
            </a:p>
          </p:txBody>
        </p:sp>
        <p:sp>
          <p:nvSpPr>
            <p:cNvPr id="171" name="TextBox 248"/>
            <p:cNvSpPr txBox="1"/>
            <p:nvPr/>
          </p:nvSpPr>
          <p:spPr>
            <a:xfrm>
              <a:off x="-3030" y="5596874"/>
              <a:ext cx="21104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Arial"/>
                  <a:cs typeface="Arial"/>
                </a:rPr>
                <a:t>1</a:t>
              </a:r>
              <a:endParaRPr lang="en-US" sz="1050" b="1" dirty="0">
                <a:latin typeface="Arial"/>
                <a:cs typeface="Arial"/>
              </a:endParaRPr>
            </a:p>
          </p:txBody>
        </p:sp>
        <p:sp>
          <p:nvSpPr>
            <p:cNvPr id="172" name="TextBox 248"/>
            <p:cNvSpPr txBox="1"/>
            <p:nvPr/>
          </p:nvSpPr>
          <p:spPr>
            <a:xfrm>
              <a:off x="-3030" y="5843870"/>
              <a:ext cx="21104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Arial"/>
                  <a:cs typeface="Arial"/>
                </a:rPr>
                <a:t>2</a:t>
              </a:r>
              <a:endParaRPr lang="en-US" sz="1050" b="1" dirty="0">
                <a:latin typeface="Arial"/>
                <a:cs typeface="Arial"/>
              </a:endParaRPr>
            </a:p>
          </p:txBody>
        </p:sp>
        <p:sp>
          <p:nvSpPr>
            <p:cNvPr id="173" name="TextBox 248"/>
            <p:cNvSpPr txBox="1"/>
            <p:nvPr/>
          </p:nvSpPr>
          <p:spPr>
            <a:xfrm>
              <a:off x="-3030" y="6067217"/>
              <a:ext cx="21104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Arial"/>
                  <a:cs typeface="Arial"/>
                </a:rPr>
                <a:t>3</a:t>
              </a:r>
              <a:endParaRPr lang="en-US" sz="1050" b="1" dirty="0">
                <a:latin typeface="Arial"/>
                <a:cs typeface="Arial"/>
              </a:endParaRPr>
            </a:p>
          </p:txBody>
        </p:sp>
        <p:sp>
          <p:nvSpPr>
            <p:cNvPr id="174" name="Rectangle 96"/>
            <p:cNvSpPr/>
            <p:nvPr/>
          </p:nvSpPr>
          <p:spPr>
            <a:xfrm>
              <a:off x="232518" y="6096125"/>
              <a:ext cx="288604" cy="187931"/>
            </a:xfrm>
            <a:prstGeom prst="rect">
              <a:avLst/>
            </a:prstGeom>
            <a:solidFill>
              <a:srgbClr val="FF0000"/>
            </a:solidFill>
            <a:ln w="12700" cmpd="sng">
              <a:solidFill>
                <a:schemeClr val="tx1"/>
              </a:solidFill>
            </a:ln>
            <a:effectLst>
              <a:outerShdw blurRad="50800" dist="254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96"/>
            <p:cNvSpPr/>
            <p:nvPr/>
          </p:nvSpPr>
          <p:spPr>
            <a:xfrm>
              <a:off x="232518" y="5869647"/>
              <a:ext cx="288604" cy="187931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chemeClr val="tx1"/>
              </a:solidFill>
            </a:ln>
            <a:effectLst>
              <a:outerShdw blurRad="50800" dist="254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96"/>
            <p:cNvSpPr/>
            <p:nvPr/>
          </p:nvSpPr>
          <p:spPr>
            <a:xfrm>
              <a:off x="232518" y="5643169"/>
              <a:ext cx="288604" cy="187931"/>
            </a:xfrm>
            <a:prstGeom prst="rect">
              <a:avLst/>
            </a:prstGeom>
            <a:solidFill>
              <a:srgbClr val="0000FF"/>
            </a:solidFill>
            <a:ln w="12700" cmpd="sng">
              <a:solidFill>
                <a:schemeClr val="tx1"/>
              </a:solidFill>
            </a:ln>
            <a:effectLst>
              <a:outerShdw blurRad="50800" dist="254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7" name="Straight Connector 142"/>
          <p:cNvCxnSpPr/>
          <p:nvPr/>
        </p:nvCxnSpPr>
        <p:spPr>
          <a:xfrm>
            <a:off x="507569" y="1364304"/>
            <a:ext cx="5004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42"/>
          <p:cNvCxnSpPr/>
          <p:nvPr/>
        </p:nvCxnSpPr>
        <p:spPr>
          <a:xfrm flipV="1">
            <a:off x="499686" y="1233310"/>
            <a:ext cx="0" cy="236585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42"/>
          <p:cNvCxnSpPr/>
          <p:nvPr/>
        </p:nvCxnSpPr>
        <p:spPr>
          <a:xfrm flipV="1">
            <a:off x="5514309" y="1229313"/>
            <a:ext cx="0" cy="236585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42"/>
          <p:cNvCxnSpPr/>
          <p:nvPr/>
        </p:nvCxnSpPr>
        <p:spPr>
          <a:xfrm flipV="1">
            <a:off x="5421289" y="1247050"/>
            <a:ext cx="0" cy="11880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42"/>
          <p:cNvCxnSpPr/>
          <p:nvPr/>
        </p:nvCxnSpPr>
        <p:spPr>
          <a:xfrm flipV="1">
            <a:off x="4446420" y="1247050"/>
            <a:ext cx="0" cy="11880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42"/>
          <p:cNvCxnSpPr/>
          <p:nvPr/>
        </p:nvCxnSpPr>
        <p:spPr>
          <a:xfrm flipV="1">
            <a:off x="4330798" y="1370541"/>
            <a:ext cx="0" cy="11880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42"/>
          <p:cNvCxnSpPr/>
          <p:nvPr/>
        </p:nvCxnSpPr>
        <p:spPr>
          <a:xfrm flipV="1">
            <a:off x="3474174" y="1247050"/>
            <a:ext cx="0" cy="11880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42"/>
          <p:cNvCxnSpPr/>
          <p:nvPr/>
        </p:nvCxnSpPr>
        <p:spPr>
          <a:xfrm flipV="1">
            <a:off x="3066881" y="1370541"/>
            <a:ext cx="0" cy="11880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42"/>
          <p:cNvCxnSpPr/>
          <p:nvPr/>
        </p:nvCxnSpPr>
        <p:spPr>
          <a:xfrm flipV="1">
            <a:off x="2501928" y="1247050"/>
            <a:ext cx="0" cy="11880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42"/>
          <p:cNvCxnSpPr/>
          <p:nvPr/>
        </p:nvCxnSpPr>
        <p:spPr>
          <a:xfrm flipV="1">
            <a:off x="1795081" y="1370541"/>
            <a:ext cx="0" cy="11880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42"/>
          <p:cNvCxnSpPr/>
          <p:nvPr/>
        </p:nvCxnSpPr>
        <p:spPr>
          <a:xfrm flipV="1">
            <a:off x="1529682" y="1247050"/>
            <a:ext cx="0" cy="11880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TextBox 40"/>
          <p:cNvSpPr txBox="1"/>
          <p:nvPr/>
        </p:nvSpPr>
        <p:spPr>
          <a:xfrm>
            <a:off x="362705" y="996124"/>
            <a:ext cx="22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0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89" name="TextBox 40"/>
          <p:cNvSpPr txBox="1"/>
          <p:nvPr/>
        </p:nvSpPr>
        <p:spPr>
          <a:xfrm>
            <a:off x="1405884" y="996124"/>
            <a:ext cx="22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1</a:t>
            </a:r>
          </a:p>
        </p:txBody>
      </p:sp>
      <p:sp>
        <p:nvSpPr>
          <p:cNvPr id="190" name="TextBox 40"/>
          <p:cNvSpPr txBox="1"/>
          <p:nvPr/>
        </p:nvSpPr>
        <p:spPr>
          <a:xfrm>
            <a:off x="3355940" y="996124"/>
            <a:ext cx="22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3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91" name="TextBox 40"/>
          <p:cNvSpPr txBox="1"/>
          <p:nvPr/>
        </p:nvSpPr>
        <p:spPr>
          <a:xfrm>
            <a:off x="2373188" y="996124"/>
            <a:ext cx="22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2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92" name="TextBox 40"/>
          <p:cNvSpPr txBox="1"/>
          <p:nvPr/>
        </p:nvSpPr>
        <p:spPr>
          <a:xfrm>
            <a:off x="4312406" y="996124"/>
            <a:ext cx="22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4</a:t>
            </a:r>
          </a:p>
        </p:txBody>
      </p:sp>
      <p:sp>
        <p:nvSpPr>
          <p:cNvPr id="193" name="TextBox 40"/>
          <p:cNvSpPr txBox="1"/>
          <p:nvPr/>
        </p:nvSpPr>
        <p:spPr>
          <a:xfrm>
            <a:off x="5292521" y="996124"/>
            <a:ext cx="22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5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94" name="TextBox 40"/>
          <p:cNvSpPr txBox="1"/>
          <p:nvPr/>
        </p:nvSpPr>
        <p:spPr>
          <a:xfrm>
            <a:off x="5452803" y="996124"/>
            <a:ext cx="4513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5.1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95" name="TextBox 45"/>
          <p:cNvSpPr txBox="1"/>
          <p:nvPr/>
        </p:nvSpPr>
        <p:spPr>
          <a:xfrm>
            <a:off x="491877" y="996124"/>
            <a:ext cx="5030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kb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96" name="TextBox 204"/>
          <p:cNvSpPr txBox="1"/>
          <p:nvPr/>
        </p:nvSpPr>
        <p:spPr>
          <a:xfrm>
            <a:off x="1383934" y="2744927"/>
            <a:ext cx="955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large intron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97" name="TextBox 204"/>
          <p:cNvSpPr txBox="1"/>
          <p:nvPr/>
        </p:nvSpPr>
        <p:spPr>
          <a:xfrm>
            <a:off x="2300985" y="2747550"/>
            <a:ext cx="955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small intron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98" name="TextBox 218"/>
          <p:cNvSpPr txBox="1"/>
          <p:nvPr/>
        </p:nvSpPr>
        <p:spPr>
          <a:xfrm>
            <a:off x="-638904" y="213442"/>
            <a:ext cx="36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99" name="TextBox 218"/>
          <p:cNvSpPr txBox="1"/>
          <p:nvPr/>
        </p:nvSpPr>
        <p:spPr>
          <a:xfrm>
            <a:off x="-638904" y="1702236"/>
            <a:ext cx="36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88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/>
          <p:cNvGrpSpPr/>
          <p:nvPr/>
        </p:nvGrpSpPr>
        <p:grpSpPr>
          <a:xfrm>
            <a:off x="93393" y="1894206"/>
            <a:ext cx="6764607" cy="2923953"/>
            <a:chOff x="50567" y="1702569"/>
            <a:chExt cx="6764607" cy="2923953"/>
          </a:xfrm>
        </p:grpSpPr>
        <p:grpSp>
          <p:nvGrpSpPr>
            <p:cNvPr id="36" name="Gruppieren 35"/>
            <p:cNvGrpSpPr/>
            <p:nvPr/>
          </p:nvGrpSpPr>
          <p:grpSpPr>
            <a:xfrm>
              <a:off x="63500" y="1702569"/>
              <a:ext cx="6751674" cy="2923953"/>
              <a:chOff x="0" y="2115879"/>
              <a:chExt cx="6751674" cy="2923953"/>
            </a:xfrm>
          </p:grpSpPr>
          <p:pic>
            <p:nvPicPr>
              <p:cNvPr id="4" name="Picture 2" descr="C:\Users\Raphael\Desktop 4\PLA2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02"/>
              <a:stretch/>
            </p:blipFill>
            <p:spPr bwMode="auto">
              <a:xfrm>
                <a:off x="0" y="2115879"/>
                <a:ext cx="6751674" cy="2923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Freihandform 17"/>
              <p:cNvSpPr/>
              <p:nvPr/>
            </p:nvSpPr>
            <p:spPr>
              <a:xfrm rot="18098189">
                <a:off x="878801" y="3541568"/>
                <a:ext cx="144000" cy="72000"/>
              </a:xfrm>
              <a:custGeom>
                <a:avLst/>
                <a:gdLst>
                  <a:gd name="connsiteX0" fmla="*/ 0 w 3938378"/>
                  <a:gd name="connsiteY0" fmla="*/ 542269 h 590486"/>
                  <a:gd name="connsiteX1" fmla="*/ 489097 w 3938378"/>
                  <a:gd name="connsiteY1" fmla="*/ 8 h 590486"/>
                  <a:gd name="connsiteX2" fmla="*/ 967562 w 3938378"/>
                  <a:gd name="connsiteY2" fmla="*/ 552901 h 590486"/>
                  <a:gd name="connsiteX3" fmla="*/ 1456660 w 3938378"/>
                  <a:gd name="connsiteY3" fmla="*/ 8 h 590486"/>
                  <a:gd name="connsiteX4" fmla="*/ 1945758 w 3938378"/>
                  <a:gd name="connsiteY4" fmla="*/ 552901 h 590486"/>
                  <a:gd name="connsiteX5" fmla="*/ 2434855 w 3938378"/>
                  <a:gd name="connsiteY5" fmla="*/ 8 h 590486"/>
                  <a:gd name="connsiteX6" fmla="*/ 2923953 w 3938378"/>
                  <a:gd name="connsiteY6" fmla="*/ 552901 h 590486"/>
                  <a:gd name="connsiteX7" fmla="*/ 3413051 w 3938378"/>
                  <a:gd name="connsiteY7" fmla="*/ 8 h 590486"/>
                  <a:gd name="connsiteX8" fmla="*/ 3902149 w 3938378"/>
                  <a:gd name="connsiteY8" fmla="*/ 552901 h 590486"/>
                  <a:gd name="connsiteX9" fmla="*/ 3902149 w 3938378"/>
                  <a:gd name="connsiteY9" fmla="*/ 542269 h 590486"/>
                  <a:gd name="connsiteX10" fmla="*/ 3902149 w 3938378"/>
                  <a:gd name="connsiteY10" fmla="*/ 542269 h 590486"/>
                  <a:gd name="connsiteX11" fmla="*/ 3902149 w 3938378"/>
                  <a:gd name="connsiteY11" fmla="*/ 542269 h 59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38378" h="590486">
                    <a:moveTo>
                      <a:pt x="0" y="542269"/>
                    </a:moveTo>
                    <a:cubicBezTo>
                      <a:pt x="163918" y="270252"/>
                      <a:pt x="327837" y="-1764"/>
                      <a:pt x="489097" y="8"/>
                    </a:cubicBezTo>
                    <a:cubicBezTo>
                      <a:pt x="650357" y="1780"/>
                      <a:pt x="806302" y="552901"/>
                      <a:pt x="967562" y="552901"/>
                    </a:cubicBezTo>
                    <a:cubicBezTo>
                      <a:pt x="1128822" y="552901"/>
                      <a:pt x="1293627" y="8"/>
                      <a:pt x="1456660" y="8"/>
                    </a:cubicBezTo>
                    <a:cubicBezTo>
                      <a:pt x="1619693" y="8"/>
                      <a:pt x="1782726" y="552901"/>
                      <a:pt x="1945758" y="552901"/>
                    </a:cubicBezTo>
                    <a:cubicBezTo>
                      <a:pt x="2108790" y="552901"/>
                      <a:pt x="2271823" y="8"/>
                      <a:pt x="2434855" y="8"/>
                    </a:cubicBezTo>
                    <a:cubicBezTo>
                      <a:pt x="2597887" y="8"/>
                      <a:pt x="2760920" y="552901"/>
                      <a:pt x="2923953" y="552901"/>
                    </a:cubicBezTo>
                    <a:cubicBezTo>
                      <a:pt x="3086986" y="552901"/>
                      <a:pt x="3250018" y="8"/>
                      <a:pt x="3413051" y="8"/>
                    </a:cubicBezTo>
                    <a:cubicBezTo>
                      <a:pt x="3576084" y="8"/>
                      <a:pt x="3820633" y="462524"/>
                      <a:pt x="3902149" y="552901"/>
                    </a:cubicBezTo>
                    <a:cubicBezTo>
                      <a:pt x="3983665" y="643278"/>
                      <a:pt x="3902149" y="542269"/>
                      <a:pt x="3902149" y="542269"/>
                    </a:cubicBezTo>
                    <a:lnTo>
                      <a:pt x="3902149" y="542269"/>
                    </a:lnTo>
                    <a:lnTo>
                      <a:pt x="3902149" y="542269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Freihandform 19"/>
              <p:cNvSpPr/>
              <p:nvPr/>
            </p:nvSpPr>
            <p:spPr>
              <a:xfrm rot="3272680">
                <a:off x="858813" y="3357358"/>
                <a:ext cx="144000" cy="72000"/>
              </a:xfrm>
              <a:custGeom>
                <a:avLst/>
                <a:gdLst>
                  <a:gd name="connsiteX0" fmla="*/ 0 w 3938378"/>
                  <a:gd name="connsiteY0" fmla="*/ 542269 h 590486"/>
                  <a:gd name="connsiteX1" fmla="*/ 489097 w 3938378"/>
                  <a:gd name="connsiteY1" fmla="*/ 8 h 590486"/>
                  <a:gd name="connsiteX2" fmla="*/ 967562 w 3938378"/>
                  <a:gd name="connsiteY2" fmla="*/ 552901 h 590486"/>
                  <a:gd name="connsiteX3" fmla="*/ 1456660 w 3938378"/>
                  <a:gd name="connsiteY3" fmla="*/ 8 h 590486"/>
                  <a:gd name="connsiteX4" fmla="*/ 1945758 w 3938378"/>
                  <a:gd name="connsiteY4" fmla="*/ 552901 h 590486"/>
                  <a:gd name="connsiteX5" fmla="*/ 2434855 w 3938378"/>
                  <a:gd name="connsiteY5" fmla="*/ 8 h 590486"/>
                  <a:gd name="connsiteX6" fmla="*/ 2923953 w 3938378"/>
                  <a:gd name="connsiteY6" fmla="*/ 552901 h 590486"/>
                  <a:gd name="connsiteX7" fmla="*/ 3413051 w 3938378"/>
                  <a:gd name="connsiteY7" fmla="*/ 8 h 590486"/>
                  <a:gd name="connsiteX8" fmla="*/ 3902149 w 3938378"/>
                  <a:gd name="connsiteY8" fmla="*/ 552901 h 590486"/>
                  <a:gd name="connsiteX9" fmla="*/ 3902149 w 3938378"/>
                  <a:gd name="connsiteY9" fmla="*/ 542269 h 590486"/>
                  <a:gd name="connsiteX10" fmla="*/ 3902149 w 3938378"/>
                  <a:gd name="connsiteY10" fmla="*/ 542269 h 590486"/>
                  <a:gd name="connsiteX11" fmla="*/ 3902149 w 3938378"/>
                  <a:gd name="connsiteY11" fmla="*/ 542269 h 59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38378" h="590486">
                    <a:moveTo>
                      <a:pt x="0" y="542269"/>
                    </a:moveTo>
                    <a:cubicBezTo>
                      <a:pt x="163918" y="270252"/>
                      <a:pt x="327837" y="-1764"/>
                      <a:pt x="489097" y="8"/>
                    </a:cubicBezTo>
                    <a:cubicBezTo>
                      <a:pt x="650357" y="1780"/>
                      <a:pt x="806302" y="552901"/>
                      <a:pt x="967562" y="552901"/>
                    </a:cubicBezTo>
                    <a:cubicBezTo>
                      <a:pt x="1128822" y="552901"/>
                      <a:pt x="1293627" y="8"/>
                      <a:pt x="1456660" y="8"/>
                    </a:cubicBezTo>
                    <a:cubicBezTo>
                      <a:pt x="1619693" y="8"/>
                      <a:pt x="1782726" y="552901"/>
                      <a:pt x="1945758" y="552901"/>
                    </a:cubicBezTo>
                    <a:cubicBezTo>
                      <a:pt x="2108790" y="552901"/>
                      <a:pt x="2271823" y="8"/>
                      <a:pt x="2434855" y="8"/>
                    </a:cubicBezTo>
                    <a:cubicBezTo>
                      <a:pt x="2597887" y="8"/>
                      <a:pt x="2760920" y="552901"/>
                      <a:pt x="2923953" y="552901"/>
                    </a:cubicBezTo>
                    <a:cubicBezTo>
                      <a:pt x="3086986" y="552901"/>
                      <a:pt x="3250018" y="8"/>
                      <a:pt x="3413051" y="8"/>
                    </a:cubicBezTo>
                    <a:cubicBezTo>
                      <a:pt x="3576084" y="8"/>
                      <a:pt x="3820633" y="462524"/>
                      <a:pt x="3902149" y="552901"/>
                    </a:cubicBezTo>
                    <a:cubicBezTo>
                      <a:pt x="3983665" y="643278"/>
                      <a:pt x="3902149" y="542269"/>
                      <a:pt x="3902149" y="542269"/>
                    </a:cubicBezTo>
                    <a:lnTo>
                      <a:pt x="3902149" y="542269"/>
                    </a:lnTo>
                    <a:lnTo>
                      <a:pt x="3902149" y="542269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Freihandform 20"/>
              <p:cNvSpPr/>
              <p:nvPr/>
            </p:nvSpPr>
            <p:spPr>
              <a:xfrm rot="7356224">
                <a:off x="2031443" y="3540014"/>
                <a:ext cx="144000" cy="72000"/>
              </a:xfrm>
              <a:custGeom>
                <a:avLst/>
                <a:gdLst>
                  <a:gd name="connsiteX0" fmla="*/ 0 w 3938378"/>
                  <a:gd name="connsiteY0" fmla="*/ 542269 h 590486"/>
                  <a:gd name="connsiteX1" fmla="*/ 489097 w 3938378"/>
                  <a:gd name="connsiteY1" fmla="*/ 8 h 590486"/>
                  <a:gd name="connsiteX2" fmla="*/ 967562 w 3938378"/>
                  <a:gd name="connsiteY2" fmla="*/ 552901 h 590486"/>
                  <a:gd name="connsiteX3" fmla="*/ 1456660 w 3938378"/>
                  <a:gd name="connsiteY3" fmla="*/ 8 h 590486"/>
                  <a:gd name="connsiteX4" fmla="*/ 1945758 w 3938378"/>
                  <a:gd name="connsiteY4" fmla="*/ 552901 h 590486"/>
                  <a:gd name="connsiteX5" fmla="*/ 2434855 w 3938378"/>
                  <a:gd name="connsiteY5" fmla="*/ 8 h 590486"/>
                  <a:gd name="connsiteX6" fmla="*/ 2923953 w 3938378"/>
                  <a:gd name="connsiteY6" fmla="*/ 552901 h 590486"/>
                  <a:gd name="connsiteX7" fmla="*/ 3413051 w 3938378"/>
                  <a:gd name="connsiteY7" fmla="*/ 8 h 590486"/>
                  <a:gd name="connsiteX8" fmla="*/ 3902149 w 3938378"/>
                  <a:gd name="connsiteY8" fmla="*/ 552901 h 590486"/>
                  <a:gd name="connsiteX9" fmla="*/ 3902149 w 3938378"/>
                  <a:gd name="connsiteY9" fmla="*/ 542269 h 590486"/>
                  <a:gd name="connsiteX10" fmla="*/ 3902149 w 3938378"/>
                  <a:gd name="connsiteY10" fmla="*/ 542269 h 590486"/>
                  <a:gd name="connsiteX11" fmla="*/ 3902149 w 3938378"/>
                  <a:gd name="connsiteY11" fmla="*/ 542269 h 59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38378" h="590486">
                    <a:moveTo>
                      <a:pt x="0" y="542269"/>
                    </a:moveTo>
                    <a:cubicBezTo>
                      <a:pt x="163918" y="270252"/>
                      <a:pt x="327837" y="-1764"/>
                      <a:pt x="489097" y="8"/>
                    </a:cubicBezTo>
                    <a:cubicBezTo>
                      <a:pt x="650357" y="1780"/>
                      <a:pt x="806302" y="552901"/>
                      <a:pt x="967562" y="552901"/>
                    </a:cubicBezTo>
                    <a:cubicBezTo>
                      <a:pt x="1128822" y="552901"/>
                      <a:pt x="1293627" y="8"/>
                      <a:pt x="1456660" y="8"/>
                    </a:cubicBezTo>
                    <a:cubicBezTo>
                      <a:pt x="1619693" y="8"/>
                      <a:pt x="1782726" y="552901"/>
                      <a:pt x="1945758" y="552901"/>
                    </a:cubicBezTo>
                    <a:cubicBezTo>
                      <a:pt x="2108790" y="552901"/>
                      <a:pt x="2271823" y="8"/>
                      <a:pt x="2434855" y="8"/>
                    </a:cubicBezTo>
                    <a:cubicBezTo>
                      <a:pt x="2597887" y="8"/>
                      <a:pt x="2760920" y="552901"/>
                      <a:pt x="2923953" y="552901"/>
                    </a:cubicBezTo>
                    <a:cubicBezTo>
                      <a:pt x="3086986" y="552901"/>
                      <a:pt x="3250018" y="8"/>
                      <a:pt x="3413051" y="8"/>
                    </a:cubicBezTo>
                    <a:cubicBezTo>
                      <a:pt x="3576084" y="8"/>
                      <a:pt x="3820633" y="462524"/>
                      <a:pt x="3902149" y="552901"/>
                    </a:cubicBezTo>
                    <a:cubicBezTo>
                      <a:pt x="3983665" y="643278"/>
                      <a:pt x="3902149" y="542269"/>
                      <a:pt x="3902149" y="542269"/>
                    </a:cubicBezTo>
                    <a:lnTo>
                      <a:pt x="3902149" y="542269"/>
                    </a:lnTo>
                    <a:lnTo>
                      <a:pt x="3902149" y="542269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Freihandform 21"/>
              <p:cNvSpPr/>
              <p:nvPr/>
            </p:nvSpPr>
            <p:spPr>
              <a:xfrm rot="7356224">
                <a:off x="2034981" y="2884306"/>
                <a:ext cx="144000" cy="72000"/>
              </a:xfrm>
              <a:custGeom>
                <a:avLst/>
                <a:gdLst>
                  <a:gd name="connsiteX0" fmla="*/ 0 w 3938378"/>
                  <a:gd name="connsiteY0" fmla="*/ 542269 h 590486"/>
                  <a:gd name="connsiteX1" fmla="*/ 489097 w 3938378"/>
                  <a:gd name="connsiteY1" fmla="*/ 8 h 590486"/>
                  <a:gd name="connsiteX2" fmla="*/ 967562 w 3938378"/>
                  <a:gd name="connsiteY2" fmla="*/ 552901 h 590486"/>
                  <a:gd name="connsiteX3" fmla="*/ 1456660 w 3938378"/>
                  <a:gd name="connsiteY3" fmla="*/ 8 h 590486"/>
                  <a:gd name="connsiteX4" fmla="*/ 1945758 w 3938378"/>
                  <a:gd name="connsiteY4" fmla="*/ 552901 h 590486"/>
                  <a:gd name="connsiteX5" fmla="*/ 2434855 w 3938378"/>
                  <a:gd name="connsiteY5" fmla="*/ 8 h 590486"/>
                  <a:gd name="connsiteX6" fmla="*/ 2923953 w 3938378"/>
                  <a:gd name="connsiteY6" fmla="*/ 552901 h 590486"/>
                  <a:gd name="connsiteX7" fmla="*/ 3413051 w 3938378"/>
                  <a:gd name="connsiteY7" fmla="*/ 8 h 590486"/>
                  <a:gd name="connsiteX8" fmla="*/ 3902149 w 3938378"/>
                  <a:gd name="connsiteY8" fmla="*/ 552901 h 590486"/>
                  <a:gd name="connsiteX9" fmla="*/ 3902149 w 3938378"/>
                  <a:gd name="connsiteY9" fmla="*/ 542269 h 590486"/>
                  <a:gd name="connsiteX10" fmla="*/ 3902149 w 3938378"/>
                  <a:gd name="connsiteY10" fmla="*/ 542269 h 590486"/>
                  <a:gd name="connsiteX11" fmla="*/ 3902149 w 3938378"/>
                  <a:gd name="connsiteY11" fmla="*/ 542269 h 59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38378" h="590486">
                    <a:moveTo>
                      <a:pt x="0" y="542269"/>
                    </a:moveTo>
                    <a:cubicBezTo>
                      <a:pt x="163918" y="270252"/>
                      <a:pt x="327837" y="-1764"/>
                      <a:pt x="489097" y="8"/>
                    </a:cubicBezTo>
                    <a:cubicBezTo>
                      <a:pt x="650357" y="1780"/>
                      <a:pt x="806302" y="552901"/>
                      <a:pt x="967562" y="552901"/>
                    </a:cubicBezTo>
                    <a:cubicBezTo>
                      <a:pt x="1128822" y="552901"/>
                      <a:pt x="1293627" y="8"/>
                      <a:pt x="1456660" y="8"/>
                    </a:cubicBezTo>
                    <a:cubicBezTo>
                      <a:pt x="1619693" y="8"/>
                      <a:pt x="1782726" y="552901"/>
                      <a:pt x="1945758" y="552901"/>
                    </a:cubicBezTo>
                    <a:cubicBezTo>
                      <a:pt x="2108790" y="552901"/>
                      <a:pt x="2271823" y="8"/>
                      <a:pt x="2434855" y="8"/>
                    </a:cubicBezTo>
                    <a:cubicBezTo>
                      <a:pt x="2597887" y="8"/>
                      <a:pt x="2760920" y="552901"/>
                      <a:pt x="2923953" y="552901"/>
                    </a:cubicBezTo>
                    <a:cubicBezTo>
                      <a:pt x="3086986" y="552901"/>
                      <a:pt x="3250018" y="8"/>
                      <a:pt x="3413051" y="8"/>
                    </a:cubicBezTo>
                    <a:cubicBezTo>
                      <a:pt x="3576084" y="8"/>
                      <a:pt x="3820633" y="462524"/>
                      <a:pt x="3902149" y="552901"/>
                    </a:cubicBezTo>
                    <a:cubicBezTo>
                      <a:pt x="3983665" y="643278"/>
                      <a:pt x="3902149" y="542269"/>
                      <a:pt x="3902149" y="542269"/>
                    </a:cubicBezTo>
                    <a:lnTo>
                      <a:pt x="3902149" y="542269"/>
                    </a:lnTo>
                    <a:lnTo>
                      <a:pt x="3902149" y="542269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1" name="Bogen 50"/>
            <p:cNvSpPr/>
            <p:nvPr/>
          </p:nvSpPr>
          <p:spPr>
            <a:xfrm rot="5167436">
              <a:off x="-100183" y="2844961"/>
              <a:ext cx="1292863" cy="991363"/>
            </a:xfrm>
            <a:prstGeom prst="arc">
              <a:avLst/>
            </a:prstGeom>
            <a:ln w="6350">
              <a:head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Bogen 51"/>
            <p:cNvSpPr/>
            <p:nvPr/>
          </p:nvSpPr>
          <p:spPr>
            <a:xfrm rot="13843925">
              <a:off x="776307" y="1655211"/>
              <a:ext cx="1339098" cy="1451543"/>
            </a:xfrm>
            <a:prstGeom prst="arc">
              <a:avLst/>
            </a:prstGeom>
            <a:ln w="6350">
              <a:head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Bogen 54"/>
            <p:cNvSpPr/>
            <p:nvPr/>
          </p:nvSpPr>
          <p:spPr>
            <a:xfrm rot="11946774">
              <a:off x="2090873" y="2828700"/>
              <a:ext cx="893356" cy="1193761"/>
            </a:xfrm>
            <a:prstGeom prst="arc">
              <a:avLst/>
            </a:prstGeom>
            <a:ln w="6350">
              <a:headEnd type="none"/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Bogen 55"/>
            <p:cNvSpPr/>
            <p:nvPr/>
          </p:nvSpPr>
          <p:spPr>
            <a:xfrm rot="16969513">
              <a:off x="2074915" y="1988574"/>
              <a:ext cx="1292863" cy="991363"/>
            </a:xfrm>
            <a:prstGeom prst="arc">
              <a:avLst/>
            </a:prstGeom>
            <a:ln w="6350">
              <a:head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1213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21" y="1095066"/>
            <a:ext cx="4770225" cy="206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202"/>
          <p:cNvSpPr txBox="1"/>
          <p:nvPr/>
        </p:nvSpPr>
        <p:spPr>
          <a:xfrm>
            <a:off x="2936741" y="946799"/>
            <a:ext cx="1582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Phospholipase A</a:t>
            </a:r>
            <a:r>
              <a:rPr lang="en-US" sz="1050" b="1" baseline="-25000" dirty="0" smtClean="0">
                <a:latin typeface="Arial"/>
                <a:cs typeface="Arial"/>
              </a:rPr>
              <a:t>1</a:t>
            </a:r>
            <a:endParaRPr lang="en-US" sz="1050" b="1" baseline="-25000" dirty="0">
              <a:latin typeface="Arial"/>
              <a:cs typeface="Arial"/>
            </a:endParaRPr>
          </a:p>
        </p:txBody>
      </p:sp>
      <p:sp>
        <p:nvSpPr>
          <p:cNvPr id="9" name="TextBox 202"/>
          <p:cNvSpPr txBox="1"/>
          <p:nvPr/>
        </p:nvSpPr>
        <p:spPr>
          <a:xfrm>
            <a:off x="1458735" y="946799"/>
            <a:ext cx="1582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Phospholipase C</a:t>
            </a:r>
            <a:endParaRPr lang="en-US" sz="1050" b="1" baseline="-25000" dirty="0">
              <a:latin typeface="Arial"/>
              <a:cs typeface="Arial"/>
            </a:endParaRPr>
          </a:p>
        </p:txBody>
      </p:sp>
      <p:sp>
        <p:nvSpPr>
          <p:cNvPr id="8" name="TextBox 202"/>
          <p:cNvSpPr txBox="1"/>
          <p:nvPr/>
        </p:nvSpPr>
        <p:spPr>
          <a:xfrm>
            <a:off x="530126" y="2601990"/>
            <a:ext cx="1582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Phospholipase D</a:t>
            </a:r>
            <a:endParaRPr lang="en-US" sz="1050" b="1" baseline="-25000" dirty="0">
              <a:latin typeface="Arial"/>
              <a:cs typeface="Arial"/>
            </a:endParaRPr>
          </a:p>
        </p:txBody>
      </p:sp>
      <p:sp>
        <p:nvSpPr>
          <p:cNvPr id="7" name="TextBox 202"/>
          <p:cNvSpPr txBox="1"/>
          <p:nvPr/>
        </p:nvSpPr>
        <p:spPr>
          <a:xfrm>
            <a:off x="2972154" y="2601990"/>
            <a:ext cx="1582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Phospholipase A</a:t>
            </a:r>
            <a:r>
              <a:rPr lang="en-US" sz="1050" b="1" baseline="-25000" dirty="0" smtClean="0">
                <a:latin typeface="Arial"/>
                <a:cs typeface="Arial"/>
              </a:rPr>
              <a:t>2</a:t>
            </a:r>
            <a:endParaRPr lang="en-US" sz="1050" b="1" baseline="-25000" dirty="0">
              <a:latin typeface="Arial"/>
              <a:cs typeface="Arial"/>
            </a:endParaRPr>
          </a:p>
        </p:txBody>
      </p:sp>
      <p:sp>
        <p:nvSpPr>
          <p:cNvPr id="11" name="TextBox 202"/>
          <p:cNvSpPr txBox="1"/>
          <p:nvPr/>
        </p:nvSpPr>
        <p:spPr>
          <a:xfrm>
            <a:off x="2224940" y="1557033"/>
            <a:ext cx="5508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smtClean="0">
                <a:latin typeface="Arial"/>
                <a:cs typeface="Arial"/>
              </a:rPr>
              <a:t>sn</a:t>
            </a:r>
            <a:r>
              <a:rPr lang="en-US" sz="900" b="1" dirty="0" smtClean="0">
                <a:latin typeface="Arial"/>
                <a:cs typeface="Arial"/>
              </a:rPr>
              <a:t>-1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14" name="TextBox 202"/>
          <p:cNvSpPr txBox="1"/>
          <p:nvPr/>
        </p:nvSpPr>
        <p:spPr>
          <a:xfrm>
            <a:off x="2224940" y="1783788"/>
            <a:ext cx="5508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smtClean="0">
                <a:latin typeface="Arial"/>
                <a:cs typeface="Arial"/>
              </a:rPr>
              <a:t>sn</a:t>
            </a:r>
            <a:r>
              <a:rPr lang="en-US" sz="900" b="1" dirty="0" smtClean="0">
                <a:latin typeface="Arial"/>
                <a:cs typeface="Arial"/>
              </a:rPr>
              <a:t>-2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15" name="TextBox 202"/>
          <p:cNvSpPr txBox="1"/>
          <p:nvPr/>
        </p:nvSpPr>
        <p:spPr>
          <a:xfrm>
            <a:off x="2224940" y="2014491"/>
            <a:ext cx="5508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smtClean="0">
                <a:latin typeface="Arial"/>
                <a:cs typeface="Arial"/>
              </a:rPr>
              <a:t>sn</a:t>
            </a:r>
            <a:r>
              <a:rPr lang="en-US" sz="900" b="1" dirty="0" smtClean="0">
                <a:latin typeface="Arial"/>
                <a:cs typeface="Arial"/>
              </a:rPr>
              <a:t>-3</a:t>
            </a:r>
            <a:endParaRPr lang="en-US" sz="105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34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Würfel 60"/>
          <p:cNvSpPr/>
          <p:nvPr/>
        </p:nvSpPr>
        <p:spPr>
          <a:xfrm>
            <a:off x="3743568" y="3607306"/>
            <a:ext cx="2160000" cy="504056"/>
          </a:xfrm>
          <a:prstGeom prst="cube">
            <a:avLst>
              <a:gd name="adj" fmla="val 1361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Würfel 50"/>
          <p:cNvSpPr/>
          <p:nvPr/>
        </p:nvSpPr>
        <p:spPr>
          <a:xfrm>
            <a:off x="5962336" y="3607306"/>
            <a:ext cx="864000" cy="504056"/>
          </a:xfrm>
          <a:prstGeom prst="cube">
            <a:avLst>
              <a:gd name="adj" fmla="val 136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Würfel 49"/>
          <p:cNvSpPr/>
          <p:nvPr/>
        </p:nvSpPr>
        <p:spPr>
          <a:xfrm>
            <a:off x="2755055" y="3607306"/>
            <a:ext cx="864096" cy="504056"/>
          </a:xfrm>
          <a:prstGeom prst="cube">
            <a:avLst>
              <a:gd name="adj" fmla="val 136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Würfel 47"/>
          <p:cNvSpPr/>
          <p:nvPr/>
        </p:nvSpPr>
        <p:spPr>
          <a:xfrm>
            <a:off x="923960" y="2841506"/>
            <a:ext cx="864096" cy="756000"/>
          </a:xfrm>
          <a:prstGeom prst="cube">
            <a:avLst>
              <a:gd name="adj" fmla="val 97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-1096" y="-27504"/>
            <a:ext cx="220596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MVMp</a:t>
            </a:r>
            <a:endParaRPr lang="de-CH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H1-PV</a:t>
            </a:r>
          </a:p>
          <a:p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CPV/FPV</a:t>
            </a:r>
          </a:p>
          <a:p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MEV</a:t>
            </a:r>
          </a:p>
          <a:p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PPV</a:t>
            </a:r>
          </a:p>
          <a:p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BPV</a:t>
            </a:r>
          </a:p>
          <a:p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AMDV</a:t>
            </a:r>
          </a:p>
          <a:p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AAV</a:t>
            </a:r>
          </a:p>
          <a:p>
            <a:endParaRPr lang="de-CH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</a:p>
          <a:p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SV40</a:t>
            </a:r>
          </a:p>
          <a:p>
            <a:r>
              <a:rPr lang="de-CH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endParaRPr lang="de-CH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X174 (Protein J)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Würfel 28"/>
          <p:cNvSpPr/>
          <p:nvPr/>
        </p:nvSpPr>
        <p:spPr>
          <a:xfrm>
            <a:off x="3743568" y="-186760"/>
            <a:ext cx="2232000" cy="504056"/>
          </a:xfrm>
          <a:prstGeom prst="cube">
            <a:avLst>
              <a:gd name="adj" fmla="val 1361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Würfel 27"/>
          <p:cNvSpPr/>
          <p:nvPr/>
        </p:nvSpPr>
        <p:spPr>
          <a:xfrm>
            <a:off x="3743568" y="465504"/>
            <a:ext cx="2232000" cy="1908000"/>
          </a:xfrm>
          <a:prstGeom prst="cube">
            <a:avLst>
              <a:gd name="adj" fmla="val 39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Würfel 11"/>
          <p:cNvSpPr/>
          <p:nvPr/>
        </p:nvSpPr>
        <p:spPr>
          <a:xfrm>
            <a:off x="923960" y="465504"/>
            <a:ext cx="864096" cy="1908000"/>
          </a:xfrm>
          <a:prstGeom prst="cube">
            <a:avLst>
              <a:gd name="adj" fmla="val 757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Würfel 3"/>
          <p:cNvSpPr/>
          <p:nvPr/>
        </p:nvSpPr>
        <p:spPr>
          <a:xfrm>
            <a:off x="923960" y="-186760"/>
            <a:ext cx="864096" cy="504056"/>
          </a:xfrm>
          <a:prstGeom prst="cube">
            <a:avLst>
              <a:gd name="adj" fmla="val 136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63000" y="-27504"/>
            <a:ext cx="10081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KK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KK</a:t>
            </a:r>
          </a:p>
          <a:p>
            <a:endParaRPr lang="de-CH" sz="1400" b="1" dirty="0">
              <a:effectLst>
                <a:glow rad="101600">
                  <a:srgbClr val="FFFF00">
                    <a:alpha val="60000"/>
                  </a:srgb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 smtClean="0">
              <a:effectLst>
                <a:glow rad="101600">
                  <a:srgbClr val="FFFF00">
                    <a:alpha val="60000"/>
                  </a:srgb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>
              <a:effectLst>
                <a:glow rad="101600">
                  <a:srgbClr val="FFFF00">
                    <a:alpha val="60000"/>
                  </a:srgb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>
              <a:effectLst>
                <a:glow rad="101600">
                  <a:srgbClr val="FFFF00">
                    <a:alpha val="60000"/>
                  </a:srgb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 smtClean="0">
              <a:effectLst>
                <a:glow rad="101600">
                  <a:srgbClr val="FFFF00">
                    <a:alpha val="60000"/>
                  </a:srgb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>
              <a:effectLst>
                <a:glow rad="101600">
                  <a:srgbClr val="FFFF00">
                    <a:alpha val="60000"/>
                  </a:srgb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KRAR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KR-K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KR-K</a:t>
            </a:r>
          </a:p>
        </p:txBody>
      </p:sp>
      <p:sp>
        <p:nvSpPr>
          <p:cNvPr id="13" name="Würfel 12"/>
          <p:cNvSpPr/>
          <p:nvPr/>
        </p:nvSpPr>
        <p:spPr>
          <a:xfrm>
            <a:off x="1962552" y="465504"/>
            <a:ext cx="576000" cy="1908000"/>
          </a:xfrm>
          <a:prstGeom prst="cube">
            <a:avLst>
              <a:gd name="adj" fmla="val 102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Würfel 13"/>
          <p:cNvSpPr/>
          <p:nvPr/>
        </p:nvSpPr>
        <p:spPr>
          <a:xfrm>
            <a:off x="1962552" y="-186760"/>
            <a:ext cx="576000" cy="504056"/>
          </a:xfrm>
          <a:prstGeom prst="cube">
            <a:avLst>
              <a:gd name="adj" fmla="val 136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Würfel 14"/>
          <p:cNvSpPr/>
          <p:nvPr/>
        </p:nvSpPr>
        <p:spPr>
          <a:xfrm>
            <a:off x="2765688" y="465504"/>
            <a:ext cx="864096" cy="1908000"/>
          </a:xfrm>
          <a:prstGeom prst="cube">
            <a:avLst>
              <a:gd name="adj" fmla="val 757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Würfel 15"/>
          <p:cNvSpPr/>
          <p:nvPr/>
        </p:nvSpPr>
        <p:spPr>
          <a:xfrm>
            <a:off x="2765688" y="-186760"/>
            <a:ext cx="864096" cy="504056"/>
          </a:xfrm>
          <a:prstGeom prst="cube">
            <a:avLst>
              <a:gd name="adj" fmla="val 136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Würfel 16"/>
          <p:cNvSpPr/>
          <p:nvPr/>
        </p:nvSpPr>
        <p:spPr>
          <a:xfrm>
            <a:off x="6060982" y="465504"/>
            <a:ext cx="684000" cy="1908000"/>
          </a:xfrm>
          <a:prstGeom prst="cube">
            <a:avLst>
              <a:gd name="adj" fmla="val 120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Würfel 17"/>
          <p:cNvSpPr/>
          <p:nvPr/>
        </p:nvSpPr>
        <p:spPr>
          <a:xfrm>
            <a:off x="6060982" y="-186760"/>
            <a:ext cx="684000" cy="504056"/>
          </a:xfrm>
          <a:prstGeom prst="cube">
            <a:avLst>
              <a:gd name="adj" fmla="val 136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916832" y="-27504"/>
            <a:ext cx="10081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</a:p>
          <a:p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KK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KK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</a:p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QI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KK</a:t>
            </a:r>
          </a:p>
          <a:p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KKR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492896" y="-27504"/>
            <a:ext cx="151216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endParaRPr lang="de-CH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K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K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r>
              <a:rPr lang="de-CH" sz="1400" b="1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RK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KRK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YPG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APG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Bogen 21"/>
          <p:cNvSpPr/>
          <p:nvPr/>
        </p:nvSpPr>
        <p:spPr>
          <a:xfrm rot="8069969">
            <a:off x="4567803" y="1838769"/>
            <a:ext cx="337765" cy="30549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feld 22"/>
          <p:cNvSpPr txBox="1"/>
          <p:nvPr/>
        </p:nvSpPr>
        <p:spPr>
          <a:xfrm>
            <a:off x="4479083" y="2108799"/>
            <a:ext cx="59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de-CH" sz="1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GB" sz="14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801072" y="-27504"/>
            <a:ext cx="122317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R</a:t>
            </a:r>
            <a:r>
              <a:rPr lang="de-C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KKK</a:t>
            </a:r>
          </a:p>
          <a:p>
            <a:endParaRPr lang="de-CH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R</a:t>
            </a:r>
            <a:r>
              <a:rPr lang="de-C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KKK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KKKK</a:t>
            </a:r>
            <a:r>
              <a:rPr lang="de-C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KKKK</a:t>
            </a:r>
            <a:r>
              <a:rPr lang="de-C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KKK</a:t>
            </a:r>
            <a:r>
              <a:rPr lang="de-C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KK</a:t>
            </a:r>
            <a:r>
              <a:rPr lang="de-C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KKKK</a:t>
            </a:r>
            <a:r>
              <a:rPr lang="de-C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RKR</a:t>
            </a:r>
            <a:r>
              <a:rPr lang="de-C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LN</a:t>
            </a:r>
          </a:p>
          <a:p>
            <a:endParaRPr lang="de-CH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KRK</a:t>
            </a:r>
            <a:r>
              <a:rPr lang="de-C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C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052736" y="-8348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BC1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968076" y="-8348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BC2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883416" y="-8348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BC3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6093296" y="-8348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BC4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923960" y="2606312"/>
            <a:ext cx="5760000" cy="0"/>
          </a:xfrm>
          <a:prstGeom prst="straightConnector1">
            <a:avLst/>
          </a:prstGeom>
          <a:ln w="28575">
            <a:headEnd type="stealth" w="lg" len="med"/>
            <a:tailEnd type="stealth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470528" y="2431816"/>
            <a:ext cx="750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/>
              <a:t>VP1u</a:t>
            </a:r>
            <a:endParaRPr lang="en-GB" b="1" dirty="0"/>
          </a:p>
        </p:txBody>
      </p:sp>
      <p:sp>
        <p:nvSpPr>
          <p:cNvPr id="39" name="Textfeld 38"/>
          <p:cNvSpPr txBox="1"/>
          <p:nvPr/>
        </p:nvSpPr>
        <p:spPr>
          <a:xfrm>
            <a:off x="833480" y="-437769"/>
            <a:ext cx="356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1500024" y="-448817"/>
            <a:ext cx="49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803296" y="-437769"/>
            <a:ext cx="49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87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2273640" y="-437769"/>
            <a:ext cx="49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534424" y="-437769"/>
            <a:ext cx="642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109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284984" y="-437769"/>
            <a:ext cx="642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115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5805264" y="-437769"/>
            <a:ext cx="642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126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381328" y="-437769"/>
            <a:ext cx="642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130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4" t="47978" r="25799" b="32671"/>
          <a:stretch/>
        </p:blipFill>
        <p:spPr bwMode="auto">
          <a:xfrm>
            <a:off x="1497360" y="4661893"/>
            <a:ext cx="3752417" cy="171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hteck 35"/>
          <p:cNvSpPr/>
          <p:nvPr/>
        </p:nvSpPr>
        <p:spPr>
          <a:xfrm>
            <a:off x="3914669" y="4339117"/>
            <a:ext cx="1152128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feld 52"/>
          <p:cNvSpPr txBox="1"/>
          <p:nvPr/>
        </p:nvSpPr>
        <p:spPr>
          <a:xfrm>
            <a:off x="1347557" y="43738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NLM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Gerade Verbindung mit Pfeil 54"/>
          <p:cNvCxnSpPr/>
          <p:nvPr/>
        </p:nvCxnSpPr>
        <p:spPr>
          <a:xfrm>
            <a:off x="1423442" y="6319212"/>
            <a:ext cx="3708000" cy="0"/>
          </a:xfrm>
          <a:prstGeom prst="straightConnector1">
            <a:avLst/>
          </a:prstGeom>
          <a:ln w="28575">
            <a:headEnd type="stealth" w="lg" len="med"/>
            <a:tailEnd type="stealth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3108960" y="6125666"/>
            <a:ext cx="3905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-525353" y="4373860"/>
            <a:ext cx="3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-525353" y="6423948"/>
            <a:ext cx="3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feld 2"/>
          <p:cNvSpPr txBox="1">
            <a:spLocks noChangeArrowheads="1"/>
          </p:cNvSpPr>
          <p:nvPr/>
        </p:nvSpPr>
        <p:spPr bwMode="auto">
          <a:xfrm>
            <a:off x="429964" y="6477542"/>
            <a:ext cx="6275636" cy="25699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CH" sz="1300" b="1" dirty="0" err="1">
                <a:effectLst/>
                <a:latin typeface="Arial"/>
                <a:ea typeface="Calibri"/>
                <a:cs typeface="Times New Roman"/>
              </a:rPr>
              <a:t>MVMp</a:t>
            </a:r>
            <a:r>
              <a:rPr lang="fr-CH" sz="1400" dirty="0">
                <a:effectLst/>
                <a:latin typeface="Courier New"/>
                <a:ea typeface="Calibri"/>
                <a:cs typeface="Times New Roman"/>
              </a:rPr>
              <a:t>	</a:t>
            </a:r>
            <a:r>
              <a:rPr lang="fr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T Y</a:t>
            </a:r>
            <a:r>
              <a:rPr lang="fr-CH" sz="1400" dirty="0">
                <a:effectLst/>
                <a:latin typeface="Courier New"/>
                <a:ea typeface="Calibri"/>
                <a:cs typeface="Times New Roman"/>
              </a:rPr>
              <a:t> G T </a:t>
            </a:r>
            <a:r>
              <a:rPr lang="fr-CH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F</a:t>
            </a:r>
            <a:r>
              <a:rPr lang="fr-CH" sz="1400" dirty="0">
                <a:effectLst/>
                <a:latin typeface="Courier New"/>
                <a:ea typeface="Calibri"/>
                <a:cs typeface="Times New Roman"/>
              </a:rPr>
              <a:t> </a:t>
            </a:r>
            <a:r>
              <a:rPr lang="fr-CH" sz="1400" dirty="0" err="1">
                <a:effectLst/>
                <a:latin typeface="Courier New"/>
                <a:ea typeface="Calibri"/>
                <a:cs typeface="Times New Roman"/>
              </a:rPr>
              <a:t>F</a:t>
            </a:r>
            <a:r>
              <a:rPr lang="fr-CH" sz="1400" dirty="0">
                <a:effectLst/>
                <a:latin typeface="Courier New"/>
                <a:ea typeface="Calibri"/>
                <a:cs typeface="Times New Roman"/>
              </a:rPr>
              <a:t> </a:t>
            </a:r>
            <a:r>
              <a:rPr lang="fr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W </a:t>
            </a:r>
            <a:r>
              <a:rPr lang="fr-CH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fr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G </a:t>
            </a:r>
            <a:r>
              <a:rPr lang="fr-CH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fr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L</a:t>
            </a:r>
            <a:r>
              <a:rPr lang="fr-CH" sz="1400" dirty="0">
                <a:effectLst/>
                <a:latin typeface="Courier New"/>
                <a:ea typeface="Calibri"/>
                <a:cs typeface="Times New Roman"/>
              </a:rPr>
              <a:t> T M </a:t>
            </a:r>
            <a:r>
              <a:rPr lang="fr-CH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R</a:t>
            </a:r>
            <a:r>
              <a:rPr lang="fr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A </a:t>
            </a:r>
            <a:r>
              <a:rPr lang="fr-CH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fr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L </a:t>
            </a:r>
            <a:r>
              <a:rPr lang="fr-CH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R</a:t>
            </a:r>
            <a:r>
              <a:rPr lang="fr-CH" sz="1400" dirty="0">
                <a:effectLst/>
                <a:latin typeface="Courier New"/>
                <a:ea typeface="Calibri"/>
                <a:cs typeface="Times New Roman"/>
              </a:rPr>
              <a:t> – </a:t>
            </a:r>
            <a:r>
              <a:rPr lang="fr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A</a:t>
            </a:r>
            <a:r>
              <a:rPr lang="fr-CH" sz="1400" dirty="0">
                <a:effectLst/>
                <a:latin typeface="Courier New"/>
                <a:ea typeface="Calibri"/>
                <a:cs typeface="Times New Roman"/>
              </a:rPr>
              <a:t> N T </a:t>
            </a:r>
            <a:r>
              <a:rPr lang="fr-CH" sz="1400" dirty="0" err="1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T</a:t>
            </a:r>
            <a:r>
              <a:rPr lang="fr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W</a:t>
            </a:r>
            <a:endParaRPr lang="en-GB" sz="1200" dirty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300" b="1" dirty="0">
                <a:effectLst/>
                <a:latin typeface="Arial"/>
                <a:ea typeface="Calibri"/>
                <a:cs typeface="Times New Roman"/>
              </a:rPr>
              <a:t>H1-PV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	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T Y S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T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F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Y 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W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G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I 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L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</a:t>
            </a:r>
            <a:r>
              <a:rPr lang="en-GB" sz="1400" b="1" dirty="0">
                <a:effectLst/>
                <a:latin typeface="Courier New"/>
                <a:ea typeface="Calibri"/>
                <a:cs typeface="Times New Roman"/>
              </a:rPr>
              <a:t>K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F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A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L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R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– P N L 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T W</a:t>
            </a:r>
            <a:endParaRPr lang="en-GB" sz="1200" dirty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300" b="1" dirty="0">
                <a:effectLst/>
                <a:latin typeface="Arial"/>
                <a:ea typeface="Calibri"/>
                <a:cs typeface="Times New Roman"/>
              </a:rPr>
              <a:t>RPV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	</a:t>
            </a: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	</a:t>
            </a:r>
            <a:r>
              <a:rPr lang="en-GB" sz="1400" dirty="0" smtClean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T 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Y S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D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F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W </a:t>
            </a:r>
            <a:r>
              <a:rPr lang="en-GB" sz="1400" dirty="0" err="1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W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G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L V F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A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L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R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– 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A S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H 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T W</a:t>
            </a:r>
            <a:endParaRPr lang="en-GB" sz="1200" dirty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300" b="1" dirty="0">
                <a:effectLst/>
                <a:latin typeface="Arial"/>
                <a:ea typeface="Calibri"/>
                <a:cs typeface="Times New Roman"/>
              </a:rPr>
              <a:t>CPV/FPV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	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T Y S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D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F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W </a:t>
            </a:r>
            <a:r>
              <a:rPr lang="en-GB" sz="1400" dirty="0" err="1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W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G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L V F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A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L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R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– 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A S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H 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T W</a:t>
            </a:r>
            <a:endParaRPr lang="en-GB" sz="1200" dirty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300" b="1" dirty="0">
                <a:effectLst/>
                <a:latin typeface="Arial"/>
                <a:ea typeface="Calibri"/>
                <a:cs typeface="Times New Roman"/>
              </a:rPr>
              <a:t>MEV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	</a:t>
            </a: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	</a:t>
            </a:r>
            <a:r>
              <a:rPr lang="en-GB" sz="1400" dirty="0" smtClean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T 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Y S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D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F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W </a:t>
            </a:r>
            <a:r>
              <a:rPr lang="en-GB" sz="1400" dirty="0" err="1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W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G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L V F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A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L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R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– 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A S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H 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T W</a:t>
            </a:r>
            <a:endParaRPr lang="en-GB" sz="1200" dirty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CH" sz="1300" b="1" dirty="0" smtClean="0">
                <a:effectLst/>
                <a:latin typeface="Arial"/>
                <a:ea typeface="Calibri"/>
                <a:cs typeface="Times New Roman"/>
              </a:rPr>
              <a:t>AMDV</a:t>
            </a:r>
            <a:r>
              <a:rPr lang="fr-CH" sz="1400" dirty="0" smtClean="0">
                <a:effectLst/>
                <a:latin typeface="Courier New"/>
                <a:ea typeface="Calibri"/>
                <a:cs typeface="Times New Roman"/>
              </a:rPr>
              <a:t>	</a:t>
            </a:r>
            <a:r>
              <a:rPr lang="fr-CH" sz="1400" dirty="0" smtClean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T </a:t>
            </a:r>
            <a:r>
              <a:rPr lang="fr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Y</a:t>
            </a:r>
            <a:r>
              <a:rPr lang="fr-CH" sz="1400" dirty="0">
                <a:effectLst/>
                <a:latin typeface="Courier New"/>
                <a:ea typeface="Calibri"/>
                <a:cs typeface="Times New Roman"/>
              </a:rPr>
              <a:t> G Y </a:t>
            </a:r>
            <a:r>
              <a:rPr lang="fr-CH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F</a:t>
            </a:r>
            <a:r>
              <a:rPr lang="fr-CH" sz="1400" dirty="0">
                <a:effectLst/>
                <a:latin typeface="Courier New"/>
                <a:ea typeface="Calibri"/>
                <a:cs typeface="Times New Roman"/>
              </a:rPr>
              <a:t> T </a:t>
            </a:r>
            <a:r>
              <a:rPr lang="fr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W </a:t>
            </a:r>
            <a:r>
              <a:rPr lang="fr-CH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R</a:t>
            </a:r>
            <a:r>
              <a:rPr lang="fr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G </a:t>
            </a:r>
            <a:r>
              <a:rPr lang="fr-CH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fr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L V</a:t>
            </a:r>
            <a:r>
              <a:rPr lang="fr-CH" sz="1400" dirty="0">
                <a:effectLst/>
                <a:latin typeface="Courier New"/>
                <a:ea typeface="Calibri"/>
                <a:cs typeface="Times New Roman"/>
              </a:rPr>
              <a:t> L </a:t>
            </a:r>
            <a:r>
              <a:rPr lang="fr-CH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fr-CH" sz="1400" dirty="0">
                <a:effectLst/>
                <a:latin typeface="Courier New"/>
                <a:ea typeface="Calibri"/>
                <a:cs typeface="Times New Roman"/>
              </a:rPr>
              <a:t> G </a:t>
            </a:r>
            <a:r>
              <a:rPr lang="fr-CH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fr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L</a:t>
            </a:r>
            <a:r>
              <a:rPr lang="fr-CH" sz="1400" dirty="0">
                <a:effectLst/>
                <a:latin typeface="Courier New"/>
                <a:ea typeface="Calibri"/>
                <a:cs typeface="Times New Roman"/>
              </a:rPr>
              <a:t> S – Q V T C </a:t>
            </a:r>
            <a:r>
              <a:rPr lang="fr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W</a:t>
            </a:r>
            <a:endParaRPr lang="en-GB" sz="1200" dirty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300" b="1" dirty="0">
                <a:effectLst/>
                <a:latin typeface="Arial"/>
                <a:ea typeface="Calibri"/>
                <a:cs typeface="Times New Roman"/>
              </a:rPr>
              <a:t>PPV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	</a:t>
            </a: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	</a:t>
            </a:r>
            <a:r>
              <a:rPr lang="en-GB" sz="1400" dirty="0" smtClean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T 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Y S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N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F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W </a:t>
            </a:r>
            <a:r>
              <a:rPr lang="en-GB" sz="1400" dirty="0" err="1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W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 G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T 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L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T 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F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T 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A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M </a:t>
            </a:r>
            <a:r>
              <a:rPr lang="en-GB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R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– S </a:t>
            </a:r>
            <a:r>
              <a:rPr lang="en-GB" sz="1400" dirty="0" err="1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S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 N M </a:t>
            </a:r>
            <a:r>
              <a:rPr lang="en-GB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W</a:t>
            </a:r>
            <a:endParaRPr lang="en-GB" sz="1200" dirty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CH" sz="1300" b="1" dirty="0" smtClean="0">
                <a:effectLst/>
                <a:latin typeface="Arial"/>
                <a:ea typeface="Calibri"/>
                <a:cs typeface="Times New Roman"/>
              </a:rPr>
              <a:t>B19V</a:t>
            </a:r>
            <a:r>
              <a:rPr lang="fr-CH" sz="1400" dirty="0">
                <a:effectLst/>
                <a:latin typeface="Courier New"/>
                <a:ea typeface="Calibri"/>
                <a:cs typeface="Times New Roman"/>
              </a:rPr>
              <a:t>	</a:t>
            </a:r>
            <a:r>
              <a:rPr lang="fr-CH" sz="1400" dirty="0" smtClean="0">
                <a:effectLst/>
                <a:latin typeface="Courier New"/>
                <a:ea typeface="Calibri"/>
                <a:cs typeface="Times New Roman"/>
              </a:rPr>
              <a:t>	Q </a:t>
            </a:r>
            <a:r>
              <a:rPr lang="fr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Y</a:t>
            </a:r>
            <a:r>
              <a:rPr lang="fr-CH" sz="1400" dirty="0">
                <a:effectLst/>
                <a:latin typeface="Courier New"/>
                <a:ea typeface="Calibri"/>
                <a:cs typeface="Times New Roman"/>
              </a:rPr>
              <a:t> A V G I M T V T M T </a:t>
            </a:r>
            <a:r>
              <a:rPr lang="fr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F </a:t>
            </a:r>
            <a:r>
              <a:rPr lang="fr-CH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fr-CH" sz="1400" dirty="0">
                <a:effectLst/>
                <a:latin typeface="Courier New"/>
                <a:ea typeface="Calibri"/>
                <a:cs typeface="Times New Roman"/>
              </a:rPr>
              <a:t> L G P </a:t>
            </a:r>
            <a:r>
              <a:rPr lang="fr-CH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R K </a:t>
            </a:r>
            <a:r>
              <a:rPr lang="fr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A</a:t>
            </a:r>
            <a:r>
              <a:rPr lang="fr-CH" sz="1400" dirty="0">
                <a:effectLst/>
                <a:latin typeface="Courier New"/>
                <a:ea typeface="Calibri"/>
                <a:cs typeface="Times New Roman"/>
              </a:rPr>
              <a:t> T G </a:t>
            </a:r>
            <a:r>
              <a:rPr lang="fr-CH" sz="1400" b="1" dirty="0">
                <a:effectLst/>
                <a:latin typeface="Courier New"/>
                <a:ea typeface="Calibri"/>
                <a:cs typeface="Times New Roman"/>
              </a:rPr>
              <a:t>R</a:t>
            </a:r>
            <a:r>
              <a:rPr lang="fr-CH" sz="1400" dirty="0">
                <a:effectLst/>
                <a:latin typeface="Courier New"/>
                <a:ea typeface="Calibri"/>
                <a:cs typeface="Times New Roman"/>
              </a:rPr>
              <a:t> </a:t>
            </a:r>
            <a:r>
              <a:rPr lang="fr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W</a:t>
            </a:r>
            <a:r>
              <a:rPr lang="fr-CH" sz="1400" dirty="0">
                <a:effectLst/>
                <a:latin typeface="Courier New"/>
                <a:ea typeface="Calibri"/>
                <a:cs typeface="Times New Roman"/>
              </a:rPr>
              <a:t> </a:t>
            </a:r>
            <a:endParaRPr lang="en-GB" sz="1200" dirty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CH" sz="1300" b="1" dirty="0">
                <a:effectLst/>
                <a:latin typeface="Arial"/>
                <a:ea typeface="Calibri"/>
                <a:cs typeface="Times New Roman"/>
              </a:rPr>
              <a:t>AAV</a:t>
            </a:r>
            <a:r>
              <a:rPr lang="fr-CH" sz="1400" dirty="0">
                <a:effectLst/>
                <a:latin typeface="Courier New"/>
                <a:ea typeface="Calibri"/>
                <a:cs typeface="Times New Roman"/>
              </a:rPr>
              <a:t>	</a:t>
            </a:r>
            <a:r>
              <a:rPr lang="fr-CH" sz="1400" dirty="0" smtClean="0">
                <a:effectLst/>
                <a:latin typeface="Courier New"/>
                <a:ea typeface="Calibri"/>
                <a:cs typeface="Times New Roman"/>
              </a:rPr>
              <a:t>	Q </a:t>
            </a:r>
            <a:r>
              <a:rPr lang="fr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Y S</a:t>
            </a:r>
            <a:r>
              <a:rPr lang="fr-CH" sz="1400" dirty="0">
                <a:effectLst/>
                <a:latin typeface="Courier New"/>
                <a:ea typeface="Calibri"/>
                <a:cs typeface="Times New Roman"/>
              </a:rPr>
              <a:t> T G Q V S V E I E W E L Q – </a:t>
            </a:r>
            <a:r>
              <a:rPr lang="fr-CH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</a:t>
            </a:r>
            <a:r>
              <a:rPr lang="fr-CH" sz="1400" dirty="0">
                <a:effectLst/>
                <a:latin typeface="Courier New"/>
                <a:ea typeface="Calibri"/>
                <a:cs typeface="Times New Roman"/>
              </a:rPr>
              <a:t> E N </a:t>
            </a:r>
            <a:r>
              <a:rPr lang="fr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S</a:t>
            </a:r>
            <a:r>
              <a:rPr lang="fr-CH" sz="1400" dirty="0">
                <a:effectLst/>
                <a:latin typeface="Courier New"/>
                <a:ea typeface="Calibri"/>
                <a:cs typeface="Times New Roman"/>
              </a:rPr>
              <a:t> </a:t>
            </a:r>
            <a:r>
              <a:rPr lang="fr-CH" sz="1400" b="1" dirty="0">
                <a:effectLst/>
                <a:latin typeface="Courier New"/>
                <a:ea typeface="Calibri"/>
                <a:cs typeface="Times New Roman"/>
              </a:rPr>
              <a:t>K R </a:t>
            </a:r>
            <a:r>
              <a:rPr lang="fr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W</a:t>
            </a:r>
            <a:endParaRPr lang="en-GB" sz="1200" dirty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300" b="1" dirty="0">
                <a:effectLst/>
                <a:latin typeface="Arial"/>
                <a:ea typeface="Calibri"/>
                <a:cs typeface="Times New Roman"/>
              </a:rPr>
              <a:t>BPV</a:t>
            </a:r>
            <a:r>
              <a:rPr lang="de-CH" sz="1400" dirty="0">
                <a:effectLst/>
                <a:latin typeface="Courier New"/>
                <a:ea typeface="Calibri"/>
                <a:cs typeface="Times New Roman"/>
              </a:rPr>
              <a:t>	</a:t>
            </a:r>
            <a:r>
              <a:rPr lang="de-CH" sz="1400" dirty="0" smtClean="0">
                <a:effectLst/>
                <a:latin typeface="Courier New"/>
                <a:ea typeface="Calibri"/>
                <a:cs typeface="Times New Roman"/>
              </a:rPr>
              <a:t>	I </a:t>
            </a:r>
            <a:r>
              <a:rPr lang="de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Y</a:t>
            </a:r>
            <a:r>
              <a:rPr lang="de-CH" sz="1400" dirty="0">
                <a:effectLst/>
                <a:latin typeface="Courier New"/>
                <a:ea typeface="Calibri"/>
                <a:cs typeface="Times New Roman"/>
              </a:rPr>
              <a:t> V T G Q V S C E V </a:t>
            </a:r>
            <a:r>
              <a:rPr lang="de-CH" sz="1400" dirty="0" err="1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V</a:t>
            </a:r>
            <a:r>
              <a:rPr lang="de-CH" sz="1400" dirty="0">
                <a:effectLst/>
                <a:latin typeface="Courier New"/>
                <a:ea typeface="Calibri"/>
                <a:cs typeface="Times New Roman"/>
              </a:rPr>
              <a:t> W E V E – </a:t>
            </a:r>
            <a:r>
              <a:rPr lang="de-CH" sz="1400" b="1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K R</a:t>
            </a:r>
            <a:r>
              <a:rPr lang="de-CH" sz="1400" b="1" dirty="0">
                <a:effectLst/>
                <a:latin typeface="Courier New"/>
                <a:ea typeface="Calibri"/>
                <a:cs typeface="Times New Roman"/>
              </a:rPr>
              <a:t> </a:t>
            </a:r>
            <a:r>
              <a:rPr lang="de-CH" sz="1400" dirty="0">
                <a:effectLst/>
                <a:latin typeface="Courier New"/>
                <a:ea typeface="Calibri"/>
                <a:cs typeface="Times New Roman"/>
              </a:rPr>
              <a:t>G T </a:t>
            </a:r>
            <a:r>
              <a:rPr lang="de-CH" sz="1400" b="1" dirty="0">
                <a:effectLst/>
                <a:latin typeface="Courier New"/>
                <a:ea typeface="Calibri"/>
                <a:cs typeface="Times New Roman"/>
              </a:rPr>
              <a:t>K</a:t>
            </a:r>
            <a:r>
              <a:rPr lang="de-CH" sz="1400" dirty="0">
                <a:effectLst/>
                <a:latin typeface="Courier New"/>
                <a:ea typeface="Calibri"/>
                <a:cs typeface="Times New Roman"/>
              </a:rPr>
              <a:t> N </a:t>
            </a:r>
            <a:r>
              <a:rPr lang="de-CH" sz="1400" dirty="0">
                <a:effectLst/>
                <a:highlight>
                  <a:srgbClr val="C0C0C0"/>
                </a:highlight>
                <a:latin typeface="Courier New"/>
                <a:ea typeface="Calibri"/>
                <a:cs typeface="Times New Roman"/>
              </a:rPr>
              <a:t>W</a:t>
            </a:r>
            <a:endParaRPr lang="en-GB" sz="12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887966" y="6496051"/>
            <a:ext cx="230400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/>
          <p:cNvSpPr/>
          <p:nvPr/>
        </p:nvSpPr>
        <p:spPr>
          <a:xfrm>
            <a:off x="4392916" y="8229601"/>
            <a:ext cx="208800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feld 20"/>
          <p:cNvSpPr txBox="1"/>
          <p:nvPr/>
        </p:nvSpPr>
        <p:spPr>
          <a:xfrm>
            <a:off x="3691900" y="-27504"/>
            <a:ext cx="3023870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---</a:t>
            </a:r>
            <a:r>
              <a:rPr lang="en-GB" sz="1400" u="sng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PP</a:t>
            </a: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----</a:t>
            </a:r>
            <a:r>
              <a:rPr lang="en-GB" sz="1400" kern="1200" dirty="0" smtClean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A</a:t>
            </a:r>
            <a:r>
              <a:rPr lang="en-GB" sz="1400" kern="1200" dirty="0" smtClean="0">
                <a:solidFill>
                  <a:srgbClr val="000000"/>
                </a:solidFill>
                <a:effectLst/>
                <a:latin typeface="Courier New"/>
                <a:ea typeface="+mn-ea"/>
              </a:rPr>
              <a:t>—Y</a:t>
            </a:r>
            <a:r>
              <a:rPr lang="en-GB" sz="1400" kern="1200" dirty="0" smtClean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IFINQA</a:t>
            </a:r>
          </a:p>
          <a:p>
            <a:pPr>
              <a:spcAft>
                <a:spcPts val="0"/>
              </a:spcAft>
            </a:pPr>
            <a:endParaRPr lang="en-GB" sz="1200" dirty="0">
              <a:effectLst/>
              <a:latin typeface="Times New Roman"/>
              <a:ea typeface="Times New Roman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---</a:t>
            </a:r>
            <a:r>
              <a:rPr lang="en-GB" sz="1400" u="sng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PP</a:t>
            </a: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----</a:t>
            </a:r>
            <a:r>
              <a:rPr lang="en-GB" sz="1400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A</a:t>
            </a: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--</a:t>
            </a:r>
            <a:r>
              <a:rPr lang="en-GB" sz="1400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HIF</a:t>
            </a: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V</a:t>
            </a:r>
            <a:r>
              <a:rPr lang="en-GB" sz="1400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NQA</a:t>
            </a:r>
            <a:endParaRPr lang="en-GB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---</a:t>
            </a:r>
            <a:r>
              <a:rPr lang="en-GB" sz="1400" u="sng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PP</a:t>
            </a: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-----</a:t>
            </a:r>
            <a:r>
              <a:rPr lang="en-GB" sz="1400" u="sng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P</a:t>
            </a: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-</a:t>
            </a:r>
            <a:r>
              <a:rPr lang="en-GB" sz="1400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HIFINLA</a:t>
            </a:r>
            <a:endParaRPr lang="en-GB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---</a:t>
            </a:r>
            <a:r>
              <a:rPr lang="en-GB" sz="1400" u="sng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PP</a:t>
            </a: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-----</a:t>
            </a:r>
            <a:r>
              <a:rPr lang="en-GB" sz="1400" u="sng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P</a:t>
            </a: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-</a:t>
            </a:r>
            <a:r>
              <a:rPr lang="en-GB" sz="1400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HIFINLA</a:t>
            </a:r>
            <a:endParaRPr lang="en-GB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GSK</a:t>
            </a:r>
            <a:r>
              <a:rPr lang="en-GB" sz="1400" u="sng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PP</a:t>
            </a: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GKR</a:t>
            </a:r>
            <a:r>
              <a:rPr lang="en-GB" sz="1400" u="sng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P</a:t>
            </a:r>
            <a:r>
              <a:rPr lang="en-GB" sz="1400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A</a:t>
            </a:r>
            <a:r>
              <a:rPr lang="en-GB" sz="1400" u="sng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P</a:t>
            </a:r>
            <a:r>
              <a:rPr lang="en-GB" sz="1400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RHIFINLA</a:t>
            </a:r>
            <a:endParaRPr lang="en-GB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YF-------</a:t>
            </a:r>
            <a:r>
              <a:rPr lang="en-GB" sz="1400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A</a:t>
            </a: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RSNKG---</a:t>
            </a:r>
            <a:r>
              <a:rPr lang="en-GB" sz="1400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A</a:t>
            </a:r>
            <a:endParaRPr lang="en-GB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---------</a:t>
            </a:r>
            <a:r>
              <a:rPr lang="en-GB" sz="1400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A</a:t>
            </a:r>
            <a:r>
              <a:rPr lang="en-GB" sz="1400" u="sng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P</a:t>
            </a:r>
            <a:r>
              <a:rPr lang="en-GB" sz="1400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RH</a:t>
            </a: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V</a:t>
            </a:r>
            <a:r>
              <a:rPr lang="en-GB" sz="1400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FIQQA</a:t>
            </a:r>
            <a:endParaRPr lang="en-GB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100"/>
              </a:spcAft>
            </a:pP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VEHS</a:t>
            </a:r>
            <a:r>
              <a:rPr lang="en-GB" sz="1400" u="sng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P</a:t>
            </a: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VE</a:t>
            </a:r>
            <a:r>
              <a:rPr lang="en-GB" sz="1400" u="sng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P</a:t>
            </a: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 </a:t>
            </a:r>
            <a:r>
              <a:rPr lang="en-GB" sz="1400" kern="1200" dirty="0" smtClean="0">
                <a:solidFill>
                  <a:srgbClr val="000000"/>
                </a:solidFill>
                <a:effectLst/>
                <a:latin typeface="Courier New"/>
                <a:ea typeface="+mn-ea"/>
              </a:rPr>
              <a:t>GT</a:t>
            </a:r>
            <a:r>
              <a:rPr lang="en-GB" sz="1400" kern="1200" dirty="0" smtClean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G</a:t>
            </a:r>
            <a:r>
              <a:rPr lang="en-GB" sz="1400" kern="1200" dirty="0" smtClean="0">
                <a:solidFill>
                  <a:srgbClr val="000000"/>
                </a:solidFill>
                <a:effectLst/>
                <a:latin typeface="Courier New"/>
                <a:ea typeface="+mn-ea"/>
              </a:rPr>
              <a:t>KA</a:t>
            </a:r>
            <a:r>
              <a:rPr lang="en-GB" sz="1400" kern="1200" dirty="0" smtClean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G</a:t>
            </a:r>
            <a:r>
              <a:rPr lang="en-GB" sz="1400" kern="1200" dirty="0" smtClean="0">
                <a:solidFill>
                  <a:srgbClr val="000000"/>
                </a:solidFill>
                <a:effectLst/>
                <a:latin typeface="Courier New"/>
                <a:ea typeface="+mn-ea"/>
              </a:rPr>
              <a:t>Q</a:t>
            </a:r>
            <a:r>
              <a:rPr lang="en-GB" sz="1400" kern="1200" dirty="0" smtClean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Q</a:t>
            </a:r>
            <a:r>
              <a:rPr lang="en-GB" sz="1400" u="sng" kern="1200" dirty="0" smtClean="0">
                <a:solidFill>
                  <a:srgbClr val="000000"/>
                </a:solidFill>
                <a:effectLst/>
                <a:latin typeface="Courier New"/>
                <a:ea typeface="+mn-ea"/>
              </a:rPr>
              <a:t>P</a:t>
            </a:r>
            <a:r>
              <a:rPr lang="en-GB" sz="1400" kern="1200" dirty="0" smtClean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A</a:t>
            </a:r>
          </a:p>
          <a:p>
            <a:pPr>
              <a:spcAft>
                <a:spcPts val="0"/>
              </a:spcAft>
            </a:pPr>
            <a:endParaRPr lang="de-CH" sz="1400" dirty="0">
              <a:solidFill>
                <a:srgbClr val="000000"/>
              </a:solidFill>
              <a:highlight>
                <a:srgbClr val="C0C0C0"/>
              </a:highlight>
              <a:latin typeface="Courier New"/>
            </a:endParaRPr>
          </a:p>
          <a:p>
            <a:pPr>
              <a:spcAft>
                <a:spcPts val="0"/>
              </a:spcAft>
            </a:pPr>
            <a:endParaRPr lang="de-CH" sz="1400" dirty="0" smtClean="0">
              <a:solidFill>
                <a:srgbClr val="000000"/>
              </a:solidFill>
              <a:effectLst/>
              <a:highlight>
                <a:srgbClr val="C0C0C0"/>
              </a:highlight>
              <a:latin typeface="Courier New"/>
              <a:ea typeface="Times New Roman"/>
            </a:endParaRPr>
          </a:p>
          <a:p>
            <a:pPr>
              <a:spcAft>
                <a:spcPts val="0"/>
              </a:spcAft>
            </a:pPr>
            <a:endParaRPr lang="de-CH" sz="1400" dirty="0">
              <a:solidFill>
                <a:srgbClr val="000000"/>
              </a:solidFill>
              <a:highlight>
                <a:srgbClr val="C0C0C0"/>
              </a:highlight>
              <a:latin typeface="Courier New"/>
              <a:ea typeface="Times New Roman"/>
            </a:endParaRPr>
          </a:p>
          <a:p>
            <a:pPr>
              <a:spcAft>
                <a:spcPts val="0"/>
              </a:spcAft>
            </a:pPr>
            <a:endParaRPr lang="de-CH" sz="1400" dirty="0" smtClean="0">
              <a:solidFill>
                <a:srgbClr val="000000"/>
              </a:solidFill>
              <a:effectLst/>
              <a:highlight>
                <a:srgbClr val="C0C0C0"/>
              </a:highlight>
              <a:latin typeface="Courier New"/>
              <a:ea typeface="Times New Roman"/>
            </a:endParaRPr>
          </a:p>
          <a:p>
            <a:pPr>
              <a:spcAft>
                <a:spcPts val="0"/>
              </a:spcAft>
            </a:pPr>
            <a:endParaRPr lang="de-CH" sz="1400" dirty="0">
              <a:solidFill>
                <a:srgbClr val="000000"/>
              </a:solidFill>
              <a:highlight>
                <a:srgbClr val="C0C0C0"/>
              </a:highlight>
              <a:latin typeface="Courier New"/>
              <a:ea typeface="Times New Roman"/>
            </a:endParaRPr>
          </a:p>
          <a:p>
            <a:pPr>
              <a:spcAft>
                <a:spcPts val="0"/>
              </a:spcAft>
            </a:pPr>
            <a:endParaRPr lang="de-CH" sz="1400" dirty="0" smtClean="0">
              <a:solidFill>
                <a:srgbClr val="000000"/>
              </a:solidFill>
              <a:effectLst/>
              <a:highlight>
                <a:srgbClr val="C0C0C0"/>
              </a:highlight>
              <a:latin typeface="Courier New"/>
              <a:ea typeface="Times New Roman"/>
            </a:endParaRPr>
          </a:p>
          <a:p>
            <a:pPr>
              <a:spcAft>
                <a:spcPts val="0"/>
              </a:spcAft>
            </a:pPr>
            <a:endParaRPr lang="de-CH" sz="1400" dirty="0" smtClean="0">
              <a:solidFill>
                <a:srgbClr val="000000"/>
              </a:solidFill>
              <a:effectLst/>
              <a:highlight>
                <a:srgbClr val="C0C0C0"/>
              </a:highlight>
              <a:latin typeface="Courier New"/>
              <a:ea typeface="Times New Roman"/>
            </a:endParaRPr>
          </a:p>
          <a:p>
            <a:pPr>
              <a:spcAft>
                <a:spcPts val="0"/>
              </a:spcAft>
            </a:pPr>
            <a:endParaRPr lang="en-GB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R</a:t>
            </a:r>
            <a:r>
              <a:rPr lang="en-GB" sz="1400" u="sng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P</a:t>
            </a: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GR</a:t>
            </a:r>
            <a:r>
              <a:rPr lang="en-GB" sz="1400" u="sng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P</a:t>
            </a: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Q-</a:t>
            </a:r>
            <a:r>
              <a:rPr lang="en-GB" sz="1400" u="sng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P</a:t>
            </a: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LR-</a:t>
            </a:r>
            <a:r>
              <a:rPr lang="en-GB" sz="1400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G</a:t>
            </a: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TK</a:t>
            </a:r>
            <a:r>
              <a:rPr lang="en-GB" sz="1400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/>
                <a:ea typeface="+mn-ea"/>
              </a:rPr>
              <a:t>G</a:t>
            </a:r>
            <a:r>
              <a:rPr lang="en-GB" sz="1400" kern="1200" dirty="0">
                <a:solidFill>
                  <a:srgbClr val="000000"/>
                </a:solidFill>
                <a:effectLst/>
                <a:latin typeface="Courier New"/>
                <a:ea typeface="+mn-ea"/>
              </a:rPr>
              <a:t>----</a:t>
            </a:r>
            <a:endParaRPr lang="en-GB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61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3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Bildschirmpräsentation (4:3)</PresentationFormat>
  <Paragraphs>225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Wolfisberg</dc:creator>
  <cp:lastModifiedBy>Raphael</cp:lastModifiedBy>
  <cp:revision>24</cp:revision>
  <cp:lastPrinted>2015-04-12T19:50:05Z</cp:lastPrinted>
  <dcterms:created xsi:type="dcterms:W3CDTF">2015-03-31T22:13:00Z</dcterms:created>
  <dcterms:modified xsi:type="dcterms:W3CDTF">2015-04-27T20:17:00Z</dcterms:modified>
</cp:coreProperties>
</file>