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2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23C6-BCAD-A843-B50E-D2221BEAA44E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F6C1-4FA8-CC4B-86E5-D036006E0D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47"/>
          <p:cNvCxnSpPr/>
          <p:nvPr/>
        </p:nvCxnSpPr>
        <p:spPr>
          <a:xfrm flipV="1">
            <a:off x="2633954" y="2365686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639649" y="2544855"/>
            <a:ext cx="152088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transcriptio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" t="6344" b="83271"/>
          <a:stretch/>
        </p:blipFill>
        <p:spPr>
          <a:xfrm>
            <a:off x="167940" y="486257"/>
            <a:ext cx="6051400" cy="57798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113089" y="486257"/>
            <a:ext cx="309367" cy="577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13089" y="412999"/>
            <a:ext cx="914400" cy="2550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0057" y="423882"/>
            <a:ext cx="914400" cy="2550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5170" y="668005"/>
            <a:ext cx="1296000" cy="1790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8218" y="668005"/>
            <a:ext cx="2843996" cy="1790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7729" y="638182"/>
            <a:ext cx="1705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Non-structural ORF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8415" y="638182"/>
            <a:ext cx="120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S</a:t>
            </a:r>
            <a:r>
              <a:rPr lang="en-US" sz="1050" b="1" dirty="0" smtClean="0">
                <a:latin typeface="Arial"/>
                <a:cs typeface="Arial"/>
              </a:rPr>
              <a:t>tructural ORF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19386" y="412999"/>
            <a:ext cx="181927" cy="2550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490" y="453855"/>
            <a:ext cx="307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3’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3556" y="424972"/>
            <a:ext cx="307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5</a:t>
            </a:r>
            <a:r>
              <a:rPr lang="en-US" sz="1050" b="1" dirty="0" smtClean="0">
                <a:latin typeface="Arial"/>
                <a:cs typeface="Arial"/>
              </a:rPr>
              <a:t>’</a:t>
            </a:r>
            <a:endParaRPr lang="en-US" sz="1050" b="1" dirty="0">
              <a:latin typeface="Arial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40746" y="488005"/>
            <a:ext cx="179999" cy="180000"/>
            <a:chOff x="1299733" y="1221532"/>
            <a:chExt cx="179999" cy="1800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1299733" y="1226913"/>
              <a:ext cx="179999" cy="0"/>
            </a:xfrm>
            <a:prstGeom prst="straightConnector1">
              <a:avLst/>
            </a:prstGeom>
            <a:ln w="12700"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05114" y="1221532"/>
              <a:ext cx="0" cy="180000"/>
            </a:xfrm>
            <a:prstGeom prst="line">
              <a:avLst/>
            </a:prstGeom>
            <a:ln w="127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275234" y="488537"/>
            <a:ext cx="179999" cy="180000"/>
            <a:chOff x="1299733" y="1221532"/>
            <a:chExt cx="179999" cy="18000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299733" y="1226913"/>
              <a:ext cx="179999" cy="0"/>
            </a:xfrm>
            <a:prstGeom prst="straightConnector1">
              <a:avLst/>
            </a:prstGeom>
            <a:ln w="12700"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05114" y="1221532"/>
              <a:ext cx="0" cy="180000"/>
            </a:xfrm>
            <a:prstGeom prst="line">
              <a:avLst/>
            </a:prstGeom>
            <a:ln w="127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29392" y="213442"/>
            <a:ext cx="3837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P4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9571" y="213442"/>
            <a:ext cx="543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P38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04899" y="459890"/>
            <a:ext cx="94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NS1 / NS2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8420" y="460904"/>
            <a:ext cx="941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VP1 / VP2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7965" y="1498013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0690" y="1498013"/>
            <a:ext cx="3507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01993" y="1498013"/>
            <a:ext cx="44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50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4237" y="1498013"/>
            <a:ext cx="4228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100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63296" y="1498013"/>
            <a:ext cx="448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75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254" y="1498013"/>
            <a:ext cx="503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m. u.</a:t>
            </a:r>
            <a:endParaRPr lang="en-US" sz="1050" b="1" dirty="0">
              <a:latin typeface="Arial"/>
              <a:cs typeface="Arial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2633954" y="4183423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2830678" y="4183423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60758" y="4267603"/>
            <a:ext cx="288604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946127" y="4359968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6085" y="428875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354497" y="4266001"/>
            <a:ext cx="288604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1344813" y="4182170"/>
            <a:ext cx="1011936" cy="182240"/>
            <a:chOff x="2969374" y="2642471"/>
            <a:chExt cx="352709" cy="182240"/>
          </a:xfrm>
        </p:grpSpPr>
        <p:cxnSp>
          <p:nvCxnSpPr>
            <p:cNvPr id="121" name="Straight Connector 120"/>
            <p:cNvCxnSpPr/>
            <p:nvPr/>
          </p:nvCxnSpPr>
          <p:spPr>
            <a:xfrm flipV="1">
              <a:off x="2969374" y="2642471"/>
              <a:ext cx="180000" cy="182240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3149374" y="2642471"/>
              <a:ext cx="17270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Rectangle 137"/>
          <p:cNvSpPr/>
          <p:nvPr/>
        </p:nvSpPr>
        <p:spPr>
          <a:xfrm>
            <a:off x="3014695" y="4266002"/>
            <a:ext cx="108602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847464" y="4182358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3118238" y="4366566"/>
            <a:ext cx="1835984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41837" y="2549772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flipV="1">
            <a:off x="2749836" y="2544077"/>
            <a:ext cx="254873" cy="182239"/>
            <a:chOff x="2969374" y="2642471"/>
            <a:chExt cx="352709" cy="182239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866085" y="247207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060758" y="2450111"/>
            <a:ext cx="1584595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46127" y="2544077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42694" y="2549772"/>
            <a:ext cx="2015988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47464" y="236960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149" name="Straight Connector 148"/>
          <p:cNvCxnSpPr/>
          <p:nvPr/>
        </p:nvCxnSpPr>
        <p:spPr>
          <a:xfrm flipH="1" flipV="1">
            <a:off x="2830678" y="2365686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2793461" y="2544856"/>
            <a:ext cx="152087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353426" y="497444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2494074" y="5045655"/>
            <a:ext cx="180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645373" y="4951689"/>
            <a:ext cx="108602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/>
          <p:cNvGrpSpPr/>
          <p:nvPr/>
        </p:nvGrpSpPr>
        <p:grpSpPr>
          <a:xfrm flipV="1">
            <a:off x="2749463" y="5045656"/>
            <a:ext cx="254873" cy="182239"/>
            <a:chOff x="2969374" y="2642471"/>
            <a:chExt cx="352709" cy="182239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Rectangle 167"/>
          <p:cNvSpPr/>
          <p:nvPr/>
        </p:nvSpPr>
        <p:spPr>
          <a:xfrm>
            <a:off x="3004335" y="4951689"/>
            <a:ext cx="1836593" cy="187931"/>
          </a:xfrm>
          <a:prstGeom prst="rect">
            <a:avLst/>
          </a:prstGeom>
          <a:solidFill>
            <a:srgbClr val="0000FF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4847464" y="486662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4841769" y="5045657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292340" y="5541810"/>
            <a:ext cx="1548588" cy="187931"/>
          </a:xfrm>
          <a:prstGeom prst="rect">
            <a:avLst/>
          </a:prstGeom>
          <a:solidFill>
            <a:srgbClr val="0000FF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4847464" y="546813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4846222" y="5644912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646792" y="5645865"/>
            <a:ext cx="152088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2800604" y="5645866"/>
            <a:ext cx="152087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941490" y="5644912"/>
            <a:ext cx="360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503417" y="5644912"/>
            <a:ext cx="144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63883" y="557386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2753228" y="6245949"/>
            <a:ext cx="13007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885914" y="6245950"/>
            <a:ext cx="13007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2645229" y="6067558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2841953" y="6067558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 flipV="1">
            <a:off x="2650924" y="6246727"/>
            <a:ext cx="298016" cy="182239"/>
            <a:chOff x="2969374" y="2642471"/>
            <a:chExt cx="352709" cy="182239"/>
          </a:xfrm>
        </p:grpSpPr>
        <p:cxnSp>
          <p:nvCxnSpPr>
            <p:cNvPr id="188" name="Straight Connector 187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>
            <a:off x="2504770" y="6252679"/>
            <a:ext cx="252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2363883" y="617998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369706" y="6163714"/>
            <a:ext cx="322966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2941690" y="6254001"/>
            <a:ext cx="432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847464" y="606834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692671" y="6252070"/>
            <a:ext cx="1259992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-29746" y="1817652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Transcripts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629740" y="1815337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Proteins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-29746" y="2403335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R1 M, m,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-29746" y="3011928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M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-29746" y="4229113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-29746" y="3652006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m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-29746" y="4908202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R3 m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-29746" y="5513760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R3 M,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-29746" y="6119770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R2 M, m, r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629740" y="2403335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  <a:latin typeface="Arial"/>
                <a:cs typeface="Arial"/>
              </a:rPr>
              <a:t>NS1</a:t>
            </a:r>
            <a:endParaRPr lang="en-US" sz="105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629740" y="3013970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NS2</a:t>
            </a:r>
            <a:r>
              <a:rPr lang="en-US" sz="1050" b="1" baseline="30000" dirty="0" smtClean="0">
                <a:solidFill>
                  <a:srgbClr val="00FF00"/>
                </a:solidFill>
                <a:latin typeface="Arial"/>
                <a:cs typeface="Arial"/>
              </a:rPr>
              <a:t>P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629740" y="3652006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NS2</a:t>
            </a:r>
            <a:r>
              <a:rPr lang="en-US" sz="1050" b="1" baseline="30000" dirty="0" smtClean="0">
                <a:solidFill>
                  <a:srgbClr val="00FF00"/>
                </a:solidFill>
                <a:latin typeface="Arial"/>
                <a:cs typeface="Arial"/>
              </a:rPr>
              <a:t>Y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629740" y="4229113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NS2</a:t>
            </a:r>
            <a:r>
              <a:rPr lang="en-US" sz="1050" b="1" baseline="30000" dirty="0" smtClean="0">
                <a:solidFill>
                  <a:srgbClr val="00FF00"/>
                </a:solidFill>
                <a:latin typeface="Arial"/>
                <a:cs typeface="Arial"/>
              </a:rPr>
              <a:t>L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629740" y="4908202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  <a:latin typeface="Arial"/>
                <a:cs typeface="Arial"/>
              </a:rPr>
              <a:t>VP1</a:t>
            </a:r>
            <a:endParaRPr lang="en-US" sz="1050" b="1" baseline="30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629740" y="5513760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00FF"/>
                </a:solidFill>
                <a:latin typeface="Arial"/>
                <a:cs typeface="Arial"/>
              </a:rPr>
              <a:t>VP2</a:t>
            </a:r>
            <a:endParaRPr lang="en-US" sz="1050" b="1" baseline="30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629740" y="6119770"/>
            <a:ext cx="104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FF00"/>
                </a:solidFill>
                <a:latin typeface="Arial"/>
                <a:cs typeface="Arial"/>
              </a:rPr>
              <a:t>SAT</a:t>
            </a:r>
            <a:endParaRPr lang="en-US" sz="1050" b="1" baseline="30000" dirty="0">
              <a:solidFill>
                <a:srgbClr val="00FF00"/>
              </a:solidFill>
              <a:latin typeface="Arial"/>
              <a:cs typeface="Arial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357959" y="1817652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latin typeface="Arial"/>
                <a:cs typeface="Arial"/>
              </a:rPr>
              <a:t>kDa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357959" y="2403335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83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357959" y="3016285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357959" y="3652006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357959" y="4234167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357959" y="4910517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83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357959" y="5513760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64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357959" y="6119770"/>
            <a:ext cx="500041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  6</a:t>
            </a:r>
            <a:endParaRPr lang="en-US" sz="1050" b="1" dirty="0">
              <a:latin typeface="Arial"/>
              <a:cs typeface="Arial"/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V="1">
            <a:off x="2650685" y="5461706"/>
            <a:ext cx="196811" cy="182239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 flipV="1">
            <a:off x="2847409" y="5461706"/>
            <a:ext cx="196810" cy="182238"/>
          </a:xfrm>
          <a:prstGeom prst="line">
            <a:avLst/>
          </a:prstGeom>
          <a:ln w="952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2653504" y="2293414"/>
            <a:ext cx="0" cy="251998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742368" y="2221412"/>
            <a:ext cx="0" cy="324000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938717" y="2221412"/>
            <a:ext cx="0" cy="324000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2612673" y="2210800"/>
            <a:ext cx="0" cy="107997"/>
          </a:xfrm>
          <a:prstGeom prst="line">
            <a:avLst/>
          </a:prstGeom>
          <a:ln w="9525">
            <a:prstDash val="sysDash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3007325" y="2292079"/>
            <a:ext cx="0" cy="251998"/>
          </a:xfrm>
          <a:prstGeom prst="line">
            <a:avLst/>
          </a:prstGeom>
          <a:ln w="9525"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3050462" y="2198970"/>
            <a:ext cx="0" cy="107997"/>
          </a:xfrm>
          <a:prstGeom prst="line">
            <a:avLst/>
          </a:prstGeom>
          <a:ln w="9525">
            <a:prstDash val="sysDash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795097" y="2002988"/>
            <a:ext cx="370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A1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013748" y="2002987"/>
            <a:ext cx="366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A2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338775" y="2002988"/>
            <a:ext cx="454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D</a:t>
            </a:r>
            <a:r>
              <a:rPr lang="en-US" sz="1050" b="1" dirty="0" smtClean="0">
                <a:latin typeface="Arial"/>
                <a:cs typeface="Arial"/>
              </a:rPr>
              <a:t>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555137" y="2002988"/>
            <a:ext cx="366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D</a:t>
            </a:r>
            <a:r>
              <a:rPr lang="en-US" sz="1050" b="1" dirty="0" smtClean="0">
                <a:latin typeface="Arial"/>
                <a:cs typeface="Arial"/>
              </a:rPr>
              <a:t>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685977" y="2412929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71130" y="42285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866085" y="3583510"/>
            <a:ext cx="4602062" cy="358424"/>
            <a:chOff x="1170469" y="3775296"/>
            <a:chExt cx="4602062" cy="358424"/>
          </a:xfrm>
        </p:grpSpPr>
        <p:sp>
          <p:nvSpPr>
            <p:cNvPr id="98" name="Rectangle 97"/>
            <p:cNvSpPr/>
            <p:nvPr/>
          </p:nvSpPr>
          <p:spPr>
            <a:xfrm>
              <a:off x="1365142" y="3882802"/>
              <a:ext cx="288604" cy="187931"/>
            </a:xfrm>
            <a:prstGeom prst="rect">
              <a:avLst/>
            </a:prstGeom>
            <a:solidFill>
              <a:srgbClr val="FF00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250511" y="3976302"/>
              <a:ext cx="108000" cy="0"/>
            </a:xfrm>
            <a:prstGeom prst="line">
              <a:avLst/>
            </a:prstGeom>
            <a:ln w="19050"/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1170469" y="390430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649197" y="3781389"/>
              <a:ext cx="1011936" cy="182240"/>
              <a:chOff x="2969374" y="2642471"/>
              <a:chExt cx="352709" cy="182240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 flipV="1">
                <a:off x="2969374" y="2642471"/>
                <a:ext cx="180000" cy="182240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3149374" y="2642471"/>
                <a:ext cx="172709" cy="182238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Rectangle 118"/>
            <p:cNvSpPr/>
            <p:nvPr/>
          </p:nvSpPr>
          <p:spPr>
            <a:xfrm>
              <a:off x="2658881" y="3869663"/>
              <a:ext cx="394966" cy="187931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 flipV="1">
              <a:off x="3053847" y="3951481"/>
              <a:ext cx="254873" cy="182239"/>
              <a:chOff x="2969374" y="2642471"/>
              <a:chExt cx="352709" cy="182239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969374" y="2642471"/>
                <a:ext cx="180000" cy="182239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142084" y="2642471"/>
                <a:ext cx="179999" cy="182238"/>
              </a:xfrm>
              <a:prstGeom prst="line">
                <a:avLst/>
              </a:prstGeom>
              <a:ln w="9525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/>
            <p:cNvCxnSpPr/>
            <p:nvPr/>
          </p:nvCxnSpPr>
          <p:spPr>
            <a:xfrm>
              <a:off x="3309723" y="3955468"/>
              <a:ext cx="1943988" cy="0"/>
            </a:xfrm>
            <a:prstGeom prst="line">
              <a:avLst/>
            </a:prstGeom>
            <a:ln w="19050"/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151848" y="3775296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AAAAA</a:t>
              </a:r>
              <a:endParaRPr lang="en-US" sz="1100" b="1" dirty="0"/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1071130" y="36563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367245" y="3645889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2367245" y="42285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59622" y="3054903"/>
            <a:ext cx="288604" cy="187931"/>
          </a:xfrm>
          <a:prstGeom prst="rect">
            <a:avLst/>
          </a:prstGeom>
          <a:solidFill>
            <a:srgbClr val="FF00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944991" y="3147505"/>
            <a:ext cx="108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4949" y="30699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353361" y="3051473"/>
            <a:ext cx="288604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1343677" y="2978798"/>
            <a:ext cx="1011936" cy="182240"/>
            <a:chOff x="2969374" y="2642471"/>
            <a:chExt cx="352709" cy="182240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2969374" y="2642471"/>
              <a:ext cx="180000" cy="182240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3149374" y="2642471"/>
              <a:ext cx="17270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3013558" y="3147502"/>
            <a:ext cx="1943988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846328" y="2967330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AAAAA</a:t>
            </a:r>
            <a:endParaRPr lang="en-US" sz="1100" b="1" dirty="0"/>
          </a:p>
        </p:txBody>
      </p:sp>
      <p:sp>
        <p:nvSpPr>
          <p:cNvPr id="129" name="Rectangle 128"/>
          <p:cNvSpPr/>
          <p:nvPr/>
        </p:nvSpPr>
        <p:spPr>
          <a:xfrm>
            <a:off x="2933910" y="3054904"/>
            <a:ext cx="144602" cy="187931"/>
          </a:xfrm>
          <a:prstGeom prst="rect">
            <a:avLst/>
          </a:prstGeom>
          <a:solidFill>
            <a:srgbClr val="00FF00"/>
          </a:solidFill>
          <a:ln w="12700" cmpd="sng">
            <a:solidFill>
              <a:schemeClr val="tx1"/>
            </a:solidFill>
          </a:ln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 flipV="1">
            <a:off x="2632818" y="3161035"/>
            <a:ext cx="298016" cy="182239"/>
            <a:chOff x="2969374" y="2642471"/>
            <a:chExt cx="352709" cy="182239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2969374" y="2642471"/>
              <a:ext cx="180000" cy="182239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3142084" y="2642471"/>
              <a:ext cx="179999" cy="182238"/>
            </a:xfrm>
            <a:prstGeom prst="line">
              <a:avLst/>
            </a:prstGeom>
            <a:ln w="9525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7" name="TextBox 246"/>
          <p:cNvSpPr txBox="1"/>
          <p:nvPr/>
        </p:nvSpPr>
        <p:spPr>
          <a:xfrm>
            <a:off x="1071130" y="3016285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67245" y="3010719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2876508" y="3010719"/>
            <a:ext cx="324000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576238" y="4909988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946391" y="42285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05178" y="6121384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2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976884" y="5507648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976884" y="4913293"/>
            <a:ext cx="338665" cy="25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962039" y="4909217"/>
            <a:ext cx="360000" cy="287997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889209" y="4662791"/>
            <a:ext cx="6165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VP1u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373690" y="4908202"/>
            <a:ext cx="71997" cy="1475987"/>
          </a:xfrm>
          <a:prstGeom prst="rect">
            <a:avLst/>
          </a:prstGeom>
          <a:noFill/>
          <a:ln w="19050" cmpd="sng">
            <a:solidFill>
              <a:srgbClr val="FF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490088" y="4913295"/>
            <a:ext cx="1403987" cy="863983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596899" y="4660331"/>
            <a:ext cx="11036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c</a:t>
            </a:r>
            <a:r>
              <a:rPr lang="en-US" sz="1050" b="1" dirty="0" smtClean="0">
                <a:latin typeface="Arial"/>
                <a:cs typeface="Arial"/>
              </a:rPr>
              <a:t>apsid shell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863868" y="6451992"/>
            <a:ext cx="660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poly(G)</a:t>
            </a:r>
            <a:endParaRPr lang="en-US" sz="1050" b="1" dirty="0">
              <a:latin typeface="Arial"/>
              <a:cs typeface="Arial"/>
            </a:endParaRPr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3228107" y="6394683"/>
            <a:ext cx="144000" cy="108000"/>
          </a:xfrm>
          <a:prstGeom prst="line">
            <a:avLst/>
          </a:prstGeom>
          <a:ln w="1905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142"/>
          <p:cNvCxnSpPr/>
          <p:nvPr/>
        </p:nvCxnSpPr>
        <p:spPr>
          <a:xfrm>
            <a:off x="507569" y="1364304"/>
            <a:ext cx="5004000" cy="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142"/>
          <p:cNvCxnSpPr/>
          <p:nvPr/>
        </p:nvCxnSpPr>
        <p:spPr>
          <a:xfrm flipV="1">
            <a:off x="499686" y="1233310"/>
            <a:ext cx="0" cy="236585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142"/>
          <p:cNvCxnSpPr/>
          <p:nvPr/>
        </p:nvCxnSpPr>
        <p:spPr>
          <a:xfrm flipV="1">
            <a:off x="5514309" y="1229313"/>
            <a:ext cx="0" cy="236585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142"/>
          <p:cNvCxnSpPr/>
          <p:nvPr/>
        </p:nvCxnSpPr>
        <p:spPr>
          <a:xfrm flipV="1">
            <a:off x="5421289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142"/>
          <p:cNvCxnSpPr/>
          <p:nvPr/>
        </p:nvCxnSpPr>
        <p:spPr>
          <a:xfrm flipV="1">
            <a:off x="4446420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142"/>
          <p:cNvCxnSpPr/>
          <p:nvPr/>
        </p:nvCxnSpPr>
        <p:spPr>
          <a:xfrm flipV="1">
            <a:off x="4330798" y="1370541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142"/>
          <p:cNvCxnSpPr/>
          <p:nvPr/>
        </p:nvCxnSpPr>
        <p:spPr>
          <a:xfrm flipV="1">
            <a:off x="3474174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142"/>
          <p:cNvCxnSpPr/>
          <p:nvPr/>
        </p:nvCxnSpPr>
        <p:spPr>
          <a:xfrm flipV="1">
            <a:off x="3066881" y="1370541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142"/>
          <p:cNvCxnSpPr/>
          <p:nvPr/>
        </p:nvCxnSpPr>
        <p:spPr>
          <a:xfrm flipV="1">
            <a:off x="2501928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142"/>
          <p:cNvCxnSpPr/>
          <p:nvPr/>
        </p:nvCxnSpPr>
        <p:spPr>
          <a:xfrm flipV="1">
            <a:off x="1795081" y="1370541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142"/>
          <p:cNvCxnSpPr/>
          <p:nvPr/>
        </p:nvCxnSpPr>
        <p:spPr>
          <a:xfrm flipV="1">
            <a:off x="1529682" y="1247050"/>
            <a:ext cx="0" cy="118800"/>
          </a:xfrm>
          <a:prstGeom prst="line">
            <a:avLst/>
          </a:prstGeom>
          <a:ln w="19050"/>
          <a:effectLst>
            <a:outerShdw blurRad="50800" dist="254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TextBox 40"/>
          <p:cNvSpPr txBox="1"/>
          <p:nvPr/>
        </p:nvSpPr>
        <p:spPr>
          <a:xfrm>
            <a:off x="362705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0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81" name="TextBox 40"/>
          <p:cNvSpPr txBox="1"/>
          <p:nvPr/>
        </p:nvSpPr>
        <p:spPr>
          <a:xfrm>
            <a:off x="1405884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1</a:t>
            </a:r>
          </a:p>
        </p:txBody>
      </p:sp>
      <p:sp>
        <p:nvSpPr>
          <p:cNvPr id="282" name="TextBox 40"/>
          <p:cNvSpPr txBox="1"/>
          <p:nvPr/>
        </p:nvSpPr>
        <p:spPr>
          <a:xfrm>
            <a:off x="3355940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3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83" name="TextBox 40"/>
          <p:cNvSpPr txBox="1"/>
          <p:nvPr/>
        </p:nvSpPr>
        <p:spPr>
          <a:xfrm>
            <a:off x="2373188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2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84" name="TextBox 40"/>
          <p:cNvSpPr txBox="1"/>
          <p:nvPr/>
        </p:nvSpPr>
        <p:spPr>
          <a:xfrm>
            <a:off x="4312406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/>
                <a:cs typeface="Arial"/>
              </a:rPr>
              <a:t>4</a:t>
            </a:r>
          </a:p>
        </p:txBody>
      </p:sp>
      <p:sp>
        <p:nvSpPr>
          <p:cNvPr id="285" name="TextBox 40"/>
          <p:cNvSpPr txBox="1"/>
          <p:nvPr/>
        </p:nvSpPr>
        <p:spPr>
          <a:xfrm>
            <a:off x="5292521" y="996124"/>
            <a:ext cx="22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5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86" name="TextBox 40"/>
          <p:cNvSpPr txBox="1"/>
          <p:nvPr/>
        </p:nvSpPr>
        <p:spPr>
          <a:xfrm>
            <a:off x="5452803" y="996124"/>
            <a:ext cx="451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5.1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87" name="TextBox 45"/>
          <p:cNvSpPr txBox="1"/>
          <p:nvPr/>
        </p:nvSpPr>
        <p:spPr>
          <a:xfrm>
            <a:off x="491877" y="996124"/>
            <a:ext cx="503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kb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31" name="TextBox 204"/>
          <p:cNvSpPr txBox="1"/>
          <p:nvPr/>
        </p:nvSpPr>
        <p:spPr>
          <a:xfrm>
            <a:off x="1383934" y="2744927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large intron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39" name="TextBox 204"/>
          <p:cNvSpPr txBox="1"/>
          <p:nvPr/>
        </p:nvSpPr>
        <p:spPr>
          <a:xfrm>
            <a:off x="2300985" y="2747550"/>
            <a:ext cx="955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/>
                <a:cs typeface="Arial"/>
              </a:rPr>
              <a:t>small intron</a:t>
            </a:r>
            <a:endParaRPr lang="en-US" sz="1050" b="1" dirty="0">
              <a:latin typeface="Arial"/>
              <a:cs typeface="Arial"/>
            </a:endParaRPr>
          </a:p>
        </p:txBody>
      </p:sp>
      <p:sp>
        <p:nvSpPr>
          <p:cNvPr id="227" name="TextBox 218"/>
          <p:cNvSpPr txBox="1"/>
          <p:nvPr/>
        </p:nvSpPr>
        <p:spPr>
          <a:xfrm>
            <a:off x="-638904" y="195628"/>
            <a:ext cx="3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40" name="TextBox 218"/>
          <p:cNvSpPr txBox="1"/>
          <p:nvPr/>
        </p:nvSpPr>
        <p:spPr>
          <a:xfrm>
            <a:off x="-638904" y="1731926"/>
            <a:ext cx="36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245" name="Gruppieren 244"/>
          <p:cNvGrpSpPr/>
          <p:nvPr/>
        </p:nvGrpSpPr>
        <p:grpSpPr>
          <a:xfrm>
            <a:off x="6142755" y="602747"/>
            <a:ext cx="612183" cy="922994"/>
            <a:chOff x="395796" y="6548227"/>
            <a:chExt cx="612183" cy="922994"/>
          </a:xfrm>
        </p:grpSpPr>
        <p:sp>
          <p:nvSpPr>
            <p:cNvPr id="255" name="Rectangle 96"/>
            <p:cNvSpPr/>
            <p:nvPr/>
          </p:nvSpPr>
          <p:spPr>
            <a:xfrm>
              <a:off x="487948" y="6579384"/>
              <a:ext cx="432000" cy="18793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48"/>
            <p:cNvSpPr txBox="1"/>
            <p:nvPr/>
          </p:nvSpPr>
          <p:spPr>
            <a:xfrm>
              <a:off x="422884" y="6548227"/>
              <a:ext cx="5850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ORFs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279" name="TextBox 248"/>
            <p:cNvSpPr txBox="1"/>
            <p:nvPr/>
          </p:nvSpPr>
          <p:spPr>
            <a:xfrm>
              <a:off x="395796" y="6746962"/>
              <a:ext cx="2110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1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288" name="TextBox 248"/>
            <p:cNvSpPr txBox="1"/>
            <p:nvPr/>
          </p:nvSpPr>
          <p:spPr>
            <a:xfrm>
              <a:off x="395796" y="6993958"/>
              <a:ext cx="2110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2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289" name="TextBox 248"/>
            <p:cNvSpPr txBox="1"/>
            <p:nvPr/>
          </p:nvSpPr>
          <p:spPr>
            <a:xfrm>
              <a:off x="395796" y="7217305"/>
              <a:ext cx="2110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/>
                  <a:cs typeface="Arial"/>
                </a:rPr>
                <a:t>3</a:t>
              </a:r>
              <a:endParaRPr lang="en-US" sz="1050" b="1" dirty="0">
                <a:latin typeface="Arial"/>
                <a:cs typeface="Arial"/>
              </a:endParaRPr>
            </a:p>
          </p:txBody>
        </p:sp>
        <p:sp>
          <p:nvSpPr>
            <p:cNvPr id="290" name="Rectangle 96"/>
            <p:cNvSpPr/>
            <p:nvPr/>
          </p:nvSpPr>
          <p:spPr>
            <a:xfrm>
              <a:off x="631344" y="7246213"/>
              <a:ext cx="288604" cy="187931"/>
            </a:xfrm>
            <a:prstGeom prst="rect">
              <a:avLst/>
            </a:prstGeom>
            <a:solidFill>
              <a:srgbClr val="FF00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96"/>
            <p:cNvSpPr/>
            <p:nvPr/>
          </p:nvSpPr>
          <p:spPr>
            <a:xfrm>
              <a:off x="631344" y="7019735"/>
              <a:ext cx="288604" cy="187931"/>
            </a:xfrm>
            <a:prstGeom prst="rect">
              <a:avLst/>
            </a:prstGeom>
            <a:solidFill>
              <a:srgbClr val="00FF00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96"/>
            <p:cNvSpPr/>
            <p:nvPr/>
          </p:nvSpPr>
          <p:spPr>
            <a:xfrm>
              <a:off x="631344" y="6793257"/>
              <a:ext cx="288604" cy="187931"/>
            </a:xfrm>
            <a:prstGeom prst="rect">
              <a:avLst/>
            </a:prstGeom>
            <a:solidFill>
              <a:srgbClr val="0000FF"/>
            </a:solidFill>
            <a:ln w="12700" cmpd="sng">
              <a:solidFill>
                <a:schemeClr val="tx1"/>
              </a:solidFill>
            </a:ln>
            <a:effectLst>
              <a:outerShdw blurRad="50800" dist="25400" dir="36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5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(4:3)</PresentationFormat>
  <Paragraphs>81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Wolfisberg</dc:creator>
  <cp:lastModifiedBy>Raphael</cp:lastModifiedBy>
  <cp:revision>48</cp:revision>
  <dcterms:created xsi:type="dcterms:W3CDTF">2015-04-09T18:13:33Z</dcterms:created>
  <dcterms:modified xsi:type="dcterms:W3CDTF">2015-04-13T11:59:49Z</dcterms:modified>
</cp:coreProperties>
</file>