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11" autoAdjust="0"/>
  </p:normalViewPr>
  <p:slideViewPr>
    <p:cSldViewPr>
      <p:cViewPr varScale="1">
        <p:scale>
          <a:sx n="61" d="100"/>
          <a:sy n="61" d="100"/>
        </p:scale>
        <p:origin x="-172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E2BDC-79E2-4277-BF41-1FB0EEB68CA3}" type="datetimeFigureOut">
              <a:rPr lang="en-GB" smtClean="0"/>
              <a:t>09/04/2015</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D3FAF-AE36-4B56-9867-B24A2E307FB6}" type="slidenum">
              <a:rPr lang="en-GB" smtClean="0"/>
              <a:t>‹Nr.›</a:t>
            </a:fld>
            <a:endParaRPr lang="en-GB"/>
          </a:p>
        </p:txBody>
      </p:sp>
    </p:spTree>
    <p:extLst>
      <p:ext uri="{BB962C8B-B14F-4D97-AF65-F5344CB8AC3E}">
        <p14:creationId xmlns:p14="http://schemas.microsoft.com/office/powerpoint/2010/main" val="45282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Transcription and coding profile of minute virus of mice (MVM). The viral genome is indicated by a single line terminating in disparate hairpin telomeres (scaled at ~20× relative to the rest of the genome). Below this, line diagrams represent individual transcripts. Coding sequences are indicated in these mRNAs by boxes, which are </a:t>
            </a:r>
            <a:r>
              <a:rPr lang="en-GB" dirty="0" err="1" smtClean="0"/>
              <a:t>color</a:t>
            </a:r>
            <a:r>
              <a:rPr lang="en-GB" dirty="0" smtClean="0"/>
              <a:t> coded to indicate which of the three reading frames </a:t>
            </a:r>
            <a:r>
              <a:rPr lang="en-GB" b="1" i="1" dirty="0" smtClean="0"/>
              <a:t>(ref… </a:t>
            </a:r>
            <a:r>
              <a:rPr lang="en-GB" b="1" i="1" dirty="0" err="1" smtClean="0"/>
              <a:t>astell</a:t>
            </a:r>
            <a:r>
              <a:rPr lang="en-GB" b="1" i="1" dirty="0" smtClean="0"/>
              <a:t> </a:t>
            </a:r>
            <a:r>
              <a:rPr lang="en-GB" b="1" i="1" dirty="0" err="1" smtClean="0"/>
              <a:t>cr</a:t>
            </a:r>
            <a:r>
              <a:rPr lang="en-GB" b="1" i="1" dirty="0" smtClean="0"/>
              <a:t>, </a:t>
            </a:r>
            <a:r>
              <a:rPr lang="en-GB" b="1" i="1" dirty="0" err="1" smtClean="0"/>
              <a:t>gardiner</a:t>
            </a:r>
            <a:r>
              <a:rPr lang="en-GB" b="1" i="1" dirty="0" smtClean="0"/>
              <a:t> </a:t>
            </a:r>
            <a:r>
              <a:rPr lang="en-GB" b="1" i="1" dirty="0" err="1" smtClean="0"/>
              <a:t>em</a:t>
            </a:r>
            <a:r>
              <a:rPr lang="en-GB" b="1" i="1" dirty="0" smtClean="0"/>
              <a:t>, tattersall p, 1986) </a:t>
            </a:r>
            <a:r>
              <a:rPr lang="en-GB" dirty="0" smtClean="0"/>
              <a:t>they employ. Transcriptional promoters are positioned at map units 4 and 38 (P4, P38). P4 is the first promoter to fire during infection and drives the synthesis of transcripts R1 and R2, which are </a:t>
            </a:r>
            <a:r>
              <a:rPr lang="en-GB" dirty="0" err="1" smtClean="0"/>
              <a:t>polyadenylated</a:t>
            </a:r>
            <a:r>
              <a:rPr lang="en-GB" dirty="0" smtClean="0"/>
              <a:t> (AAAAA) near the right end of the genome. These encode NS1 and three C-terminally distinct forms of NS2 (NS2</a:t>
            </a:r>
            <a:r>
              <a:rPr lang="en-GB" baseline="30000" dirty="0" smtClean="0"/>
              <a:t>P</a:t>
            </a:r>
            <a:r>
              <a:rPr lang="en-GB" dirty="0" smtClean="0"/>
              <a:t>, NS2</a:t>
            </a:r>
            <a:r>
              <a:rPr lang="en-GB" baseline="30000" dirty="0" smtClean="0"/>
              <a:t>Y</a:t>
            </a:r>
            <a:r>
              <a:rPr lang="en-GB" dirty="0" smtClean="0"/>
              <a:t>, and NS2</a:t>
            </a:r>
            <a:r>
              <a:rPr lang="en-GB" baseline="30000" dirty="0" smtClean="0"/>
              <a:t>L</a:t>
            </a:r>
            <a:r>
              <a:rPr lang="en-GB" dirty="0" smtClean="0"/>
              <a:t>). NS1 then binds upstream of the P38 promoter and drives synthesis of R3 transcripts that are alternatively spliced to encode either VP1 or VP2 and SAT. N-terminal protein sequences boxed in red, denoted VP1</a:t>
            </a:r>
            <a:r>
              <a:rPr lang="en-GB" baseline="30000" dirty="0" smtClean="0"/>
              <a:t>SR</a:t>
            </a:r>
            <a:r>
              <a:rPr lang="en-GB" dirty="0" smtClean="0"/>
              <a:t> (VP1-specific region), are unique to VP1. Sequences boxed in black, comprising the C-terminal region common to all VP polypeptides, assemble to form the capsid shell; poly(G), boxed in yellow, identifies a short glycine-rich peptide sequence present in all VPs that can be </a:t>
            </a:r>
            <a:r>
              <a:rPr lang="en-GB" dirty="0" err="1" smtClean="0"/>
              <a:t>modeled</a:t>
            </a:r>
            <a:r>
              <a:rPr lang="en-GB" dirty="0" smtClean="0"/>
              <a:t> into X-ray density occupying capsid fivefold pores in DNA-containing </a:t>
            </a:r>
            <a:r>
              <a:rPr lang="en-GB" dirty="0" err="1" smtClean="0"/>
              <a:t>virions</a:t>
            </a:r>
            <a:r>
              <a:rPr lang="en-GB" dirty="0" smtClean="0"/>
              <a:t>.</a:t>
            </a:r>
          </a:p>
          <a:p>
            <a:endParaRPr lang="de-CH" dirty="0" smtClean="0"/>
          </a:p>
          <a:p>
            <a:endParaRPr lang="de-CH" dirty="0" smtClean="0"/>
          </a:p>
          <a:p>
            <a:r>
              <a:rPr lang="en-GB" sz="1200" b="0" i="0" u="none" strike="noStrike" kern="1200" baseline="0" dirty="0" smtClean="0">
                <a:solidFill>
                  <a:schemeClr val="tx1"/>
                </a:solidFill>
                <a:latin typeface="+mn-lt"/>
                <a:ea typeface="+mn-ea"/>
                <a:cs typeface="+mn-cs"/>
              </a:rPr>
              <a:t>Figure 1-1. Genome architecture of the parvovirus genus. The single‐stranded, negative‐sense DNA genome of the parvovirus genome with the terminal folded hairpin structures is shown. The two viral promoters, P4 and P38 are shown by rightward arrows, and the mature, cytoplasmic transcripts R1, R2, and R3 are displayed below, with a blue sphere indicating the capped 5′ ends and AAA denoting their </a:t>
            </a:r>
            <a:r>
              <a:rPr lang="en-GB" sz="1200" b="0" i="0" u="none" strike="noStrike" kern="1200" baseline="0" dirty="0" err="1" smtClean="0">
                <a:solidFill>
                  <a:schemeClr val="tx1"/>
                </a:solidFill>
                <a:latin typeface="+mn-lt"/>
                <a:ea typeface="+mn-ea"/>
                <a:cs typeface="+mn-cs"/>
              </a:rPr>
              <a:t>polyadenylated</a:t>
            </a:r>
            <a:r>
              <a:rPr lang="en-GB" sz="1200" b="0" i="0" u="none" strike="noStrike" kern="1200" baseline="0" dirty="0" smtClean="0">
                <a:solidFill>
                  <a:schemeClr val="tx1"/>
                </a:solidFill>
                <a:latin typeface="+mn-lt"/>
                <a:ea typeface="+mn-ea"/>
                <a:cs typeface="+mn-cs"/>
              </a:rPr>
              <a:t> tails. ORFs specifying the viral gene products, named on the right, are displayed in different shades according to their reading phase, and their spliced‐out introns are represented by the thin‐lined carets. </a:t>
            </a:r>
            <a:r>
              <a:rPr lang="en-GB" sz="1200" b="0" i="0" u="none" strike="noStrike" kern="1200" baseline="0" smtClean="0">
                <a:solidFill>
                  <a:schemeClr val="tx1"/>
                </a:solidFill>
                <a:latin typeface="+mn-lt"/>
                <a:ea typeface="+mn-ea"/>
                <a:cs typeface="+mn-cs"/>
              </a:rPr>
              <a:t>The dashed box denotes the VP1u region involved in entry functions. </a:t>
            </a:r>
            <a:endParaRPr lang="en-GB" dirty="0"/>
          </a:p>
        </p:txBody>
      </p:sp>
      <p:sp>
        <p:nvSpPr>
          <p:cNvPr id="4" name="Foliennummernplatzhalter 3"/>
          <p:cNvSpPr>
            <a:spLocks noGrp="1"/>
          </p:cNvSpPr>
          <p:nvPr>
            <p:ph type="sldNum" sz="quarter" idx="10"/>
          </p:nvPr>
        </p:nvSpPr>
        <p:spPr/>
        <p:txBody>
          <a:bodyPr/>
          <a:lstStyle/>
          <a:p>
            <a:fld id="{11BD3FAF-AE36-4B56-9867-B24A2E307FB6}" type="slidenum">
              <a:rPr lang="en-GB" smtClean="0"/>
              <a:t>3</a:t>
            </a:fld>
            <a:endParaRPr lang="en-GB"/>
          </a:p>
        </p:txBody>
      </p:sp>
    </p:spTree>
    <p:extLst>
      <p:ext uri="{BB962C8B-B14F-4D97-AF65-F5344CB8AC3E}">
        <p14:creationId xmlns:p14="http://schemas.microsoft.com/office/powerpoint/2010/main" val="193383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GB"/>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GB"/>
          </a:p>
        </p:txBody>
      </p:sp>
      <p:sp>
        <p:nvSpPr>
          <p:cNvPr id="4" name="Datumsplatzhalter 3"/>
          <p:cNvSpPr>
            <a:spLocks noGrp="1"/>
          </p:cNvSpPr>
          <p:nvPr>
            <p:ph type="dt" sz="half" idx="10"/>
          </p:nvPr>
        </p:nvSpPr>
        <p:spPr/>
        <p:txBody>
          <a:bodyPr/>
          <a:lstStyle/>
          <a:p>
            <a:fld id="{7153C662-8A6C-49A2-962D-FA2AFFE80720}" type="datetimeFigureOut">
              <a:rPr lang="en-GB" smtClean="0"/>
              <a:t>09/04/2015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57507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7153C662-8A6C-49A2-962D-FA2AFFE80720}" type="datetimeFigureOut">
              <a:rPr lang="en-GB" smtClean="0"/>
              <a:t>09/04/2015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8740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GB"/>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7153C662-8A6C-49A2-962D-FA2AFFE80720}" type="datetimeFigureOut">
              <a:rPr lang="en-GB" smtClean="0"/>
              <a:t>09/04/2015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402076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7153C662-8A6C-49A2-962D-FA2AFFE80720}" type="datetimeFigureOut">
              <a:rPr lang="en-GB" smtClean="0"/>
              <a:t>09/04/2015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49298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GB"/>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7153C662-8A6C-49A2-962D-FA2AFFE80720}" type="datetimeFigureOut">
              <a:rPr lang="en-GB" smtClean="0"/>
              <a:t>09/04/2015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114770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5" name="Datumsplatzhalter 4"/>
          <p:cNvSpPr>
            <a:spLocks noGrp="1"/>
          </p:cNvSpPr>
          <p:nvPr>
            <p:ph type="dt" sz="half" idx="10"/>
          </p:nvPr>
        </p:nvSpPr>
        <p:spPr/>
        <p:txBody>
          <a:bodyPr/>
          <a:lstStyle/>
          <a:p>
            <a:fld id="{7153C662-8A6C-49A2-962D-FA2AFFE80720}" type="datetimeFigureOut">
              <a:rPr lang="en-GB" smtClean="0"/>
              <a:t>09/04/2015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297509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7" name="Datumsplatzhalter 6"/>
          <p:cNvSpPr>
            <a:spLocks noGrp="1"/>
          </p:cNvSpPr>
          <p:nvPr>
            <p:ph type="dt" sz="half" idx="10"/>
          </p:nvPr>
        </p:nvSpPr>
        <p:spPr/>
        <p:txBody>
          <a:bodyPr/>
          <a:lstStyle/>
          <a:p>
            <a:fld id="{7153C662-8A6C-49A2-962D-FA2AFFE80720}" type="datetimeFigureOut">
              <a:rPr lang="en-GB" smtClean="0"/>
              <a:t>09/04/2015</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210639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Datumsplatzhalter 2"/>
          <p:cNvSpPr>
            <a:spLocks noGrp="1"/>
          </p:cNvSpPr>
          <p:nvPr>
            <p:ph type="dt" sz="half" idx="10"/>
          </p:nvPr>
        </p:nvSpPr>
        <p:spPr/>
        <p:txBody>
          <a:bodyPr/>
          <a:lstStyle/>
          <a:p>
            <a:fld id="{7153C662-8A6C-49A2-962D-FA2AFFE80720}" type="datetimeFigureOut">
              <a:rPr lang="en-GB" smtClean="0"/>
              <a:t>09/04/2015</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288106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153C662-8A6C-49A2-962D-FA2AFFE80720}" type="datetimeFigureOut">
              <a:rPr lang="en-GB" smtClean="0"/>
              <a:t>09/04/2015</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222476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153C662-8A6C-49A2-962D-FA2AFFE80720}" type="datetimeFigureOut">
              <a:rPr lang="en-GB" smtClean="0"/>
              <a:t>09/04/2015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78176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153C662-8A6C-49A2-962D-FA2AFFE80720}" type="datetimeFigureOut">
              <a:rPr lang="en-GB" smtClean="0"/>
              <a:t>09/04/2015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96878171-A74C-41CA-BD30-092BFF1A2FC8}" type="slidenum">
              <a:rPr lang="en-GB" smtClean="0"/>
              <a:t>‹Nr.›</a:t>
            </a:fld>
            <a:endParaRPr lang="en-GB"/>
          </a:p>
        </p:txBody>
      </p:sp>
    </p:spTree>
    <p:extLst>
      <p:ext uri="{BB962C8B-B14F-4D97-AF65-F5344CB8AC3E}">
        <p14:creationId xmlns:p14="http://schemas.microsoft.com/office/powerpoint/2010/main" val="240070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en-GB"/>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3C662-8A6C-49A2-962D-FA2AFFE80720}" type="datetimeFigureOut">
              <a:rPr lang="en-GB" smtClean="0"/>
              <a:t>09/04/2015</a:t>
            </a:fld>
            <a:endParaRPr lang="en-GB"/>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78171-A74C-41CA-BD30-092BFF1A2FC8}" type="slidenum">
              <a:rPr lang="en-GB" smtClean="0"/>
              <a:t>‹Nr.›</a:t>
            </a:fld>
            <a:endParaRPr lang="en-GB"/>
          </a:p>
        </p:txBody>
      </p:sp>
    </p:spTree>
    <p:extLst>
      <p:ext uri="{BB962C8B-B14F-4D97-AF65-F5344CB8AC3E}">
        <p14:creationId xmlns:p14="http://schemas.microsoft.com/office/powerpoint/2010/main" val="274365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1047750"/>
            <a:ext cx="665797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179512" y="116632"/>
            <a:ext cx="5976664" cy="646331"/>
          </a:xfrm>
          <a:prstGeom prst="rect">
            <a:avLst/>
          </a:prstGeom>
          <a:noFill/>
        </p:spPr>
        <p:txBody>
          <a:bodyPr wrap="square" rtlCol="0">
            <a:spAutoFit/>
          </a:bodyPr>
          <a:lstStyle/>
          <a:p>
            <a:r>
              <a:rPr lang="de-CH" dirty="0" err="1" smtClean="0"/>
              <a:t>Cotmore</a:t>
            </a:r>
            <a:r>
              <a:rPr lang="de-CH" dirty="0" smtClean="0"/>
              <a:t>, Tattersall. </a:t>
            </a:r>
            <a:r>
              <a:rPr lang="de-CH" dirty="0" err="1" smtClean="0"/>
              <a:t>Parvoviruses</a:t>
            </a:r>
            <a:r>
              <a:rPr lang="de-CH" dirty="0" smtClean="0"/>
              <a:t>: Small </a:t>
            </a:r>
            <a:r>
              <a:rPr lang="de-CH" dirty="0" err="1" smtClean="0"/>
              <a:t>does</a:t>
            </a:r>
            <a:r>
              <a:rPr lang="de-CH" dirty="0" smtClean="0"/>
              <a:t> not </a:t>
            </a:r>
            <a:r>
              <a:rPr lang="de-CH" dirty="0" err="1" smtClean="0"/>
              <a:t>mean</a:t>
            </a:r>
            <a:r>
              <a:rPr lang="de-CH" dirty="0" smtClean="0"/>
              <a:t> simple. S1</a:t>
            </a:r>
            <a:endParaRPr lang="en-GB" dirty="0"/>
          </a:p>
        </p:txBody>
      </p:sp>
    </p:spTree>
    <p:extLst>
      <p:ext uri="{BB962C8B-B14F-4D97-AF65-F5344CB8AC3E}">
        <p14:creationId xmlns:p14="http://schemas.microsoft.com/office/powerpoint/2010/main" val="201891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771525"/>
            <a:ext cx="6677025"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feld 4"/>
          <p:cNvSpPr txBox="1"/>
          <p:nvPr/>
        </p:nvSpPr>
        <p:spPr>
          <a:xfrm>
            <a:off x="179512" y="116632"/>
            <a:ext cx="6912768" cy="369332"/>
          </a:xfrm>
          <a:prstGeom prst="rect">
            <a:avLst/>
          </a:prstGeom>
          <a:noFill/>
        </p:spPr>
        <p:txBody>
          <a:bodyPr wrap="square" rtlCol="0">
            <a:spAutoFit/>
          </a:bodyPr>
          <a:lstStyle/>
          <a:p>
            <a:r>
              <a:rPr lang="de-CH" dirty="0" err="1" smtClean="0"/>
              <a:t>Cotmore</a:t>
            </a:r>
            <a:r>
              <a:rPr lang="de-CH" dirty="0" smtClean="0"/>
              <a:t>, Tattersall. </a:t>
            </a:r>
            <a:r>
              <a:rPr lang="de-CH" dirty="0" err="1" smtClean="0"/>
              <a:t>Parvoviruses</a:t>
            </a:r>
            <a:r>
              <a:rPr lang="de-CH" dirty="0" smtClean="0"/>
              <a:t>: Small </a:t>
            </a:r>
            <a:r>
              <a:rPr lang="de-CH" dirty="0" err="1" smtClean="0"/>
              <a:t>does</a:t>
            </a:r>
            <a:r>
              <a:rPr lang="de-CH" dirty="0" smtClean="0"/>
              <a:t> not </a:t>
            </a:r>
            <a:r>
              <a:rPr lang="de-CH" dirty="0" err="1" smtClean="0"/>
              <a:t>mean</a:t>
            </a:r>
            <a:r>
              <a:rPr lang="de-CH" dirty="0" smtClean="0"/>
              <a:t> simple. S2</a:t>
            </a:r>
            <a:endParaRPr lang="en-GB" dirty="0"/>
          </a:p>
        </p:txBody>
      </p:sp>
    </p:spTree>
    <p:extLst>
      <p:ext uri="{BB962C8B-B14F-4D97-AF65-F5344CB8AC3E}">
        <p14:creationId xmlns:p14="http://schemas.microsoft.com/office/powerpoint/2010/main" val="374784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328613"/>
            <a:ext cx="6657975" cy="620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21250" y="1556792"/>
            <a:ext cx="517124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267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8640"/>
            <a:ext cx="675322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140968"/>
            <a:ext cx="4320480" cy="3312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529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65627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5627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238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57225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557007"/>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Bildschirmpräsentation (4:3)</PresentationFormat>
  <Paragraphs>7</Paragraphs>
  <Slides>6</Slides>
  <Notes>1</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Larissa</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Raphael</dc:creator>
  <cp:lastModifiedBy>Raphael</cp:lastModifiedBy>
  <cp:revision>5</cp:revision>
  <dcterms:created xsi:type="dcterms:W3CDTF">2015-01-30T14:20:50Z</dcterms:created>
  <dcterms:modified xsi:type="dcterms:W3CDTF">2015-04-09T11:55:34Z</dcterms:modified>
</cp:coreProperties>
</file>