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8" d="100"/>
          <a:sy n="178" d="100"/>
        </p:scale>
        <p:origin x="-3024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31D54-BC1D-4459-B618-BCA2C00625B7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FCA2-D515-4C1D-B75B-BF01E60CF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90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FCA2-D515-4C1D-B75B-BF01E60CF1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8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FCA2-D515-4C1D-B75B-BF01E60CF1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8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24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70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2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58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12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6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99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68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82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6750-F1AF-4D1A-9540-3B512D666881}" type="datetimeFigureOut">
              <a:rPr lang="de-DE" smtClean="0"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41DC-2A1C-4E49-96D8-714C43C1A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20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-1548680" y="1757050"/>
            <a:ext cx="10404000" cy="489654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72464" y="2205224"/>
            <a:ext cx="5976000" cy="32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7053134" y="3374574"/>
            <a:ext cx="972208" cy="1116000"/>
          </a:xfrm>
          <a:prstGeom prst="rect">
            <a:avLst/>
          </a:prstGeom>
        </p:spPr>
      </p:pic>
      <p:cxnSp>
        <p:nvCxnSpPr>
          <p:cNvPr id="7" name="Curved Connector 5"/>
          <p:cNvCxnSpPr/>
          <p:nvPr/>
        </p:nvCxnSpPr>
        <p:spPr>
          <a:xfrm rot="13500000" flipV="1">
            <a:off x="8018997" y="418053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6"/>
          <p:cNvCxnSpPr/>
          <p:nvPr/>
        </p:nvCxnSpPr>
        <p:spPr>
          <a:xfrm rot="6960000" flipV="1">
            <a:off x="7412148" y="3200179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7"/>
          <p:cNvCxnSpPr/>
          <p:nvPr/>
        </p:nvCxnSpPr>
        <p:spPr>
          <a:xfrm rot="6960000" flipV="1">
            <a:off x="7409684" y="4553432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8"/>
          <p:cNvCxnSpPr/>
          <p:nvPr/>
        </p:nvCxnSpPr>
        <p:spPr>
          <a:xfrm rot="13500000" flipV="1">
            <a:off x="6812552" y="355940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9"/>
          <p:cNvCxnSpPr/>
          <p:nvPr/>
        </p:nvCxnSpPr>
        <p:spPr>
          <a:xfrm flipV="1">
            <a:off x="6816967" y="4192646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/>
          <p:nvPr/>
        </p:nvCxnSpPr>
        <p:spPr>
          <a:xfrm flipV="1">
            <a:off x="7425429" y="4234380"/>
            <a:ext cx="252238" cy="109999"/>
          </a:xfrm>
          <a:prstGeom prst="curvedConnector3">
            <a:avLst>
              <a:gd name="adj1" fmla="val 50000"/>
            </a:avLst>
          </a:prstGeom>
          <a:ln w="1270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1"/>
          <p:cNvCxnSpPr/>
          <p:nvPr/>
        </p:nvCxnSpPr>
        <p:spPr>
          <a:xfrm rot="13500000" flipV="1">
            <a:off x="7042223" y="3664691"/>
            <a:ext cx="252238" cy="109999"/>
          </a:xfrm>
          <a:prstGeom prst="curvedConnector3">
            <a:avLst>
              <a:gd name="adj1" fmla="val 50000"/>
            </a:avLst>
          </a:prstGeom>
          <a:ln w="9525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2"/>
          <p:cNvCxnSpPr/>
          <p:nvPr/>
        </p:nvCxnSpPr>
        <p:spPr>
          <a:xfrm flipV="1">
            <a:off x="7737268" y="3656805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Freeform 40"/>
          <p:cNvSpPr/>
          <p:nvPr/>
        </p:nvSpPr>
        <p:spPr>
          <a:xfrm rot="9485408">
            <a:off x="7132873" y="3885183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4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5262328" y="3412128"/>
            <a:ext cx="972208" cy="1116000"/>
          </a:xfrm>
          <a:prstGeom prst="rect">
            <a:avLst/>
          </a:prstGeom>
        </p:spPr>
      </p:pic>
      <p:sp>
        <p:nvSpPr>
          <p:cNvPr id="35" name="Freeform 40"/>
          <p:cNvSpPr/>
          <p:nvPr/>
        </p:nvSpPr>
        <p:spPr>
          <a:xfrm rot="9485408">
            <a:off x="5342067" y="3922737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53" name="Curved Connector 9"/>
          <p:cNvCxnSpPr/>
          <p:nvPr/>
        </p:nvCxnSpPr>
        <p:spPr>
          <a:xfrm flipV="1">
            <a:off x="5290903" y="411579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11"/>
          <p:cNvCxnSpPr/>
          <p:nvPr/>
        </p:nvCxnSpPr>
        <p:spPr>
          <a:xfrm rot="13500000" flipV="1">
            <a:off x="5485637" y="3694227"/>
            <a:ext cx="252238" cy="109999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8"/>
          <p:cNvCxnSpPr/>
          <p:nvPr/>
        </p:nvCxnSpPr>
        <p:spPr>
          <a:xfrm rot="13500000" flipV="1">
            <a:off x="5298188" y="3701735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6"/>
          <p:cNvCxnSpPr/>
          <p:nvPr/>
        </p:nvCxnSpPr>
        <p:spPr>
          <a:xfrm rot="6960000" flipV="1">
            <a:off x="5600970" y="3523941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12"/>
          <p:cNvCxnSpPr/>
          <p:nvPr/>
        </p:nvCxnSpPr>
        <p:spPr>
          <a:xfrm flipV="1">
            <a:off x="5828867" y="3898522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"/>
          <p:cNvCxnSpPr/>
          <p:nvPr/>
        </p:nvCxnSpPr>
        <p:spPr>
          <a:xfrm rot="10800000">
            <a:off x="5995370" y="4059784"/>
            <a:ext cx="230462" cy="144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"/>
          <p:cNvCxnSpPr/>
          <p:nvPr/>
        </p:nvCxnSpPr>
        <p:spPr>
          <a:xfrm rot="6960000" flipV="1">
            <a:off x="5629545" y="429164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10"/>
          <p:cNvCxnSpPr/>
          <p:nvPr/>
        </p:nvCxnSpPr>
        <p:spPr>
          <a:xfrm flipV="1">
            <a:off x="5487877" y="4153896"/>
            <a:ext cx="252238" cy="109999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4"/>
          <p:cNvCxnSpPr/>
          <p:nvPr/>
        </p:nvCxnSpPr>
        <p:spPr>
          <a:xfrm flipV="1">
            <a:off x="5972883" y="3706990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7778500" y="4084161"/>
            <a:ext cx="237527" cy="75656"/>
            <a:chOff x="6809534" y="2916010"/>
            <a:chExt cx="237527" cy="75656"/>
          </a:xfrm>
        </p:grpSpPr>
        <p:cxnSp>
          <p:nvCxnSpPr>
            <p:cNvPr id="63" name="Gerade Verbindung 62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ichtungspfeil 63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/>
          <p:cNvGrpSpPr/>
          <p:nvPr/>
        </p:nvGrpSpPr>
        <p:grpSpPr>
          <a:xfrm rot="7429544">
            <a:off x="7068715" y="4084850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68" name="Gerade Verbindung 67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chtungspfeil 68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/>
          <p:cNvGrpSpPr/>
          <p:nvPr/>
        </p:nvGrpSpPr>
        <p:grpSpPr>
          <a:xfrm rot="15060000">
            <a:off x="7408196" y="3484262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71" name="Gerade Verbindung 70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chtungspfeil 71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/>
          <p:cNvGrpSpPr/>
          <p:nvPr/>
        </p:nvGrpSpPr>
        <p:grpSpPr>
          <a:xfrm rot="20830989">
            <a:off x="5983897" y="4154182"/>
            <a:ext cx="237527" cy="75656"/>
            <a:chOff x="6809534" y="2916010"/>
            <a:chExt cx="237527" cy="75656"/>
          </a:xfrm>
        </p:grpSpPr>
        <p:cxnSp>
          <p:nvCxnSpPr>
            <p:cNvPr id="75" name="Gerade Verbindung 74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ichtungspfeil 75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/>
          <p:cNvGrpSpPr/>
          <p:nvPr/>
        </p:nvGrpSpPr>
        <p:grpSpPr>
          <a:xfrm rot="6293890">
            <a:off x="5242543" y="4086153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78" name="Gerade Verbindung 77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chtungspfeil 78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 rot="13344748">
            <a:off x="5678438" y="3511995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1" name="Gerade Verbindung 80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ichtungspfeil 81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7126102" y="4204858"/>
            <a:ext cx="413133" cy="323165"/>
            <a:chOff x="3631061" y="757592"/>
            <a:chExt cx="413133" cy="323165"/>
          </a:xfrm>
        </p:grpSpPr>
        <p:sp>
          <p:nvSpPr>
            <p:cNvPr id="15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7077086" y="3328129"/>
            <a:ext cx="413133" cy="323165"/>
            <a:chOff x="3631061" y="757592"/>
            <a:chExt cx="413133" cy="323165"/>
          </a:xfrm>
        </p:grpSpPr>
        <p:sp>
          <p:nvSpPr>
            <p:cNvPr id="86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7653150" y="4204100"/>
            <a:ext cx="413133" cy="323165"/>
            <a:chOff x="3631061" y="757592"/>
            <a:chExt cx="413133" cy="323165"/>
          </a:xfrm>
        </p:grpSpPr>
        <p:sp>
          <p:nvSpPr>
            <p:cNvPr id="89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7953057" y="3796560"/>
            <a:ext cx="413133" cy="323165"/>
            <a:chOff x="3631061" y="757592"/>
            <a:chExt cx="413133" cy="323165"/>
          </a:xfrm>
        </p:grpSpPr>
        <p:sp>
          <p:nvSpPr>
            <p:cNvPr id="92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7622360" y="3304871"/>
            <a:ext cx="413133" cy="323165"/>
            <a:chOff x="3631061" y="757592"/>
            <a:chExt cx="413133" cy="323165"/>
          </a:xfrm>
        </p:grpSpPr>
        <p:sp>
          <p:nvSpPr>
            <p:cNvPr id="95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sp>
        <p:nvSpPr>
          <p:cNvPr id="99" name="Textfeld 98"/>
          <p:cNvSpPr txBox="1"/>
          <p:nvPr/>
        </p:nvSpPr>
        <p:spPr>
          <a:xfrm>
            <a:off x="4146304" y="443205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Packaging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5724128" y="4432059"/>
            <a:ext cx="194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Phosphorylation</a:t>
            </a:r>
            <a:endParaRPr lang="de-CH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potential)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4"/>
          <p:cNvSpPr/>
          <p:nvPr/>
        </p:nvSpPr>
        <p:spPr>
          <a:xfrm>
            <a:off x="1947845" y="3637843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5"/>
          <p:cNvSpPr txBox="1"/>
          <p:nvPr/>
        </p:nvSpPr>
        <p:spPr>
          <a:xfrm>
            <a:off x="1934920" y="3583308"/>
            <a:ext cx="413133" cy="36933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3421667" y="3390899"/>
            <a:ext cx="972208" cy="1116000"/>
          </a:xfrm>
          <a:prstGeom prst="rect">
            <a:avLst/>
          </a:prstGeom>
        </p:spPr>
      </p:pic>
      <p:cxnSp>
        <p:nvCxnSpPr>
          <p:cNvPr id="116" name="Curved Connector 9"/>
          <p:cNvCxnSpPr/>
          <p:nvPr/>
        </p:nvCxnSpPr>
        <p:spPr>
          <a:xfrm flipV="1">
            <a:off x="3450242" y="4094567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urved Connector 11"/>
          <p:cNvCxnSpPr/>
          <p:nvPr/>
        </p:nvCxnSpPr>
        <p:spPr>
          <a:xfrm rot="13500000" flipV="1">
            <a:off x="3644976" y="3672998"/>
            <a:ext cx="252238" cy="109999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3600000" lon="1800000" rev="36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8"/>
          <p:cNvCxnSpPr/>
          <p:nvPr/>
        </p:nvCxnSpPr>
        <p:spPr>
          <a:xfrm rot="13500000" flipV="1">
            <a:off x="3457527" y="3680506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urved Connector 6"/>
          <p:cNvCxnSpPr/>
          <p:nvPr/>
        </p:nvCxnSpPr>
        <p:spPr>
          <a:xfrm rot="6960000" flipV="1">
            <a:off x="3760309" y="3502712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2"/>
          <p:cNvCxnSpPr/>
          <p:nvPr/>
        </p:nvCxnSpPr>
        <p:spPr>
          <a:xfrm flipV="1">
            <a:off x="3988206" y="3877293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1800000" lon="1800000" rev="300000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urved Connector 5"/>
          <p:cNvCxnSpPr/>
          <p:nvPr/>
        </p:nvCxnSpPr>
        <p:spPr>
          <a:xfrm rot="10800000">
            <a:off x="4154709" y="4038555"/>
            <a:ext cx="230462" cy="144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7"/>
          <p:cNvCxnSpPr/>
          <p:nvPr/>
        </p:nvCxnSpPr>
        <p:spPr>
          <a:xfrm rot="6960000" flipV="1">
            <a:off x="3788884" y="4270417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0"/>
          <p:cNvCxnSpPr/>
          <p:nvPr/>
        </p:nvCxnSpPr>
        <p:spPr>
          <a:xfrm flipV="1">
            <a:off x="3647216" y="4132667"/>
            <a:ext cx="252238" cy="109999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7200000" rev="0"/>
            </a:camera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4"/>
          <p:cNvCxnSpPr/>
          <p:nvPr/>
        </p:nvCxnSpPr>
        <p:spPr>
          <a:xfrm flipV="1">
            <a:off x="4132222" y="3685761"/>
            <a:ext cx="252238" cy="10999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dk1">
                <a:alpha val="5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Gruppieren 124"/>
          <p:cNvGrpSpPr/>
          <p:nvPr/>
        </p:nvGrpSpPr>
        <p:grpSpPr>
          <a:xfrm rot="20830989">
            <a:off x="4143236" y="4132953"/>
            <a:ext cx="237527" cy="75656"/>
            <a:chOff x="6809534" y="2916010"/>
            <a:chExt cx="237527" cy="75656"/>
          </a:xfrm>
        </p:grpSpPr>
        <p:cxnSp>
          <p:nvCxnSpPr>
            <p:cNvPr id="126" name="Gerade Verbindung 125"/>
            <p:cNvCxnSpPr/>
            <p:nvPr/>
          </p:nvCxnSpPr>
          <p:spPr>
            <a:xfrm rot="12085668">
              <a:off x="6941681" y="2991666"/>
              <a:ext cx="1053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ichtungspfeil 126"/>
            <p:cNvSpPr/>
            <p:nvPr/>
          </p:nvSpPr>
          <p:spPr>
            <a:xfrm rot="12085668">
              <a:off x="6809534" y="2916010"/>
              <a:ext cx="131725" cy="5400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8" name="Gruppieren 127"/>
          <p:cNvGrpSpPr/>
          <p:nvPr/>
        </p:nvGrpSpPr>
        <p:grpSpPr>
          <a:xfrm rot="6293890">
            <a:off x="3401882" y="4064924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29" name="Gerade Verbindung 128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ichtungspfeil 129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1" name="Gruppieren 130"/>
          <p:cNvGrpSpPr/>
          <p:nvPr/>
        </p:nvGrpSpPr>
        <p:grpSpPr>
          <a:xfrm rot="13344748">
            <a:off x="3837777" y="3490766"/>
            <a:ext cx="237527" cy="75656"/>
            <a:chOff x="6944186" y="4316976"/>
            <a:chExt cx="237527" cy="75656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132" name="Gerade Verbindung 131"/>
            <p:cNvCxnSpPr/>
            <p:nvPr/>
          </p:nvCxnSpPr>
          <p:spPr>
            <a:xfrm rot="12085668">
              <a:off x="7076333" y="4392632"/>
              <a:ext cx="105380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ichtungspfeil 132"/>
            <p:cNvSpPr/>
            <p:nvPr/>
          </p:nvSpPr>
          <p:spPr>
            <a:xfrm rot="12085668">
              <a:off x="6944186" y="4316976"/>
              <a:ext cx="131725" cy="54000"/>
            </a:xfrm>
            <a:prstGeom prst="homePlat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0" name="Textfeld 269"/>
          <p:cNvSpPr txBox="1"/>
          <p:nvPr/>
        </p:nvSpPr>
        <p:spPr>
          <a:xfrm>
            <a:off x="7132887" y="2800292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Textfeld 270"/>
          <p:cNvSpPr txBox="1"/>
          <p:nvPr/>
        </p:nvSpPr>
        <p:spPr>
          <a:xfrm>
            <a:off x="5327179" y="2800292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Textfeld 271"/>
          <p:cNvSpPr txBox="1"/>
          <p:nvPr/>
        </p:nvSpPr>
        <p:spPr>
          <a:xfrm>
            <a:off x="3670966" y="2796801"/>
            <a:ext cx="72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6" name="Ellipse 1045"/>
          <p:cNvSpPr/>
          <p:nvPr/>
        </p:nvSpPr>
        <p:spPr>
          <a:xfrm>
            <a:off x="-419422" y="2398300"/>
            <a:ext cx="1879079" cy="3250266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rgbClr val="C0C0C0"/>
              </a:gs>
              <a:gs pos="24000">
                <a:schemeClr val="bg1">
                  <a:lumMod val="65000"/>
                </a:schemeClr>
              </a:gs>
              <a:gs pos="6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6" name="Picture 2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-6486" y="3770562"/>
            <a:ext cx="972208" cy="1116000"/>
          </a:xfrm>
          <a:prstGeom prst="rect">
            <a:avLst/>
          </a:prstGeom>
        </p:spPr>
      </p:pic>
      <p:sp>
        <p:nvSpPr>
          <p:cNvPr id="226" name="Freeform 40"/>
          <p:cNvSpPr/>
          <p:nvPr/>
        </p:nvSpPr>
        <p:spPr>
          <a:xfrm rot="9485408">
            <a:off x="73253" y="4281171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42" name="Gruppieren 1041"/>
          <p:cNvGrpSpPr/>
          <p:nvPr/>
        </p:nvGrpSpPr>
        <p:grpSpPr>
          <a:xfrm>
            <a:off x="455467" y="3532472"/>
            <a:ext cx="54000" cy="253238"/>
            <a:chOff x="-1677029" y="-231860"/>
            <a:chExt cx="54000" cy="253238"/>
          </a:xfrm>
        </p:grpSpPr>
        <p:cxnSp>
          <p:nvCxnSpPr>
            <p:cNvPr id="263" name="Gerade Verbindung 262"/>
            <p:cNvCxnSpPr/>
            <p:nvPr/>
          </p:nvCxnSpPr>
          <p:spPr>
            <a:xfrm rot="16260000">
              <a:off x="-1700088" y="-31312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ichtungspfeil 263"/>
            <p:cNvSpPr/>
            <p:nvPr/>
          </p:nvSpPr>
          <p:spPr>
            <a:xfrm rot="16260000">
              <a:off x="-1715892" y="-192997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6" name="Gruppieren 265"/>
          <p:cNvGrpSpPr/>
          <p:nvPr/>
        </p:nvGrpSpPr>
        <p:grpSpPr>
          <a:xfrm rot="-7320000">
            <a:off x="-126218" y="4540671"/>
            <a:ext cx="54000" cy="253238"/>
            <a:chOff x="-1677029" y="-231860"/>
            <a:chExt cx="54000" cy="253238"/>
          </a:xfrm>
        </p:grpSpPr>
        <p:cxnSp>
          <p:nvCxnSpPr>
            <p:cNvPr id="267" name="Gerade Verbindung 266"/>
            <p:cNvCxnSpPr/>
            <p:nvPr/>
          </p:nvCxnSpPr>
          <p:spPr>
            <a:xfrm rot="16260000">
              <a:off x="-1700088" y="-31312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ichtungspfeil 267"/>
            <p:cNvSpPr/>
            <p:nvPr/>
          </p:nvSpPr>
          <p:spPr>
            <a:xfrm rot="16260000">
              <a:off x="-1715892" y="-192997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1" name="Gruppieren 1040"/>
          <p:cNvGrpSpPr/>
          <p:nvPr/>
        </p:nvGrpSpPr>
        <p:grpSpPr>
          <a:xfrm rot="-420000">
            <a:off x="959202" y="4606154"/>
            <a:ext cx="223419" cy="111559"/>
            <a:chOff x="-1173294" y="853697"/>
            <a:chExt cx="223419" cy="111559"/>
          </a:xfrm>
        </p:grpSpPr>
        <p:cxnSp>
          <p:nvCxnSpPr>
            <p:cNvPr id="41" name="Gerade Verbindung 40"/>
            <p:cNvCxnSpPr/>
            <p:nvPr/>
          </p:nvCxnSpPr>
          <p:spPr>
            <a:xfrm rot="2460000">
              <a:off x="-1173294" y="853697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chtungspfeil 41"/>
            <p:cNvSpPr/>
            <p:nvPr/>
          </p:nvSpPr>
          <p:spPr>
            <a:xfrm rot="2460000">
              <a:off x="-1081600" y="911256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43" name="Textfeld 1042"/>
          <p:cNvSpPr txBox="1"/>
          <p:nvPr/>
        </p:nvSpPr>
        <p:spPr>
          <a:xfrm>
            <a:off x="92659" y="3132300"/>
            <a:ext cx="80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FC-P</a:t>
            </a:r>
            <a:r>
              <a:rPr lang="de-CH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5" name="Gerade Verbindung 1044"/>
          <p:cNvCxnSpPr/>
          <p:nvPr/>
        </p:nvCxnSpPr>
        <p:spPr>
          <a:xfrm rot="3540000">
            <a:off x="-195760" y="3535663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Gerade Verbindung 277"/>
          <p:cNvCxnSpPr/>
          <p:nvPr/>
        </p:nvCxnSpPr>
        <p:spPr>
          <a:xfrm rot="-3720000">
            <a:off x="-338661" y="380498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Gerade Verbindung 278"/>
          <p:cNvCxnSpPr/>
          <p:nvPr/>
        </p:nvCxnSpPr>
        <p:spPr>
          <a:xfrm rot="12000000">
            <a:off x="767000" y="3669394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Gerade Verbindung 279"/>
          <p:cNvCxnSpPr/>
          <p:nvPr/>
        </p:nvCxnSpPr>
        <p:spPr>
          <a:xfrm rot="-1140000">
            <a:off x="1207313" y="4317466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Gerade Verbindung 280"/>
          <p:cNvCxnSpPr/>
          <p:nvPr/>
        </p:nvCxnSpPr>
        <p:spPr>
          <a:xfrm rot="16800000">
            <a:off x="1063297" y="4029434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 rot="2160000">
            <a:off x="703257" y="4893530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Gerade Verbindung 282"/>
          <p:cNvCxnSpPr/>
          <p:nvPr/>
        </p:nvCxnSpPr>
        <p:spPr>
          <a:xfrm rot="4200000">
            <a:off x="-16823" y="4893530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Gerade Verbindung 283"/>
          <p:cNvCxnSpPr/>
          <p:nvPr/>
        </p:nvCxnSpPr>
        <p:spPr>
          <a:xfrm>
            <a:off x="-304855" y="446148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/>
          <p:nvPr/>
        </p:nvCxnSpPr>
        <p:spPr>
          <a:xfrm>
            <a:off x="-160839" y="424545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/>
          <p:nvPr/>
        </p:nvCxnSpPr>
        <p:spPr>
          <a:xfrm rot="2280000">
            <a:off x="-304855" y="410144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 Verbindung 286"/>
          <p:cNvCxnSpPr/>
          <p:nvPr/>
        </p:nvCxnSpPr>
        <p:spPr>
          <a:xfrm rot="1080000">
            <a:off x="199201" y="3669394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Gerade Verbindung 287"/>
          <p:cNvCxnSpPr/>
          <p:nvPr/>
        </p:nvCxnSpPr>
        <p:spPr>
          <a:xfrm rot="-600000">
            <a:off x="351601" y="496553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Gestreifter Pfeil nach rechts 1048"/>
          <p:cNvSpPr/>
          <p:nvPr/>
        </p:nvSpPr>
        <p:spPr>
          <a:xfrm rot="5400000">
            <a:off x="-2031960" y="3897080"/>
            <a:ext cx="1872000" cy="684000"/>
          </a:xfrm>
          <a:prstGeom prst="striped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Textfeld 293"/>
          <p:cNvSpPr txBox="1"/>
          <p:nvPr/>
        </p:nvSpPr>
        <p:spPr>
          <a:xfrm>
            <a:off x="-1324889" y="4004815"/>
            <a:ext cx="608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endParaRPr lang="de-DE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-638310" y="2717516"/>
            <a:ext cx="583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endParaRPr lang="de-DE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-639127" y="5234920"/>
            <a:ext cx="60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LYS</a:t>
            </a:r>
            <a:endParaRPr lang="de-DE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feld 273"/>
          <p:cNvSpPr txBox="1"/>
          <p:nvPr/>
        </p:nvSpPr>
        <p:spPr>
          <a:xfrm>
            <a:off x="-861181" y="4020581"/>
            <a:ext cx="709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DE" sz="16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4788024" y="502934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Nucleus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4788024" y="625348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Cytosol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9" name="Gruppieren 218"/>
          <p:cNvGrpSpPr/>
          <p:nvPr/>
        </p:nvGrpSpPr>
        <p:grpSpPr>
          <a:xfrm>
            <a:off x="-145847" y="3609891"/>
            <a:ext cx="413133" cy="323165"/>
            <a:chOff x="3631061" y="757592"/>
            <a:chExt cx="413133" cy="323165"/>
          </a:xfrm>
        </p:grpSpPr>
        <p:sp>
          <p:nvSpPr>
            <p:cNvPr id="22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22" name="Gruppieren 221"/>
          <p:cNvGrpSpPr/>
          <p:nvPr/>
        </p:nvGrpSpPr>
        <p:grpSpPr>
          <a:xfrm>
            <a:off x="934273" y="3249851"/>
            <a:ext cx="413133" cy="323165"/>
            <a:chOff x="3631061" y="757592"/>
            <a:chExt cx="413133" cy="323165"/>
          </a:xfrm>
        </p:grpSpPr>
        <p:sp>
          <p:nvSpPr>
            <p:cNvPr id="223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25" name="Gruppieren 224"/>
          <p:cNvGrpSpPr/>
          <p:nvPr/>
        </p:nvGrpSpPr>
        <p:grpSpPr>
          <a:xfrm>
            <a:off x="862265" y="4942910"/>
            <a:ext cx="413133" cy="323165"/>
            <a:chOff x="3631061" y="757592"/>
            <a:chExt cx="413133" cy="323165"/>
          </a:xfrm>
        </p:grpSpPr>
        <p:sp>
          <p:nvSpPr>
            <p:cNvPr id="227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29" name="Gruppieren 228"/>
          <p:cNvGrpSpPr/>
          <p:nvPr/>
        </p:nvGrpSpPr>
        <p:grpSpPr>
          <a:xfrm>
            <a:off x="-1831" y="4978043"/>
            <a:ext cx="413133" cy="323165"/>
            <a:chOff x="3631061" y="757592"/>
            <a:chExt cx="413133" cy="323165"/>
          </a:xfrm>
        </p:grpSpPr>
        <p:sp>
          <p:nvSpPr>
            <p:cNvPr id="23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32" name="Gruppieren 231"/>
          <p:cNvGrpSpPr/>
          <p:nvPr/>
        </p:nvGrpSpPr>
        <p:grpSpPr>
          <a:xfrm>
            <a:off x="1166063" y="3916910"/>
            <a:ext cx="413133" cy="323165"/>
            <a:chOff x="3631061" y="757592"/>
            <a:chExt cx="413133" cy="323165"/>
          </a:xfrm>
        </p:grpSpPr>
        <p:sp>
          <p:nvSpPr>
            <p:cNvPr id="233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8100392" y="4236854"/>
            <a:ext cx="156154" cy="66676"/>
            <a:chOff x="8100392" y="4236854"/>
            <a:chExt cx="156154" cy="66676"/>
          </a:xfrm>
        </p:grpSpPr>
        <p:sp>
          <p:nvSpPr>
            <p:cNvPr id="4" name="Ellipse 3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6" name="Ellipse 235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7" name="Ellipse 236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837902" y="3557250"/>
            <a:ext cx="156154" cy="66676"/>
            <a:chOff x="10032470" y="4389254"/>
            <a:chExt cx="156154" cy="66676"/>
          </a:xfrm>
        </p:grpSpPr>
        <p:sp>
          <p:nvSpPr>
            <p:cNvPr id="238" name="Ellipse 237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9" name="Ellipse 238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0" name="Ellipse 239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8" name="Freeform 40"/>
          <p:cNvSpPr/>
          <p:nvPr/>
        </p:nvSpPr>
        <p:spPr>
          <a:xfrm rot="10680000">
            <a:off x="6693557" y="6928866"/>
            <a:ext cx="828254" cy="158662"/>
          </a:xfrm>
          <a:custGeom>
            <a:avLst/>
            <a:gdLst>
              <a:gd name="connsiteX0" fmla="*/ 0 w 3017212"/>
              <a:gd name="connsiteY0" fmla="*/ 446425 h 885159"/>
              <a:gd name="connsiteX1" fmla="*/ 323272 w 3017212"/>
              <a:gd name="connsiteY1" fmla="*/ 15395 h 885159"/>
              <a:gd name="connsiteX2" fmla="*/ 692727 w 3017212"/>
              <a:gd name="connsiteY2" fmla="*/ 885153 h 885159"/>
              <a:gd name="connsiteX3" fmla="*/ 1016000 w 3017212"/>
              <a:gd name="connsiteY3" fmla="*/ 1 h 885159"/>
              <a:gd name="connsiteX4" fmla="*/ 1354666 w 3017212"/>
              <a:gd name="connsiteY4" fmla="*/ 885153 h 885159"/>
              <a:gd name="connsiteX5" fmla="*/ 1662545 w 3017212"/>
              <a:gd name="connsiteY5" fmla="*/ 1 h 885159"/>
              <a:gd name="connsiteX6" fmla="*/ 1893454 w 3017212"/>
              <a:gd name="connsiteY6" fmla="*/ 885153 h 885159"/>
              <a:gd name="connsiteX7" fmla="*/ 2201333 w 3017212"/>
              <a:gd name="connsiteY7" fmla="*/ 1 h 885159"/>
              <a:gd name="connsiteX8" fmla="*/ 2493818 w 3017212"/>
              <a:gd name="connsiteY8" fmla="*/ 877456 h 885159"/>
              <a:gd name="connsiteX9" fmla="*/ 2770909 w 3017212"/>
              <a:gd name="connsiteY9" fmla="*/ 15395 h 885159"/>
              <a:gd name="connsiteX10" fmla="*/ 3017212 w 3017212"/>
              <a:gd name="connsiteY10" fmla="*/ 523395 h 88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7212" h="885159">
                <a:moveTo>
                  <a:pt x="0" y="446425"/>
                </a:moveTo>
                <a:cubicBezTo>
                  <a:pt x="103909" y="194349"/>
                  <a:pt x="207818" y="-57726"/>
                  <a:pt x="323272" y="15395"/>
                </a:cubicBezTo>
                <a:cubicBezTo>
                  <a:pt x="438727" y="88516"/>
                  <a:pt x="577272" y="887719"/>
                  <a:pt x="692727" y="885153"/>
                </a:cubicBezTo>
                <a:cubicBezTo>
                  <a:pt x="808182" y="882587"/>
                  <a:pt x="905677" y="1"/>
                  <a:pt x="1016000" y="1"/>
                </a:cubicBezTo>
                <a:cubicBezTo>
                  <a:pt x="1126323" y="1"/>
                  <a:pt x="1246909" y="885153"/>
                  <a:pt x="1354666" y="885153"/>
                </a:cubicBezTo>
                <a:cubicBezTo>
                  <a:pt x="1462423" y="885153"/>
                  <a:pt x="1572747" y="1"/>
                  <a:pt x="1662545" y="1"/>
                </a:cubicBezTo>
                <a:cubicBezTo>
                  <a:pt x="1752343" y="1"/>
                  <a:pt x="1803656" y="885153"/>
                  <a:pt x="1893454" y="885153"/>
                </a:cubicBezTo>
                <a:cubicBezTo>
                  <a:pt x="1983252" y="885153"/>
                  <a:pt x="2101272" y="1284"/>
                  <a:pt x="2201333" y="1"/>
                </a:cubicBezTo>
                <a:cubicBezTo>
                  <a:pt x="2301394" y="-1282"/>
                  <a:pt x="2398889" y="874890"/>
                  <a:pt x="2493818" y="877456"/>
                </a:cubicBezTo>
                <a:cubicBezTo>
                  <a:pt x="2588747" y="880022"/>
                  <a:pt x="2683677" y="74405"/>
                  <a:pt x="2770909" y="15395"/>
                </a:cubicBezTo>
                <a:cubicBezTo>
                  <a:pt x="2858141" y="-43615"/>
                  <a:pt x="3017212" y="523395"/>
                  <a:pt x="3017212" y="523395"/>
                </a:cubicBezTo>
              </a:path>
            </a:pathLst>
          </a:custGeom>
          <a:ln>
            <a:solidFill>
              <a:schemeClr val="dk1">
                <a:alpha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6660232" y="6839845"/>
            <a:ext cx="504056" cy="313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-1836712" y="6977139"/>
            <a:ext cx="252000" cy="54000"/>
            <a:chOff x="57420" y="7410905"/>
            <a:chExt cx="252000" cy="54000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57420" y="7432875"/>
              <a:ext cx="105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ichtungspfeil 45"/>
            <p:cNvSpPr/>
            <p:nvPr/>
          </p:nvSpPr>
          <p:spPr>
            <a:xfrm>
              <a:off x="177695" y="7410905"/>
              <a:ext cx="131725" cy="54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7" name="Curved Connector 4"/>
          <p:cNvCxnSpPr/>
          <p:nvPr/>
        </p:nvCxnSpPr>
        <p:spPr>
          <a:xfrm rot="1140000" flipV="1">
            <a:off x="-598079" y="6954867"/>
            <a:ext cx="252238" cy="109999"/>
          </a:xfrm>
          <a:prstGeom prst="curvedConnector3">
            <a:avLst>
              <a:gd name="adj1" fmla="val 50000"/>
            </a:avLst>
          </a:prstGeom>
          <a:ln w="19050" cmpd="sng"/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Gerade Verbindung 296"/>
          <p:cNvCxnSpPr/>
          <p:nvPr/>
        </p:nvCxnSpPr>
        <p:spPr>
          <a:xfrm rot="17880000">
            <a:off x="2673789" y="6978816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/>
          <p:nvPr/>
        </p:nvCxnSpPr>
        <p:spPr>
          <a:xfrm rot="1080000">
            <a:off x="2816858" y="7037000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9" name="Gruppieren 298"/>
          <p:cNvGrpSpPr/>
          <p:nvPr/>
        </p:nvGrpSpPr>
        <p:grpSpPr>
          <a:xfrm>
            <a:off x="5022963" y="6827866"/>
            <a:ext cx="413133" cy="323165"/>
            <a:chOff x="3631061" y="757592"/>
            <a:chExt cx="413133" cy="323165"/>
          </a:xfrm>
        </p:grpSpPr>
        <p:sp>
          <p:nvSpPr>
            <p:cNvPr id="300" name="Oval 14"/>
            <p:cNvSpPr/>
            <p:nvPr/>
          </p:nvSpPr>
          <p:spPr>
            <a:xfrm>
              <a:off x="3673408" y="808840"/>
              <a:ext cx="216000" cy="216000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15"/>
            <p:cNvSpPr txBox="1"/>
            <p:nvPr/>
          </p:nvSpPr>
          <p:spPr>
            <a:xfrm>
              <a:off x="3631061" y="757592"/>
              <a:ext cx="413133" cy="323165"/>
            </a:xfrm>
            <a:prstGeom prst="rect">
              <a:avLst/>
            </a:prstGeom>
            <a:noFill/>
            <a:effectLst>
              <a:glow rad="127000">
                <a:schemeClr val="accent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P</a:t>
              </a:r>
              <a:r>
                <a:rPr lang="en-US" sz="1500" b="1" baseline="35000" dirty="0" smtClean="0"/>
                <a:t>-</a:t>
              </a:r>
              <a:endParaRPr lang="en-US" sz="1500" b="1" baseline="35000" dirty="0"/>
            </a:p>
          </p:txBody>
        </p:sp>
      </p:grpSp>
      <p:grpSp>
        <p:nvGrpSpPr>
          <p:cNvPr id="276" name="Gruppieren 275"/>
          <p:cNvGrpSpPr/>
          <p:nvPr/>
        </p:nvGrpSpPr>
        <p:grpSpPr>
          <a:xfrm>
            <a:off x="-439750" y="6956432"/>
            <a:ext cx="156154" cy="66676"/>
            <a:chOff x="10032470" y="4389254"/>
            <a:chExt cx="156154" cy="66676"/>
          </a:xfrm>
        </p:grpSpPr>
        <p:sp>
          <p:nvSpPr>
            <p:cNvPr id="277" name="Ellipse 276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9" name="Ellipse 288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91" name="Ellipse 290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05" name="Gruppieren 304"/>
          <p:cNvGrpSpPr/>
          <p:nvPr/>
        </p:nvGrpSpPr>
        <p:grpSpPr>
          <a:xfrm rot="5400000">
            <a:off x="7479589" y="4631617"/>
            <a:ext cx="156154" cy="66676"/>
            <a:chOff x="10032470" y="4389254"/>
            <a:chExt cx="156154" cy="66676"/>
          </a:xfrm>
        </p:grpSpPr>
        <p:sp>
          <p:nvSpPr>
            <p:cNvPr id="306" name="Ellipse 305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07" name="Ellipse 306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08" name="Ellipse 307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21" name="Gruppieren 320"/>
          <p:cNvGrpSpPr/>
          <p:nvPr/>
        </p:nvGrpSpPr>
        <p:grpSpPr>
          <a:xfrm rot="16200000">
            <a:off x="7463823" y="3173569"/>
            <a:ext cx="156154" cy="66676"/>
            <a:chOff x="10032470" y="4389254"/>
            <a:chExt cx="156154" cy="66676"/>
          </a:xfrm>
        </p:grpSpPr>
        <p:sp>
          <p:nvSpPr>
            <p:cNvPr id="322" name="Ellipse 321"/>
            <p:cNvSpPr/>
            <p:nvPr/>
          </p:nvSpPr>
          <p:spPr>
            <a:xfrm>
              <a:off x="10152624" y="44199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3" name="Ellipse 322"/>
            <p:cNvSpPr/>
            <p:nvPr/>
          </p:nvSpPr>
          <p:spPr>
            <a:xfrm>
              <a:off x="10088712" y="43892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4" name="Ellipse 323"/>
            <p:cNvSpPr/>
            <p:nvPr/>
          </p:nvSpPr>
          <p:spPr>
            <a:xfrm>
              <a:off x="10032470" y="44050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uppieren 324"/>
          <p:cNvGrpSpPr/>
          <p:nvPr/>
        </p:nvGrpSpPr>
        <p:grpSpPr>
          <a:xfrm rot="7200000">
            <a:off x="6818792" y="4240504"/>
            <a:ext cx="156154" cy="66676"/>
            <a:chOff x="8100392" y="4236854"/>
            <a:chExt cx="156154" cy="66676"/>
          </a:xfrm>
        </p:grpSpPr>
        <p:sp>
          <p:nvSpPr>
            <p:cNvPr id="326" name="Ellipse 325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7" name="Ellipse 326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8" name="Ellipse 327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7038392" y="3739620"/>
            <a:ext cx="130364" cy="89896"/>
            <a:chOff x="7038392" y="3739620"/>
            <a:chExt cx="130364" cy="89896"/>
          </a:xfrm>
        </p:grpSpPr>
        <p:sp>
          <p:nvSpPr>
            <p:cNvPr id="346" name="Ellipse 345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7" name="Ellipse 346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8" name="Ellipse 347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1" name="Gruppieren 360"/>
          <p:cNvGrpSpPr/>
          <p:nvPr/>
        </p:nvGrpSpPr>
        <p:grpSpPr>
          <a:xfrm rot="7800000">
            <a:off x="7823509" y="3550651"/>
            <a:ext cx="130364" cy="89896"/>
            <a:chOff x="7038392" y="3739620"/>
            <a:chExt cx="130364" cy="89896"/>
          </a:xfrm>
        </p:grpSpPr>
        <p:sp>
          <p:nvSpPr>
            <p:cNvPr id="362" name="Ellipse 361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3" name="Ellipse 362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64" name="Ellipse 363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77" name="Gruppieren 376"/>
          <p:cNvGrpSpPr/>
          <p:nvPr/>
        </p:nvGrpSpPr>
        <p:grpSpPr>
          <a:xfrm rot="15900000">
            <a:off x="7581612" y="4276524"/>
            <a:ext cx="130364" cy="89896"/>
            <a:chOff x="7038392" y="3739620"/>
            <a:chExt cx="130364" cy="89896"/>
          </a:xfrm>
        </p:grpSpPr>
        <p:sp>
          <p:nvSpPr>
            <p:cNvPr id="378" name="Ellipse 377"/>
            <p:cNvSpPr/>
            <p:nvPr/>
          </p:nvSpPr>
          <p:spPr>
            <a:xfrm>
              <a:off x="7132756" y="3739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9" name="Ellipse 378"/>
            <p:cNvSpPr/>
            <p:nvPr/>
          </p:nvSpPr>
          <p:spPr>
            <a:xfrm>
              <a:off x="7076514" y="37643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0" name="Ellipse 379"/>
            <p:cNvSpPr/>
            <p:nvPr/>
          </p:nvSpPr>
          <p:spPr>
            <a:xfrm>
              <a:off x="7038392" y="37935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45" name="Textfeld 344"/>
          <p:cNvSpPr txBox="1"/>
          <p:nvPr/>
        </p:nvSpPr>
        <p:spPr>
          <a:xfrm>
            <a:off x="-625388" y="5733256"/>
            <a:ext cx="220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Endosomal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Pathway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1" name="Gruppieren 380"/>
          <p:cNvGrpSpPr/>
          <p:nvPr/>
        </p:nvGrpSpPr>
        <p:grpSpPr>
          <a:xfrm>
            <a:off x="5980628" y="4045540"/>
            <a:ext cx="156154" cy="66676"/>
            <a:chOff x="8100392" y="4236854"/>
            <a:chExt cx="156154" cy="66676"/>
          </a:xfrm>
        </p:grpSpPr>
        <p:sp>
          <p:nvSpPr>
            <p:cNvPr id="382" name="Ellipse 381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3" name="Ellipse 382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4" name="Ellipse 383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5" name="Gruppieren 384"/>
          <p:cNvGrpSpPr/>
          <p:nvPr/>
        </p:nvGrpSpPr>
        <p:grpSpPr>
          <a:xfrm>
            <a:off x="4124186" y="4036596"/>
            <a:ext cx="156154" cy="66676"/>
            <a:chOff x="8100392" y="4236854"/>
            <a:chExt cx="156154" cy="66676"/>
          </a:xfrm>
        </p:grpSpPr>
        <p:sp>
          <p:nvSpPr>
            <p:cNvPr id="386" name="Ellipse 385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7" name="Ellipse 386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88" name="Ellipse 387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9" name="Gruppieren 388"/>
          <p:cNvGrpSpPr/>
          <p:nvPr/>
        </p:nvGrpSpPr>
        <p:grpSpPr>
          <a:xfrm rot="5400000">
            <a:off x="3816125" y="3577279"/>
            <a:ext cx="156154" cy="66676"/>
            <a:chOff x="8100392" y="4236854"/>
            <a:chExt cx="156154" cy="66676"/>
          </a:xfrm>
        </p:grpSpPr>
        <p:sp>
          <p:nvSpPr>
            <p:cNvPr id="390" name="Ellipse 389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1" name="Ellipse 390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2" name="Ellipse 391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3" name="Gruppieren 392"/>
          <p:cNvGrpSpPr/>
          <p:nvPr/>
        </p:nvGrpSpPr>
        <p:grpSpPr>
          <a:xfrm rot="5400000">
            <a:off x="5663623" y="3603551"/>
            <a:ext cx="156154" cy="66676"/>
            <a:chOff x="8100392" y="4236854"/>
            <a:chExt cx="156154" cy="66676"/>
          </a:xfrm>
        </p:grpSpPr>
        <p:sp>
          <p:nvSpPr>
            <p:cNvPr id="394" name="Ellipse 393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5" name="Ellipse 394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6" name="Ellipse 395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7" name="Gruppieren 396"/>
          <p:cNvGrpSpPr/>
          <p:nvPr/>
        </p:nvGrpSpPr>
        <p:grpSpPr>
          <a:xfrm rot="18000000">
            <a:off x="3553987" y="4087938"/>
            <a:ext cx="156154" cy="66676"/>
            <a:chOff x="8100392" y="4236854"/>
            <a:chExt cx="156154" cy="66676"/>
          </a:xfrm>
        </p:grpSpPr>
        <p:sp>
          <p:nvSpPr>
            <p:cNvPr id="398" name="Ellipse 397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9" name="Ellipse 398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0" name="Ellipse 399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01" name="Gruppieren 400"/>
          <p:cNvGrpSpPr/>
          <p:nvPr/>
        </p:nvGrpSpPr>
        <p:grpSpPr>
          <a:xfrm rot="18000000">
            <a:off x="5369688" y="4112254"/>
            <a:ext cx="156154" cy="66676"/>
            <a:chOff x="8100392" y="4236854"/>
            <a:chExt cx="156154" cy="66676"/>
          </a:xfrm>
        </p:grpSpPr>
        <p:sp>
          <p:nvSpPr>
            <p:cNvPr id="402" name="Ellipse 401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3" name="Ellipse 402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4" name="Ellipse 403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05" name="Gruppieren 404"/>
          <p:cNvGrpSpPr/>
          <p:nvPr/>
        </p:nvGrpSpPr>
        <p:grpSpPr>
          <a:xfrm rot="-360000">
            <a:off x="3566946" y="3705441"/>
            <a:ext cx="156154" cy="66676"/>
            <a:chOff x="8100392" y="4236854"/>
            <a:chExt cx="156154" cy="66676"/>
          </a:xfrm>
        </p:grpSpPr>
        <p:sp>
          <p:nvSpPr>
            <p:cNvPr id="406" name="Ellipse 405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7" name="Ellipse 406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8" name="Ellipse 407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09" name="Gruppieren 408"/>
          <p:cNvGrpSpPr/>
          <p:nvPr/>
        </p:nvGrpSpPr>
        <p:grpSpPr>
          <a:xfrm rot="-360000">
            <a:off x="5398678" y="3725011"/>
            <a:ext cx="156154" cy="66676"/>
            <a:chOff x="8100392" y="4236854"/>
            <a:chExt cx="156154" cy="66676"/>
          </a:xfrm>
        </p:grpSpPr>
        <p:sp>
          <p:nvSpPr>
            <p:cNvPr id="410" name="Ellipse 409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1" name="Ellipse 410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2" name="Ellipse 411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3" name="Gruppieren 412"/>
          <p:cNvGrpSpPr/>
          <p:nvPr/>
        </p:nvGrpSpPr>
        <p:grpSpPr>
          <a:xfrm rot="4980000">
            <a:off x="3872690" y="4309784"/>
            <a:ext cx="156154" cy="66676"/>
            <a:chOff x="8100392" y="4236854"/>
            <a:chExt cx="156154" cy="66676"/>
          </a:xfrm>
        </p:grpSpPr>
        <p:sp>
          <p:nvSpPr>
            <p:cNvPr id="414" name="Ellipse 413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5" name="Ellipse 414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6" name="Ellipse 415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7" name="Gruppieren 416"/>
          <p:cNvGrpSpPr/>
          <p:nvPr/>
        </p:nvGrpSpPr>
        <p:grpSpPr>
          <a:xfrm rot="4980000">
            <a:off x="5704422" y="4318728"/>
            <a:ext cx="156154" cy="66676"/>
            <a:chOff x="8100392" y="4236854"/>
            <a:chExt cx="156154" cy="66676"/>
          </a:xfrm>
        </p:grpSpPr>
        <p:sp>
          <p:nvSpPr>
            <p:cNvPr id="418" name="Ellipse 417"/>
            <p:cNvSpPr/>
            <p:nvPr/>
          </p:nvSpPr>
          <p:spPr>
            <a:xfrm>
              <a:off x="8220546" y="426753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9" name="Ellipse 418"/>
            <p:cNvSpPr/>
            <p:nvPr/>
          </p:nvSpPr>
          <p:spPr>
            <a:xfrm>
              <a:off x="8156634" y="423685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20" name="Ellipse 419"/>
            <p:cNvSpPr/>
            <p:nvPr/>
          </p:nvSpPr>
          <p:spPr>
            <a:xfrm>
              <a:off x="8100392" y="42526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24" name="Oval 14"/>
          <p:cNvSpPr/>
          <p:nvPr/>
        </p:nvSpPr>
        <p:spPr>
          <a:xfrm>
            <a:off x="4640667" y="361841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15"/>
          <p:cNvSpPr txBox="1"/>
          <p:nvPr/>
        </p:nvSpPr>
        <p:spPr>
          <a:xfrm>
            <a:off x="4633375" y="3580415"/>
            <a:ext cx="413133" cy="36933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6" name="Textfeld 425"/>
          <p:cNvSpPr txBox="1"/>
          <p:nvPr/>
        </p:nvSpPr>
        <p:spPr>
          <a:xfrm>
            <a:off x="9294993" y="1106469"/>
            <a:ext cx="1941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7" name="Textfeld 426"/>
          <p:cNvSpPr txBox="1"/>
          <p:nvPr/>
        </p:nvSpPr>
        <p:spPr>
          <a:xfrm>
            <a:off x="-2318206" y="894373"/>
            <a:ext cx="230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Dephosphorylation</a:t>
            </a:r>
            <a:endParaRPr lang="de-CH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potential)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Oval 14"/>
          <p:cNvSpPr/>
          <p:nvPr/>
        </p:nvSpPr>
        <p:spPr>
          <a:xfrm>
            <a:off x="6440939" y="362117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TextBox 15"/>
          <p:cNvSpPr txBox="1"/>
          <p:nvPr/>
        </p:nvSpPr>
        <p:spPr>
          <a:xfrm>
            <a:off x="6426029" y="3577400"/>
            <a:ext cx="413133" cy="36933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" name="Textfeld 429"/>
          <p:cNvSpPr txBox="1"/>
          <p:nvPr/>
        </p:nvSpPr>
        <p:spPr>
          <a:xfrm>
            <a:off x="1415465" y="4432059"/>
            <a:ext cx="1941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Oval 14"/>
          <p:cNvSpPr/>
          <p:nvPr/>
        </p:nvSpPr>
        <p:spPr>
          <a:xfrm>
            <a:off x="9011961" y="1178507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TextBox 15"/>
          <p:cNvSpPr txBox="1"/>
          <p:nvPr/>
        </p:nvSpPr>
        <p:spPr>
          <a:xfrm>
            <a:off x="9004791" y="1138240"/>
            <a:ext cx="413133" cy="36933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3175944" y="-603448"/>
            <a:ext cx="1564782" cy="2216482"/>
            <a:chOff x="3079226" y="-2403648"/>
            <a:chExt cx="1564782" cy="2216482"/>
          </a:xfrm>
        </p:grpSpPr>
        <p:pic>
          <p:nvPicPr>
            <p:cNvPr id="142" name="Picture 2"/>
            <p:cNvPicPr>
              <a:picLocks noChangeAspect="1"/>
            </p:cNvPicPr>
            <p:nvPr/>
          </p:nvPicPr>
          <p:blipFill>
            <a:blip r:embed="rId3">
              <a:lum contrast="40000"/>
            </a:blip>
            <a:stretch>
              <a:fillRect/>
            </a:stretch>
          </p:blipFill>
          <p:spPr>
            <a:xfrm>
              <a:off x="3330952" y="-1564209"/>
              <a:ext cx="972208" cy="1116000"/>
            </a:xfrm>
            <a:prstGeom prst="rect">
              <a:avLst/>
            </a:prstGeom>
          </p:spPr>
        </p:pic>
        <p:cxnSp>
          <p:nvCxnSpPr>
            <p:cNvPr id="143" name="Curved Connector 4"/>
            <p:cNvCxnSpPr/>
            <p:nvPr/>
          </p:nvCxnSpPr>
          <p:spPr>
            <a:xfrm flipV="1">
              <a:off x="4286943" y="-1381115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urved Connector 5"/>
            <p:cNvCxnSpPr/>
            <p:nvPr/>
          </p:nvCxnSpPr>
          <p:spPr>
            <a:xfrm rot="13500000" flipV="1">
              <a:off x="4296815" y="-758248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urved Connector 6"/>
            <p:cNvCxnSpPr/>
            <p:nvPr/>
          </p:nvCxnSpPr>
          <p:spPr>
            <a:xfrm rot="6960000" flipV="1">
              <a:off x="3689966" y="-1738604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urved Connector 7"/>
            <p:cNvCxnSpPr/>
            <p:nvPr/>
          </p:nvCxnSpPr>
          <p:spPr>
            <a:xfrm rot="6960000" flipV="1">
              <a:off x="3687502" y="-385351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urved Connector 8"/>
            <p:cNvCxnSpPr/>
            <p:nvPr/>
          </p:nvCxnSpPr>
          <p:spPr>
            <a:xfrm rot="13500000" flipV="1">
              <a:off x="3090370" y="-1379378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urved Connector 9"/>
            <p:cNvCxnSpPr/>
            <p:nvPr/>
          </p:nvCxnSpPr>
          <p:spPr>
            <a:xfrm flipV="1">
              <a:off x="3094785" y="-746137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urved Connector 10"/>
            <p:cNvCxnSpPr/>
            <p:nvPr/>
          </p:nvCxnSpPr>
          <p:spPr>
            <a:xfrm flipV="1">
              <a:off x="3703247" y="-704403"/>
              <a:ext cx="252238" cy="109999"/>
            </a:xfrm>
            <a:prstGeom prst="curvedConnector3">
              <a:avLst>
                <a:gd name="adj1" fmla="val 50000"/>
              </a:avLst>
            </a:prstGeom>
            <a:ln w="1270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7200000" rev="0"/>
              </a:camera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urved Connector 11"/>
            <p:cNvCxnSpPr/>
            <p:nvPr/>
          </p:nvCxnSpPr>
          <p:spPr>
            <a:xfrm rot="13500000" flipV="1">
              <a:off x="3320041" y="-1274092"/>
              <a:ext cx="252238" cy="109999"/>
            </a:xfrm>
            <a:prstGeom prst="curvedConnector3">
              <a:avLst>
                <a:gd name="adj1" fmla="val 50000"/>
              </a:avLst>
            </a:prstGeom>
            <a:ln w="9525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3600000" lon="1800000" rev="3600000"/>
              </a:camera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urved Connector 12"/>
            <p:cNvCxnSpPr/>
            <p:nvPr/>
          </p:nvCxnSpPr>
          <p:spPr>
            <a:xfrm flipV="1">
              <a:off x="4015086" y="-1281978"/>
              <a:ext cx="252238" cy="109999"/>
            </a:xfrm>
            <a:prstGeom prst="curvedConnector3">
              <a:avLst>
                <a:gd name="adj1" fmla="val 50000"/>
              </a:avLst>
            </a:prstGeom>
            <a:ln w="19050" cmpd="sng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1800000" lon="1800000" rev="3000000"/>
              </a:camera>
              <a:lightRig rig="threePt" dir="t"/>
            </a:scene3d>
            <a:sp3d>
              <a:bevelT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Freeform 40"/>
            <p:cNvSpPr/>
            <p:nvPr/>
          </p:nvSpPr>
          <p:spPr>
            <a:xfrm rot="9485408">
              <a:off x="3410691" y="-1053600"/>
              <a:ext cx="828254" cy="158662"/>
            </a:xfrm>
            <a:custGeom>
              <a:avLst/>
              <a:gdLst>
                <a:gd name="connsiteX0" fmla="*/ 0 w 3017212"/>
                <a:gd name="connsiteY0" fmla="*/ 446425 h 885159"/>
                <a:gd name="connsiteX1" fmla="*/ 323272 w 3017212"/>
                <a:gd name="connsiteY1" fmla="*/ 15395 h 885159"/>
                <a:gd name="connsiteX2" fmla="*/ 692727 w 3017212"/>
                <a:gd name="connsiteY2" fmla="*/ 885153 h 885159"/>
                <a:gd name="connsiteX3" fmla="*/ 1016000 w 3017212"/>
                <a:gd name="connsiteY3" fmla="*/ 1 h 885159"/>
                <a:gd name="connsiteX4" fmla="*/ 1354666 w 3017212"/>
                <a:gd name="connsiteY4" fmla="*/ 885153 h 885159"/>
                <a:gd name="connsiteX5" fmla="*/ 1662545 w 3017212"/>
                <a:gd name="connsiteY5" fmla="*/ 1 h 885159"/>
                <a:gd name="connsiteX6" fmla="*/ 1893454 w 3017212"/>
                <a:gd name="connsiteY6" fmla="*/ 885153 h 885159"/>
                <a:gd name="connsiteX7" fmla="*/ 2201333 w 3017212"/>
                <a:gd name="connsiteY7" fmla="*/ 1 h 885159"/>
                <a:gd name="connsiteX8" fmla="*/ 2493818 w 3017212"/>
                <a:gd name="connsiteY8" fmla="*/ 877456 h 885159"/>
                <a:gd name="connsiteX9" fmla="*/ 2770909 w 3017212"/>
                <a:gd name="connsiteY9" fmla="*/ 15395 h 885159"/>
                <a:gd name="connsiteX10" fmla="*/ 3017212 w 3017212"/>
                <a:gd name="connsiteY10" fmla="*/ 523395 h 88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7212" h="885159">
                  <a:moveTo>
                    <a:pt x="0" y="446425"/>
                  </a:moveTo>
                  <a:cubicBezTo>
                    <a:pt x="103909" y="194349"/>
                    <a:pt x="207818" y="-57726"/>
                    <a:pt x="323272" y="15395"/>
                  </a:cubicBezTo>
                  <a:cubicBezTo>
                    <a:pt x="438727" y="88516"/>
                    <a:pt x="577272" y="887719"/>
                    <a:pt x="692727" y="885153"/>
                  </a:cubicBezTo>
                  <a:cubicBezTo>
                    <a:pt x="808182" y="882587"/>
                    <a:pt x="905677" y="1"/>
                    <a:pt x="1016000" y="1"/>
                  </a:cubicBezTo>
                  <a:cubicBezTo>
                    <a:pt x="1126323" y="1"/>
                    <a:pt x="1246909" y="885153"/>
                    <a:pt x="1354666" y="885153"/>
                  </a:cubicBezTo>
                  <a:cubicBezTo>
                    <a:pt x="1462423" y="885153"/>
                    <a:pt x="1572747" y="1"/>
                    <a:pt x="1662545" y="1"/>
                  </a:cubicBezTo>
                  <a:cubicBezTo>
                    <a:pt x="1752343" y="1"/>
                    <a:pt x="1803656" y="885153"/>
                    <a:pt x="1893454" y="885153"/>
                  </a:cubicBezTo>
                  <a:cubicBezTo>
                    <a:pt x="1983252" y="885153"/>
                    <a:pt x="2101272" y="1284"/>
                    <a:pt x="2201333" y="1"/>
                  </a:cubicBezTo>
                  <a:cubicBezTo>
                    <a:pt x="2301394" y="-1282"/>
                    <a:pt x="2398889" y="874890"/>
                    <a:pt x="2493818" y="877456"/>
                  </a:cubicBezTo>
                  <a:cubicBezTo>
                    <a:pt x="2588747" y="880022"/>
                    <a:pt x="2683677" y="74405"/>
                    <a:pt x="2770909" y="15395"/>
                  </a:cubicBezTo>
                  <a:cubicBezTo>
                    <a:pt x="2858141" y="-43615"/>
                    <a:pt x="3017212" y="523395"/>
                    <a:pt x="3017212" y="523395"/>
                  </a:cubicBezTo>
                </a:path>
              </a:pathLst>
            </a:custGeom>
            <a:ln>
              <a:solidFill>
                <a:schemeClr val="dk1">
                  <a:alpha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53" name="Gruppieren 152"/>
            <p:cNvGrpSpPr/>
            <p:nvPr/>
          </p:nvGrpSpPr>
          <p:grpSpPr>
            <a:xfrm>
              <a:off x="4056318" y="-854622"/>
              <a:ext cx="237527" cy="75656"/>
              <a:chOff x="6809534" y="2916010"/>
              <a:chExt cx="237527" cy="75656"/>
            </a:xfrm>
          </p:grpSpPr>
          <p:cxnSp>
            <p:nvCxnSpPr>
              <p:cNvPr id="154" name="Gerade Verbindung 153"/>
              <p:cNvCxnSpPr/>
              <p:nvPr/>
            </p:nvCxnSpPr>
            <p:spPr>
              <a:xfrm rot="12085668">
                <a:off x="6941681" y="2991666"/>
                <a:ext cx="10538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ichtungspfeil 154"/>
              <p:cNvSpPr/>
              <p:nvPr/>
            </p:nvSpPr>
            <p:spPr>
              <a:xfrm rot="12085668">
                <a:off x="6809534" y="2916010"/>
                <a:ext cx="131725" cy="54000"/>
              </a:xfrm>
              <a:prstGeom prst="homePlat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6" name="Gruppieren 155"/>
            <p:cNvGrpSpPr/>
            <p:nvPr/>
          </p:nvGrpSpPr>
          <p:grpSpPr>
            <a:xfrm rot="7429544">
              <a:off x="3346533" y="-853933"/>
              <a:ext cx="237527" cy="75656"/>
              <a:chOff x="6944186" y="4316976"/>
              <a:chExt cx="237527" cy="75656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157" name="Gerade Verbindung 156"/>
              <p:cNvCxnSpPr/>
              <p:nvPr/>
            </p:nvCxnSpPr>
            <p:spPr>
              <a:xfrm rot="12085668">
                <a:off x="7076333" y="4392632"/>
                <a:ext cx="105380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ichtungspfeil 157"/>
              <p:cNvSpPr/>
              <p:nvPr/>
            </p:nvSpPr>
            <p:spPr>
              <a:xfrm rot="12085668">
                <a:off x="6944186" y="4316976"/>
                <a:ext cx="131725" cy="54000"/>
              </a:xfrm>
              <a:prstGeom prst="homePlat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9" name="Gruppieren 158"/>
            <p:cNvGrpSpPr/>
            <p:nvPr/>
          </p:nvGrpSpPr>
          <p:grpSpPr>
            <a:xfrm rot="15060000">
              <a:off x="3686014" y="-1454521"/>
              <a:ext cx="237527" cy="75656"/>
              <a:chOff x="6944186" y="4316976"/>
              <a:chExt cx="237527" cy="75656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160" name="Gerade Verbindung 159"/>
              <p:cNvCxnSpPr/>
              <p:nvPr/>
            </p:nvCxnSpPr>
            <p:spPr>
              <a:xfrm rot="12085668">
                <a:off x="7076333" y="4392632"/>
                <a:ext cx="105380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ichtungspfeil 160"/>
              <p:cNvSpPr/>
              <p:nvPr/>
            </p:nvSpPr>
            <p:spPr>
              <a:xfrm rot="12085668">
                <a:off x="6944186" y="4316976"/>
                <a:ext cx="131725" cy="54000"/>
              </a:xfrm>
              <a:prstGeom prst="homePlat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62" name="Gruppieren 161"/>
            <p:cNvGrpSpPr/>
            <p:nvPr/>
          </p:nvGrpSpPr>
          <p:grpSpPr>
            <a:xfrm>
              <a:off x="3403920" y="-733925"/>
              <a:ext cx="413133" cy="323165"/>
              <a:chOff x="3631061" y="757592"/>
              <a:chExt cx="413133" cy="323165"/>
            </a:xfrm>
          </p:grpSpPr>
          <p:sp>
            <p:nvSpPr>
              <p:cNvPr id="163" name="Oval 14"/>
              <p:cNvSpPr/>
              <p:nvPr/>
            </p:nvSpPr>
            <p:spPr>
              <a:xfrm>
                <a:off x="3673408" y="808840"/>
                <a:ext cx="216000" cy="2160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5"/>
              <p:cNvSpPr txBox="1"/>
              <p:nvPr/>
            </p:nvSpPr>
            <p:spPr>
              <a:xfrm>
                <a:off x="3631061" y="757592"/>
                <a:ext cx="413133" cy="323165"/>
              </a:xfrm>
              <a:prstGeom prst="rect">
                <a:avLst/>
              </a:prstGeom>
              <a:noFill/>
              <a:effectLst>
                <a:glow rad="127000">
                  <a:schemeClr val="accent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P</a:t>
                </a:r>
                <a:r>
                  <a:rPr lang="en-US" sz="1500" b="1" baseline="35000" dirty="0" smtClean="0"/>
                  <a:t>-</a:t>
                </a:r>
                <a:endParaRPr lang="en-US" sz="1500" b="1" baseline="35000" dirty="0"/>
              </a:p>
            </p:txBody>
          </p:sp>
        </p:grpSp>
        <p:grpSp>
          <p:nvGrpSpPr>
            <p:cNvPr id="165" name="Gruppieren 164"/>
            <p:cNvGrpSpPr/>
            <p:nvPr/>
          </p:nvGrpSpPr>
          <p:grpSpPr>
            <a:xfrm>
              <a:off x="3354904" y="-1610654"/>
              <a:ext cx="413133" cy="323165"/>
              <a:chOff x="3631061" y="757592"/>
              <a:chExt cx="413133" cy="323165"/>
            </a:xfrm>
          </p:grpSpPr>
          <p:sp>
            <p:nvSpPr>
              <p:cNvPr id="166" name="Oval 14"/>
              <p:cNvSpPr/>
              <p:nvPr/>
            </p:nvSpPr>
            <p:spPr>
              <a:xfrm>
                <a:off x="3673408" y="808840"/>
                <a:ext cx="216000" cy="2160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5"/>
              <p:cNvSpPr txBox="1"/>
              <p:nvPr/>
            </p:nvSpPr>
            <p:spPr>
              <a:xfrm>
                <a:off x="3631061" y="757592"/>
                <a:ext cx="413133" cy="323165"/>
              </a:xfrm>
              <a:prstGeom prst="rect">
                <a:avLst/>
              </a:prstGeom>
              <a:noFill/>
              <a:effectLst>
                <a:glow rad="127000">
                  <a:schemeClr val="accent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P</a:t>
                </a:r>
                <a:r>
                  <a:rPr lang="en-US" sz="1500" b="1" baseline="35000" dirty="0" smtClean="0"/>
                  <a:t>-</a:t>
                </a:r>
                <a:endParaRPr lang="en-US" sz="1500" b="1" baseline="35000" dirty="0"/>
              </a:p>
            </p:txBody>
          </p:sp>
        </p:grpSp>
        <p:grpSp>
          <p:nvGrpSpPr>
            <p:cNvPr id="168" name="Gruppieren 167"/>
            <p:cNvGrpSpPr/>
            <p:nvPr/>
          </p:nvGrpSpPr>
          <p:grpSpPr>
            <a:xfrm>
              <a:off x="3930968" y="-734683"/>
              <a:ext cx="413133" cy="323165"/>
              <a:chOff x="3631061" y="757592"/>
              <a:chExt cx="413133" cy="323165"/>
            </a:xfrm>
          </p:grpSpPr>
          <p:sp>
            <p:nvSpPr>
              <p:cNvPr id="169" name="Oval 14"/>
              <p:cNvSpPr/>
              <p:nvPr/>
            </p:nvSpPr>
            <p:spPr>
              <a:xfrm>
                <a:off x="3673408" y="808840"/>
                <a:ext cx="216000" cy="2160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5"/>
              <p:cNvSpPr txBox="1"/>
              <p:nvPr/>
            </p:nvSpPr>
            <p:spPr>
              <a:xfrm>
                <a:off x="3631061" y="757592"/>
                <a:ext cx="413133" cy="323165"/>
              </a:xfrm>
              <a:prstGeom prst="rect">
                <a:avLst/>
              </a:prstGeom>
              <a:noFill/>
              <a:effectLst>
                <a:glow rad="127000">
                  <a:schemeClr val="accent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P</a:t>
                </a:r>
                <a:r>
                  <a:rPr lang="en-US" sz="1500" b="1" baseline="35000" dirty="0" smtClean="0"/>
                  <a:t>-</a:t>
                </a:r>
                <a:endParaRPr lang="en-US" sz="1500" b="1" baseline="35000" dirty="0"/>
              </a:p>
            </p:txBody>
          </p:sp>
        </p:grpSp>
        <p:grpSp>
          <p:nvGrpSpPr>
            <p:cNvPr id="171" name="Gruppieren 170"/>
            <p:cNvGrpSpPr/>
            <p:nvPr/>
          </p:nvGrpSpPr>
          <p:grpSpPr>
            <a:xfrm>
              <a:off x="4230875" y="-1142223"/>
              <a:ext cx="413133" cy="323165"/>
              <a:chOff x="3631061" y="757592"/>
              <a:chExt cx="413133" cy="323165"/>
            </a:xfrm>
          </p:grpSpPr>
          <p:sp>
            <p:nvSpPr>
              <p:cNvPr id="172" name="Oval 14"/>
              <p:cNvSpPr/>
              <p:nvPr/>
            </p:nvSpPr>
            <p:spPr>
              <a:xfrm>
                <a:off x="3673408" y="808840"/>
                <a:ext cx="216000" cy="2160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5"/>
              <p:cNvSpPr txBox="1"/>
              <p:nvPr/>
            </p:nvSpPr>
            <p:spPr>
              <a:xfrm>
                <a:off x="3631061" y="757592"/>
                <a:ext cx="413133" cy="323165"/>
              </a:xfrm>
              <a:prstGeom prst="rect">
                <a:avLst/>
              </a:prstGeom>
              <a:noFill/>
              <a:effectLst>
                <a:glow rad="127000">
                  <a:schemeClr val="accent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P</a:t>
                </a:r>
                <a:r>
                  <a:rPr lang="en-US" sz="1500" b="1" baseline="35000" dirty="0" smtClean="0"/>
                  <a:t>-</a:t>
                </a:r>
                <a:endParaRPr lang="en-US" sz="1500" b="1" baseline="35000" dirty="0"/>
              </a:p>
            </p:txBody>
          </p:sp>
        </p:grpSp>
        <p:grpSp>
          <p:nvGrpSpPr>
            <p:cNvPr id="174" name="Gruppieren 173"/>
            <p:cNvGrpSpPr/>
            <p:nvPr/>
          </p:nvGrpSpPr>
          <p:grpSpPr>
            <a:xfrm>
              <a:off x="3900178" y="-1633912"/>
              <a:ext cx="413133" cy="323165"/>
              <a:chOff x="3631061" y="757592"/>
              <a:chExt cx="413133" cy="323165"/>
            </a:xfrm>
          </p:grpSpPr>
          <p:sp>
            <p:nvSpPr>
              <p:cNvPr id="175" name="Oval 14"/>
              <p:cNvSpPr/>
              <p:nvPr/>
            </p:nvSpPr>
            <p:spPr>
              <a:xfrm>
                <a:off x="3673408" y="808840"/>
                <a:ext cx="216000" cy="2160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5"/>
              <p:cNvSpPr txBox="1"/>
              <p:nvPr/>
            </p:nvSpPr>
            <p:spPr>
              <a:xfrm>
                <a:off x="3631061" y="757592"/>
                <a:ext cx="413133" cy="323165"/>
              </a:xfrm>
              <a:prstGeom prst="rect">
                <a:avLst/>
              </a:prstGeom>
              <a:noFill/>
              <a:effectLst>
                <a:glow rad="127000">
                  <a:schemeClr val="accent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P</a:t>
                </a:r>
                <a:r>
                  <a:rPr lang="en-US" sz="1500" b="1" baseline="35000" dirty="0" smtClean="0"/>
                  <a:t>-</a:t>
                </a:r>
                <a:endParaRPr lang="en-US" sz="1500" b="1" baseline="35000" dirty="0"/>
              </a:p>
            </p:txBody>
          </p:sp>
        </p:grpSp>
        <p:sp>
          <p:nvSpPr>
            <p:cNvPr id="303" name="Textfeld 302"/>
            <p:cNvSpPr txBox="1"/>
            <p:nvPr/>
          </p:nvSpPr>
          <p:spPr>
            <a:xfrm>
              <a:off x="3419872" y="-2403648"/>
              <a:ext cx="80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FC-P</a:t>
              </a:r>
              <a:r>
                <a:rPr lang="de-CH" b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1" name="Gruppieren 240"/>
            <p:cNvGrpSpPr/>
            <p:nvPr/>
          </p:nvGrpSpPr>
          <p:grpSpPr>
            <a:xfrm>
              <a:off x="4412218" y="-715932"/>
              <a:ext cx="156154" cy="66676"/>
              <a:chOff x="10032470" y="4389254"/>
              <a:chExt cx="156154" cy="66676"/>
            </a:xfrm>
          </p:grpSpPr>
          <p:sp>
            <p:nvSpPr>
              <p:cNvPr id="242" name="Ellipse 241"/>
              <p:cNvSpPr/>
              <p:nvPr/>
            </p:nvSpPr>
            <p:spPr>
              <a:xfrm>
                <a:off x="10152624" y="44199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Ellipse 242"/>
              <p:cNvSpPr/>
              <p:nvPr/>
            </p:nvSpPr>
            <p:spPr>
              <a:xfrm>
                <a:off x="10088712" y="438925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Ellipse 243"/>
              <p:cNvSpPr/>
              <p:nvPr/>
            </p:nvSpPr>
            <p:spPr>
              <a:xfrm>
                <a:off x="10032470" y="44050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" name="Gruppieren 244"/>
            <p:cNvGrpSpPr/>
            <p:nvPr/>
          </p:nvGrpSpPr>
          <p:grpSpPr>
            <a:xfrm>
              <a:off x="3079226" y="-1370826"/>
              <a:ext cx="156154" cy="66676"/>
              <a:chOff x="10032470" y="4389254"/>
              <a:chExt cx="156154" cy="66676"/>
            </a:xfrm>
          </p:grpSpPr>
          <p:sp>
            <p:nvSpPr>
              <p:cNvPr id="246" name="Ellipse 245"/>
              <p:cNvSpPr/>
              <p:nvPr/>
            </p:nvSpPr>
            <p:spPr>
              <a:xfrm>
                <a:off x="10152624" y="44199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Ellipse 246"/>
              <p:cNvSpPr/>
              <p:nvPr/>
            </p:nvSpPr>
            <p:spPr>
              <a:xfrm>
                <a:off x="10088712" y="438925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Ellipse 247"/>
              <p:cNvSpPr/>
              <p:nvPr/>
            </p:nvSpPr>
            <p:spPr>
              <a:xfrm>
                <a:off x="10032470" y="44050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9" name="Gruppieren 308"/>
            <p:cNvGrpSpPr/>
            <p:nvPr/>
          </p:nvGrpSpPr>
          <p:grpSpPr>
            <a:xfrm rot="5400000">
              <a:off x="3750939" y="-298581"/>
              <a:ext cx="156154" cy="66676"/>
              <a:chOff x="10032470" y="4389254"/>
              <a:chExt cx="156154" cy="66676"/>
            </a:xfrm>
          </p:grpSpPr>
          <p:sp>
            <p:nvSpPr>
              <p:cNvPr id="310" name="Ellipse 309"/>
              <p:cNvSpPr/>
              <p:nvPr/>
            </p:nvSpPr>
            <p:spPr>
              <a:xfrm>
                <a:off x="10152624" y="44199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Ellipse 310"/>
              <p:cNvSpPr/>
              <p:nvPr/>
            </p:nvSpPr>
            <p:spPr>
              <a:xfrm>
                <a:off x="10088712" y="438925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Ellipse 311"/>
              <p:cNvSpPr/>
              <p:nvPr/>
            </p:nvSpPr>
            <p:spPr>
              <a:xfrm>
                <a:off x="10032470" y="44050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3" name="Gruppieren 312"/>
            <p:cNvGrpSpPr/>
            <p:nvPr/>
          </p:nvGrpSpPr>
          <p:grpSpPr>
            <a:xfrm rot="16200000">
              <a:off x="3740505" y="-1798611"/>
              <a:ext cx="156154" cy="66676"/>
              <a:chOff x="10032470" y="4389254"/>
              <a:chExt cx="156154" cy="66676"/>
            </a:xfrm>
          </p:grpSpPr>
          <p:sp>
            <p:nvSpPr>
              <p:cNvPr id="314" name="Ellipse 313"/>
              <p:cNvSpPr/>
              <p:nvPr/>
            </p:nvSpPr>
            <p:spPr>
              <a:xfrm>
                <a:off x="10152624" y="44199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Ellipse 314"/>
              <p:cNvSpPr/>
              <p:nvPr/>
            </p:nvSpPr>
            <p:spPr>
              <a:xfrm>
                <a:off x="10088712" y="438925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Ellipse 315"/>
              <p:cNvSpPr/>
              <p:nvPr/>
            </p:nvSpPr>
            <p:spPr>
              <a:xfrm>
                <a:off x="10032470" y="44050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 rot="7200000">
              <a:off x="3098336" y="-705306"/>
              <a:ext cx="156154" cy="66676"/>
              <a:chOff x="8100392" y="4236854"/>
              <a:chExt cx="156154" cy="66676"/>
            </a:xfrm>
          </p:grpSpPr>
          <p:sp>
            <p:nvSpPr>
              <p:cNvPr id="334" name="Ellipse 333"/>
              <p:cNvSpPr/>
              <p:nvPr/>
            </p:nvSpPr>
            <p:spPr>
              <a:xfrm>
                <a:off x="8220546" y="42675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Ellipse 334"/>
              <p:cNvSpPr/>
              <p:nvPr/>
            </p:nvSpPr>
            <p:spPr>
              <a:xfrm>
                <a:off x="8156634" y="423685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Ellipse 335"/>
              <p:cNvSpPr/>
              <p:nvPr/>
            </p:nvSpPr>
            <p:spPr>
              <a:xfrm>
                <a:off x="8100392" y="42526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 rot="7200000">
              <a:off x="4394480" y="-1400830"/>
              <a:ext cx="156154" cy="66676"/>
              <a:chOff x="8100392" y="4236854"/>
              <a:chExt cx="156154" cy="66676"/>
            </a:xfrm>
          </p:grpSpPr>
          <p:sp>
            <p:nvSpPr>
              <p:cNvPr id="338" name="Ellipse 337"/>
              <p:cNvSpPr/>
              <p:nvPr/>
            </p:nvSpPr>
            <p:spPr>
              <a:xfrm>
                <a:off x="8220546" y="42675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Ellipse 338"/>
              <p:cNvSpPr/>
              <p:nvPr/>
            </p:nvSpPr>
            <p:spPr>
              <a:xfrm>
                <a:off x="8156634" y="423685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Ellipse 339"/>
              <p:cNvSpPr/>
              <p:nvPr/>
            </p:nvSpPr>
            <p:spPr>
              <a:xfrm>
                <a:off x="8100392" y="42526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3" name="Gruppieren 352"/>
            <p:cNvGrpSpPr/>
            <p:nvPr/>
          </p:nvGrpSpPr>
          <p:grpSpPr>
            <a:xfrm>
              <a:off x="3300566" y="-1195278"/>
              <a:ext cx="130364" cy="89896"/>
              <a:chOff x="7038392" y="3739620"/>
              <a:chExt cx="130364" cy="89896"/>
            </a:xfrm>
          </p:grpSpPr>
          <p:sp>
            <p:nvSpPr>
              <p:cNvPr id="354" name="Ellipse 353"/>
              <p:cNvSpPr/>
              <p:nvPr/>
            </p:nvSpPr>
            <p:spPr>
              <a:xfrm>
                <a:off x="7132756" y="37396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Ellipse 354"/>
              <p:cNvSpPr/>
              <p:nvPr/>
            </p:nvSpPr>
            <p:spPr>
              <a:xfrm>
                <a:off x="7076514" y="37643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Ellipse 355"/>
              <p:cNvSpPr/>
              <p:nvPr/>
            </p:nvSpPr>
            <p:spPr>
              <a:xfrm>
                <a:off x="7038392" y="379351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5" name="Gruppieren 364"/>
            <p:cNvGrpSpPr/>
            <p:nvPr/>
          </p:nvGrpSpPr>
          <p:grpSpPr>
            <a:xfrm rot="7800000">
              <a:off x="4101979" y="-1345893"/>
              <a:ext cx="130364" cy="89896"/>
              <a:chOff x="7038392" y="3739620"/>
              <a:chExt cx="130364" cy="89896"/>
            </a:xfrm>
          </p:grpSpPr>
          <p:sp>
            <p:nvSpPr>
              <p:cNvPr id="366" name="Ellipse 365"/>
              <p:cNvSpPr/>
              <p:nvPr/>
            </p:nvSpPr>
            <p:spPr>
              <a:xfrm>
                <a:off x="7132756" y="37396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Ellipse 366"/>
              <p:cNvSpPr/>
              <p:nvPr/>
            </p:nvSpPr>
            <p:spPr>
              <a:xfrm>
                <a:off x="7076514" y="37643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Ellipse 367"/>
              <p:cNvSpPr/>
              <p:nvPr/>
            </p:nvSpPr>
            <p:spPr>
              <a:xfrm>
                <a:off x="7038392" y="379351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9" name="Gruppieren 368"/>
            <p:cNvGrpSpPr/>
            <p:nvPr/>
          </p:nvGrpSpPr>
          <p:grpSpPr>
            <a:xfrm rot="15900000">
              <a:off x="3852962" y="-669950"/>
              <a:ext cx="130364" cy="89896"/>
              <a:chOff x="7038392" y="3739620"/>
              <a:chExt cx="130364" cy="89896"/>
            </a:xfrm>
          </p:grpSpPr>
          <p:sp>
            <p:nvSpPr>
              <p:cNvPr id="370" name="Ellipse 369"/>
              <p:cNvSpPr/>
              <p:nvPr/>
            </p:nvSpPr>
            <p:spPr>
              <a:xfrm>
                <a:off x="7132756" y="373962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Ellipse 370"/>
              <p:cNvSpPr/>
              <p:nvPr/>
            </p:nvSpPr>
            <p:spPr>
              <a:xfrm>
                <a:off x="7076514" y="37643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Ellipse 371"/>
              <p:cNvSpPr/>
              <p:nvPr/>
            </p:nvSpPr>
            <p:spPr>
              <a:xfrm>
                <a:off x="7038392" y="379351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Textfeld 20"/>
          <p:cNvSpPr txBox="1"/>
          <p:nvPr/>
        </p:nvSpPr>
        <p:spPr>
          <a:xfrm>
            <a:off x="-1615995" y="6834862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N-VP1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feld 316"/>
          <p:cNvSpPr txBox="1"/>
          <p:nvPr/>
        </p:nvSpPr>
        <p:spPr>
          <a:xfrm>
            <a:off x="-289539" y="6834862"/>
            <a:ext cx="32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Phosphoserine-rich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N-VP2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Textfeld 317"/>
          <p:cNvSpPr txBox="1"/>
          <p:nvPr/>
        </p:nvSpPr>
        <p:spPr>
          <a:xfrm>
            <a:off x="3022829" y="6834862"/>
            <a:ext cx="32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Cleavage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N-VP2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feld 318"/>
          <p:cNvSpPr txBox="1"/>
          <p:nvPr/>
        </p:nvSpPr>
        <p:spPr>
          <a:xfrm>
            <a:off x="5313346" y="6824913"/>
            <a:ext cx="32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Phosphorylation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feld 319"/>
          <p:cNvSpPr txBox="1"/>
          <p:nvPr/>
        </p:nvSpPr>
        <p:spPr>
          <a:xfrm>
            <a:off x="7515465" y="6812477"/>
            <a:ext cx="320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ssDNA</a:t>
            </a:r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genome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Oval 14"/>
          <p:cNvSpPr/>
          <p:nvPr/>
        </p:nvSpPr>
        <p:spPr>
          <a:xfrm>
            <a:off x="-2488053" y="1072177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15"/>
          <p:cNvSpPr txBox="1"/>
          <p:nvPr/>
        </p:nvSpPr>
        <p:spPr>
          <a:xfrm>
            <a:off x="-2500631" y="1026563"/>
            <a:ext cx="413133" cy="36933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90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3" y="236141"/>
            <a:ext cx="8065127" cy="636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6715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Bildschirmpräsentation (4:3)</PresentationFormat>
  <Paragraphs>48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Wolfisberg</dc:creator>
  <cp:lastModifiedBy>Raphael Wolfisberg</cp:lastModifiedBy>
  <cp:revision>37</cp:revision>
  <dcterms:created xsi:type="dcterms:W3CDTF">2015-08-18T19:25:09Z</dcterms:created>
  <dcterms:modified xsi:type="dcterms:W3CDTF">2015-08-31T14:19:25Z</dcterms:modified>
</cp:coreProperties>
</file>