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3" r:id="rId6"/>
    <p:sldId id="260" r:id="rId7"/>
    <p:sldId id="265" r:id="rId8"/>
    <p:sldId id="266" r:id="rId9"/>
    <p:sldId id="268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MiniSAT</a:t>
          </a:r>
          <a:r>
            <a:rPr lang="en-US" dirty="0"/>
            <a:t> (VSIDS, </a:t>
          </a:r>
          <a:r>
            <a:rPr lang="en-US" dirty="0" err="1"/>
            <a:t>luby</a:t>
          </a:r>
          <a:r>
            <a:rPr lang="en-US" dirty="0"/>
            <a:t> restart)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LRB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Glucose (LBD Clause Management)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2396299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ScaleX="167727" custScaleY="134556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00000" custLinFactY="-200000" custLinFactNeighborX="170549" custLinFactNeighborY="-233899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-39815" custLinFactNeighborY="11485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30421" custLinFactNeighborY="-70036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ScaleX="178277" custScaleY="171725" custLinFactNeighborX="52544" custLinFactNeighborY="78768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38277" custLinFactY="100000" custLinFactNeighborX="-100000" custLinFactNeighborY="140615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GSat</a:t>
          </a:r>
          <a:endParaRPr lang="en-US" dirty="0"/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 err="1"/>
            <a:t>WalkSAT</a:t>
          </a:r>
          <a:endParaRPr lang="en-US" dirty="0"/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 err="1"/>
            <a:t>LS_CCAnr</a:t>
          </a:r>
          <a:endParaRPr lang="en-US" dirty="0"/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19771091" custLinFactY="124934" custLinFactNeighborX="-2423" custLinFactNeighborY="200000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LinFactNeighborX="25690" custLinFactNeighborY="95713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47119" custLinFactY="131805" custLinFactNeighborX="200000" custLinFactNeighborY="200000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48266" custLinFactNeighborY="10210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71466" custLinFactNeighborY="96989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LinFactNeighborX="-47280" custLinFactNeighborY="-38285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78664" custLinFactY="-48036" custLinFactNeighborX="-100000" custLinFactNeighborY="-100000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GSat</a:t>
          </a:r>
          <a:endParaRPr lang="en-US" dirty="0"/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 err="1"/>
            <a:t>WalkSAT</a:t>
          </a:r>
          <a:endParaRPr lang="en-US" dirty="0"/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 err="1"/>
            <a:t>LS_CCAnr</a:t>
          </a:r>
          <a:endParaRPr lang="en-US" dirty="0"/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19771091" custLinFactY="124934" custLinFactNeighborX="-2423" custLinFactNeighborY="200000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LinFactNeighborX="25690" custLinFactNeighborY="95713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47119" custLinFactY="131805" custLinFactNeighborX="200000" custLinFactNeighborY="200000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48266" custLinFactNeighborY="10210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71466" custLinFactNeighborY="96989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LinFactNeighborX="-47280" custLinFactNeighborY="-38285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78664" custLinFactY="-48036" custLinFactNeighborX="-100000" custLinFactNeighborY="-100000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/>
            <a:t>CDCL(T)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MCSAT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Interval Arithmetic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19771091" custLinFactY="124934" custLinFactNeighborX="-2423" custLinFactNeighborY="200000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LinFactNeighborX="25690" custLinFactNeighborY="95713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47119" custLinFactY="131805" custLinFactNeighborX="200000" custLinFactNeighborY="200000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48266" custLinFactNeighborY="10210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71466" custLinFactNeighborY="96989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LinFactNeighborX="-47280" custLinFactNeighborY="-38285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78664" custLinFactY="-48036" custLinFactNeighborX="-100000" custLinFactNeighborY="-100000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/>
            <a:t>LS_ILA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LS_MLA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LS_NRA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2396299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ScaleX="167727" custScaleY="134556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00000" custLinFactY="-200000" custLinFactNeighborX="170549" custLinFactNeighborY="-233899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-39815" custLinFactNeighborY="11485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30421" custLinFactNeighborY="-70036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ScaleX="178277" custScaleY="171725" custLinFactY="11944" custLinFactNeighborX="-94085" custLinFactNeighborY="100000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38277" custLinFactY="100000" custLinFactNeighborX="-100000" custLinFactNeighborY="140615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MiniSAT</a:t>
          </a:r>
          <a:r>
            <a:rPr lang="en-US" dirty="0"/>
            <a:t> (VSIDS, </a:t>
          </a:r>
          <a:r>
            <a:rPr lang="en-US" dirty="0" err="1"/>
            <a:t>luby</a:t>
          </a:r>
          <a:r>
            <a:rPr lang="en-US" dirty="0"/>
            <a:t> restart)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LRB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Glucose (LBD Clause Management)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2396299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ScaleX="167727" custScaleY="134556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00000" custLinFactY="-200000" custLinFactNeighborX="170549" custLinFactNeighborY="-233899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-39815" custLinFactNeighborY="11485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30421" custLinFactNeighborY="-70036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ScaleX="178277" custScaleY="171725" custLinFactNeighborX="52544" custLinFactNeighborY="78768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38277" custLinFactY="100000" custLinFactNeighborX="-100000" custLinFactNeighborY="140615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GSat</a:t>
          </a:r>
          <a:endParaRPr lang="en-US" dirty="0"/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 err="1"/>
            <a:t>WalkSAT</a:t>
          </a:r>
          <a:endParaRPr lang="en-US" dirty="0"/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 err="1"/>
            <a:t>LS_CCAnr</a:t>
          </a:r>
          <a:endParaRPr lang="en-US" dirty="0"/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19771091" custLinFactY="124934" custLinFactNeighborX="-2423" custLinFactNeighborY="200000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LinFactNeighborX="25690" custLinFactNeighborY="95713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47119" custLinFactY="131805" custLinFactNeighborX="200000" custLinFactNeighborY="200000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48266" custLinFactNeighborY="10210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71466" custLinFactNeighborY="96989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LinFactNeighborX="-47280" custLinFactNeighborY="-38285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78664" custLinFactY="-48036" custLinFactNeighborX="-100000" custLinFactNeighborY="-100000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/>
            <a:t>CDCL(T)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MCSAT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Interval Arithmetic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19771091" custLinFactY="124934" custLinFactNeighborX="-2423" custLinFactNeighborY="200000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LinFactNeighborX="25690" custLinFactNeighborY="95713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47119" custLinFactY="131805" custLinFactNeighborX="200000" custLinFactNeighborY="200000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48266" custLinFactNeighborY="10210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71466" custLinFactNeighborY="96989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LinFactNeighborX="-47280" custLinFactNeighborY="-38285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78664" custLinFactY="-48036" custLinFactNeighborX="-100000" custLinFactNeighborY="-100000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2396299"/>
      <dgm:spPr/>
    </dgm:pt>
    <dgm:pt modelId="{0E9B3140-0877-4039-891C-A9D90D927597}" type="pres">
      <dgm:prSet presAssocID="{697710CD-87BA-44A0-B6C4-14B974B2CC02}" presName="points" presStyleCnt="0"/>
      <dgm:spPr/>
    </dgm:pt>
  </dgm:ptLst>
  <dgm:cxnLst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MiniSAT</a:t>
          </a:r>
          <a:r>
            <a:rPr lang="en-US" dirty="0"/>
            <a:t> (VSIDS, </a:t>
          </a:r>
          <a:r>
            <a:rPr lang="en-US" dirty="0" err="1"/>
            <a:t>luby</a:t>
          </a:r>
          <a:r>
            <a:rPr lang="en-US" dirty="0"/>
            <a:t> restart)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LRB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Glucose (LBD Clause Management)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2396299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ScaleX="167727" custScaleY="134556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00000" custLinFactY="-200000" custLinFactNeighborX="170549" custLinFactNeighborY="-233899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-39815" custLinFactNeighborY="11485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30421" custLinFactNeighborY="-70036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ScaleX="178277" custScaleY="171725" custLinFactNeighborX="52544" custLinFactNeighborY="78768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38277" custLinFactY="100000" custLinFactNeighborX="-100000" custLinFactNeighborY="140615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2396299">
          <a:off x="0" y="410219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368" y="-47251"/>
          <a:ext cx="1023108" cy="73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MiniSAT</a:t>
          </a:r>
          <a:r>
            <a:rPr lang="en-US" sz="1100" kern="1200" dirty="0"/>
            <a:t> (VSIDS, </a:t>
          </a:r>
          <a:r>
            <a:rPr lang="en-US" sz="1100" kern="1200" dirty="0" err="1"/>
            <a:t>luby</a:t>
          </a:r>
          <a:r>
            <a:rPr lang="en-US" sz="1100" kern="1200" dirty="0"/>
            <a:t> restart)</a:t>
          </a:r>
        </a:p>
      </dsp:txBody>
      <dsp:txXfrm>
        <a:off x="368" y="-47251"/>
        <a:ext cx="1023108" cy="735966"/>
      </dsp:txXfrm>
    </dsp:sp>
    <dsp:sp modelId="{22CEB3F1-8E57-42E2-9077-FC0D7969417D}">
      <dsp:nvSpPr>
        <dsp:cNvPr id="0" name=""/>
        <dsp:cNvSpPr/>
      </dsp:nvSpPr>
      <dsp:spPr>
        <a:xfrm>
          <a:off x="813500" y="69268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811110" y="820439"/>
          <a:ext cx="609984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LRB</a:t>
          </a:r>
        </a:p>
      </dsp:txBody>
      <dsp:txXfrm>
        <a:off x="811110" y="820439"/>
        <a:ext cx="609984" cy="546959"/>
      </dsp:txXfrm>
    </dsp:sp>
    <dsp:sp modelId="{900E6BDB-75EB-44A2-AFEB-05686C1AA450}">
      <dsp:nvSpPr>
        <dsp:cNvPr id="0" name=""/>
        <dsp:cNvSpPr/>
      </dsp:nvSpPr>
      <dsp:spPr>
        <a:xfrm>
          <a:off x="1332195" y="51956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2003970" y="332752"/>
          <a:ext cx="1087461" cy="939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Glucose (LBD Clause Management)</a:t>
          </a:r>
        </a:p>
      </dsp:txBody>
      <dsp:txXfrm>
        <a:off x="2003970" y="332752"/>
        <a:ext cx="1087461" cy="939266"/>
      </dsp:txXfrm>
    </dsp:sp>
    <dsp:sp modelId="{7206095A-62E5-42FE-8C43-C11CA83D7138}">
      <dsp:nvSpPr>
        <dsp:cNvPr id="0" name=""/>
        <dsp:cNvSpPr/>
      </dsp:nvSpPr>
      <dsp:spPr>
        <a:xfrm>
          <a:off x="1980740" y="104242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19771091">
          <a:off x="-74905" y="545513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231704" y="523511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GSat</a:t>
          </a:r>
          <a:endParaRPr lang="en-US" sz="1200" kern="1200" dirty="0"/>
        </a:p>
      </dsp:txBody>
      <dsp:txXfrm>
        <a:off x="231704" y="523511"/>
        <a:ext cx="896636" cy="546959"/>
      </dsp:txXfrm>
    </dsp:sp>
    <dsp:sp modelId="{22CEB3F1-8E57-42E2-9077-FC0D7969417D}">
      <dsp:nvSpPr>
        <dsp:cNvPr id="0" name=""/>
        <dsp:cNvSpPr/>
      </dsp:nvSpPr>
      <dsp:spPr>
        <a:xfrm>
          <a:off x="855956" y="1069039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1375596" y="820439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WalkSAT</a:t>
          </a:r>
          <a:endParaRPr lang="en-US" sz="1200" kern="1200" dirty="0"/>
        </a:p>
      </dsp:txBody>
      <dsp:txXfrm>
        <a:off x="1375596" y="820439"/>
        <a:ext cx="896636" cy="546959"/>
      </dsp:txXfrm>
    </dsp:sp>
    <dsp:sp modelId="{900E6BDB-75EB-44A2-AFEB-05686C1AA450}">
      <dsp:nvSpPr>
        <dsp:cNvPr id="0" name=""/>
        <dsp:cNvSpPr/>
      </dsp:nvSpPr>
      <dsp:spPr>
        <a:xfrm>
          <a:off x="1420496" y="74795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460364" y="0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LS_CCAnr</a:t>
          </a:r>
          <a:endParaRPr lang="en-US" sz="1200" kern="1200" dirty="0"/>
        </a:p>
      </dsp:txBody>
      <dsp:txXfrm>
        <a:off x="1460364" y="0"/>
        <a:ext cx="896636" cy="546959"/>
      </dsp:txXfrm>
    </dsp:sp>
    <dsp:sp modelId="{7206095A-62E5-42FE-8C43-C11CA83D7138}">
      <dsp:nvSpPr>
        <dsp:cNvPr id="0" name=""/>
        <dsp:cNvSpPr/>
      </dsp:nvSpPr>
      <dsp:spPr>
        <a:xfrm>
          <a:off x="2019937" y="412905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19771091">
          <a:off x="-74905" y="545513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231704" y="523511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GSat</a:t>
          </a:r>
          <a:endParaRPr lang="en-US" sz="1200" kern="1200" dirty="0"/>
        </a:p>
      </dsp:txBody>
      <dsp:txXfrm>
        <a:off x="231704" y="523511"/>
        <a:ext cx="896636" cy="546959"/>
      </dsp:txXfrm>
    </dsp:sp>
    <dsp:sp modelId="{22CEB3F1-8E57-42E2-9077-FC0D7969417D}">
      <dsp:nvSpPr>
        <dsp:cNvPr id="0" name=""/>
        <dsp:cNvSpPr/>
      </dsp:nvSpPr>
      <dsp:spPr>
        <a:xfrm>
          <a:off x="855956" y="1069039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1375596" y="820439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WalkSAT</a:t>
          </a:r>
          <a:endParaRPr lang="en-US" sz="1200" kern="1200" dirty="0"/>
        </a:p>
      </dsp:txBody>
      <dsp:txXfrm>
        <a:off x="1375596" y="820439"/>
        <a:ext cx="896636" cy="546959"/>
      </dsp:txXfrm>
    </dsp:sp>
    <dsp:sp modelId="{900E6BDB-75EB-44A2-AFEB-05686C1AA450}">
      <dsp:nvSpPr>
        <dsp:cNvPr id="0" name=""/>
        <dsp:cNvSpPr/>
      </dsp:nvSpPr>
      <dsp:spPr>
        <a:xfrm>
          <a:off x="1420496" y="74795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460364" y="0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LS_CCAnr</a:t>
          </a:r>
          <a:endParaRPr lang="en-US" sz="1200" kern="1200" dirty="0"/>
        </a:p>
      </dsp:txBody>
      <dsp:txXfrm>
        <a:off x="1460364" y="0"/>
        <a:ext cx="896636" cy="546959"/>
      </dsp:txXfrm>
    </dsp:sp>
    <dsp:sp modelId="{7206095A-62E5-42FE-8C43-C11CA83D7138}">
      <dsp:nvSpPr>
        <dsp:cNvPr id="0" name=""/>
        <dsp:cNvSpPr/>
      </dsp:nvSpPr>
      <dsp:spPr>
        <a:xfrm>
          <a:off x="2019937" y="412905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19771091">
          <a:off x="-74905" y="545513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231704" y="523511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CDCL(T)</a:t>
          </a:r>
        </a:p>
      </dsp:txBody>
      <dsp:txXfrm>
        <a:off x="231704" y="523511"/>
        <a:ext cx="896636" cy="546959"/>
      </dsp:txXfrm>
    </dsp:sp>
    <dsp:sp modelId="{22CEB3F1-8E57-42E2-9077-FC0D7969417D}">
      <dsp:nvSpPr>
        <dsp:cNvPr id="0" name=""/>
        <dsp:cNvSpPr/>
      </dsp:nvSpPr>
      <dsp:spPr>
        <a:xfrm>
          <a:off x="855956" y="1069039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1375596" y="820439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MCSAT</a:t>
          </a:r>
        </a:p>
      </dsp:txBody>
      <dsp:txXfrm>
        <a:off x="1375596" y="820439"/>
        <a:ext cx="896636" cy="546959"/>
      </dsp:txXfrm>
    </dsp:sp>
    <dsp:sp modelId="{900E6BDB-75EB-44A2-AFEB-05686C1AA450}">
      <dsp:nvSpPr>
        <dsp:cNvPr id="0" name=""/>
        <dsp:cNvSpPr/>
      </dsp:nvSpPr>
      <dsp:spPr>
        <a:xfrm>
          <a:off x="1420496" y="74795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460364" y="0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Interval Arithmetic</a:t>
          </a:r>
        </a:p>
      </dsp:txBody>
      <dsp:txXfrm>
        <a:off x="1460364" y="0"/>
        <a:ext cx="896636" cy="546959"/>
      </dsp:txXfrm>
    </dsp:sp>
    <dsp:sp modelId="{7206095A-62E5-42FE-8C43-C11CA83D7138}">
      <dsp:nvSpPr>
        <dsp:cNvPr id="0" name=""/>
        <dsp:cNvSpPr/>
      </dsp:nvSpPr>
      <dsp:spPr>
        <a:xfrm>
          <a:off x="2019937" y="412905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2396299">
          <a:off x="0" y="410219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368" y="-47251"/>
          <a:ext cx="1023108" cy="73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LS_ILA</a:t>
          </a:r>
        </a:p>
      </dsp:txBody>
      <dsp:txXfrm>
        <a:off x="368" y="-47251"/>
        <a:ext cx="1023108" cy="735966"/>
      </dsp:txXfrm>
    </dsp:sp>
    <dsp:sp modelId="{22CEB3F1-8E57-42E2-9077-FC0D7969417D}">
      <dsp:nvSpPr>
        <dsp:cNvPr id="0" name=""/>
        <dsp:cNvSpPr/>
      </dsp:nvSpPr>
      <dsp:spPr>
        <a:xfrm>
          <a:off x="813500" y="69268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811110" y="820439"/>
          <a:ext cx="609984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LS_MLA</a:t>
          </a:r>
        </a:p>
      </dsp:txBody>
      <dsp:txXfrm>
        <a:off x="811110" y="820439"/>
        <a:ext cx="609984" cy="546959"/>
      </dsp:txXfrm>
    </dsp:sp>
    <dsp:sp modelId="{900E6BDB-75EB-44A2-AFEB-05686C1AA450}">
      <dsp:nvSpPr>
        <dsp:cNvPr id="0" name=""/>
        <dsp:cNvSpPr/>
      </dsp:nvSpPr>
      <dsp:spPr>
        <a:xfrm>
          <a:off x="1332195" y="51956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120555" y="428132"/>
          <a:ext cx="1087461" cy="939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LS_NRA</a:t>
          </a:r>
        </a:p>
      </dsp:txBody>
      <dsp:txXfrm>
        <a:off x="1120555" y="428132"/>
        <a:ext cx="1087461" cy="939266"/>
      </dsp:txXfrm>
    </dsp:sp>
    <dsp:sp modelId="{7206095A-62E5-42FE-8C43-C11CA83D7138}">
      <dsp:nvSpPr>
        <dsp:cNvPr id="0" name=""/>
        <dsp:cNvSpPr/>
      </dsp:nvSpPr>
      <dsp:spPr>
        <a:xfrm>
          <a:off x="1980740" y="104242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2396299">
          <a:off x="0" y="410219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368" y="-47251"/>
          <a:ext cx="1023108" cy="73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MiniSAT</a:t>
          </a:r>
          <a:r>
            <a:rPr lang="en-US" sz="1100" kern="1200" dirty="0"/>
            <a:t> (VSIDS, </a:t>
          </a:r>
          <a:r>
            <a:rPr lang="en-US" sz="1100" kern="1200" dirty="0" err="1"/>
            <a:t>luby</a:t>
          </a:r>
          <a:r>
            <a:rPr lang="en-US" sz="1100" kern="1200" dirty="0"/>
            <a:t> restart)</a:t>
          </a:r>
        </a:p>
      </dsp:txBody>
      <dsp:txXfrm>
        <a:off x="368" y="-47251"/>
        <a:ext cx="1023108" cy="735966"/>
      </dsp:txXfrm>
    </dsp:sp>
    <dsp:sp modelId="{22CEB3F1-8E57-42E2-9077-FC0D7969417D}">
      <dsp:nvSpPr>
        <dsp:cNvPr id="0" name=""/>
        <dsp:cNvSpPr/>
      </dsp:nvSpPr>
      <dsp:spPr>
        <a:xfrm>
          <a:off x="813500" y="69268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811110" y="820439"/>
          <a:ext cx="609984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LRB</a:t>
          </a:r>
        </a:p>
      </dsp:txBody>
      <dsp:txXfrm>
        <a:off x="811110" y="820439"/>
        <a:ext cx="609984" cy="546959"/>
      </dsp:txXfrm>
    </dsp:sp>
    <dsp:sp modelId="{900E6BDB-75EB-44A2-AFEB-05686C1AA450}">
      <dsp:nvSpPr>
        <dsp:cNvPr id="0" name=""/>
        <dsp:cNvSpPr/>
      </dsp:nvSpPr>
      <dsp:spPr>
        <a:xfrm>
          <a:off x="1332195" y="51956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2003970" y="332752"/>
          <a:ext cx="1087461" cy="939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Glucose (LBD Clause Management)</a:t>
          </a:r>
        </a:p>
      </dsp:txBody>
      <dsp:txXfrm>
        <a:off x="2003970" y="332752"/>
        <a:ext cx="1087461" cy="939266"/>
      </dsp:txXfrm>
    </dsp:sp>
    <dsp:sp modelId="{7206095A-62E5-42FE-8C43-C11CA83D7138}">
      <dsp:nvSpPr>
        <dsp:cNvPr id="0" name=""/>
        <dsp:cNvSpPr/>
      </dsp:nvSpPr>
      <dsp:spPr>
        <a:xfrm>
          <a:off x="1980740" y="104242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19771091">
          <a:off x="-74905" y="545513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231704" y="523511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GSat</a:t>
          </a:r>
          <a:endParaRPr lang="en-US" sz="1200" kern="1200" dirty="0"/>
        </a:p>
      </dsp:txBody>
      <dsp:txXfrm>
        <a:off x="231704" y="523511"/>
        <a:ext cx="896636" cy="546959"/>
      </dsp:txXfrm>
    </dsp:sp>
    <dsp:sp modelId="{22CEB3F1-8E57-42E2-9077-FC0D7969417D}">
      <dsp:nvSpPr>
        <dsp:cNvPr id="0" name=""/>
        <dsp:cNvSpPr/>
      </dsp:nvSpPr>
      <dsp:spPr>
        <a:xfrm>
          <a:off x="855956" y="1069039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1375596" y="820439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WalkSAT</a:t>
          </a:r>
          <a:endParaRPr lang="en-US" sz="1200" kern="1200" dirty="0"/>
        </a:p>
      </dsp:txBody>
      <dsp:txXfrm>
        <a:off x="1375596" y="820439"/>
        <a:ext cx="896636" cy="546959"/>
      </dsp:txXfrm>
    </dsp:sp>
    <dsp:sp modelId="{900E6BDB-75EB-44A2-AFEB-05686C1AA450}">
      <dsp:nvSpPr>
        <dsp:cNvPr id="0" name=""/>
        <dsp:cNvSpPr/>
      </dsp:nvSpPr>
      <dsp:spPr>
        <a:xfrm>
          <a:off x="1420496" y="74795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460364" y="0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LS_CCAnr</a:t>
          </a:r>
          <a:endParaRPr lang="en-US" sz="1200" kern="1200" dirty="0"/>
        </a:p>
      </dsp:txBody>
      <dsp:txXfrm>
        <a:off x="1460364" y="0"/>
        <a:ext cx="896636" cy="546959"/>
      </dsp:txXfrm>
    </dsp:sp>
    <dsp:sp modelId="{7206095A-62E5-42FE-8C43-C11CA83D7138}">
      <dsp:nvSpPr>
        <dsp:cNvPr id="0" name=""/>
        <dsp:cNvSpPr/>
      </dsp:nvSpPr>
      <dsp:spPr>
        <a:xfrm>
          <a:off x="2019937" y="412905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19771091">
          <a:off x="-74905" y="545513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231704" y="523511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CDCL(T)</a:t>
          </a:r>
        </a:p>
      </dsp:txBody>
      <dsp:txXfrm>
        <a:off x="231704" y="523511"/>
        <a:ext cx="896636" cy="546959"/>
      </dsp:txXfrm>
    </dsp:sp>
    <dsp:sp modelId="{22CEB3F1-8E57-42E2-9077-FC0D7969417D}">
      <dsp:nvSpPr>
        <dsp:cNvPr id="0" name=""/>
        <dsp:cNvSpPr/>
      </dsp:nvSpPr>
      <dsp:spPr>
        <a:xfrm>
          <a:off x="855956" y="1069039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1375596" y="820439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MCSAT</a:t>
          </a:r>
        </a:p>
      </dsp:txBody>
      <dsp:txXfrm>
        <a:off x="1375596" y="820439"/>
        <a:ext cx="896636" cy="546959"/>
      </dsp:txXfrm>
    </dsp:sp>
    <dsp:sp modelId="{900E6BDB-75EB-44A2-AFEB-05686C1AA450}">
      <dsp:nvSpPr>
        <dsp:cNvPr id="0" name=""/>
        <dsp:cNvSpPr/>
      </dsp:nvSpPr>
      <dsp:spPr>
        <a:xfrm>
          <a:off x="1420496" y="74795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460364" y="0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Interval Arithmetic</a:t>
          </a:r>
        </a:p>
      </dsp:txBody>
      <dsp:txXfrm>
        <a:off x="1460364" y="0"/>
        <a:ext cx="896636" cy="546959"/>
      </dsp:txXfrm>
    </dsp:sp>
    <dsp:sp modelId="{7206095A-62E5-42FE-8C43-C11CA83D7138}">
      <dsp:nvSpPr>
        <dsp:cNvPr id="0" name=""/>
        <dsp:cNvSpPr/>
      </dsp:nvSpPr>
      <dsp:spPr>
        <a:xfrm>
          <a:off x="2019937" y="412905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2396299">
          <a:off x="0" y="410219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2396299">
          <a:off x="0" y="410219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368" y="-47251"/>
          <a:ext cx="1023108" cy="73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MiniSAT</a:t>
          </a:r>
          <a:r>
            <a:rPr lang="en-US" sz="1100" kern="1200" dirty="0"/>
            <a:t> (VSIDS, </a:t>
          </a:r>
          <a:r>
            <a:rPr lang="en-US" sz="1100" kern="1200" dirty="0" err="1"/>
            <a:t>luby</a:t>
          </a:r>
          <a:r>
            <a:rPr lang="en-US" sz="1100" kern="1200" dirty="0"/>
            <a:t> restart)</a:t>
          </a:r>
        </a:p>
      </dsp:txBody>
      <dsp:txXfrm>
        <a:off x="368" y="-47251"/>
        <a:ext cx="1023108" cy="735966"/>
      </dsp:txXfrm>
    </dsp:sp>
    <dsp:sp modelId="{22CEB3F1-8E57-42E2-9077-FC0D7969417D}">
      <dsp:nvSpPr>
        <dsp:cNvPr id="0" name=""/>
        <dsp:cNvSpPr/>
      </dsp:nvSpPr>
      <dsp:spPr>
        <a:xfrm>
          <a:off x="813500" y="69268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811110" y="820439"/>
          <a:ext cx="609984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LRB</a:t>
          </a:r>
        </a:p>
      </dsp:txBody>
      <dsp:txXfrm>
        <a:off x="811110" y="820439"/>
        <a:ext cx="609984" cy="546959"/>
      </dsp:txXfrm>
    </dsp:sp>
    <dsp:sp modelId="{900E6BDB-75EB-44A2-AFEB-05686C1AA450}">
      <dsp:nvSpPr>
        <dsp:cNvPr id="0" name=""/>
        <dsp:cNvSpPr/>
      </dsp:nvSpPr>
      <dsp:spPr>
        <a:xfrm>
          <a:off x="1332195" y="51956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2003970" y="332752"/>
          <a:ext cx="1087461" cy="939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Glucose (LBD Clause Management)</a:t>
          </a:r>
        </a:p>
      </dsp:txBody>
      <dsp:txXfrm>
        <a:off x="2003970" y="332752"/>
        <a:ext cx="1087461" cy="939266"/>
      </dsp:txXfrm>
    </dsp:sp>
    <dsp:sp modelId="{7206095A-62E5-42FE-8C43-C11CA83D7138}">
      <dsp:nvSpPr>
        <dsp:cNvPr id="0" name=""/>
        <dsp:cNvSpPr/>
      </dsp:nvSpPr>
      <dsp:spPr>
        <a:xfrm>
          <a:off x="1980740" y="104242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01D10-59D5-4FBF-8BF4-C2B1DFCBCA9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7BA6F-5EAE-45A9-845B-DC43BB07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0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A6F-5EAE-45A9-845B-DC43BB07F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07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6DA2C-399A-D2CD-DD31-572F91836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8A3C8D-ED80-8BB2-A97D-BC284DD7F9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0D9CA6-0726-0ADA-B26C-7267B27BC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97496-2C2D-47FD-22A6-A00BEECCD6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A6F-5EAE-45A9-845B-DC43BB07F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2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AE24-DE06-E752-B147-92EDEB626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B53AA-5AC3-246C-7EA4-24FEB2606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CDD2A-792C-8128-163B-F62575C0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72F1F-4E92-C4AD-68B9-64CEDF8D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28774-A1DD-586C-25A6-CFA3E3C1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3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1B35-4203-7208-6827-8214C9F6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B66DF-0A0B-6378-A255-9AC965890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89311-76B3-4961-2FCC-ABA12460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E19A8-D67D-ED38-2117-E3EE074E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CA8F9-47BE-D7FE-FB60-248ABE5E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0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1802D-D201-2AA0-B14A-28D8F4DE2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8B5AC-F924-3BBE-F75B-907013C3A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7DC0C-6FA6-E99F-6EC1-BACDFB8F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9DDE5-F553-2662-09A4-A69D7907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C074F-CA57-4FB3-4C3F-D55BA3C6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8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2ED5-AEA7-58FA-2664-4148CC28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8CC85-17DA-D50D-DFEE-358480F1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9232-0D7F-8A35-F1BF-D6B3CDC1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1B6D2-8214-6E28-F9FA-B5C02918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508B7-F0A5-81FD-2227-95445431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7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EFF7-30ED-3562-B828-A28D6132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E84AB-A81B-3036-D256-3F2914698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B1EE4-541E-C3AB-1C71-FE1A6474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D4A8B-22F8-0E73-3FC2-E065E30F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0907-5993-40CD-9C13-2FA06EA8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0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0876-9D19-6F89-626D-41C67724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A392A-454F-B5CB-EB1A-2B4A20188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4C743-19D6-F138-162F-08A9B1E2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BBD0F-EBC6-F878-06C2-706F7FDE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0DB6A-553D-8B72-4F6A-642E6ECC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4E2E0-54B5-C5E3-3BFE-8C3D7562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8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FA36-E6A1-C295-CF3A-EF3CDE6D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64641-E1DA-7B39-ED02-8C0F17AA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0BE5D-B6D9-BDEE-EF14-6DB54B327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EACA0-697D-9F7E-CDD4-BC415BE02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27384-58F0-1E42-FA49-49F60625F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8EB2B-1A0A-73A6-EEA6-6F42478E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E143B-1B94-9896-04E8-D729E9BF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97D94-3EF5-2740-CABE-5B9AF5B1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D356-404B-E825-30FE-8A44E096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173C4-D3E8-6138-CC6C-142DB8BB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82A96-0C74-AB62-B9C7-8E609CD9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C4115-BA02-6D4B-38E8-466A4DFE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4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B6825-3B6E-4FBA-3B1A-51BC6F47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D2400-172C-C816-B2DF-517B113B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F9259-83FB-949B-0FF8-6E13CEC5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3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2999-3741-85DF-8649-CCD46FC86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5E1D-05FB-D46F-2290-8E1F3199C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6B844-B672-4CE7-B261-F3E9349BB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82041-D85E-CEE3-918F-FFD01256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490C0-9EC3-09D0-F581-E230B779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303C8-C985-BF18-C206-B1FA0E95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3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F42B-EA1B-0AD3-A9D1-F3D5A0E8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463E8-CEA1-DACB-F787-0F49323FD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29CD0-22B3-4D47-0F86-386916518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7BA6D-ED8F-0867-54F0-FB7D34F2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CF715-9477-A6A5-146C-807CD128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99A1C-B5C4-85D4-0985-B74348B8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2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9E0D1-3327-00AE-D373-BB581357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3F30C-B1EC-73B0-9611-678C8F5E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56968-90BF-E642-AAB5-C01051588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B1F7C6-8BFB-4D30-9B82-29AE46787E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0A935-3F4C-B3C1-B114-FE69FD55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586E3-4373-A40C-E746-B5EBE1464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3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256DC47-0CA9-DADD-97F9-3D9CD8035A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5595163"/>
              </p:ext>
            </p:extLst>
          </p:nvPr>
        </p:nvGraphicFramePr>
        <p:xfrm>
          <a:off x="392503" y="2061601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A6C61EB-A4A7-CEED-5E3E-5B5FA93AAD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415091"/>
              </p:ext>
            </p:extLst>
          </p:nvPr>
        </p:nvGraphicFramePr>
        <p:xfrm>
          <a:off x="315721" y="3832815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A1AC3FBE-7A3C-1CB4-DB6D-091424F72B8E}"/>
              </a:ext>
            </a:extLst>
          </p:cNvPr>
          <p:cNvGrpSpPr/>
          <p:nvPr/>
        </p:nvGrpSpPr>
        <p:grpSpPr>
          <a:xfrm>
            <a:off x="3145285" y="3561867"/>
            <a:ext cx="1185149" cy="673093"/>
            <a:chOff x="1342597" y="757371"/>
            <a:chExt cx="1185149" cy="67309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BCEE6D-D6CD-C4B3-9D3A-71BAD54077D3}"/>
                </a:ext>
              </a:extLst>
            </p:cNvPr>
            <p:cNvSpPr/>
            <p:nvPr/>
          </p:nvSpPr>
          <p:spPr>
            <a:xfrm>
              <a:off x="1375596" y="820439"/>
              <a:ext cx="896636" cy="54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94F453-0D48-6FF6-B2A0-06766204ED2D}"/>
                </a:ext>
              </a:extLst>
            </p:cNvPr>
            <p:cNvSpPr txBox="1"/>
            <p:nvPr/>
          </p:nvSpPr>
          <p:spPr>
            <a:xfrm>
              <a:off x="1342597" y="757371"/>
              <a:ext cx="1185149" cy="673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Cooperation of CDCL and LS</a:t>
              </a:r>
            </a:p>
          </p:txBody>
        </p:sp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E78C1689-041C-32F7-8B14-D265AC173E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9432810"/>
              </p:ext>
            </p:extLst>
          </p:nvPr>
        </p:nvGraphicFramePr>
        <p:xfrm>
          <a:off x="4074920" y="1966220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267091A-DA1D-53EE-508C-7B752FC375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906229"/>
              </p:ext>
            </p:extLst>
          </p:nvPr>
        </p:nvGraphicFramePr>
        <p:xfrm>
          <a:off x="3858688" y="4234960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E8C123F-373E-EDE6-27AE-4A621FBD8A2F}"/>
              </a:ext>
            </a:extLst>
          </p:cNvPr>
          <p:cNvSpPr txBox="1"/>
          <p:nvPr/>
        </p:nvSpPr>
        <p:spPr>
          <a:xfrm>
            <a:off x="5237699" y="3561866"/>
            <a:ext cx="1185149" cy="6730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Cooperation of CDCL(T) and LS</a:t>
            </a:r>
          </a:p>
        </p:txBody>
      </p:sp>
      <p:sp>
        <p:nvSpPr>
          <p:cNvPr id="23" name="Arrow: Notched Right 22">
            <a:extLst>
              <a:ext uri="{FF2B5EF4-FFF2-40B4-BE49-F238E27FC236}">
                <a16:creationId xmlns:a16="http://schemas.microsoft.com/office/drawing/2014/main" id="{BDA92622-E6B1-C29D-2CD8-EAA811A6B4EC}"/>
              </a:ext>
            </a:extLst>
          </p:cNvPr>
          <p:cNvSpPr/>
          <p:nvPr/>
        </p:nvSpPr>
        <p:spPr>
          <a:xfrm rot="3221121">
            <a:off x="4916635" y="3217531"/>
            <a:ext cx="590679" cy="337799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Arrow: Notched Right 23">
            <a:extLst>
              <a:ext uri="{FF2B5EF4-FFF2-40B4-BE49-F238E27FC236}">
                <a16:creationId xmlns:a16="http://schemas.microsoft.com/office/drawing/2014/main" id="{8D0FD360-31EA-F3BE-86BC-2FA140DA8484}"/>
              </a:ext>
            </a:extLst>
          </p:cNvPr>
          <p:cNvSpPr/>
          <p:nvPr/>
        </p:nvSpPr>
        <p:spPr>
          <a:xfrm rot="19117079">
            <a:off x="4693950" y="3947296"/>
            <a:ext cx="627416" cy="348169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3F9E3-4DAD-9F47-6228-2916FC98B41D}"/>
              </a:ext>
            </a:extLst>
          </p:cNvPr>
          <p:cNvSpPr txBox="1"/>
          <p:nvPr/>
        </p:nvSpPr>
        <p:spPr>
          <a:xfrm>
            <a:off x="6430241" y="3561866"/>
            <a:ext cx="1185149" cy="6730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Cooperation of MCSAT and LS (Potential)</a:t>
            </a:r>
          </a:p>
        </p:txBody>
      </p:sp>
      <p:sp>
        <p:nvSpPr>
          <p:cNvPr id="26" name="Arrow: Notched Right 25">
            <a:extLst>
              <a:ext uri="{FF2B5EF4-FFF2-40B4-BE49-F238E27FC236}">
                <a16:creationId xmlns:a16="http://schemas.microsoft.com/office/drawing/2014/main" id="{468A1AF3-1749-D5E9-2602-060B59F0C7F6}"/>
              </a:ext>
            </a:extLst>
          </p:cNvPr>
          <p:cNvSpPr/>
          <p:nvPr/>
        </p:nvSpPr>
        <p:spPr>
          <a:xfrm rot="1709513">
            <a:off x="5993256" y="3212234"/>
            <a:ext cx="834957" cy="290872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Arrow: Notched Right 26">
            <a:extLst>
              <a:ext uri="{FF2B5EF4-FFF2-40B4-BE49-F238E27FC236}">
                <a16:creationId xmlns:a16="http://schemas.microsoft.com/office/drawing/2014/main" id="{70ACA150-EBB2-5751-1DBB-91638D08DA3A}"/>
              </a:ext>
            </a:extLst>
          </p:cNvPr>
          <p:cNvSpPr/>
          <p:nvPr/>
        </p:nvSpPr>
        <p:spPr>
          <a:xfrm rot="18690543">
            <a:off x="5825271" y="4540460"/>
            <a:ext cx="1209941" cy="292163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Arrow: Notched Right 27">
            <a:extLst>
              <a:ext uri="{FF2B5EF4-FFF2-40B4-BE49-F238E27FC236}">
                <a16:creationId xmlns:a16="http://schemas.microsoft.com/office/drawing/2014/main" id="{E1ED8AC2-2C67-8B78-5A9D-057BAB3446B3}"/>
              </a:ext>
            </a:extLst>
          </p:cNvPr>
          <p:cNvSpPr/>
          <p:nvPr/>
        </p:nvSpPr>
        <p:spPr>
          <a:xfrm rot="1709513">
            <a:off x="6237963" y="2947483"/>
            <a:ext cx="1965981" cy="208003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Arrow: Notched Right 28">
            <a:extLst>
              <a:ext uri="{FF2B5EF4-FFF2-40B4-BE49-F238E27FC236}">
                <a16:creationId xmlns:a16="http://schemas.microsoft.com/office/drawing/2014/main" id="{5D20AC1D-EF30-AD8B-9DFD-8E4F86CD9D76}"/>
              </a:ext>
            </a:extLst>
          </p:cNvPr>
          <p:cNvSpPr/>
          <p:nvPr/>
        </p:nvSpPr>
        <p:spPr>
          <a:xfrm rot="19718131">
            <a:off x="6233731" y="4503297"/>
            <a:ext cx="1974443" cy="257108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286B08-EBB9-70C5-921B-75EC8FB5FFB6}"/>
              </a:ext>
            </a:extLst>
          </p:cNvPr>
          <p:cNvSpPr txBox="1"/>
          <p:nvPr/>
        </p:nvSpPr>
        <p:spPr>
          <a:xfrm>
            <a:off x="7839161" y="3495433"/>
            <a:ext cx="1553803" cy="80595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</a:t>
            </a:r>
            <a:r>
              <a:rPr lang="en-US" sz="1200" dirty="0"/>
              <a:t>n of Interval Propagation and LS (Potential)</a:t>
            </a:r>
            <a:endParaRPr lang="en-US" sz="1200" kern="1200" dirty="0"/>
          </a:p>
        </p:txBody>
      </p:sp>
    </p:spTree>
    <p:extLst>
      <p:ext uri="{BB962C8B-B14F-4D97-AF65-F5344CB8AC3E}">
        <p14:creationId xmlns:p14="http://schemas.microsoft.com/office/powerpoint/2010/main" val="80638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le on a black background&#10;&#10;AI-generated content may be incorrect.">
            <a:extLst>
              <a:ext uri="{FF2B5EF4-FFF2-40B4-BE49-F238E27FC236}">
                <a16:creationId xmlns:a16="http://schemas.microsoft.com/office/drawing/2014/main" id="{CEFA38DC-D55C-2397-098C-516DCA2F6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9" t="25125" r="15245" b="8662"/>
          <a:stretch/>
        </p:blipFill>
        <p:spPr>
          <a:xfrm>
            <a:off x="2526815" y="1989343"/>
            <a:ext cx="4411457" cy="38321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EA7D6B-1104-2A91-C0AC-AE4888766FE7}"/>
                  </a:ext>
                </a:extLst>
              </p:cNvPr>
              <p:cNvSpPr txBox="1"/>
              <p:nvPr/>
            </p:nvSpPr>
            <p:spPr>
              <a:xfrm>
                <a:off x="1108101" y="4746812"/>
                <a:ext cx="60971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EA7D6B-1104-2A91-C0AC-AE4888766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01" y="4746812"/>
                <a:ext cx="609716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4F7B20-3B6E-42A9-BBF0-DDFFE3D63CAF}"/>
                  </a:ext>
                </a:extLst>
              </p:cNvPr>
              <p:cNvSpPr txBox="1"/>
              <p:nvPr/>
            </p:nvSpPr>
            <p:spPr>
              <a:xfrm>
                <a:off x="1860795" y="3540157"/>
                <a:ext cx="60971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4F7B20-3B6E-42A9-BBF0-DDFFE3D63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795" y="3540157"/>
                <a:ext cx="609716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DCACA1-3C3F-AF91-E4E4-05773C5BC434}"/>
                  </a:ext>
                </a:extLst>
              </p:cNvPr>
              <p:cNvSpPr txBox="1"/>
              <p:nvPr/>
            </p:nvSpPr>
            <p:spPr>
              <a:xfrm>
                <a:off x="638105" y="4328150"/>
                <a:ext cx="60971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0.7, 0.7)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DCACA1-3C3F-AF91-E4E4-05773C5B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05" y="4328150"/>
                <a:ext cx="6097162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614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1C44B-C357-EB97-F76D-520BCA11F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EAD34ED6-7794-07EA-C1E4-E9BAE1DE4F00}"/>
              </a:ext>
            </a:extLst>
          </p:cNvPr>
          <p:cNvSpPr/>
          <p:nvPr/>
        </p:nvSpPr>
        <p:spPr>
          <a:xfrm>
            <a:off x="1221201" y="3653366"/>
            <a:ext cx="497434" cy="4974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A3C0DD-362F-2850-DF0B-4C9B2FD01552}"/>
              </a:ext>
            </a:extLst>
          </p:cNvPr>
          <p:cNvSpPr/>
          <p:nvPr/>
        </p:nvSpPr>
        <p:spPr>
          <a:xfrm>
            <a:off x="1932013" y="2331790"/>
            <a:ext cx="497434" cy="4974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A59466-B1BB-2EC1-AF59-3B01571306B1}"/>
              </a:ext>
            </a:extLst>
          </p:cNvPr>
          <p:cNvSpPr/>
          <p:nvPr/>
        </p:nvSpPr>
        <p:spPr>
          <a:xfrm>
            <a:off x="492938" y="2331790"/>
            <a:ext cx="497434" cy="4974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A90D10-7103-DA43-5331-93BCEBE01FCA}"/>
              </a:ext>
            </a:extLst>
          </p:cNvPr>
          <p:cNvCxnSpPr>
            <a:stCxn id="18" idx="4"/>
            <a:endCxn id="16" idx="1"/>
          </p:cNvCxnSpPr>
          <p:nvPr/>
        </p:nvCxnSpPr>
        <p:spPr>
          <a:xfrm>
            <a:off x="741655" y="2829224"/>
            <a:ext cx="552394" cy="896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2C33A9-8AD2-1607-A15F-8B8C189A7A9C}"/>
              </a:ext>
            </a:extLst>
          </p:cNvPr>
          <p:cNvCxnSpPr>
            <a:stCxn id="17" idx="4"/>
            <a:endCxn id="16" idx="7"/>
          </p:cNvCxnSpPr>
          <p:nvPr/>
        </p:nvCxnSpPr>
        <p:spPr>
          <a:xfrm flipH="1">
            <a:off x="1645787" y="2829224"/>
            <a:ext cx="534943" cy="896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692C02-FC2E-63C6-133B-6122A33BFEBF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990372" y="2580507"/>
            <a:ext cx="9416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E13270B-0E2A-5CB6-1A98-0E789FC75473}"/>
              </a:ext>
            </a:extLst>
          </p:cNvPr>
          <p:cNvSpPr/>
          <p:nvPr/>
        </p:nvSpPr>
        <p:spPr>
          <a:xfrm>
            <a:off x="4326156" y="3653366"/>
            <a:ext cx="497434" cy="4974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4011E6F-5508-64D3-DACC-1E38D573B7CD}"/>
              </a:ext>
            </a:extLst>
          </p:cNvPr>
          <p:cNvSpPr/>
          <p:nvPr/>
        </p:nvSpPr>
        <p:spPr>
          <a:xfrm>
            <a:off x="5036968" y="2331790"/>
            <a:ext cx="497434" cy="4974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CAD0BC5-2104-8E46-1969-90350466285F}"/>
              </a:ext>
            </a:extLst>
          </p:cNvPr>
          <p:cNvSpPr/>
          <p:nvPr/>
        </p:nvSpPr>
        <p:spPr>
          <a:xfrm>
            <a:off x="3597893" y="2331790"/>
            <a:ext cx="497434" cy="4974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A0BF98-A3BD-63D7-9C6A-FE0F42860A15}"/>
              </a:ext>
            </a:extLst>
          </p:cNvPr>
          <p:cNvCxnSpPr>
            <a:stCxn id="27" idx="4"/>
            <a:endCxn id="25" idx="1"/>
          </p:cNvCxnSpPr>
          <p:nvPr/>
        </p:nvCxnSpPr>
        <p:spPr>
          <a:xfrm>
            <a:off x="3846610" y="2829224"/>
            <a:ext cx="552394" cy="8969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760151-7D6E-68F9-B0F7-27918A64ED0B}"/>
              </a:ext>
            </a:extLst>
          </p:cNvPr>
          <p:cNvCxnSpPr>
            <a:stCxn id="26" idx="4"/>
            <a:endCxn id="25" idx="7"/>
          </p:cNvCxnSpPr>
          <p:nvPr/>
        </p:nvCxnSpPr>
        <p:spPr>
          <a:xfrm flipH="1">
            <a:off x="4750742" y="2829224"/>
            <a:ext cx="534943" cy="896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FEB49D-FE93-2888-C48C-D3BA3F370D5D}"/>
              </a:ext>
            </a:extLst>
          </p:cNvPr>
          <p:cNvCxnSpPr>
            <a:stCxn id="27" idx="6"/>
            <a:endCxn id="26" idx="2"/>
          </p:cNvCxnSpPr>
          <p:nvPr/>
        </p:nvCxnSpPr>
        <p:spPr>
          <a:xfrm>
            <a:off x="4095327" y="2580507"/>
            <a:ext cx="94164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D0AE1D4-B1C4-5218-706F-648E7A374C87}"/>
              </a:ext>
            </a:extLst>
          </p:cNvPr>
          <p:cNvSpPr/>
          <p:nvPr/>
        </p:nvSpPr>
        <p:spPr>
          <a:xfrm>
            <a:off x="7679829" y="3653366"/>
            <a:ext cx="497434" cy="4974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022962E-966B-6649-4EE9-A04994A06CFE}"/>
              </a:ext>
            </a:extLst>
          </p:cNvPr>
          <p:cNvSpPr/>
          <p:nvPr/>
        </p:nvSpPr>
        <p:spPr>
          <a:xfrm>
            <a:off x="8390641" y="2331790"/>
            <a:ext cx="497434" cy="4974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13B8A2A-5BC6-54BF-BC58-21B86A9190FA}"/>
              </a:ext>
            </a:extLst>
          </p:cNvPr>
          <p:cNvSpPr/>
          <p:nvPr/>
        </p:nvSpPr>
        <p:spPr>
          <a:xfrm>
            <a:off x="6951566" y="2331790"/>
            <a:ext cx="497434" cy="4974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47834D-3839-1FB2-E1EA-65502B5B4882}"/>
              </a:ext>
            </a:extLst>
          </p:cNvPr>
          <p:cNvCxnSpPr>
            <a:stCxn id="33" idx="4"/>
            <a:endCxn id="31" idx="1"/>
          </p:cNvCxnSpPr>
          <p:nvPr/>
        </p:nvCxnSpPr>
        <p:spPr>
          <a:xfrm>
            <a:off x="7200283" y="2829224"/>
            <a:ext cx="552394" cy="8969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AA0212-6A3E-5528-9ED8-1CFAA2325889}"/>
              </a:ext>
            </a:extLst>
          </p:cNvPr>
          <p:cNvCxnSpPr>
            <a:stCxn id="32" idx="4"/>
            <a:endCxn id="31" idx="7"/>
          </p:cNvCxnSpPr>
          <p:nvPr/>
        </p:nvCxnSpPr>
        <p:spPr>
          <a:xfrm flipH="1">
            <a:off x="8104415" y="2829224"/>
            <a:ext cx="534943" cy="8969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7AAB7DA-F8FB-FE29-1BC5-F6B4647D82C5}"/>
              </a:ext>
            </a:extLst>
          </p:cNvPr>
          <p:cNvCxnSpPr>
            <a:stCxn id="33" idx="6"/>
            <a:endCxn id="32" idx="2"/>
          </p:cNvCxnSpPr>
          <p:nvPr/>
        </p:nvCxnSpPr>
        <p:spPr>
          <a:xfrm>
            <a:off x="7449000" y="2580507"/>
            <a:ext cx="94164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90727A3-7108-824C-BB91-B0EE55D658B4}"/>
              </a:ext>
            </a:extLst>
          </p:cNvPr>
          <p:cNvSpPr/>
          <p:nvPr/>
        </p:nvSpPr>
        <p:spPr>
          <a:xfrm>
            <a:off x="2429447" y="3148049"/>
            <a:ext cx="1168446" cy="4397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D8405B-2369-0903-6351-C55CA13A5848}"/>
              </a:ext>
            </a:extLst>
          </p:cNvPr>
          <p:cNvSpPr txBox="1"/>
          <p:nvPr/>
        </p:nvSpPr>
        <p:spPr>
          <a:xfrm>
            <a:off x="2331087" y="2829224"/>
            <a:ext cx="136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恢复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zh-CN" altLang="en-US" dirty="0"/>
              <a:t>赋值</a:t>
            </a:r>
            <a:endParaRPr lang="en-US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893C1B2C-8F64-45D2-9F80-28636352F6D1}"/>
              </a:ext>
            </a:extLst>
          </p:cNvPr>
          <p:cNvSpPr/>
          <p:nvPr/>
        </p:nvSpPr>
        <p:spPr>
          <a:xfrm>
            <a:off x="5681333" y="3170734"/>
            <a:ext cx="1168446" cy="4397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F0BEA4-C02C-341D-3822-B8D7850DF036}"/>
              </a:ext>
            </a:extLst>
          </p:cNvPr>
          <p:cNvSpPr txBox="1"/>
          <p:nvPr/>
        </p:nvSpPr>
        <p:spPr>
          <a:xfrm>
            <a:off x="5582973" y="2851909"/>
            <a:ext cx="136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恢复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dirty="0"/>
              <a:t>赋值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F0BFA-C5D3-5EC8-E775-8E50F6DBD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row: Notched Right 26">
            <a:extLst>
              <a:ext uri="{FF2B5EF4-FFF2-40B4-BE49-F238E27FC236}">
                <a16:creationId xmlns:a16="http://schemas.microsoft.com/office/drawing/2014/main" id="{B12C2C99-5EBF-EF12-62C4-B882208B3BFF}"/>
              </a:ext>
            </a:extLst>
          </p:cNvPr>
          <p:cNvSpPr/>
          <p:nvPr/>
        </p:nvSpPr>
        <p:spPr>
          <a:xfrm rot="18690543">
            <a:off x="5825271" y="4540460"/>
            <a:ext cx="1209941" cy="292163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Arrow: Notched Right 28">
            <a:extLst>
              <a:ext uri="{FF2B5EF4-FFF2-40B4-BE49-F238E27FC236}">
                <a16:creationId xmlns:a16="http://schemas.microsoft.com/office/drawing/2014/main" id="{B46CACC5-3B3A-9DD8-90FC-0B6CC3BAE6E4}"/>
              </a:ext>
            </a:extLst>
          </p:cNvPr>
          <p:cNvSpPr/>
          <p:nvPr/>
        </p:nvSpPr>
        <p:spPr>
          <a:xfrm rot="19718131">
            <a:off x="6233731" y="4503297"/>
            <a:ext cx="1974443" cy="257108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E6F4E2-635B-2D42-03EC-87EF5113DF32}"/>
              </a:ext>
            </a:extLst>
          </p:cNvPr>
          <p:cNvSpPr/>
          <p:nvPr/>
        </p:nvSpPr>
        <p:spPr>
          <a:xfrm>
            <a:off x="5242900" y="5034213"/>
            <a:ext cx="1531715" cy="75427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D299A01-09FF-8AA8-DFE6-F217171E1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4179642"/>
              </p:ext>
            </p:extLst>
          </p:nvPr>
        </p:nvGraphicFramePr>
        <p:xfrm>
          <a:off x="392503" y="2061601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35514C1-013B-247B-A1BC-120AF6D922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786964"/>
              </p:ext>
            </p:extLst>
          </p:nvPr>
        </p:nvGraphicFramePr>
        <p:xfrm>
          <a:off x="315721" y="3832815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8EEAF23A-0EED-A2CE-C0DC-95EC6EA3DF1F}"/>
              </a:ext>
            </a:extLst>
          </p:cNvPr>
          <p:cNvGrpSpPr/>
          <p:nvPr/>
        </p:nvGrpSpPr>
        <p:grpSpPr>
          <a:xfrm>
            <a:off x="3145285" y="3561867"/>
            <a:ext cx="1185149" cy="673093"/>
            <a:chOff x="1342597" y="757371"/>
            <a:chExt cx="1185149" cy="67309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2C5EEC-4955-B0BE-6DD9-26AB065B3873}"/>
                </a:ext>
              </a:extLst>
            </p:cNvPr>
            <p:cNvSpPr/>
            <p:nvPr/>
          </p:nvSpPr>
          <p:spPr>
            <a:xfrm>
              <a:off x="1375596" y="820439"/>
              <a:ext cx="896636" cy="54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D46E44-1146-C383-343A-6A49F5EE9B97}"/>
                </a:ext>
              </a:extLst>
            </p:cNvPr>
            <p:cNvSpPr txBox="1"/>
            <p:nvPr/>
          </p:nvSpPr>
          <p:spPr>
            <a:xfrm>
              <a:off x="1342597" y="757371"/>
              <a:ext cx="1185149" cy="673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Cooperation of CDCL and LS</a:t>
              </a:r>
            </a:p>
          </p:txBody>
        </p:sp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B4D759BC-968A-F44C-47A3-80C85C7E3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0983521"/>
              </p:ext>
            </p:extLst>
          </p:nvPr>
        </p:nvGraphicFramePr>
        <p:xfrm>
          <a:off x="4074920" y="1966220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60DB1A3B-2F2C-FE23-E24E-D6D7B870D4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2514978"/>
              </p:ext>
            </p:extLst>
          </p:nvPr>
        </p:nvGraphicFramePr>
        <p:xfrm>
          <a:off x="3858688" y="4234960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B045667-B47A-41D5-5549-569DA2B1741C}"/>
              </a:ext>
            </a:extLst>
          </p:cNvPr>
          <p:cNvSpPr txBox="1"/>
          <p:nvPr/>
        </p:nvSpPr>
        <p:spPr>
          <a:xfrm>
            <a:off x="5237699" y="3561866"/>
            <a:ext cx="1185149" cy="6730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Cooperation of CDCL(T) and LS</a:t>
            </a:r>
          </a:p>
        </p:txBody>
      </p:sp>
      <p:sp>
        <p:nvSpPr>
          <p:cNvPr id="23" name="Arrow: Notched Right 22">
            <a:extLst>
              <a:ext uri="{FF2B5EF4-FFF2-40B4-BE49-F238E27FC236}">
                <a16:creationId xmlns:a16="http://schemas.microsoft.com/office/drawing/2014/main" id="{AF179890-8775-D98E-2176-0BAABABEE2D4}"/>
              </a:ext>
            </a:extLst>
          </p:cNvPr>
          <p:cNvSpPr/>
          <p:nvPr/>
        </p:nvSpPr>
        <p:spPr>
          <a:xfrm rot="3221121">
            <a:off x="4916635" y="3217531"/>
            <a:ext cx="590679" cy="337799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Arrow: Notched Right 23">
            <a:extLst>
              <a:ext uri="{FF2B5EF4-FFF2-40B4-BE49-F238E27FC236}">
                <a16:creationId xmlns:a16="http://schemas.microsoft.com/office/drawing/2014/main" id="{8FBD2375-EFA6-7A71-2B0B-3D5BB087F3BB}"/>
              </a:ext>
            </a:extLst>
          </p:cNvPr>
          <p:cNvSpPr/>
          <p:nvPr/>
        </p:nvSpPr>
        <p:spPr>
          <a:xfrm rot="19117079">
            <a:off x="4693950" y="3947296"/>
            <a:ext cx="627416" cy="348169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B5F1FC-5CA2-7BCE-03A2-A580A1DEE20C}"/>
              </a:ext>
            </a:extLst>
          </p:cNvPr>
          <p:cNvSpPr txBox="1"/>
          <p:nvPr/>
        </p:nvSpPr>
        <p:spPr>
          <a:xfrm>
            <a:off x="6430241" y="3561866"/>
            <a:ext cx="1185149" cy="6730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Cooperation of MCSAT and LS (Potential)</a:t>
            </a:r>
          </a:p>
        </p:txBody>
      </p:sp>
      <p:sp>
        <p:nvSpPr>
          <p:cNvPr id="26" name="Arrow: Notched Right 25">
            <a:extLst>
              <a:ext uri="{FF2B5EF4-FFF2-40B4-BE49-F238E27FC236}">
                <a16:creationId xmlns:a16="http://schemas.microsoft.com/office/drawing/2014/main" id="{B36F08A1-9564-9C32-29D7-0DE80B319FBA}"/>
              </a:ext>
            </a:extLst>
          </p:cNvPr>
          <p:cNvSpPr/>
          <p:nvPr/>
        </p:nvSpPr>
        <p:spPr>
          <a:xfrm rot="1709513">
            <a:off x="5993256" y="3212234"/>
            <a:ext cx="834957" cy="290872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Arrow: Notched Right 27">
            <a:extLst>
              <a:ext uri="{FF2B5EF4-FFF2-40B4-BE49-F238E27FC236}">
                <a16:creationId xmlns:a16="http://schemas.microsoft.com/office/drawing/2014/main" id="{3E423B21-A7DB-74C4-9EF3-D5DFEC37FEEB}"/>
              </a:ext>
            </a:extLst>
          </p:cNvPr>
          <p:cNvSpPr/>
          <p:nvPr/>
        </p:nvSpPr>
        <p:spPr>
          <a:xfrm rot="1709513">
            <a:off x="6237963" y="2947483"/>
            <a:ext cx="1965981" cy="208003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DCFDFB-6242-5CF3-C2DC-A3CD51AA604E}"/>
              </a:ext>
            </a:extLst>
          </p:cNvPr>
          <p:cNvSpPr txBox="1"/>
          <p:nvPr/>
        </p:nvSpPr>
        <p:spPr>
          <a:xfrm>
            <a:off x="7839161" y="3495433"/>
            <a:ext cx="1553803" cy="80595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</a:t>
            </a:r>
            <a:r>
              <a:rPr lang="en-US" sz="1200" dirty="0"/>
              <a:t>n of Interval Propagation and LS (Potential)</a:t>
            </a:r>
            <a:endParaRPr lang="en-US" sz="1200" kern="1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9BFAB2-8A01-278C-36EF-FB479C6BAE1A}"/>
              </a:ext>
            </a:extLst>
          </p:cNvPr>
          <p:cNvGrpSpPr/>
          <p:nvPr/>
        </p:nvGrpSpPr>
        <p:grpSpPr>
          <a:xfrm>
            <a:off x="3712311" y="4489481"/>
            <a:ext cx="1093120" cy="673093"/>
            <a:chOff x="1179112" y="820439"/>
            <a:chExt cx="1093120" cy="67309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83D465-DDFC-3BAC-06C2-D7D4B67CAFB5}"/>
                </a:ext>
              </a:extLst>
            </p:cNvPr>
            <p:cNvSpPr/>
            <p:nvPr/>
          </p:nvSpPr>
          <p:spPr>
            <a:xfrm>
              <a:off x="1375596" y="820439"/>
              <a:ext cx="896636" cy="54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1911DE-8CDE-B868-9F13-512A1904B07D}"/>
                </a:ext>
              </a:extLst>
            </p:cNvPr>
            <p:cNvSpPr txBox="1"/>
            <p:nvPr/>
          </p:nvSpPr>
          <p:spPr>
            <a:xfrm>
              <a:off x="1179112" y="820439"/>
              <a:ext cx="1093120" cy="673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LS_LIA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1E8EA76-48CF-D8E0-DAF4-544039663380}"/>
              </a:ext>
            </a:extLst>
          </p:cNvPr>
          <p:cNvSpPr txBox="1"/>
          <p:nvPr/>
        </p:nvSpPr>
        <p:spPr>
          <a:xfrm>
            <a:off x="4015794" y="4941065"/>
            <a:ext cx="1312878" cy="6702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LS_MLR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D352D3-E66E-62C4-E535-F6DCFF3B9983}"/>
              </a:ext>
            </a:extLst>
          </p:cNvPr>
          <p:cNvGrpSpPr/>
          <p:nvPr/>
        </p:nvGrpSpPr>
        <p:grpSpPr>
          <a:xfrm>
            <a:off x="4657193" y="5414493"/>
            <a:ext cx="1451418" cy="948827"/>
            <a:chOff x="1371799" y="746249"/>
            <a:chExt cx="900433" cy="6211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28E2B9-1E8B-4F9F-0E08-21A5ED0A14F9}"/>
                </a:ext>
              </a:extLst>
            </p:cNvPr>
            <p:cNvSpPr/>
            <p:nvPr/>
          </p:nvSpPr>
          <p:spPr>
            <a:xfrm>
              <a:off x="1375596" y="820439"/>
              <a:ext cx="896636" cy="54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C86462-5392-5724-47D4-E3D6D6B93C0B}"/>
                </a:ext>
              </a:extLst>
            </p:cNvPr>
            <p:cNvSpPr txBox="1"/>
            <p:nvPr/>
          </p:nvSpPr>
          <p:spPr>
            <a:xfrm>
              <a:off x="1371799" y="746249"/>
              <a:ext cx="896636" cy="5469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LS_NRA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0F7AAA3E-66AF-0EB9-BD28-79A28143702C}"/>
              </a:ext>
            </a:extLst>
          </p:cNvPr>
          <p:cNvSpPr/>
          <p:nvPr/>
        </p:nvSpPr>
        <p:spPr>
          <a:xfrm>
            <a:off x="4647598" y="4283277"/>
            <a:ext cx="136739" cy="13673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177374-2E67-0082-68A5-F2841FA23E4E}"/>
              </a:ext>
            </a:extLst>
          </p:cNvPr>
          <p:cNvSpPr/>
          <p:nvPr/>
        </p:nvSpPr>
        <p:spPr>
          <a:xfrm>
            <a:off x="5221384" y="4779710"/>
            <a:ext cx="136739" cy="13673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B127C94-06E7-2164-61F9-A9D90B300A8C}"/>
              </a:ext>
            </a:extLst>
          </p:cNvPr>
          <p:cNvSpPr/>
          <p:nvPr/>
        </p:nvSpPr>
        <p:spPr>
          <a:xfrm>
            <a:off x="5851541" y="5326008"/>
            <a:ext cx="136739" cy="13673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945593-DC36-05CA-EE96-F695472643C3}"/>
              </a:ext>
            </a:extLst>
          </p:cNvPr>
          <p:cNvSpPr/>
          <p:nvPr/>
        </p:nvSpPr>
        <p:spPr>
          <a:xfrm>
            <a:off x="7888849" y="3469309"/>
            <a:ext cx="1531715" cy="75427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870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50AAC-BEE0-77B0-8B7E-8DC8B4062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6DFCA41-E051-5D69-E52A-D6ADA6CCD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960054"/>
              </p:ext>
            </p:extLst>
          </p:nvPr>
        </p:nvGraphicFramePr>
        <p:xfrm>
          <a:off x="392503" y="2061601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65526DB-EC93-9CC6-0DB6-17D090CB0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5394091"/>
              </p:ext>
            </p:extLst>
          </p:nvPr>
        </p:nvGraphicFramePr>
        <p:xfrm>
          <a:off x="315721" y="3832815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F83F145-97E9-0A83-7DCC-216EC8460F0A}"/>
              </a:ext>
            </a:extLst>
          </p:cNvPr>
          <p:cNvGrpSpPr/>
          <p:nvPr/>
        </p:nvGrpSpPr>
        <p:grpSpPr>
          <a:xfrm>
            <a:off x="3145285" y="3561867"/>
            <a:ext cx="1185149" cy="673093"/>
            <a:chOff x="1342597" y="757371"/>
            <a:chExt cx="1185149" cy="67309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956BF0-1FCD-B26C-1775-701DA5A4CE2C}"/>
                </a:ext>
              </a:extLst>
            </p:cNvPr>
            <p:cNvSpPr/>
            <p:nvPr/>
          </p:nvSpPr>
          <p:spPr>
            <a:xfrm>
              <a:off x="1375596" y="820439"/>
              <a:ext cx="896636" cy="54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010709-83E0-6477-9730-18098A092ADB}"/>
                </a:ext>
              </a:extLst>
            </p:cNvPr>
            <p:cNvSpPr txBox="1"/>
            <p:nvPr/>
          </p:nvSpPr>
          <p:spPr>
            <a:xfrm>
              <a:off x="1342597" y="757371"/>
              <a:ext cx="1185149" cy="673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Cooperation of CDCL and 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45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F526F0-F3E7-B2EF-3CF4-1698B99CEAB1}"/>
              </a:ext>
            </a:extLst>
          </p:cNvPr>
          <p:cNvSpPr/>
          <p:nvPr/>
        </p:nvSpPr>
        <p:spPr>
          <a:xfrm>
            <a:off x="4362298" y="2719426"/>
            <a:ext cx="1645920" cy="709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CDCL Solver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E73797-4A87-A26F-3F38-C8F9911E843C}"/>
              </a:ext>
            </a:extLst>
          </p:cNvPr>
          <p:cNvSpPr/>
          <p:nvPr/>
        </p:nvSpPr>
        <p:spPr>
          <a:xfrm>
            <a:off x="7006743" y="2719426"/>
            <a:ext cx="1645920" cy="709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Theory Solver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22C18D-A478-8875-3931-01913DE24E48}"/>
              </a:ext>
            </a:extLst>
          </p:cNvPr>
          <p:cNvSpPr/>
          <p:nvPr/>
        </p:nvSpPr>
        <p:spPr>
          <a:xfrm>
            <a:off x="1717853" y="2719426"/>
            <a:ext cx="1645920" cy="709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 Solver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377972-D059-93AB-9413-55D844A9D1E8}"/>
              </a:ext>
            </a:extLst>
          </p:cNvPr>
          <p:cNvCxnSpPr/>
          <p:nvPr/>
        </p:nvCxnSpPr>
        <p:spPr>
          <a:xfrm>
            <a:off x="3363773" y="2911450"/>
            <a:ext cx="998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275C65-425F-1FE2-F2C6-C8F948FEBBC9}"/>
              </a:ext>
            </a:extLst>
          </p:cNvPr>
          <p:cNvCxnSpPr/>
          <p:nvPr/>
        </p:nvCxnSpPr>
        <p:spPr>
          <a:xfrm>
            <a:off x="6008218" y="2924862"/>
            <a:ext cx="998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549F27-A477-BBD2-A06C-1C156A9DC7DA}"/>
              </a:ext>
            </a:extLst>
          </p:cNvPr>
          <p:cNvCxnSpPr>
            <a:cxnSpLocks/>
          </p:cNvCxnSpPr>
          <p:nvPr/>
        </p:nvCxnSpPr>
        <p:spPr>
          <a:xfrm flipH="1">
            <a:off x="3363773" y="3195523"/>
            <a:ext cx="998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38B6E1-109B-8AA2-1D8E-AA7C83BBEA55}"/>
              </a:ext>
            </a:extLst>
          </p:cNvPr>
          <p:cNvCxnSpPr>
            <a:cxnSpLocks/>
          </p:cNvCxnSpPr>
          <p:nvPr/>
        </p:nvCxnSpPr>
        <p:spPr>
          <a:xfrm flipH="1">
            <a:off x="5992978" y="3195523"/>
            <a:ext cx="998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94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A21E3B58-73A1-C7E4-1475-696B124E5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90" y="1431947"/>
            <a:ext cx="4773177" cy="351130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7791369-A47A-7800-EE9D-A249B8270A97}"/>
              </a:ext>
            </a:extLst>
          </p:cNvPr>
          <p:cNvSpPr/>
          <p:nvPr/>
        </p:nvSpPr>
        <p:spPr>
          <a:xfrm>
            <a:off x="5344367" y="3138737"/>
            <a:ext cx="994874" cy="7607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6E60D4-A150-4289-915B-9592E876A3B1}"/>
              </a:ext>
            </a:extLst>
          </p:cNvPr>
          <p:cNvCxnSpPr/>
          <p:nvPr/>
        </p:nvCxnSpPr>
        <p:spPr>
          <a:xfrm>
            <a:off x="6540403" y="3552898"/>
            <a:ext cx="43207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254F95-0597-BD36-A6CF-91CC348FA37D}"/>
              </a:ext>
            </a:extLst>
          </p:cNvPr>
          <p:cNvCxnSpPr/>
          <p:nvPr/>
        </p:nvCxnSpPr>
        <p:spPr>
          <a:xfrm flipV="1">
            <a:off x="8439005" y="3313827"/>
            <a:ext cx="0" cy="230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4CF89-5412-A012-7365-68DCFD372333}"/>
              </a:ext>
            </a:extLst>
          </p:cNvPr>
          <p:cNvCxnSpPr/>
          <p:nvPr/>
        </p:nvCxnSpPr>
        <p:spPr>
          <a:xfrm flipV="1">
            <a:off x="8834546" y="3322552"/>
            <a:ext cx="0" cy="230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483165-F8BB-11C4-7F40-6AB19B451783}"/>
              </a:ext>
            </a:extLst>
          </p:cNvPr>
          <p:cNvCxnSpPr/>
          <p:nvPr/>
        </p:nvCxnSpPr>
        <p:spPr>
          <a:xfrm flipV="1">
            <a:off x="6991786" y="3313827"/>
            <a:ext cx="0" cy="230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B24A76-50EE-5955-03D2-A9ED0BABF521}"/>
              </a:ext>
            </a:extLst>
          </p:cNvPr>
          <p:cNvCxnSpPr/>
          <p:nvPr/>
        </p:nvCxnSpPr>
        <p:spPr>
          <a:xfrm flipV="1">
            <a:off x="9881569" y="3322551"/>
            <a:ext cx="0" cy="230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636132-B545-2F62-16F8-987522E06343}"/>
              </a:ext>
            </a:extLst>
          </p:cNvPr>
          <p:cNvSpPr txBox="1"/>
          <p:nvPr/>
        </p:nvSpPr>
        <p:spPr>
          <a:xfrm>
            <a:off x="6575740" y="3598578"/>
            <a:ext cx="11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-2.658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9A4F02-9CEA-D528-90EF-3358A9CBF5F3}"/>
              </a:ext>
            </a:extLst>
          </p:cNvPr>
          <p:cNvSpPr txBox="1"/>
          <p:nvPr/>
        </p:nvSpPr>
        <p:spPr>
          <a:xfrm>
            <a:off x="7852558" y="3597952"/>
            <a:ext cx="11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-0.658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ABA42C-FAF2-103B-9DA3-410ADA73DD14}"/>
              </a:ext>
            </a:extLst>
          </p:cNvPr>
          <p:cNvSpPr txBox="1"/>
          <p:nvPr/>
        </p:nvSpPr>
        <p:spPr>
          <a:xfrm>
            <a:off x="8576218" y="3597952"/>
            <a:ext cx="11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0.658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942FD7-DEDF-6C80-53B6-64F2FC251EB9}"/>
              </a:ext>
            </a:extLst>
          </p:cNvPr>
          <p:cNvSpPr txBox="1"/>
          <p:nvPr/>
        </p:nvSpPr>
        <p:spPr>
          <a:xfrm>
            <a:off x="9560482" y="3597954"/>
            <a:ext cx="11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2.658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BACAF0-2873-22B9-4BFD-0005DF38197F}"/>
              </a:ext>
            </a:extLst>
          </p:cNvPr>
          <p:cNvSpPr txBox="1"/>
          <p:nvPr/>
        </p:nvSpPr>
        <p:spPr>
          <a:xfrm>
            <a:off x="6758169" y="2908054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4A04C6-E743-2492-A645-E5DDCCC691A1}"/>
              </a:ext>
            </a:extLst>
          </p:cNvPr>
          <p:cNvSpPr txBox="1"/>
          <p:nvPr/>
        </p:nvSpPr>
        <p:spPr>
          <a:xfrm>
            <a:off x="8220277" y="2907398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A7D903-A4DD-61C0-FCE9-03C75079637D}"/>
              </a:ext>
            </a:extLst>
          </p:cNvPr>
          <p:cNvSpPr txBox="1"/>
          <p:nvPr/>
        </p:nvSpPr>
        <p:spPr>
          <a:xfrm>
            <a:off x="9682385" y="2907398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6A7217-1C86-BA87-5786-0E00F8642D21}"/>
              </a:ext>
            </a:extLst>
          </p:cNvPr>
          <p:cNvSpPr txBox="1"/>
          <p:nvPr/>
        </p:nvSpPr>
        <p:spPr>
          <a:xfrm>
            <a:off x="8672622" y="2907541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2FA807-7A53-4095-38AF-BCCA9A249786}"/>
              </a:ext>
            </a:extLst>
          </p:cNvPr>
          <p:cNvSpPr txBox="1"/>
          <p:nvPr/>
        </p:nvSpPr>
        <p:spPr>
          <a:xfrm>
            <a:off x="10423970" y="3552272"/>
            <a:ext cx="11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7C63B9-C76D-3E31-ECA0-1BF1BD200DA6}"/>
              </a:ext>
            </a:extLst>
          </p:cNvPr>
          <p:cNvSpPr txBox="1"/>
          <p:nvPr/>
        </p:nvSpPr>
        <p:spPr>
          <a:xfrm>
            <a:off x="10419751" y="3137885"/>
            <a:ext cx="11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2B4197-BB06-A95D-BF28-937E91871D1A}"/>
              </a:ext>
            </a:extLst>
          </p:cNvPr>
          <p:cNvSpPr txBox="1"/>
          <p:nvPr/>
        </p:nvSpPr>
        <p:spPr>
          <a:xfrm>
            <a:off x="6417604" y="3199579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F20D8-3797-340E-0676-BD76AAEBDC84}"/>
              </a:ext>
            </a:extLst>
          </p:cNvPr>
          <p:cNvSpPr txBox="1"/>
          <p:nvPr/>
        </p:nvSpPr>
        <p:spPr>
          <a:xfrm>
            <a:off x="7493748" y="3199579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514A2-A4D2-0880-65FE-597DF859DD46}"/>
              </a:ext>
            </a:extLst>
          </p:cNvPr>
          <p:cNvSpPr txBox="1"/>
          <p:nvPr/>
        </p:nvSpPr>
        <p:spPr>
          <a:xfrm>
            <a:off x="8491117" y="3199579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E6462-148A-B6C2-9E1B-CC0088405A21}"/>
              </a:ext>
            </a:extLst>
          </p:cNvPr>
          <p:cNvSpPr txBox="1"/>
          <p:nvPr/>
        </p:nvSpPr>
        <p:spPr>
          <a:xfrm>
            <a:off x="9174972" y="3191396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BEBB5D-E40F-4C2A-C890-886323DE1AFC}"/>
              </a:ext>
            </a:extLst>
          </p:cNvPr>
          <p:cNvSpPr txBox="1"/>
          <p:nvPr/>
        </p:nvSpPr>
        <p:spPr>
          <a:xfrm>
            <a:off x="10078782" y="3198809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58968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DC412-C192-48C1-5B14-5168FC508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C80B4CE-BF89-AE88-5235-DE6B5DC836E6}"/>
                  </a:ext>
                </a:extLst>
              </p:cNvPr>
              <p:cNvSpPr/>
              <p:nvPr/>
            </p:nvSpPr>
            <p:spPr>
              <a:xfrm>
                <a:off x="1177747" y="563271"/>
                <a:ext cx="2596895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C80B4CE-BF89-AE88-5235-DE6B5DC83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747" y="563271"/>
                <a:ext cx="2596895" cy="8778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788891-130F-372D-889A-A0E15969EBA6}"/>
                  </a:ext>
                </a:extLst>
              </p:cNvPr>
              <p:cNvSpPr/>
              <p:nvPr/>
            </p:nvSpPr>
            <p:spPr>
              <a:xfrm>
                <a:off x="1177747" y="2215288"/>
                <a:ext cx="2596894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788891-130F-372D-889A-A0E15969E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747" y="2215288"/>
                <a:ext cx="2596894" cy="877824"/>
              </a:xfrm>
              <a:prstGeom prst="rect">
                <a:avLst/>
              </a:prstGeom>
              <a:blipFill>
                <a:blip r:embed="rId3"/>
                <a:stretch>
                  <a:fillRect l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62734D-98AB-01E4-F84E-E545A6A555F2}"/>
                  </a:ext>
                </a:extLst>
              </p:cNvPr>
              <p:cNvSpPr/>
              <p:nvPr/>
            </p:nvSpPr>
            <p:spPr>
              <a:xfrm>
                <a:off x="1177747" y="5399838"/>
                <a:ext cx="2596894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62734D-98AB-01E4-F84E-E545A6A55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747" y="5399838"/>
                <a:ext cx="2596894" cy="8778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D5BBD3-C1E8-C72A-E0DA-ADFCCBD033FC}"/>
                  </a:ext>
                </a:extLst>
              </p:cNvPr>
              <p:cNvSpPr/>
              <p:nvPr/>
            </p:nvSpPr>
            <p:spPr>
              <a:xfrm>
                <a:off x="6026507" y="5399838"/>
                <a:ext cx="2596894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D5BBD3-C1E8-C72A-E0DA-ADFCCBD03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507" y="5399838"/>
                <a:ext cx="2596894" cy="8778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8AE198-46FA-9698-632B-3E22F9744AC1}"/>
                  </a:ext>
                </a:extLst>
              </p:cNvPr>
              <p:cNvSpPr/>
              <p:nvPr/>
            </p:nvSpPr>
            <p:spPr>
              <a:xfrm>
                <a:off x="6026507" y="2215288"/>
                <a:ext cx="2596894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8AE198-46FA-9698-632B-3E22F9744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507" y="2215288"/>
                <a:ext cx="2596894" cy="8778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3877C8-8584-95B8-26EE-3C4DFBB509AF}"/>
                  </a:ext>
                </a:extLst>
              </p:cNvPr>
              <p:cNvSpPr/>
              <p:nvPr/>
            </p:nvSpPr>
            <p:spPr>
              <a:xfrm>
                <a:off x="6026507" y="563271"/>
                <a:ext cx="2596894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3877C8-8584-95B8-26EE-3C4DFBB50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507" y="563271"/>
                <a:ext cx="2596894" cy="8778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C9C17D-56AB-6517-BC21-F97FD1972326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2476194" y="1441095"/>
            <a:ext cx="1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2CE9C9-9D0F-9BA2-EBF6-DE440FD87AFA}"/>
              </a:ext>
            </a:extLst>
          </p:cNvPr>
          <p:cNvSpPr txBox="1"/>
          <p:nvPr/>
        </p:nvSpPr>
        <p:spPr>
          <a:xfrm>
            <a:off x="2538374" y="1697127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投影</a:t>
            </a:r>
            <a:r>
              <a:rPr lang="en-US" altLang="zh-CN" dirty="0"/>
              <a:t>(Project)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2C014B-22E4-7AC8-4744-D865F7112F91}"/>
              </a:ext>
            </a:extLst>
          </p:cNvPr>
          <p:cNvSpPr txBox="1"/>
          <p:nvPr/>
        </p:nvSpPr>
        <p:spPr>
          <a:xfrm>
            <a:off x="2538374" y="3429000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投影</a:t>
            </a:r>
            <a:r>
              <a:rPr lang="en-US" altLang="zh-CN" dirty="0"/>
              <a:t>(Project)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B7CCA3-F45B-46F0-9990-8EB2CDAE2FE2}"/>
              </a:ext>
            </a:extLst>
          </p:cNvPr>
          <p:cNvCxnSpPr/>
          <p:nvPr/>
        </p:nvCxnSpPr>
        <p:spPr>
          <a:xfrm flipH="1">
            <a:off x="2476193" y="3085185"/>
            <a:ext cx="1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F5476D-9E39-C1D2-051E-7E417E569AE6}"/>
              </a:ext>
            </a:extLst>
          </p:cNvPr>
          <p:cNvCxnSpPr/>
          <p:nvPr/>
        </p:nvCxnSpPr>
        <p:spPr>
          <a:xfrm flipH="1">
            <a:off x="2476192" y="4635315"/>
            <a:ext cx="1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B2D427-2F52-D982-5926-0DB4C930BE64}"/>
              </a:ext>
            </a:extLst>
          </p:cNvPr>
          <p:cNvSpPr txBox="1"/>
          <p:nvPr/>
        </p:nvSpPr>
        <p:spPr>
          <a:xfrm>
            <a:off x="2295754" y="4045087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164ECC-8200-FE30-756F-B475185D4DCF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7324954" y="1441095"/>
            <a:ext cx="0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60F4D7-C565-58B9-D6E9-17B25A9E05FD}"/>
              </a:ext>
            </a:extLst>
          </p:cNvPr>
          <p:cNvCxnSpPr/>
          <p:nvPr/>
        </p:nvCxnSpPr>
        <p:spPr>
          <a:xfrm flipV="1">
            <a:off x="7324954" y="4625645"/>
            <a:ext cx="0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EAB060-B6F2-3BB6-C5D2-BB4EB6E1CD82}"/>
              </a:ext>
            </a:extLst>
          </p:cNvPr>
          <p:cNvSpPr txBox="1"/>
          <p:nvPr/>
        </p:nvSpPr>
        <p:spPr>
          <a:xfrm>
            <a:off x="7122566" y="4061809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E52A6B-306F-C359-FCFE-60ECA0FB180F}"/>
              </a:ext>
            </a:extLst>
          </p:cNvPr>
          <p:cNvCxnSpPr/>
          <p:nvPr/>
        </p:nvCxnSpPr>
        <p:spPr>
          <a:xfrm flipV="1">
            <a:off x="7324954" y="3093112"/>
            <a:ext cx="0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BC0CB6-8888-811E-BB5B-0048BC8914A9}"/>
              </a:ext>
            </a:extLst>
          </p:cNvPr>
          <p:cNvSpPr txBox="1"/>
          <p:nvPr/>
        </p:nvSpPr>
        <p:spPr>
          <a:xfrm>
            <a:off x="7404812" y="3429000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提升</a:t>
            </a:r>
            <a:r>
              <a:rPr lang="en-US" altLang="zh-CN" dirty="0"/>
              <a:t>(Lift)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C0FAF7-5595-B9EE-C593-0D680FC2BE11}"/>
              </a:ext>
            </a:extLst>
          </p:cNvPr>
          <p:cNvSpPr txBox="1"/>
          <p:nvPr/>
        </p:nvSpPr>
        <p:spPr>
          <a:xfrm>
            <a:off x="7404812" y="1635599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提升</a:t>
            </a:r>
            <a:r>
              <a:rPr lang="en-US" altLang="zh-CN" dirty="0"/>
              <a:t>(Lift)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857C7B-6B51-F61F-DA40-83183FA4983A}"/>
              </a:ext>
            </a:extLst>
          </p:cNvPr>
          <p:cNvSpPr txBox="1"/>
          <p:nvPr/>
        </p:nvSpPr>
        <p:spPr>
          <a:xfrm>
            <a:off x="4270249" y="5399838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实根隔离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00E75E-A236-F462-F47F-C480D43F210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774641" y="5838750"/>
            <a:ext cx="22518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3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BD281-19D9-E296-53F4-E95DF0453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FA5389-4701-EB4D-F42C-07F4CC90FD9C}"/>
              </a:ext>
            </a:extLst>
          </p:cNvPr>
          <p:cNvSpPr/>
          <p:nvPr/>
        </p:nvSpPr>
        <p:spPr>
          <a:xfrm>
            <a:off x="2448153" y="3731178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单元传播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68BD8-6219-7C39-12B8-595884CE0288}"/>
              </a:ext>
            </a:extLst>
          </p:cNvPr>
          <p:cNvSpPr/>
          <p:nvPr/>
        </p:nvSpPr>
        <p:spPr>
          <a:xfrm>
            <a:off x="5375564" y="2143437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检查理论一致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63CCEB-449C-3DCC-1FC8-6EC683FD660F}"/>
              </a:ext>
            </a:extLst>
          </p:cNvPr>
          <p:cNvSpPr/>
          <p:nvPr/>
        </p:nvSpPr>
        <p:spPr>
          <a:xfrm>
            <a:off x="7843652" y="2143436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添加子句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22606-5397-349A-3C85-598295DFAFB0}"/>
              </a:ext>
            </a:extLst>
          </p:cNvPr>
          <p:cNvSpPr/>
          <p:nvPr/>
        </p:nvSpPr>
        <p:spPr>
          <a:xfrm>
            <a:off x="5375564" y="899741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分支决策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F66A49-B7D1-0F56-F7AA-13547CBC0CEF}"/>
              </a:ext>
            </a:extLst>
          </p:cNvPr>
          <p:cNvSpPr/>
          <p:nvPr/>
        </p:nvSpPr>
        <p:spPr>
          <a:xfrm>
            <a:off x="5329899" y="3731177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冲突分析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BDF0A8-54AC-CB7A-E7EB-E9DC65459934}"/>
              </a:ext>
            </a:extLst>
          </p:cNvPr>
          <p:cNvSpPr/>
          <p:nvPr/>
        </p:nvSpPr>
        <p:spPr>
          <a:xfrm>
            <a:off x="5331023" y="5016739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回退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979C16-016D-52A2-8CFE-015F730C66E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557504" y="4031635"/>
            <a:ext cx="8906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CC4E59-ACCA-5DB5-5DD1-DEFE19A93AC9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 flipV="1">
            <a:off x="4192115" y="4031635"/>
            <a:ext cx="113778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BD80F6-0E9F-1C50-5AA1-0DD961A5AF45}"/>
              </a:ext>
            </a:extLst>
          </p:cNvPr>
          <p:cNvCxnSpPr>
            <a:cxnSpLocks/>
            <a:stCxn id="9" idx="0"/>
            <a:endCxn id="17" idx="2"/>
          </p:cNvCxnSpPr>
          <p:nvPr/>
        </p:nvCxnSpPr>
        <p:spPr>
          <a:xfrm flipV="1">
            <a:off x="6247545" y="1500656"/>
            <a:ext cx="0" cy="642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C06BCAF-826C-3FD0-5489-8477CA49DECC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7119526" y="2443894"/>
            <a:ext cx="7241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CE8A837-8ABB-E940-CD3C-9D094C56E722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>
            <a:off x="6201880" y="4332092"/>
            <a:ext cx="1124" cy="684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B2D36CC-4244-B8A9-AF57-F9F22E42752F}"/>
              </a:ext>
            </a:extLst>
          </p:cNvPr>
          <p:cNvSpPr/>
          <p:nvPr/>
        </p:nvSpPr>
        <p:spPr>
          <a:xfrm>
            <a:off x="7718216" y="3731177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UNSAT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291349B-ED42-8B39-75C5-3743715D424D}"/>
              </a:ext>
            </a:extLst>
          </p:cNvPr>
          <p:cNvSpPr/>
          <p:nvPr/>
        </p:nvSpPr>
        <p:spPr>
          <a:xfrm>
            <a:off x="7843652" y="899740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SAT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660651C-361C-C3FC-1106-3B104D423AD9}"/>
              </a:ext>
            </a:extLst>
          </p:cNvPr>
          <p:cNvCxnSpPr>
            <a:cxnSpLocks/>
            <a:stCxn id="26" idx="1"/>
            <a:endCxn id="2" idx="2"/>
          </p:cNvCxnSpPr>
          <p:nvPr/>
        </p:nvCxnSpPr>
        <p:spPr>
          <a:xfrm rot="10800000">
            <a:off x="3320135" y="4332093"/>
            <a:ext cx="2010889" cy="9851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239BCB-F12C-74CC-9933-C424379FB49B}"/>
              </a:ext>
            </a:extLst>
          </p:cNvPr>
          <p:cNvCxnSpPr>
            <a:cxnSpLocks/>
            <a:stCxn id="17" idx="3"/>
            <a:endCxn id="46" idx="1"/>
          </p:cNvCxnSpPr>
          <p:nvPr/>
        </p:nvCxnSpPr>
        <p:spPr>
          <a:xfrm flipV="1">
            <a:off x="7119526" y="1200198"/>
            <a:ext cx="7241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BB5F0C3-4A03-7629-50B3-7C6227745419}"/>
              </a:ext>
            </a:extLst>
          </p:cNvPr>
          <p:cNvSpPr txBox="1"/>
          <p:nvPr/>
        </p:nvSpPr>
        <p:spPr>
          <a:xfrm>
            <a:off x="4718013" y="4004626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冲突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A94EE4-F113-3D9C-0962-2183673D960C}"/>
              </a:ext>
            </a:extLst>
          </p:cNvPr>
          <p:cNvSpPr txBox="1"/>
          <p:nvPr/>
        </p:nvSpPr>
        <p:spPr>
          <a:xfrm>
            <a:off x="4178795" y="2744350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一致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EA6590-6CAA-8A7F-F072-838DB7A93218}"/>
              </a:ext>
            </a:extLst>
          </p:cNvPr>
          <p:cNvSpPr txBox="1"/>
          <p:nvPr/>
        </p:nvSpPr>
        <p:spPr>
          <a:xfrm>
            <a:off x="5655502" y="1690500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一致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14C1CE-7D4C-05BE-78EF-715F45CE3C1D}"/>
              </a:ext>
            </a:extLst>
          </p:cNvPr>
          <p:cNvSpPr txBox="1"/>
          <p:nvPr/>
        </p:nvSpPr>
        <p:spPr>
          <a:xfrm>
            <a:off x="7101934" y="1955442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冲突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18E84D-7AD1-3239-517A-E15FFD10525A}"/>
              </a:ext>
            </a:extLst>
          </p:cNvPr>
          <p:cNvSpPr txBox="1"/>
          <p:nvPr/>
        </p:nvSpPr>
        <p:spPr>
          <a:xfrm>
            <a:off x="6694748" y="1465579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全部变量赋值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B00988-DFFA-2198-C01D-7131D80B3225}"/>
                  </a:ext>
                </a:extLst>
              </p:cNvPr>
              <p:cNvSpPr txBox="1"/>
              <p:nvPr/>
            </p:nvSpPr>
            <p:spPr>
              <a:xfrm>
                <a:off x="5764710" y="4516758"/>
                <a:ext cx="1631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B00988-DFFA-2198-C01D-7131D80B3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10" y="4516758"/>
                <a:ext cx="16312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921CAA-7DF7-DD5D-AF61-17AA6C3A91BC}"/>
                  </a:ext>
                </a:extLst>
              </p:cNvPr>
              <p:cNvSpPr txBox="1"/>
              <p:nvPr/>
            </p:nvSpPr>
            <p:spPr>
              <a:xfrm>
                <a:off x="6580355" y="4046493"/>
                <a:ext cx="1631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921CAA-7DF7-DD5D-AF61-17AA6C3A9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355" y="4046493"/>
                <a:ext cx="16312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6A88D55C-9128-65CB-6F3B-4279F5CF1C10}"/>
              </a:ext>
            </a:extLst>
          </p:cNvPr>
          <p:cNvSpPr/>
          <p:nvPr/>
        </p:nvSpPr>
        <p:spPr>
          <a:xfrm>
            <a:off x="2323708" y="474691"/>
            <a:ext cx="7388352" cy="28374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53D7091-4719-A2DA-BE25-29E9776FF43D}"/>
              </a:ext>
            </a:extLst>
          </p:cNvPr>
          <p:cNvSpPr/>
          <p:nvPr/>
        </p:nvSpPr>
        <p:spPr>
          <a:xfrm>
            <a:off x="2323708" y="3490115"/>
            <a:ext cx="7388352" cy="246814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B958A6-7ADC-FA9E-3651-7883D7EAC643}"/>
              </a:ext>
            </a:extLst>
          </p:cNvPr>
          <p:cNvSpPr txBox="1"/>
          <p:nvPr/>
        </p:nvSpPr>
        <p:spPr>
          <a:xfrm>
            <a:off x="2381316" y="484240"/>
            <a:ext cx="2055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理论求解器</a:t>
            </a:r>
            <a:endParaRPr lang="en-US" sz="2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863C31E-8B1D-6772-FEF4-A2A80FEB3B4C}"/>
              </a:ext>
            </a:extLst>
          </p:cNvPr>
          <p:cNvSpPr txBox="1"/>
          <p:nvPr/>
        </p:nvSpPr>
        <p:spPr>
          <a:xfrm>
            <a:off x="2381316" y="5496595"/>
            <a:ext cx="2055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CDCL</a:t>
            </a:r>
            <a:r>
              <a:rPr lang="zh-CN" altLang="en-US" sz="2400" b="1" dirty="0"/>
              <a:t>框架</a:t>
            </a:r>
            <a:endParaRPr lang="en-US" altLang="zh-CN" sz="2400" b="1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D8FBA89-1A21-3B15-A625-0F9DB2205E8B}"/>
              </a:ext>
            </a:extLst>
          </p:cNvPr>
          <p:cNvCxnSpPr>
            <a:stCxn id="16" idx="2"/>
            <a:endCxn id="2" idx="0"/>
          </p:cNvCxnSpPr>
          <p:nvPr/>
        </p:nvCxnSpPr>
        <p:spPr>
          <a:xfrm rot="5400000">
            <a:off x="5524471" y="540015"/>
            <a:ext cx="986827" cy="539549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B296CE0-D065-93ED-C8C8-287D0E487172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4192115" y="2443895"/>
            <a:ext cx="1183449" cy="15877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50F0C28-0298-6CB1-567C-7BC248ECE405}"/>
              </a:ext>
            </a:extLst>
          </p:cNvPr>
          <p:cNvSpPr/>
          <p:nvPr/>
        </p:nvSpPr>
        <p:spPr>
          <a:xfrm>
            <a:off x="2449350" y="899740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自由变量赋值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72BE5A-30AB-B98A-ACD9-EDD0309153BC}"/>
              </a:ext>
            </a:extLst>
          </p:cNvPr>
          <p:cNvCxnSpPr>
            <a:stCxn id="17" idx="1"/>
            <a:endCxn id="7" idx="3"/>
          </p:cNvCxnSpPr>
          <p:nvPr/>
        </p:nvCxnSpPr>
        <p:spPr>
          <a:xfrm flipH="1" flipV="1">
            <a:off x="4193312" y="1200198"/>
            <a:ext cx="11822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A8FDCBE-27E9-C6FE-5373-5BE1DFB91CF1}"/>
              </a:ext>
            </a:extLst>
          </p:cNvPr>
          <p:cNvCxnSpPr>
            <a:stCxn id="7" idx="2"/>
            <a:endCxn id="2" idx="0"/>
          </p:cNvCxnSpPr>
          <p:nvPr/>
        </p:nvCxnSpPr>
        <p:spPr>
          <a:xfrm rot="5400000">
            <a:off x="2205472" y="2615318"/>
            <a:ext cx="2230523" cy="119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640437-3AF4-98BB-8DD9-4F753879E554}"/>
              </a:ext>
            </a:extLst>
          </p:cNvPr>
          <p:cNvSpPr txBox="1"/>
          <p:nvPr/>
        </p:nvSpPr>
        <p:spPr>
          <a:xfrm>
            <a:off x="3917187" y="1470145"/>
            <a:ext cx="186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存在未赋值变量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1F6543-2D16-0F8D-842E-78741218A015}"/>
              </a:ext>
            </a:extLst>
          </p:cNvPr>
          <p:cNvCxnSpPr>
            <a:stCxn id="18" idx="3"/>
            <a:endCxn id="45" idx="1"/>
          </p:cNvCxnSpPr>
          <p:nvPr/>
        </p:nvCxnSpPr>
        <p:spPr>
          <a:xfrm>
            <a:off x="7073861" y="4031635"/>
            <a:ext cx="6443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42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3609C-6EA7-ECE1-E5C5-53AC716F71C9}"/>
              </a:ext>
            </a:extLst>
          </p:cNvPr>
          <p:cNvSpPr/>
          <p:nvPr/>
        </p:nvSpPr>
        <p:spPr>
          <a:xfrm>
            <a:off x="1338310" y="4729340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单元传播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9B4F2B-1650-58AA-5DEC-8D5EA23F1382}"/>
              </a:ext>
            </a:extLst>
          </p:cNvPr>
          <p:cNvSpPr/>
          <p:nvPr/>
        </p:nvSpPr>
        <p:spPr>
          <a:xfrm>
            <a:off x="1338310" y="3707787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算术和布尔变量赋值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DB650-94C6-551B-97D1-DA02BB661CA4}"/>
              </a:ext>
            </a:extLst>
          </p:cNvPr>
          <p:cNvSpPr/>
          <p:nvPr/>
        </p:nvSpPr>
        <p:spPr>
          <a:xfrm>
            <a:off x="4532827" y="2694952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冲突分析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25EBCD-7BF7-90A6-DC25-11D6FF0065A6}"/>
              </a:ext>
            </a:extLst>
          </p:cNvPr>
          <p:cNvSpPr/>
          <p:nvPr/>
        </p:nvSpPr>
        <p:spPr>
          <a:xfrm>
            <a:off x="1338310" y="2686234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更新可行域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AC2705-CDA1-4735-5A3C-3AD9C4A4DAE3}"/>
              </a:ext>
            </a:extLst>
          </p:cNvPr>
          <p:cNvSpPr/>
          <p:nvPr/>
        </p:nvSpPr>
        <p:spPr>
          <a:xfrm>
            <a:off x="6679630" y="4729340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排除胞腔</a:t>
            </a:r>
            <a:endParaRPr lang="en-US" altLang="zh-CN" dirty="0"/>
          </a:p>
          <a:p>
            <a:pPr algn="ctr"/>
            <a:r>
              <a:rPr lang="zh-CN" altLang="en-US" dirty="0"/>
              <a:t>学习子句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23D83B-30FD-22D8-5BE4-C99AA8DDE8D7}"/>
              </a:ext>
            </a:extLst>
          </p:cNvPr>
          <p:cNvSpPr/>
          <p:nvPr/>
        </p:nvSpPr>
        <p:spPr>
          <a:xfrm>
            <a:off x="1338310" y="1664681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区间约束传播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F67E07-52B1-57CF-F5B6-63628AC6BE69}"/>
              </a:ext>
            </a:extLst>
          </p:cNvPr>
          <p:cNvSpPr/>
          <p:nvPr/>
        </p:nvSpPr>
        <p:spPr>
          <a:xfrm>
            <a:off x="6679630" y="2686233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CAD</a:t>
            </a:r>
            <a:r>
              <a:rPr lang="zh-CN" altLang="en-US" dirty="0"/>
              <a:t>量词消去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54E89-A4E3-060D-2957-B397EB26A0C4}"/>
              </a:ext>
            </a:extLst>
          </p:cNvPr>
          <p:cNvSpPr/>
          <p:nvPr/>
        </p:nvSpPr>
        <p:spPr>
          <a:xfrm>
            <a:off x="4532827" y="1673401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UNSAT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03977B-E451-E96C-4584-C83B9C647571}"/>
              </a:ext>
            </a:extLst>
          </p:cNvPr>
          <p:cNvSpPr/>
          <p:nvPr/>
        </p:nvSpPr>
        <p:spPr>
          <a:xfrm>
            <a:off x="4532826" y="3716503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SAT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AAB3A2-9D46-DDCC-1D08-445EA387D6A1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2210291" y="4308702"/>
            <a:ext cx="0" cy="420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653CDF-47C5-86EB-16D7-300F990B49BF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V="1">
            <a:off x="2210291" y="3287149"/>
            <a:ext cx="0" cy="420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748374-B626-2DE6-28B0-D640BF819106}"/>
              </a:ext>
            </a:extLst>
          </p:cNvPr>
          <p:cNvCxnSpPr>
            <a:stCxn id="7" idx="0"/>
            <a:endCxn id="9" idx="2"/>
          </p:cNvCxnSpPr>
          <p:nvPr/>
        </p:nvCxnSpPr>
        <p:spPr>
          <a:xfrm flipV="1">
            <a:off x="2210291" y="2265596"/>
            <a:ext cx="0" cy="420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7D45A6A-7DE4-8878-4A14-422193765C46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082272" y="2995410"/>
            <a:ext cx="1450555" cy="20343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37328CB-3B99-4B24-4102-3C22EA2A5155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3082272" y="1965139"/>
            <a:ext cx="1450555" cy="10302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355B56-5367-BF26-C320-C2BD678966F8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6276789" y="2986691"/>
            <a:ext cx="402841" cy="8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BEC246-722C-A4F2-74DC-57BF273EDFBD}"/>
              </a:ext>
            </a:extLst>
          </p:cNvPr>
          <p:cNvCxnSpPr>
            <a:stCxn id="6" idx="0"/>
            <a:endCxn id="11" idx="2"/>
          </p:cNvCxnSpPr>
          <p:nvPr/>
        </p:nvCxnSpPr>
        <p:spPr>
          <a:xfrm flipV="1">
            <a:off x="5404808" y="2274316"/>
            <a:ext cx="0" cy="420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F0D6D4-76BD-E276-9A66-17A9630F7F07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7551611" y="3287148"/>
            <a:ext cx="0" cy="144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43EA3FC-D7B3-B9E0-92EF-1685BD7E0E09}"/>
              </a:ext>
            </a:extLst>
          </p:cNvPr>
          <p:cNvCxnSpPr>
            <a:stCxn id="8" idx="2"/>
            <a:endCxn id="4" idx="2"/>
          </p:cNvCxnSpPr>
          <p:nvPr/>
        </p:nvCxnSpPr>
        <p:spPr>
          <a:xfrm rot="5400000">
            <a:off x="4880951" y="2659595"/>
            <a:ext cx="12700" cy="534132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736766C-ACAE-EBEF-AE08-B51B78668E4A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3082272" y="4008245"/>
            <a:ext cx="1450554" cy="8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5A9C80F-4082-8674-6707-26DEC5084D75}"/>
              </a:ext>
            </a:extLst>
          </p:cNvPr>
          <p:cNvSpPr/>
          <p:nvPr/>
        </p:nvSpPr>
        <p:spPr>
          <a:xfrm>
            <a:off x="760837" y="1417722"/>
            <a:ext cx="5643294" cy="42843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2CB34A-CF67-A044-85C2-55C63D0AA8E6}"/>
              </a:ext>
            </a:extLst>
          </p:cNvPr>
          <p:cNvSpPr/>
          <p:nvPr/>
        </p:nvSpPr>
        <p:spPr>
          <a:xfrm>
            <a:off x="6562643" y="1417722"/>
            <a:ext cx="1981143" cy="42843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A4E912-943E-90C3-4E21-8CBB09559FCB}"/>
              </a:ext>
            </a:extLst>
          </p:cNvPr>
          <p:cNvSpPr txBox="1"/>
          <p:nvPr/>
        </p:nvSpPr>
        <p:spPr>
          <a:xfrm>
            <a:off x="4565707" y="5067859"/>
            <a:ext cx="2055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Search</a:t>
            </a:r>
            <a:r>
              <a:rPr lang="zh-CN" altLang="en-US" sz="2400" b="1" dirty="0"/>
              <a:t>模块</a:t>
            </a:r>
            <a:endParaRPr lang="en-US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8DA41E-AB30-7FEE-304D-7119014980AA}"/>
              </a:ext>
            </a:extLst>
          </p:cNvPr>
          <p:cNvSpPr txBox="1"/>
          <p:nvPr/>
        </p:nvSpPr>
        <p:spPr>
          <a:xfrm>
            <a:off x="6709881" y="1433848"/>
            <a:ext cx="2055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Explain</a:t>
            </a:r>
            <a:r>
              <a:rPr lang="zh-CN" altLang="en-US" sz="2400" b="1" dirty="0"/>
              <a:t>模块</a:t>
            </a:r>
            <a:endParaRPr lang="en-US" sz="2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D0B421-2830-D180-3841-230E05D62479}"/>
              </a:ext>
            </a:extLst>
          </p:cNvPr>
          <p:cNvSpPr txBox="1"/>
          <p:nvPr/>
        </p:nvSpPr>
        <p:spPr>
          <a:xfrm>
            <a:off x="2216641" y="4334351"/>
            <a:ext cx="186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一致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9AA5CC-CF16-13BD-C66A-92C1569AA998}"/>
              </a:ext>
            </a:extLst>
          </p:cNvPr>
          <p:cNvSpPr txBox="1"/>
          <p:nvPr/>
        </p:nvSpPr>
        <p:spPr>
          <a:xfrm>
            <a:off x="3082272" y="2297048"/>
            <a:ext cx="186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冲突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B7D16C-C976-ADF5-7472-89980CF6B43E}"/>
              </a:ext>
            </a:extLst>
          </p:cNvPr>
          <p:cNvSpPr txBox="1"/>
          <p:nvPr/>
        </p:nvSpPr>
        <p:spPr>
          <a:xfrm>
            <a:off x="3094973" y="4547154"/>
            <a:ext cx="186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冲突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5175AF-929C-3394-FAA8-EA25223C872A}"/>
              </a:ext>
            </a:extLst>
          </p:cNvPr>
          <p:cNvSpPr txBox="1"/>
          <p:nvPr/>
        </p:nvSpPr>
        <p:spPr>
          <a:xfrm>
            <a:off x="3011077" y="4008244"/>
            <a:ext cx="186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所有变量赋值</a:t>
            </a:r>
            <a:endParaRPr lang="en-US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F2A17D5-13D9-B0D6-1216-324A1A405370}"/>
              </a:ext>
            </a:extLst>
          </p:cNvPr>
          <p:cNvCxnSpPr>
            <a:stCxn id="9" idx="1"/>
            <a:endCxn id="4" idx="1"/>
          </p:cNvCxnSpPr>
          <p:nvPr/>
        </p:nvCxnSpPr>
        <p:spPr>
          <a:xfrm rot="10800000" flipV="1">
            <a:off x="1338310" y="1965138"/>
            <a:ext cx="12700" cy="306465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07A5D02-973F-95F7-251F-A34611FF5601}"/>
              </a:ext>
            </a:extLst>
          </p:cNvPr>
          <p:cNvSpPr txBox="1"/>
          <p:nvPr/>
        </p:nvSpPr>
        <p:spPr>
          <a:xfrm>
            <a:off x="1051823" y="3292715"/>
            <a:ext cx="186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一致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6BE404-3448-1B3D-79E6-AE5F7BEB72F9}"/>
              </a:ext>
            </a:extLst>
          </p:cNvPr>
          <p:cNvSpPr txBox="1"/>
          <p:nvPr/>
        </p:nvSpPr>
        <p:spPr>
          <a:xfrm>
            <a:off x="4113403" y="2306577"/>
            <a:ext cx="186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学习空子句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2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61417-FC28-36B1-1303-6BFB7E97A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E1C09D40-4AC6-F977-8207-EEACD041CE96}"/>
              </a:ext>
            </a:extLst>
          </p:cNvPr>
          <p:cNvSpPr/>
          <p:nvPr/>
        </p:nvSpPr>
        <p:spPr>
          <a:xfrm>
            <a:off x="2717279" y="213664"/>
            <a:ext cx="5709871" cy="59567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3C53868-08A3-7F92-832D-2408FDC8C402}"/>
              </a:ext>
            </a:extLst>
          </p:cNvPr>
          <p:cNvSpPr/>
          <p:nvPr/>
        </p:nvSpPr>
        <p:spPr>
          <a:xfrm>
            <a:off x="2989727" y="4235847"/>
            <a:ext cx="5327274" cy="12263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CDB799B-C4BD-FCE3-2B21-2DD52171F235}"/>
              </a:ext>
            </a:extLst>
          </p:cNvPr>
          <p:cNvSpPr/>
          <p:nvPr/>
        </p:nvSpPr>
        <p:spPr>
          <a:xfrm>
            <a:off x="2993068" y="1949399"/>
            <a:ext cx="5327274" cy="22099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2693CE0-70AF-AEE7-2330-775F8FCBD8E2}"/>
              </a:ext>
            </a:extLst>
          </p:cNvPr>
          <p:cNvSpPr/>
          <p:nvPr/>
        </p:nvSpPr>
        <p:spPr>
          <a:xfrm>
            <a:off x="2993068" y="366064"/>
            <a:ext cx="5327274" cy="14253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81CBF6-9F3F-F6F2-7BB8-7830DDDE8C8D}"/>
              </a:ext>
            </a:extLst>
          </p:cNvPr>
          <p:cNvSpPr/>
          <p:nvPr/>
        </p:nvSpPr>
        <p:spPr>
          <a:xfrm>
            <a:off x="3220323" y="530180"/>
            <a:ext cx="1927758" cy="72811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子句化简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9973B2-0950-94C5-D8A9-FE702A603372}"/>
              </a:ext>
            </a:extLst>
          </p:cNvPr>
          <p:cNvSpPr/>
          <p:nvPr/>
        </p:nvSpPr>
        <p:spPr>
          <a:xfrm>
            <a:off x="5559445" y="530180"/>
            <a:ext cx="1927758" cy="72811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线性变量替换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964A0C-1631-52AA-A48F-36C64A3A6993}"/>
              </a:ext>
            </a:extLst>
          </p:cNvPr>
          <p:cNvSpPr/>
          <p:nvPr/>
        </p:nvSpPr>
        <p:spPr>
          <a:xfrm>
            <a:off x="659347" y="352945"/>
            <a:ext cx="1845617" cy="10825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逻辑公式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29C93F-4164-7C52-537C-7A7E1F4AD54E}"/>
              </a:ext>
            </a:extLst>
          </p:cNvPr>
          <p:cNvSpPr/>
          <p:nvPr/>
        </p:nvSpPr>
        <p:spPr>
          <a:xfrm>
            <a:off x="3232651" y="2002142"/>
            <a:ext cx="1927758" cy="7281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计算并缓存变量边界信息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975E0-99FA-1BC9-C666-56806624D8BF}"/>
              </a:ext>
            </a:extLst>
          </p:cNvPr>
          <p:cNvSpPr/>
          <p:nvPr/>
        </p:nvSpPr>
        <p:spPr>
          <a:xfrm>
            <a:off x="3232651" y="2978200"/>
            <a:ext cx="1927758" cy="7281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选择最佳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迭代操作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5D26-C2F3-5A21-075F-E58317869375}"/>
              </a:ext>
            </a:extLst>
          </p:cNvPr>
          <p:cNvSpPr/>
          <p:nvPr/>
        </p:nvSpPr>
        <p:spPr>
          <a:xfrm>
            <a:off x="3232651" y="4370022"/>
            <a:ext cx="1927758" cy="72811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松弛等式约束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64EB0C-4E11-6108-A037-82DE1E26DF03}"/>
              </a:ext>
            </a:extLst>
          </p:cNvPr>
          <p:cNvSpPr/>
          <p:nvPr/>
        </p:nvSpPr>
        <p:spPr>
          <a:xfrm>
            <a:off x="5571773" y="2978200"/>
            <a:ext cx="1927758" cy="7281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执行操作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BEE249-7A65-AFC2-46C0-5E591188BD99}"/>
              </a:ext>
            </a:extLst>
          </p:cNvPr>
          <p:cNvSpPr/>
          <p:nvPr/>
        </p:nvSpPr>
        <p:spPr>
          <a:xfrm>
            <a:off x="5571773" y="2002142"/>
            <a:ext cx="1927758" cy="7281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更新邻居变量的边界信息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15681F-29DC-14C6-1F8D-787FD7B81691}"/>
              </a:ext>
            </a:extLst>
          </p:cNvPr>
          <p:cNvSpPr/>
          <p:nvPr/>
        </p:nvSpPr>
        <p:spPr>
          <a:xfrm>
            <a:off x="8738134" y="2959454"/>
            <a:ext cx="1927758" cy="728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02E104-935E-7F68-11E8-B369DF820910}"/>
              </a:ext>
            </a:extLst>
          </p:cNvPr>
          <p:cNvSpPr/>
          <p:nvPr/>
        </p:nvSpPr>
        <p:spPr>
          <a:xfrm>
            <a:off x="5571773" y="4370021"/>
            <a:ext cx="1927758" cy="72811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恢复精确解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F3C23-4C3B-33A8-8F25-2A73EE36FE0E}"/>
              </a:ext>
            </a:extLst>
          </p:cNvPr>
          <p:cNvCxnSpPr>
            <a:stCxn id="13" idx="6"/>
            <a:endCxn id="2" idx="1"/>
          </p:cNvCxnSpPr>
          <p:nvPr/>
        </p:nvCxnSpPr>
        <p:spPr>
          <a:xfrm>
            <a:off x="2504964" y="894237"/>
            <a:ext cx="71535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40E689-D345-77A2-75E4-2A36E46227E0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5148081" y="894238"/>
            <a:ext cx="411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F31F891-7976-8F45-68F2-C504AC32EF0C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rot="5400000">
            <a:off x="4988004" y="466821"/>
            <a:ext cx="743847" cy="23267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225BAE-5CD7-4A19-D205-09FB71E236FD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4196530" y="2730257"/>
            <a:ext cx="0" cy="247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18951B-2256-9F90-1003-A48F28E0D437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4196530" y="3706315"/>
            <a:ext cx="0" cy="663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804E3B7-1533-E012-1EB3-B3BA9768AD58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5160409" y="3342258"/>
            <a:ext cx="411364" cy="13918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673A93-0875-28B5-6F62-7B53CF5B450F}"/>
              </a:ext>
            </a:extLst>
          </p:cNvPr>
          <p:cNvCxnSpPr>
            <a:stCxn id="21" idx="0"/>
            <a:endCxn id="22" idx="2"/>
          </p:cNvCxnSpPr>
          <p:nvPr/>
        </p:nvCxnSpPr>
        <p:spPr>
          <a:xfrm flipV="1">
            <a:off x="6535652" y="2730257"/>
            <a:ext cx="0" cy="247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29CE72-0625-2DE8-3343-533AB294C672}"/>
              </a:ext>
            </a:extLst>
          </p:cNvPr>
          <p:cNvCxnSpPr>
            <a:stCxn id="22" idx="1"/>
            <a:endCxn id="15" idx="3"/>
          </p:cNvCxnSpPr>
          <p:nvPr/>
        </p:nvCxnSpPr>
        <p:spPr>
          <a:xfrm flipH="1">
            <a:off x="5160409" y="2366200"/>
            <a:ext cx="411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64133E-725C-7FA9-C2BE-3E3596A57D06}"/>
              </a:ext>
            </a:extLst>
          </p:cNvPr>
          <p:cNvCxnSpPr>
            <a:stCxn id="21" idx="3"/>
            <a:endCxn id="5" idx="1"/>
          </p:cNvCxnSpPr>
          <p:nvPr/>
        </p:nvCxnSpPr>
        <p:spPr>
          <a:xfrm flipV="1">
            <a:off x="7499531" y="3323512"/>
            <a:ext cx="1238603" cy="18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E62CD5-D59B-2D4C-1943-15B20E617F66}"/>
              </a:ext>
            </a:extLst>
          </p:cNvPr>
          <p:cNvCxnSpPr>
            <a:stCxn id="21" idx="2"/>
            <a:endCxn id="6" idx="0"/>
          </p:cNvCxnSpPr>
          <p:nvPr/>
        </p:nvCxnSpPr>
        <p:spPr>
          <a:xfrm>
            <a:off x="6535652" y="3706315"/>
            <a:ext cx="0" cy="663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3184CC9-0F0B-8B68-AB38-27310CA083CF}"/>
              </a:ext>
            </a:extLst>
          </p:cNvPr>
          <p:cNvCxnSpPr>
            <a:stCxn id="6" idx="3"/>
            <a:endCxn id="5" idx="2"/>
          </p:cNvCxnSpPr>
          <p:nvPr/>
        </p:nvCxnSpPr>
        <p:spPr>
          <a:xfrm flipV="1">
            <a:off x="7499531" y="3687569"/>
            <a:ext cx="2202482" cy="10465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07A42A7-E762-3F10-7161-7577728BDF46}"/>
              </a:ext>
            </a:extLst>
          </p:cNvPr>
          <p:cNvSpPr txBox="1"/>
          <p:nvPr/>
        </p:nvSpPr>
        <p:spPr>
          <a:xfrm>
            <a:off x="3155665" y="3897646"/>
            <a:ext cx="205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超过复杂度阈值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9F4F66-F71B-92C7-E9FB-DF3DE0C9683C}"/>
              </a:ext>
            </a:extLst>
          </p:cNvPr>
          <p:cNvCxnSpPr>
            <a:stCxn id="16" idx="3"/>
            <a:endCxn id="21" idx="1"/>
          </p:cNvCxnSpPr>
          <p:nvPr/>
        </p:nvCxnSpPr>
        <p:spPr>
          <a:xfrm>
            <a:off x="5160409" y="3342258"/>
            <a:ext cx="411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AED0295-2A52-1AAD-51F4-1F0198A530A4}"/>
              </a:ext>
            </a:extLst>
          </p:cNvPr>
          <p:cNvSpPr txBox="1"/>
          <p:nvPr/>
        </p:nvSpPr>
        <p:spPr>
          <a:xfrm>
            <a:off x="5559445" y="3914025"/>
            <a:ext cx="205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存在松弛约束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B50CF8-9E7B-44FB-EC27-A2268445CA97}"/>
              </a:ext>
            </a:extLst>
          </p:cNvPr>
          <p:cNvSpPr txBox="1"/>
          <p:nvPr/>
        </p:nvSpPr>
        <p:spPr>
          <a:xfrm>
            <a:off x="7102414" y="5698607"/>
            <a:ext cx="156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LS_NRA</a:t>
            </a:r>
            <a:endParaRPr lang="en-US" sz="2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8E650B-5D27-6C6B-9F55-BCC9FC6160DE}"/>
              </a:ext>
            </a:extLst>
          </p:cNvPr>
          <p:cNvSpPr txBox="1"/>
          <p:nvPr/>
        </p:nvSpPr>
        <p:spPr>
          <a:xfrm>
            <a:off x="6910421" y="1354045"/>
            <a:ext cx="1998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预处理模块</a:t>
            </a:r>
            <a:endParaRPr lang="en-US" sz="2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405DA0-0DB2-0D3F-8D1F-1797B063F95C}"/>
              </a:ext>
            </a:extLst>
          </p:cNvPr>
          <p:cNvSpPr txBox="1"/>
          <p:nvPr/>
        </p:nvSpPr>
        <p:spPr>
          <a:xfrm>
            <a:off x="6947165" y="3754203"/>
            <a:ext cx="1998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主搜索模块</a:t>
            </a:r>
            <a:endParaRPr lang="en-US" sz="2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1DF32D-58BC-6A12-CB46-439583CA5ACE}"/>
              </a:ext>
            </a:extLst>
          </p:cNvPr>
          <p:cNvSpPr txBox="1"/>
          <p:nvPr/>
        </p:nvSpPr>
        <p:spPr>
          <a:xfrm>
            <a:off x="7089999" y="5061682"/>
            <a:ext cx="1998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松弛模块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4416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13472</TotalTime>
  <Words>517</Words>
  <Application>Microsoft Office PowerPoint</Application>
  <PresentationFormat>Widescreen</PresentationFormat>
  <Paragraphs>140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Zhonghan Wang</dc:creator>
  <cp:lastModifiedBy>Zhonghan Wang</cp:lastModifiedBy>
  <cp:revision>277</cp:revision>
  <dcterms:created xsi:type="dcterms:W3CDTF">2025-01-02T07:51:12Z</dcterms:created>
  <dcterms:modified xsi:type="dcterms:W3CDTF">2025-03-10T08:17:09Z</dcterms:modified>
</cp:coreProperties>
</file>