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85" r:id="rId3"/>
    <p:sldId id="274" r:id="rId4"/>
    <p:sldId id="277" r:id="rId5"/>
    <p:sldId id="275" r:id="rId6"/>
    <p:sldId id="279" r:id="rId7"/>
    <p:sldId id="278" r:id="rId8"/>
    <p:sldId id="283" r:id="rId9"/>
    <p:sldId id="276" r:id="rId10"/>
    <p:sldId id="259" r:id="rId11"/>
    <p:sldId id="280" r:id="rId12"/>
    <p:sldId id="260" r:id="rId13"/>
    <p:sldId id="261" r:id="rId14"/>
    <p:sldId id="28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1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5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46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6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6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4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7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9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9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6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6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0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8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74ABCAD-9211-4502-B45B-6C1231E9D520}" type="datetimeFigureOut">
              <a:rPr lang="zh-CN" altLang="en-US" smtClean="0"/>
              <a:t>2014/9/22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8E7462-6316-4D9A-A472-B102B0E32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8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计算思维</a:t>
            </a:r>
            <a:endParaRPr lang="zh-CN" altLang="en-US" sz="8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364777" y="759654"/>
            <a:ext cx="9498841" cy="6098346"/>
          </a:xfrm>
          <a:prstGeom prst="rect">
            <a:avLst/>
          </a:prstGeom>
        </p:spPr>
        <p:txBody>
          <a:bodyPr/>
          <a:lstStyle/>
          <a:p>
            <a:pPr marL="819150" indent="-457200">
              <a:buFont typeface="+mj-ea"/>
              <a:buAutoNum type="circleNumDbPlain" startAt="4"/>
              <a:defRPr/>
            </a:pPr>
            <a:r>
              <a:rPr lang="zh-CN" altLang="en-US" sz="2800" dirty="0">
                <a:latin typeface="+mn-ea"/>
              </a:rPr>
              <a:t>计算思维是一种选择合适的方式</a:t>
            </a:r>
            <a:r>
              <a:rPr lang="zh-CN" altLang="en-US" sz="2800" b="1" dirty="0">
                <a:latin typeface="+mn-ea"/>
              </a:rPr>
              <a:t>陈述</a:t>
            </a:r>
            <a:r>
              <a:rPr lang="zh-CN" altLang="en-US" sz="2800" dirty="0">
                <a:latin typeface="+mn-ea"/>
              </a:rPr>
              <a:t>一个问题，或对一个问题的相关方面</a:t>
            </a:r>
            <a:r>
              <a:rPr lang="zh-CN" altLang="en-US" sz="2800" b="1" dirty="0">
                <a:latin typeface="+mn-ea"/>
              </a:rPr>
              <a:t>建模</a:t>
            </a:r>
            <a:r>
              <a:rPr lang="zh-CN" altLang="en-US" sz="2800" dirty="0">
                <a:latin typeface="+mn-ea"/>
              </a:rPr>
              <a:t>使其易于处理的思维方法。</a:t>
            </a:r>
            <a:endParaRPr lang="en-US" altLang="zh-CN" sz="2800" dirty="0">
              <a:latin typeface="+mn-ea"/>
            </a:endParaRPr>
          </a:p>
          <a:p>
            <a:pPr marL="708025" indent="-346075">
              <a:buFont typeface="+mj-ea"/>
              <a:buAutoNum type="circleNumDbPlain" startAt="5"/>
              <a:defRPr/>
            </a:pPr>
            <a:r>
              <a:rPr lang="zh-CN" altLang="en-US" sz="2800" dirty="0" smtClean="0">
                <a:latin typeface="+mn-ea"/>
              </a:rPr>
              <a:t>计算</a:t>
            </a:r>
            <a:r>
              <a:rPr lang="zh-CN" altLang="en-US" sz="2800" dirty="0">
                <a:latin typeface="+mn-ea"/>
              </a:rPr>
              <a:t>思维是按照</a:t>
            </a:r>
            <a:r>
              <a:rPr lang="zh-CN" altLang="en-US" sz="2800" b="1" dirty="0">
                <a:latin typeface="+mn-ea"/>
              </a:rPr>
              <a:t>预防</a:t>
            </a:r>
            <a:r>
              <a:rPr lang="zh-CN" altLang="en-US" sz="2800" dirty="0">
                <a:latin typeface="+mn-ea"/>
              </a:rPr>
              <a:t>、</a:t>
            </a:r>
            <a:r>
              <a:rPr lang="zh-CN" altLang="en-US" sz="2800" b="1" dirty="0">
                <a:latin typeface="+mn-ea"/>
              </a:rPr>
              <a:t>保护</a:t>
            </a:r>
            <a:r>
              <a:rPr lang="zh-CN" altLang="en-US" sz="2800" dirty="0">
                <a:latin typeface="+mn-ea"/>
              </a:rPr>
              <a:t>及通过</a:t>
            </a:r>
            <a:r>
              <a:rPr lang="zh-CN" altLang="en-US" sz="2800" b="1" dirty="0">
                <a:latin typeface="+mn-ea"/>
              </a:rPr>
              <a:t>冗余</a:t>
            </a:r>
            <a:r>
              <a:rPr lang="zh-CN" altLang="en-US" sz="2800" dirty="0">
                <a:latin typeface="+mn-ea"/>
              </a:rPr>
              <a:t>、</a:t>
            </a:r>
            <a:r>
              <a:rPr lang="zh-CN" altLang="en-US" sz="2800" b="1" dirty="0">
                <a:latin typeface="+mn-ea"/>
              </a:rPr>
              <a:t>容错</a:t>
            </a:r>
            <a:r>
              <a:rPr lang="zh-CN" altLang="en-US" sz="2800" dirty="0">
                <a:latin typeface="+mn-ea"/>
              </a:rPr>
              <a:t>、</a:t>
            </a:r>
            <a:r>
              <a:rPr lang="zh-CN" altLang="en-US" sz="2800" b="1" dirty="0">
                <a:latin typeface="+mn-ea"/>
              </a:rPr>
              <a:t>纠错</a:t>
            </a:r>
            <a:r>
              <a:rPr lang="zh-CN" altLang="en-US" sz="2800" dirty="0">
                <a:latin typeface="+mn-ea"/>
              </a:rPr>
              <a:t>的方式，并从最坏情况进行系统恢复的一种思维方法。</a:t>
            </a:r>
            <a:endParaRPr lang="en-US" altLang="zh-CN" sz="2800" dirty="0">
              <a:latin typeface="+mn-ea"/>
            </a:endParaRPr>
          </a:p>
          <a:p>
            <a:pPr marL="708025" indent="-346075">
              <a:buFont typeface="+mj-ea"/>
              <a:buAutoNum type="circleNumDbPlain" startAt="5"/>
              <a:defRPr/>
            </a:pPr>
            <a:r>
              <a:rPr lang="zh-CN" altLang="en-US" sz="2800" dirty="0">
                <a:latin typeface="+mn-ea"/>
              </a:rPr>
              <a:t>计算思维是利用</a:t>
            </a:r>
            <a:r>
              <a:rPr lang="zh-CN" altLang="en-US" sz="2800" b="1" dirty="0">
                <a:latin typeface="+mn-ea"/>
              </a:rPr>
              <a:t>启发式</a:t>
            </a:r>
            <a:r>
              <a:rPr lang="zh-CN" altLang="en-US" sz="2800" dirty="0">
                <a:latin typeface="+mn-ea"/>
              </a:rPr>
              <a:t>推理寻求解答，即在不确定情况下的规划、学习和调度的思维方法。</a:t>
            </a:r>
          </a:p>
          <a:p>
            <a:pPr marL="708025" indent="-346075">
              <a:buFont typeface="+mj-ea"/>
              <a:buAutoNum type="circleNumDbPlain" startAt="5"/>
              <a:defRPr/>
            </a:pPr>
            <a:r>
              <a:rPr lang="zh-CN" altLang="en-US" sz="2800" dirty="0">
                <a:latin typeface="+mn-ea"/>
              </a:rPr>
              <a:t>计算思维是利用</a:t>
            </a:r>
            <a:r>
              <a:rPr lang="zh-CN" altLang="en-US" sz="2800" b="1" dirty="0">
                <a:latin typeface="+mn-ea"/>
              </a:rPr>
              <a:t>海量数据</a:t>
            </a:r>
            <a:r>
              <a:rPr lang="zh-CN" altLang="en-US" sz="2800" dirty="0">
                <a:latin typeface="+mn-ea"/>
              </a:rPr>
              <a:t>来加快计算，在时间和空间之间、在处理能力和存储容量之间进行折衷的思维方法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CA8783-CCB6-4678-AA64-AAF53C42D991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395785"/>
            <a:ext cx="10363826" cy="6332561"/>
          </a:xfrm>
        </p:spPr>
        <p:txBody>
          <a:bodyPr>
            <a:normAutofit/>
          </a:bodyPr>
          <a:lstStyle/>
          <a:p>
            <a:pPr marL="361950" indent="0"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61950" indent="-361950">
              <a:buFont typeface="+mj-lt"/>
              <a:buAutoNum type="arabicPeriod" startAt="3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计算思维的特征：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66713" indent="-4763">
              <a:buNone/>
              <a:defRPr/>
            </a:pPr>
            <a:r>
              <a:rPr lang="zh-CN" altLang="en-US" dirty="0">
                <a:latin typeface="+mn-ea"/>
              </a:rPr>
              <a:t>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概念化，不是程序化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12788" indent="11113">
              <a:buNone/>
              <a:defRPr/>
            </a:pPr>
            <a:r>
              <a:rPr lang="zh-CN" altLang="en-US" b="1" dirty="0">
                <a:latin typeface="+mn-ea"/>
              </a:rPr>
              <a:t>计算机科学不是计算机编程</a:t>
            </a:r>
            <a:r>
              <a:rPr lang="zh-CN" altLang="en-US" dirty="0">
                <a:latin typeface="+mn-ea"/>
              </a:rPr>
              <a:t>。像计算机科学家那样去思维意味着远远不止能为计算机编程，还要求能够在抽象的多个层次上思维。计算机科学不只是关于计算机，就像音乐产业不只是关于麦克风一样。</a:t>
            </a:r>
          </a:p>
          <a:p>
            <a:pPr marL="361950" indent="0">
              <a:buNone/>
              <a:defRPr/>
            </a:pPr>
            <a:r>
              <a:rPr lang="zh-CN" altLang="en-US" dirty="0">
                <a:latin typeface="+mn-ea"/>
              </a:rPr>
              <a:t>②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根本的，不是刻板的技能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12788" indent="11113">
              <a:buNone/>
              <a:defRPr/>
            </a:pPr>
            <a:r>
              <a:rPr lang="zh-CN" altLang="en-US" dirty="0">
                <a:latin typeface="+mn-ea"/>
              </a:rPr>
              <a:t>计算思维是一种根本技能，是每一个人为了在现代社会中发挥职能所必须掌握的。刻板的技能意味着简单的机械重复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704850">
              <a:buFont typeface="+mj-ea"/>
              <a:buAutoNum type="circleNumDbPlain" startAt="3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人的，不是计算机的思维</a:t>
            </a:r>
          </a:p>
          <a:p>
            <a:pPr marL="708025" indent="4763">
              <a:buNone/>
              <a:defRPr/>
            </a:pPr>
            <a:r>
              <a:rPr lang="zh-CN" altLang="en-US" dirty="0">
                <a:latin typeface="+mn-ea"/>
              </a:rPr>
              <a:t>计算思维是人类求解问题的一条途径，但决非要使人类像计算机那样地思考。计算机枯燥且沉闷，人类聪颖且富有想象力。是人类赋予计算机激情。计算机赋予人类强大的计算能力，人类应该好好的利用这种力量去解决各种需要大量计算的问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12788" indent="11113">
              <a:buNone/>
              <a:defRPr/>
            </a:pP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3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228299" y="559558"/>
            <a:ext cx="9703557" cy="58936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1950" indent="0">
              <a:buNone/>
              <a:defRPr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④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是思想，不是人造品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08025" indent="4763">
              <a:buNone/>
              <a:defRPr/>
            </a:pPr>
            <a:r>
              <a:rPr lang="zh-CN" altLang="en-US" sz="2400" dirty="0">
                <a:latin typeface="+mn-ea"/>
              </a:rPr>
              <a:t>不只是将我们生产的软硬件等人造物到处呈现给我们的生活，更重要的是计算的概念，它被人们用来问题求解、日常生活的管理，以及与他人进行交流和互动。</a:t>
            </a:r>
          </a:p>
          <a:p>
            <a:pPr marL="361950" indent="0"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⑤ 数学和工程思维的互补与融合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08025" indent="4763">
              <a:buNone/>
              <a:defRPr/>
            </a:pPr>
            <a:r>
              <a:rPr lang="zh-CN" altLang="en-US" sz="2400" dirty="0">
                <a:latin typeface="+mn-ea"/>
              </a:rPr>
              <a:t>计算机科学在本质上源自数学思维，它的形式化基础建筑于数学之上。计算机科学又从本质上源自工程思维，因为我们建造的是能够与实际世界互动的系统。所以设计思维是数学和工程思维的互补与融合。 </a:t>
            </a:r>
          </a:p>
          <a:p>
            <a:pPr marL="361950" indent="0"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⑥ 面向所有的人，所有地方</a:t>
            </a:r>
          </a:p>
          <a:p>
            <a:pPr marL="708025" indent="4763">
              <a:buNone/>
              <a:defRPr/>
            </a:pPr>
            <a:r>
              <a:rPr lang="zh-CN" altLang="en-US" sz="2400" dirty="0">
                <a:latin typeface="+mn-ea"/>
              </a:rPr>
              <a:t>当计算思维真正融入人类活动的整体时，它作为一个问题解决的有效工具，人人都应当掌握，处处都会被使用。</a:t>
            </a:r>
            <a:endParaRPr lang="en-US" altLang="zh-CN" sz="2400" dirty="0">
              <a:latin typeface="+mn-ea"/>
            </a:endParaRPr>
          </a:p>
          <a:p>
            <a:pPr marL="355600" indent="368300">
              <a:defRPr/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52B7EA-6308-4366-859A-9E81BF909768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323834" y="836613"/>
            <a:ext cx="9676262" cy="5688012"/>
          </a:xfrm>
          <a:prstGeom prst="rect">
            <a:avLst/>
          </a:prstGeom>
        </p:spPr>
        <p:txBody>
          <a:bodyPr/>
          <a:lstStyle/>
          <a:p>
            <a:pPr marL="361950" indent="-361950">
              <a:buFont typeface="+mj-lt"/>
              <a:buAutoNum type="arabicPeriod" startAt="4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计算思维对其他学科的影响：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627063" lvl="1" indent="-265113">
              <a:buNone/>
              <a:defRPr/>
            </a:pPr>
            <a:r>
              <a:rPr lang="zh-CN" altLang="en-US" dirty="0">
                <a:latin typeface="+mn-ea"/>
              </a:rPr>
              <a:t>①</a:t>
            </a:r>
            <a:r>
              <a:rPr lang="zh-CN" altLang="en-US" b="1" dirty="0">
                <a:latin typeface="+mn-ea"/>
              </a:rPr>
              <a:t>生物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霰弹枪算法（</a:t>
            </a:r>
            <a:r>
              <a:rPr lang="en-US" altLang="zh-CN" dirty="0">
                <a:latin typeface="+mn-ea"/>
              </a:rPr>
              <a:t>Shotgun algorithm</a:t>
            </a:r>
            <a:r>
              <a:rPr lang="zh-CN" altLang="en-US" dirty="0">
                <a:latin typeface="+mn-ea"/>
              </a:rPr>
              <a:t>）大大提高了人类基因组测序的速度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蛋白质结构可以用绳结来模拟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蛋白质动力学可以用计算过程来模拟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细胞和电路类似，是一个自动调节系统</a:t>
            </a:r>
          </a:p>
          <a:p>
            <a:pPr marL="627063" indent="-265113">
              <a:buNone/>
              <a:defRPr/>
            </a:pPr>
            <a:r>
              <a:rPr lang="zh-CN" altLang="en-US" sz="1800" dirty="0">
                <a:latin typeface="+mn-ea"/>
              </a:rPr>
              <a:t>②</a:t>
            </a:r>
            <a:r>
              <a:rPr lang="zh-CN" altLang="en-US" sz="1800" b="1" dirty="0">
                <a:latin typeface="+mn-ea"/>
              </a:rPr>
              <a:t>脑科学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人脑可以看作是一台计算机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视觉是一个反馈循环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用机器学习方法分析功能核磁共振（ </a:t>
            </a:r>
            <a:r>
              <a:rPr lang="en-US" altLang="zh-CN" dirty="0" err="1">
                <a:latin typeface="+mn-ea"/>
              </a:rPr>
              <a:t>fMRI</a:t>
            </a:r>
            <a:r>
              <a:rPr lang="zh-CN" altLang="en-US" dirty="0">
                <a:latin typeface="+mn-ea"/>
              </a:rPr>
              <a:t>）数据</a:t>
            </a:r>
          </a:p>
          <a:p>
            <a:pPr marL="627063" indent="-265113">
              <a:buNone/>
              <a:defRPr/>
            </a:pPr>
            <a:r>
              <a:rPr lang="zh-CN" altLang="en-US" sz="1800" dirty="0">
                <a:latin typeface="+mn-ea"/>
              </a:rPr>
              <a:t>③</a:t>
            </a:r>
            <a:r>
              <a:rPr lang="zh-CN" altLang="en-US" sz="1800" b="1" dirty="0">
                <a:latin typeface="+mn-ea"/>
              </a:rPr>
              <a:t>化学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用原子计算探索化学现象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用优化和搜索算法寻找优化化学反应条件和提高产量的</a:t>
            </a:r>
            <a:r>
              <a:rPr lang="zh-CN" altLang="en-US" dirty="0" smtClean="0">
                <a:latin typeface="+mn-ea"/>
              </a:rPr>
              <a:t>物质</a:t>
            </a:r>
            <a:endParaRPr lang="en-US" altLang="zh-CN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814D05-D3A0-463B-999A-6097EB31B9F3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zh-CN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791570"/>
            <a:ext cx="10363826" cy="5827594"/>
          </a:xfrm>
        </p:spPr>
        <p:txBody>
          <a:bodyPr>
            <a:normAutofit/>
          </a:bodyPr>
          <a:lstStyle/>
          <a:p>
            <a:pPr marL="627063" indent="-265113">
              <a:buNone/>
              <a:defRPr/>
            </a:pPr>
            <a:r>
              <a:rPr lang="zh-CN" altLang="en-US" sz="1800" dirty="0" smtClean="0">
                <a:latin typeface="+mn-ea"/>
              </a:rPr>
              <a:t>④</a:t>
            </a:r>
            <a:r>
              <a:rPr lang="zh-CN" altLang="en-US" sz="1800" b="1" dirty="0">
                <a:latin typeface="+mn-ea"/>
              </a:rPr>
              <a:t>地质学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“地球是一台模拟计算机” 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Boulton</a:t>
            </a:r>
            <a:r>
              <a:rPr lang="en-US" altLang="zh-CN" dirty="0">
                <a:latin typeface="+mn-ea"/>
              </a:rPr>
              <a:t>, Edinburgh)</a:t>
            </a: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用抽象边界和复杂性层次模拟地球和</a:t>
            </a:r>
            <a:r>
              <a:rPr lang="zh-CN" altLang="en-US" dirty="0" smtClean="0">
                <a:latin typeface="+mn-ea"/>
              </a:rPr>
              <a:t>大气层</a:t>
            </a:r>
            <a:endParaRPr lang="en-US" altLang="zh-CN" dirty="0">
              <a:latin typeface="+mn-ea"/>
            </a:endParaRPr>
          </a:p>
          <a:p>
            <a:pPr marL="627063" indent="-265113">
              <a:buNone/>
              <a:defRPr/>
            </a:pPr>
            <a:r>
              <a:rPr lang="zh-CN" altLang="en-US" sz="1800" dirty="0">
                <a:latin typeface="+mn-ea"/>
              </a:rPr>
              <a:t>⑤</a:t>
            </a:r>
            <a:r>
              <a:rPr lang="zh-CN" altLang="en-US" sz="1800" b="1" dirty="0">
                <a:latin typeface="+mn-ea"/>
              </a:rPr>
              <a:t>数学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发现 </a:t>
            </a:r>
            <a:r>
              <a:rPr lang="en-US" altLang="zh-CN" dirty="0">
                <a:latin typeface="+mn-ea"/>
              </a:rPr>
              <a:t>E8 </a:t>
            </a:r>
            <a:r>
              <a:rPr lang="zh-CN" altLang="en-US" dirty="0">
                <a:latin typeface="+mn-ea"/>
              </a:rPr>
              <a:t>李群 （</a:t>
            </a:r>
            <a:r>
              <a:rPr lang="en-US" altLang="zh-CN" dirty="0">
                <a:latin typeface="+mn-ea"/>
              </a:rPr>
              <a:t>E8 Lie Group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: </a:t>
            </a:r>
            <a:br>
              <a:rPr lang="en-US" altLang="zh-CN" dirty="0">
                <a:latin typeface="+mn-ea"/>
              </a:rPr>
            </a:br>
            <a:r>
              <a:rPr lang="en-US" altLang="zh-CN" sz="1600" dirty="0">
                <a:latin typeface="+mn-ea"/>
              </a:rPr>
              <a:t>--18</a:t>
            </a:r>
            <a:r>
              <a:rPr lang="zh-CN" altLang="en-US" sz="1600" dirty="0">
                <a:latin typeface="+mn-ea"/>
              </a:rPr>
              <a:t>位数学家，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年零</a:t>
            </a:r>
            <a:r>
              <a:rPr lang="en-US" altLang="zh-CN" sz="1600" dirty="0">
                <a:latin typeface="+mn-ea"/>
              </a:rPr>
              <a:t>77</a:t>
            </a:r>
            <a:r>
              <a:rPr lang="zh-CN" altLang="en-US" sz="1600" dirty="0">
                <a:latin typeface="+mn-ea"/>
              </a:rPr>
              <a:t>小时超级计算机机时（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千亿个数字）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证明四色定理</a:t>
            </a:r>
            <a:endParaRPr lang="en-US" altLang="zh-CN" dirty="0">
              <a:latin typeface="+mn-ea"/>
            </a:endParaRPr>
          </a:p>
          <a:p>
            <a:pPr marL="627063" indent="-265113">
              <a:buNone/>
              <a:defRPr/>
            </a:pPr>
            <a:r>
              <a:rPr lang="zh-CN" altLang="en-US" sz="1800" dirty="0">
                <a:latin typeface="+mn-ea"/>
              </a:rPr>
              <a:t>⑥</a:t>
            </a:r>
            <a:r>
              <a:rPr lang="zh-CN" altLang="en-US" sz="1800" b="1" dirty="0">
                <a:latin typeface="+mn-ea"/>
              </a:rPr>
              <a:t>工程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电子、土木、机械、航空航天等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计算高阶项可以提高精度，进而降低重量、减少浪费并节省制造成本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波音</a:t>
            </a:r>
            <a:r>
              <a:rPr lang="en-US" altLang="zh-CN" dirty="0">
                <a:latin typeface="+mn-ea"/>
              </a:rPr>
              <a:t>777</a:t>
            </a:r>
            <a:r>
              <a:rPr lang="zh-CN" altLang="en-US" dirty="0">
                <a:latin typeface="+mn-ea"/>
              </a:rPr>
              <a:t>飞机完全是采用计算机模拟测试的，没有经过风洞测试</a:t>
            </a:r>
            <a:endParaRPr lang="en-US" altLang="zh-CN" dirty="0">
              <a:latin typeface="+mn-ea"/>
            </a:endParaRPr>
          </a:p>
          <a:p>
            <a:pPr marL="627063" indent="-265113">
              <a:buNone/>
              <a:defRPr/>
            </a:pPr>
            <a:r>
              <a:rPr lang="zh-CN" altLang="en-US" sz="1800" dirty="0">
                <a:latin typeface="+mn-ea"/>
              </a:rPr>
              <a:t>⑦</a:t>
            </a:r>
            <a:r>
              <a:rPr lang="zh-CN" altLang="en-US" sz="1800" b="1" dirty="0">
                <a:latin typeface="+mn-ea"/>
              </a:rPr>
              <a:t>经济学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自动设计机制在电子商务中广泛采用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广告投放、在线拍卖、肾源交换等</a:t>
            </a:r>
            <a:r>
              <a:rPr lang="en-US" altLang="zh-CN" dirty="0">
                <a:latin typeface="+mn-ea"/>
              </a:rPr>
              <a:t>)</a:t>
            </a: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很多麻省理工学院的计算机科学博士在华尔街作金融分析师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4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992313" y="836613"/>
            <a:ext cx="8424862" cy="5905500"/>
          </a:xfrm>
          <a:prstGeom prst="rect">
            <a:avLst/>
          </a:prstGeom>
        </p:spPr>
        <p:txBody>
          <a:bodyPr/>
          <a:lstStyle/>
          <a:p>
            <a:pPr marL="627063" indent="-265113">
              <a:buNone/>
              <a:defRPr/>
            </a:pPr>
            <a:endParaRPr lang="en-US" altLang="zh-CN" dirty="0">
              <a:latin typeface="+mn-ea"/>
            </a:endParaRPr>
          </a:p>
          <a:p>
            <a:pPr marL="627063" indent="-265113">
              <a:buNone/>
              <a:defRPr/>
            </a:pPr>
            <a:r>
              <a:rPr lang="zh-CN" altLang="en-US" sz="1800" dirty="0">
                <a:latin typeface="+mn-ea"/>
              </a:rPr>
              <a:t>⑧</a:t>
            </a:r>
            <a:r>
              <a:rPr lang="zh-CN" altLang="en-US" sz="1800" b="1" dirty="0">
                <a:latin typeface="+mn-ea"/>
              </a:rPr>
              <a:t>社会科学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社交网络是</a:t>
            </a:r>
            <a:r>
              <a:rPr lang="en-US" altLang="zh-CN" dirty="0">
                <a:latin typeface="+mn-ea"/>
              </a:rPr>
              <a:t>MySpace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YouTube</a:t>
            </a:r>
            <a:r>
              <a:rPr lang="zh-CN" altLang="en-US" dirty="0">
                <a:latin typeface="+mn-ea"/>
              </a:rPr>
              <a:t>等发展壮大的原因之一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统计机器学习被用于推荐和声誉排名系统，例如</a:t>
            </a:r>
            <a:r>
              <a:rPr lang="en-US" altLang="zh-CN" dirty="0">
                <a:latin typeface="+mn-ea"/>
              </a:rPr>
              <a:t>Netflix</a:t>
            </a:r>
            <a:r>
              <a:rPr lang="zh-CN" altLang="en-US" dirty="0">
                <a:latin typeface="+mn-ea"/>
              </a:rPr>
              <a:t>和联名信用卡等</a:t>
            </a:r>
            <a:endParaRPr lang="en-US" altLang="zh-CN" dirty="0">
              <a:latin typeface="+mn-ea"/>
            </a:endParaRPr>
          </a:p>
          <a:p>
            <a:pPr marL="627063" lvl="1" indent="-265113">
              <a:buNone/>
              <a:defRPr/>
            </a:pPr>
            <a:r>
              <a:rPr lang="zh-CN" altLang="en-US" dirty="0">
                <a:latin typeface="+mn-ea"/>
              </a:rPr>
              <a:t>⑨</a:t>
            </a:r>
            <a:r>
              <a:rPr lang="zh-CN" altLang="en-US" b="1" dirty="0">
                <a:latin typeface="+mn-ea"/>
              </a:rPr>
              <a:t>医疗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机器人手术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电子病历系统需要隐私保护技术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可视化技术使虚拟结肠镜检查成为可能</a:t>
            </a:r>
            <a:endParaRPr lang="en-US" altLang="zh-CN" dirty="0">
              <a:latin typeface="+mn-ea"/>
            </a:endParaRPr>
          </a:p>
          <a:p>
            <a:pPr marL="627063" lvl="1" indent="-265113">
              <a:buNone/>
              <a:defRPr/>
            </a:pPr>
            <a:r>
              <a:rPr lang="zh-CN" altLang="en-US" dirty="0">
                <a:latin typeface="+mn-ea"/>
              </a:rPr>
              <a:t>⑩</a:t>
            </a:r>
            <a:r>
              <a:rPr lang="zh-CN" altLang="en-US" b="1" dirty="0">
                <a:latin typeface="+mn-ea"/>
              </a:rPr>
              <a:t>法学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斯坦福大学的</a:t>
            </a:r>
            <a:r>
              <a:rPr lang="en-US" altLang="zh-CN" dirty="0">
                <a:latin typeface="+mn-ea"/>
              </a:rPr>
              <a:t>CL</a:t>
            </a:r>
            <a:r>
              <a:rPr lang="zh-CN" altLang="en-US" dirty="0">
                <a:latin typeface="+mn-ea"/>
              </a:rPr>
              <a:t>方法包含了人工智能、时序逻辑、状态机、进程代数、</a:t>
            </a:r>
            <a:r>
              <a:rPr lang="en-US" altLang="zh-CN" dirty="0">
                <a:latin typeface="+mn-ea"/>
              </a:rPr>
              <a:t>Petri</a:t>
            </a:r>
            <a:r>
              <a:rPr lang="zh-CN" altLang="en-US" dirty="0">
                <a:latin typeface="+mn-ea"/>
              </a:rPr>
              <a:t>网等方面的内容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欺诈调查方面的</a:t>
            </a:r>
            <a:r>
              <a:rPr lang="en-US" altLang="zh-CN" dirty="0">
                <a:latin typeface="+mn-ea"/>
              </a:rPr>
              <a:t>POIROT </a:t>
            </a:r>
            <a:r>
              <a:rPr lang="zh-CN" altLang="en-US" dirty="0">
                <a:latin typeface="+mn-ea"/>
              </a:rPr>
              <a:t>项目为欧洲的法律系统建立了一个详细的本体论结构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关于犯罪现场调查的福尔摩斯</a:t>
            </a:r>
            <a:r>
              <a:rPr lang="zh-CN" altLang="en-US" dirty="0" smtClean="0">
                <a:latin typeface="+mn-ea"/>
              </a:rPr>
              <a:t>项目</a:t>
            </a:r>
            <a:endParaRPr lang="en-US" altLang="zh-CN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9358C9-12CD-4212-AF07-5D5A36731502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992314" y="836614"/>
            <a:ext cx="8207375" cy="5616575"/>
          </a:xfrm>
          <a:prstGeom prst="rect">
            <a:avLst/>
          </a:prstGeom>
        </p:spPr>
        <p:txBody>
          <a:bodyPr/>
          <a:lstStyle/>
          <a:p>
            <a:pPr marL="627063" lvl="1" indent="-265113">
              <a:buNone/>
              <a:defRPr/>
            </a:pPr>
            <a:r>
              <a:rPr lang="zh-CN" altLang="en-US" dirty="0" smtClean="0">
                <a:latin typeface="+mn-ea"/>
              </a:rPr>
              <a:t>⑪</a:t>
            </a:r>
            <a:r>
              <a:rPr lang="zh-CN" altLang="en-US" b="1" dirty="0">
                <a:latin typeface="+mn-ea"/>
              </a:rPr>
              <a:t>娱乐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游戏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电影</a:t>
            </a:r>
            <a:endParaRPr lang="en-US" altLang="zh-CN" dirty="0">
              <a:latin typeface="+mn-ea"/>
            </a:endParaRPr>
          </a:p>
          <a:p>
            <a:pPr marL="1254125" lvl="1" indent="-265113">
              <a:buNone/>
              <a:defRPr/>
            </a:pPr>
            <a:r>
              <a:rPr lang="en-US" altLang="zh-CN" dirty="0">
                <a:latin typeface="+mn-ea"/>
              </a:rPr>
              <a:t>--</a:t>
            </a:r>
            <a:r>
              <a:rPr lang="zh-CN" altLang="en-US" dirty="0">
                <a:latin typeface="+mn-ea"/>
              </a:rPr>
              <a:t>梦工厂用惠普的数据中心进行电影“怪物史莱克”和“马达加斯加”的渲染工作</a:t>
            </a:r>
            <a:endParaRPr lang="en-US" altLang="zh-CN" dirty="0">
              <a:latin typeface="+mn-ea"/>
            </a:endParaRPr>
          </a:p>
          <a:p>
            <a:pPr marL="1254125" lvl="1" indent="-265113">
              <a:buNone/>
              <a:defRPr/>
            </a:pPr>
            <a:r>
              <a:rPr lang="en-US" altLang="zh-CN" dirty="0">
                <a:latin typeface="+mn-ea"/>
              </a:rPr>
              <a:t>--</a:t>
            </a:r>
            <a:r>
              <a:rPr lang="zh-CN" altLang="en-US" dirty="0">
                <a:latin typeface="+mn-ea"/>
              </a:rPr>
              <a:t>卢卡斯电影公司用一个包含</a:t>
            </a:r>
            <a:r>
              <a:rPr lang="en-US" altLang="zh-CN" dirty="0">
                <a:latin typeface="+mn-ea"/>
              </a:rPr>
              <a:t>200</a:t>
            </a:r>
            <a:r>
              <a:rPr lang="zh-CN" altLang="en-US" dirty="0">
                <a:latin typeface="+mn-ea"/>
              </a:rPr>
              <a:t>个节点的数据中心制作电影“加勒比海盗”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marL="627063" lvl="1" indent="-265113">
              <a:buNone/>
              <a:defRPr/>
            </a:pPr>
            <a:endParaRPr lang="en-US" altLang="zh-CN" dirty="0">
              <a:latin typeface="+mn-ea"/>
            </a:endParaRPr>
          </a:p>
          <a:p>
            <a:pPr marL="627063" lvl="1" indent="-265113">
              <a:buNone/>
              <a:defRPr/>
            </a:pPr>
            <a:r>
              <a:rPr lang="zh-CN" altLang="en-US" dirty="0">
                <a:latin typeface="+mn-ea"/>
              </a:rPr>
              <a:t>⑫</a:t>
            </a:r>
            <a:r>
              <a:rPr lang="zh-CN" altLang="en-US" b="1" dirty="0">
                <a:latin typeface="+mn-ea"/>
              </a:rPr>
              <a:t>艺术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艺术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如喷绘机器人</a:t>
            </a:r>
            <a:r>
              <a:rPr lang="en-US" altLang="zh-CN" dirty="0" err="1">
                <a:latin typeface="+mn-ea"/>
              </a:rPr>
              <a:t>Robotticelli</a:t>
            </a:r>
            <a:r>
              <a:rPr lang="en-US" altLang="zh-CN" dirty="0">
                <a:latin typeface="+mn-ea"/>
              </a:rPr>
              <a:t>)</a:t>
            </a: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戏剧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音乐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摄影</a:t>
            </a:r>
            <a:endParaRPr lang="en-US" altLang="zh-CN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412190-DD62-47CB-9DD0-15BE01C0CEC4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433015" y="836614"/>
            <a:ext cx="9280477" cy="5616575"/>
          </a:xfrm>
          <a:prstGeom prst="rect">
            <a:avLst/>
          </a:prstGeom>
        </p:spPr>
        <p:txBody>
          <a:bodyPr/>
          <a:lstStyle/>
          <a:p>
            <a:pPr marL="627063" lvl="1" indent="-265113">
              <a:buNone/>
              <a:defRPr/>
            </a:pPr>
            <a:r>
              <a:rPr lang="zh-CN" altLang="en-US" dirty="0" smtClean="0">
                <a:latin typeface="+mn-ea"/>
              </a:rPr>
              <a:t>⑬</a:t>
            </a:r>
            <a:r>
              <a:rPr lang="zh-CN" altLang="en-US" b="1" dirty="0">
                <a:latin typeface="+mn-ea"/>
              </a:rPr>
              <a:t>体育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阿姆斯特朗的自行车载计算机追踪人车统计数据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en-US" altLang="zh-CN" dirty="0">
                <a:latin typeface="+mn-ea"/>
              </a:rPr>
              <a:t>Synergy Sports </a:t>
            </a:r>
            <a:r>
              <a:rPr lang="zh-CN" altLang="en-US" dirty="0">
                <a:latin typeface="+mn-ea"/>
              </a:rPr>
              <a:t>公司对</a:t>
            </a:r>
            <a:r>
              <a:rPr lang="en-US" altLang="zh-CN" dirty="0">
                <a:latin typeface="+mn-ea"/>
              </a:rPr>
              <a:t>NBA</a:t>
            </a:r>
            <a:r>
              <a:rPr lang="zh-CN" altLang="en-US" dirty="0">
                <a:latin typeface="+mn-ea"/>
              </a:rPr>
              <a:t>视频进行分析</a:t>
            </a:r>
            <a:endParaRPr lang="en-US" altLang="zh-CN" dirty="0">
              <a:latin typeface="+mn-ea"/>
            </a:endParaRPr>
          </a:p>
          <a:p>
            <a:pPr marL="627063" lvl="1" indent="-265113">
              <a:buNone/>
              <a:defRPr/>
            </a:pPr>
            <a:r>
              <a:rPr lang="zh-CN" altLang="en-US" dirty="0">
                <a:latin typeface="+mn-ea"/>
              </a:rPr>
              <a:t>⑭</a:t>
            </a:r>
            <a:r>
              <a:rPr lang="zh-CN" altLang="en-US" b="1" dirty="0">
                <a:latin typeface="+mn-ea"/>
              </a:rPr>
              <a:t>教育方面的启示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大学应该从新生课程入手</a:t>
            </a:r>
            <a:r>
              <a:rPr lang="en-US" altLang="zh-CN" dirty="0">
                <a:latin typeface="+mn-ea"/>
              </a:rPr>
              <a:t>--</a:t>
            </a:r>
            <a:r>
              <a:rPr lang="zh-CN" altLang="en-US" dirty="0">
                <a:latin typeface="+mn-ea"/>
              </a:rPr>
              <a:t>教授“象计算机科学家一样思考”课程，而不是“某程序设计”课程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让国家和国际组织参与到教学改革中，特别是</a:t>
            </a:r>
            <a:r>
              <a:rPr lang="en-US" altLang="zh-CN" dirty="0">
                <a:latin typeface="+mn-ea"/>
              </a:rPr>
              <a:t>K-12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ACM</a:t>
            </a:r>
            <a:r>
              <a:rPr lang="zh-CN" altLang="en-US" dirty="0">
                <a:latin typeface="+mn-ea"/>
              </a:rPr>
              <a:t>、 </a:t>
            </a:r>
            <a:r>
              <a:rPr lang="en-US" altLang="zh-CN" dirty="0">
                <a:latin typeface="+mn-ea"/>
              </a:rPr>
              <a:t>CSTA</a:t>
            </a:r>
            <a:r>
              <a:rPr lang="zh-CN" altLang="en-US" dirty="0">
                <a:latin typeface="+mn-ea"/>
              </a:rPr>
              <a:t>、 </a:t>
            </a:r>
            <a:r>
              <a:rPr lang="en-US" altLang="zh-CN" dirty="0">
                <a:latin typeface="+mn-ea"/>
              </a:rPr>
              <a:t>CRA</a:t>
            </a:r>
            <a:r>
              <a:rPr lang="zh-CN" altLang="en-US" dirty="0">
                <a:latin typeface="+mn-ea"/>
              </a:rPr>
              <a:t>等</a:t>
            </a:r>
            <a:endParaRPr lang="en-US" altLang="zh-CN" dirty="0">
              <a:latin typeface="+mn-ea"/>
            </a:endParaRPr>
          </a:p>
          <a:p>
            <a:pPr marL="627063" lvl="1" indent="-265113">
              <a:buNone/>
              <a:defRPr/>
            </a:pPr>
            <a:r>
              <a:rPr lang="zh-CN" altLang="en-US" dirty="0">
                <a:latin typeface="+mn-ea"/>
              </a:rPr>
              <a:t>⑮</a:t>
            </a:r>
            <a:r>
              <a:rPr lang="zh-CN" altLang="en-US" b="1" dirty="0">
                <a:latin typeface="+mn-ea"/>
              </a:rPr>
              <a:t>模拟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核试验模拟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dirty="0" err="1">
                <a:latin typeface="+mn-ea"/>
              </a:rPr>
              <a:t>Exascale</a:t>
            </a:r>
            <a:r>
              <a:rPr lang="zh-CN" altLang="en-US" dirty="0">
                <a:latin typeface="+mn-ea"/>
              </a:rPr>
              <a:t>计算对能源和环境进行建模和模拟</a:t>
            </a:r>
            <a:endParaRPr lang="en-US" altLang="zh-CN" dirty="0">
              <a:latin typeface="+mn-ea"/>
            </a:endParaRPr>
          </a:p>
          <a:p>
            <a:pPr marL="893763" lvl="1" indent="-265113">
              <a:defRPr/>
            </a:pPr>
            <a:r>
              <a:rPr lang="zh-CN" altLang="en-US" dirty="0">
                <a:latin typeface="+mn-ea"/>
              </a:rPr>
              <a:t>基于高性能计算机用计算科学模拟飓风，使科学家可以看到飓风的内部</a:t>
            </a:r>
            <a:endParaRPr lang="en-US" altLang="zh-CN" dirty="0">
              <a:latin typeface="+mn-ea"/>
            </a:endParaRPr>
          </a:p>
          <a:p>
            <a:pPr marL="627063" lvl="1" indent="-265113">
              <a:buNone/>
              <a:defRPr/>
            </a:pPr>
            <a:r>
              <a:rPr lang="zh-CN" altLang="en-US" dirty="0">
                <a:latin typeface="+mn-ea"/>
              </a:rPr>
              <a:t>⑯</a:t>
            </a:r>
            <a:r>
              <a:rPr lang="zh-CN" altLang="en-US" b="1" dirty="0">
                <a:latin typeface="+mn-ea"/>
              </a:rPr>
              <a:t>地震能否被有效模拟和预测？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8D2DCE-1FBD-41F6-890E-C511E18680A5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41946" y="1848477"/>
            <a:ext cx="10363200" cy="3424107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7030A0"/>
                </a:solidFill>
                <a:latin typeface="宋体" pitchFamily="2" charset="-122"/>
              </a:rPr>
              <a:t>计算思维教育的目的是培养一种思维习惯，一种像计算机科学家思考问题那样的习惯！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978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774825" y="188913"/>
            <a:ext cx="8713788" cy="698500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科学与科学思维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992312" y="1052514"/>
            <a:ext cx="8844009" cy="5648537"/>
          </a:xfrm>
          <a:prstGeom prst="rect">
            <a:avLst/>
          </a:prstGeom>
        </p:spPr>
        <p:txBody>
          <a:bodyPr/>
          <a:lstStyle/>
          <a:p>
            <a:pPr marL="265113" indent="-265113">
              <a:buFont typeface="+mj-lt"/>
              <a:buAutoNum type="arabicPeriod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科学与思维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542925" indent="-277813">
              <a:buFont typeface="+mj-ea"/>
              <a:buAutoNum type="circleNumDbPlain"/>
              <a:defRPr/>
            </a:pPr>
            <a:r>
              <a:rPr lang="zh-CN" altLang="en-US" sz="2400" dirty="0">
                <a:latin typeface="+mn-ea"/>
              </a:rPr>
              <a:t>达尔文曾给科学下过一个定义：“</a:t>
            </a:r>
            <a:r>
              <a:rPr lang="zh-CN" altLang="en-US" sz="2400" b="1" dirty="0">
                <a:latin typeface="+mn-ea"/>
              </a:rPr>
              <a:t>科学就是整理事实，从中发现规律，作出结论</a:t>
            </a:r>
            <a:r>
              <a:rPr lang="zh-CN" altLang="en-US" sz="2400" dirty="0">
                <a:latin typeface="+mn-ea"/>
              </a:rPr>
              <a:t>”。科学一般包含：</a:t>
            </a:r>
            <a:r>
              <a:rPr lang="zh-CN" altLang="en-US" sz="2400" b="1" dirty="0">
                <a:latin typeface="+mn-ea"/>
              </a:rPr>
              <a:t>自然科学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社会科学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latin typeface="+mn-ea"/>
              </a:rPr>
              <a:t>思维科学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542925" indent="-277813">
              <a:buFont typeface="+mj-ea"/>
              <a:buAutoNum type="circleNumDbPlain"/>
              <a:defRPr/>
            </a:pPr>
            <a:r>
              <a:rPr lang="zh-CN" altLang="en-US" sz="2400" b="1" dirty="0">
                <a:latin typeface="+mn-ea"/>
              </a:rPr>
              <a:t>思维是高级的心理活动形式</a:t>
            </a:r>
            <a:r>
              <a:rPr lang="zh-CN" altLang="en-US" sz="2400" dirty="0">
                <a:latin typeface="+mn-ea"/>
              </a:rPr>
              <a:t>。人脑对信息的处理包括</a:t>
            </a:r>
            <a:r>
              <a:rPr lang="zh-CN" altLang="en-US" sz="2400" b="1" dirty="0">
                <a:latin typeface="+mn-ea"/>
              </a:rPr>
              <a:t>分析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抽象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综合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概括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265113" indent="-265113">
              <a:buFont typeface="+mj-lt"/>
              <a:buAutoNum type="arabicPeriod" startAt="2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人类科学发现的三大支柱：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542925" indent="-277813">
              <a:buFont typeface="+mj-ea"/>
              <a:buAutoNum type="circleNumDbPlain"/>
              <a:defRPr/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理论科学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实验科学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latin typeface="+mn-ea"/>
              </a:rPr>
              <a:t>计算科学</a:t>
            </a:r>
            <a:r>
              <a:rPr lang="zh-CN" altLang="en-US" sz="2400" dirty="0">
                <a:latin typeface="+mn-ea"/>
              </a:rPr>
              <a:t>作为科学发现三大支柱，正推动着人类文明进步和科技发展。</a:t>
            </a:r>
            <a:endParaRPr lang="en-US" altLang="zh-CN" sz="2400" dirty="0">
              <a:latin typeface="+mn-ea"/>
            </a:endParaRPr>
          </a:p>
          <a:p>
            <a:pPr marL="542925" indent="-277813">
              <a:buFont typeface="+mj-ea"/>
              <a:buAutoNum type="circleNumDbPlain"/>
              <a:defRPr/>
            </a:pPr>
            <a:r>
              <a:rPr lang="zh-CN" altLang="en-US" sz="2400" dirty="0">
                <a:latin typeface="+mn-ea"/>
              </a:rPr>
              <a:t>该说法已被科学文献广泛引用，并在美国得到国会听证、联邦和私人企业报告的承同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4D435B-39C1-4F44-B33F-6F82C9270D7A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641445"/>
            <a:ext cx="10363826" cy="5923127"/>
          </a:xfrm>
        </p:spPr>
        <p:txBody>
          <a:bodyPr>
            <a:normAutofit lnSpcReduction="10000"/>
          </a:bodyPr>
          <a:lstStyle/>
          <a:p>
            <a:pPr marL="542925" indent="-277813">
              <a:buFont typeface="+mj-ea"/>
              <a:buAutoNum type="circleNumDbPlain"/>
              <a:defRPr/>
            </a:pPr>
            <a:endParaRPr lang="en-US" altLang="zh-CN" dirty="0">
              <a:latin typeface="+mn-ea"/>
            </a:endParaRPr>
          </a:p>
          <a:p>
            <a:pPr marL="265113" indent="-265113">
              <a:spcBef>
                <a:spcPts val="1200"/>
              </a:spcBef>
              <a:buFont typeface="+mj-lt"/>
              <a:buAutoNum type="arabicPeriod" startAt="3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一般而论，三种科学对应着三种思维：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542925" indent="-277813">
              <a:buFont typeface="+mj-ea"/>
              <a:buAutoNum type="circleNumDbPlain"/>
              <a:defRPr/>
            </a:pPr>
            <a:r>
              <a:rPr lang="zh-CN" altLang="en-US" sz="2800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理论科学 </a:t>
            </a:r>
            <a:r>
              <a:rPr lang="zh-CN" altLang="en-US" sz="2800" dirty="0">
                <a:latin typeface="+mn-ea"/>
              </a:rPr>
              <a:t>←→ </a:t>
            </a:r>
            <a:r>
              <a:rPr lang="zh-CN" altLang="en-US" sz="2800" b="1" dirty="0">
                <a:latin typeface="+mn-ea"/>
              </a:rPr>
              <a:t>理论思维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理论思维又叫</a:t>
            </a:r>
            <a:r>
              <a:rPr lang="zh-CN" altLang="en-US" sz="2800" b="1" dirty="0">
                <a:latin typeface="+mn-ea"/>
              </a:rPr>
              <a:t>推理思维</a:t>
            </a:r>
            <a:r>
              <a:rPr lang="zh-CN" altLang="en-US" sz="2800" dirty="0">
                <a:latin typeface="+mn-ea"/>
              </a:rPr>
              <a:t>，以推理和演绎为特征，以数学学科为代表。</a:t>
            </a:r>
            <a:endParaRPr lang="en-US" altLang="zh-CN" sz="2800" dirty="0">
              <a:latin typeface="+mn-ea"/>
            </a:endParaRPr>
          </a:p>
          <a:p>
            <a:pPr marL="542925" indent="-277813">
              <a:buFont typeface="+mj-ea"/>
              <a:buAutoNum type="circleNumDbPlain"/>
              <a:defRPr/>
            </a:pPr>
            <a:r>
              <a:rPr lang="zh-CN" altLang="en-US" sz="2800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实验科学</a:t>
            </a:r>
            <a:r>
              <a:rPr lang="zh-CN" altLang="en-US" sz="2800" dirty="0">
                <a:latin typeface="+mn-ea"/>
              </a:rPr>
              <a:t> ←→ </a:t>
            </a:r>
            <a:r>
              <a:rPr lang="zh-CN" altLang="en-US" sz="2800" b="1" dirty="0">
                <a:latin typeface="+mn-ea"/>
              </a:rPr>
              <a:t>实验思维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实验思维又叫</a:t>
            </a:r>
            <a:r>
              <a:rPr lang="zh-CN" altLang="en-US" sz="2800" b="1" dirty="0">
                <a:latin typeface="+mn-ea"/>
              </a:rPr>
              <a:t>实证思维</a:t>
            </a:r>
            <a:r>
              <a:rPr lang="zh-CN" altLang="en-US" sz="2800" dirty="0">
                <a:latin typeface="+mn-ea"/>
              </a:rPr>
              <a:t>，以观察和总结自然规律为特征，以物理学科为代表。</a:t>
            </a:r>
            <a:endParaRPr lang="en-US" altLang="zh-CN" sz="2800" dirty="0">
              <a:latin typeface="+mn-ea"/>
            </a:endParaRPr>
          </a:p>
          <a:p>
            <a:pPr marL="542925" indent="-277813">
              <a:buFont typeface="+mj-ea"/>
              <a:buAutoNum type="circleNumDbPlain"/>
              <a:defRPr/>
            </a:pPr>
            <a:r>
              <a:rPr lang="zh-CN" altLang="en-US" sz="2800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计算科学 </a:t>
            </a:r>
            <a:r>
              <a:rPr lang="zh-CN" altLang="en-US" sz="2800" dirty="0">
                <a:latin typeface="+mn-ea"/>
              </a:rPr>
              <a:t>←→ </a:t>
            </a:r>
            <a:r>
              <a:rPr lang="zh-CN" altLang="en-US" sz="2800" b="1" dirty="0">
                <a:latin typeface="+mn-ea"/>
              </a:rPr>
              <a:t>计算思维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计算思维又叫</a:t>
            </a:r>
            <a:r>
              <a:rPr lang="zh-CN" altLang="en-US" sz="2800" b="1" dirty="0">
                <a:latin typeface="+mn-ea"/>
              </a:rPr>
              <a:t>构造思维</a:t>
            </a:r>
            <a:r>
              <a:rPr lang="zh-CN" altLang="en-US" sz="2800" dirty="0">
                <a:latin typeface="+mn-ea"/>
              </a:rPr>
              <a:t>，以设计和构造为特征，以计算机学科为代表。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6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774825" y="188913"/>
            <a:ext cx="8713788" cy="698500"/>
          </a:xfrm>
        </p:spPr>
        <p:txBody>
          <a:bodyPr/>
          <a:lstStyle/>
          <a:p>
            <a:pPr algn="l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四、科学与科学思维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992314" y="981076"/>
            <a:ext cx="8207375" cy="56165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1950" indent="-361950">
              <a:buFont typeface="+mj-lt"/>
              <a:buAutoNum type="arabicPeriod" startAt="4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科学思维：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800" dirty="0">
                <a:latin typeface="+mn-ea"/>
              </a:rPr>
              <a:t>国科发财</a:t>
            </a:r>
            <a:r>
              <a:rPr lang="en-US" altLang="zh-CN" sz="1800" dirty="0">
                <a:latin typeface="+mn-ea"/>
              </a:rPr>
              <a:t>〔2008〕197</a:t>
            </a:r>
            <a:r>
              <a:rPr lang="zh-CN" altLang="en-US" sz="1800" dirty="0">
                <a:latin typeface="+mn-ea"/>
              </a:rPr>
              <a:t>号文</a:t>
            </a:r>
            <a:r>
              <a:rPr lang="en-US" altLang="zh-CN" sz="1800" dirty="0">
                <a:latin typeface="+mn-ea"/>
              </a:rPr>
              <a:t>《</a:t>
            </a:r>
            <a:r>
              <a:rPr lang="zh-CN" altLang="en-US" sz="1800" dirty="0">
                <a:latin typeface="+mn-ea"/>
              </a:rPr>
              <a:t>关于创新方法工作的若干意见</a:t>
            </a:r>
            <a:r>
              <a:rPr lang="en-US" altLang="zh-CN" sz="1800" dirty="0">
                <a:latin typeface="+mn-ea"/>
              </a:rPr>
              <a:t>》</a:t>
            </a:r>
            <a:r>
              <a:rPr lang="zh-CN" altLang="en-US" sz="1800" dirty="0">
                <a:latin typeface="+mn-ea"/>
              </a:rPr>
              <a:t>认为“科学思维不仅是一切科学研究和技术</a:t>
            </a:r>
            <a:r>
              <a:rPr lang="zh-CN" altLang="en-US" sz="1800" b="1" dirty="0">
                <a:latin typeface="+mn-ea"/>
              </a:rPr>
              <a:t>发展的起点</a:t>
            </a:r>
            <a:r>
              <a:rPr lang="zh-CN" altLang="en-US" sz="1800" dirty="0">
                <a:latin typeface="+mn-ea"/>
              </a:rPr>
              <a:t>，而且始终贯穿于科学研究和技术发展的全过程，是</a:t>
            </a:r>
            <a:r>
              <a:rPr lang="zh-CN" altLang="en-US" sz="1800" b="1" dirty="0">
                <a:latin typeface="+mn-ea"/>
              </a:rPr>
              <a:t>创新的灵魂</a:t>
            </a:r>
            <a:r>
              <a:rPr lang="zh-CN" altLang="en-US" sz="1800" dirty="0">
                <a:latin typeface="+mn-ea"/>
              </a:rPr>
              <a:t>”。</a:t>
            </a:r>
            <a:endParaRPr lang="en-US" altLang="zh-CN" dirty="0">
              <a:latin typeface="+mn-ea"/>
            </a:endParaRPr>
          </a:p>
          <a:p>
            <a:pPr marL="355600" indent="6350">
              <a:buNone/>
              <a:defRPr/>
            </a:pPr>
            <a:r>
              <a:rPr lang="zh-CN" altLang="en-US" sz="1800" dirty="0">
                <a:latin typeface="+mn-ea"/>
              </a:rPr>
              <a:t>① </a:t>
            </a:r>
            <a:r>
              <a:rPr lang="zh-CN" altLang="en-US" sz="1800" b="1" dirty="0">
                <a:latin typeface="+mn-ea"/>
              </a:rPr>
              <a:t>理论思维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708025" indent="4763">
              <a:buNone/>
              <a:defRPr/>
            </a:pPr>
            <a:r>
              <a:rPr lang="zh-CN" altLang="en-US" sz="1800" dirty="0">
                <a:latin typeface="+mn-ea"/>
              </a:rPr>
              <a:t>理论源于数学，理论思维支撑着所有的学科领域。正如数学一样，</a:t>
            </a:r>
            <a:r>
              <a:rPr lang="zh-CN" altLang="en-US" sz="1800" b="1" dirty="0">
                <a:latin typeface="+mn-ea"/>
              </a:rPr>
              <a:t>定义</a:t>
            </a:r>
            <a:r>
              <a:rPr lang="zh-CN" altLang="en-US" sz="1800" dirty="0">
                <a:latin typeface="+mn-ea"/>
              </a:rPr>
              <a:t>是理论思维的灵魂，</a:t>
            </a:r>
            <a:r>
              <a:rPr lang="zh-CN" altLang="en-US" sz="1800" b="1" dirty="0">
                <a:latin typeface="+mn-ea"/>
              </a:rPr>
              <a:t>定理</a:t>
            </a:r>
            <a:r>
              <a:rPr lang="zh-CN" altLang="en-US" sz="1800" dirty="0">
                <a:latin typeface="+mn-ea"/>
              </a:rPr>
              <a:t>和证明是它的精髓。</a:t>
            </a:r>
            <a:r>
              <a:rPr lang="zh-CN" altLang="en-US" sz="1800" b="1" dirty="0">
                <a:latin typeface="+mn-ea"/>
              </a:rPr>
              <a:t>公理化</a:t>
            </a:r>
            <a:r>
              <a:rPr lang="zh-CN" altLang="en-US" sz="1800" dirty="0">
                <a:latin typeface="+mn-ea"/>
              </a:rPr>
              <a:t>方法是最重要的理论思维方法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708025" lvl="1" indent="4763">
              <a:spcBef>
                <a:spcPts val="1000"/>
              </a:spcBef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以理论为基础的学科主要是指数学，数学是所有学科的基础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en-US" altLang="zh-CN" sz="1800" dirty="0">
              <a:latin typeface="+mn-ea"/>
            </a:endParaRPr>
          </a:p>
          <a:p>
            <a:pPr marL="355600" indent="6350">
              <a:buNone/>
              <a:defRPr/>
            </a:pPr>
            <a:r>
              <a:rPr lang="zh-CN" altLang="en-US" sz="1800" dirty="0">
                <a:latin typeface="+mn-ea"/>
              </a:rPr>
              <a:t>② </a:t>
            </a:r>
            <a:r>
              <a:rPr lang="zh-CN" altLang="en-US" sz="1800" b="1" dirty="0">
                <a:latin typeface="+mn-ea"/>
              </a:rPr>
              <a:t>实验思维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pPr marL="708025" indent="4763">
              <a:buNone/>
              <a:defRPr/>
            </a:pPr>
            <a:r>
              <a:rPr lang="zh-CN" altLang="en-US" sz="1800" dirty="0">
                <a:latin typeface="+mn-ea"/>
              </a:rPr>
              <a:t>实验思维的先驱是意大利科学家伽利略，被人们誉为“近代科学之父”。与理论思维不同，实验思维往往需要借助于某些</a:t>
            </a:r>
            <a:r>
              <a:rPr lang="zh-CN" altLang="en-US" sz="1800" b="1" dirty="0">
                <a:latin typeface="+mn-ea"/>
              </a:rPr>
              <a:t>特定的设备</a:t>
            </a:r>
            <a:r>
              <a:rPr lang="zh-CN" altLang="en-US" sz="1800" dirty="0">
                <a:latin typeface="+mn-ea"/>
              </a:rPr>
              <a:t>，并用它们来获取数据以供以后的分析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708025" lvl="1" indent="4763">
              <a:spcBef>
                <a:spcPts val="1000"/>
              </a:spcBef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以实验为基础的学科有物理、化学、地学、天文学、生物学、医学、农业科学、冶金、机械，以及由此派生的众多学科。</a:t>
            </a:r>
            <a:endParaRPr lang="zh-CN" altLang="en-US" dirty="0">
              <a:latin typeface="宋体" pitchFamily="2" charset="-122"/>
            </a:endParaRPr>
          </a:p>
          <a:p>
            <a:pPr marL="708025" indent="4763">
              <a:buNone/>
              <a:defRPr/>
            </a:pPr>
            <a:endParaRPr lang="en-US" altLang="zh-CN" sz="1800" dirty="0">
              <a:latin typeface="+mn-ea"/>
            </a:endParaRPr>
          </a:p>
          <a:p>
            <a:pPr marL="355600" indent="368300">
              <a:defRPr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3C274F-9F23-4641-974A-27AC2C1DD8D4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846162"/>
            <a:ext cx="10363826" cy="4945038"/>
          </a:xfrm>
        </p:spPr>
        <p:txBody>
          <a:bodyPr>
            <a:normAutofit lnSpcReduction="10000"/>
          </a:bodyPr>
          <a:lstStyle/>
          <a:p>
            <a:pPr marL="0" lvl="1" indent="45085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None/>
              <a:tabLst>
                <a:tab pos="1701800" algn="l"/>
              </a:tabLst>
            </a:pPr>
            <a:r>
              <a:rPr lang="zh-CN" altLang="en-US" sz="3600" dirty="0">
                <a:solidFill>
                  <a:srgbClr val="FF0000"/>
                </a:solidFill>
                <a:latin typeface="宋体" pitchFamily="2" charset="-122"/>
              </a:rPr>
              <a:t>东西方思维的差异：</a:t>
            </a:r>
            <a:endParaRPr lang="en-US" altLang="zh-CN" sz="3600" dirty="0">
              <a:solidFill>
                <a:srgbClr val="FF0000"/>
              </a:solidFill>
              <a:latin typeface="宋体" pitchFamily="2" charset="-122"/>
            </a:endParaRPr>
          </a:p>
          <a:p>
            <a:pPr marL="0" lvl="1" indent="45085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None/>
              <a:tabLst>
                <a:tab pos="1701800" algn="l"/>
              </a:tabLst>
            </a:pPr>
            <a:r>
              <a:rPr lang="zh-CN" altLang="en-US" sz="3600" dirty="0">
                <a:latin typeface="宋体" pitchFamily="2" charset="-122"/>
              </a:rPr>
              <a:t>西方是实证主义学派，东方是经验主义学派。 </a:t>
            </a:r>
          </a:p>
          <a:p>
            <a:pPr marL="0" lvl="1" indent="45085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None/>
              <a:tabLst>
                <a:tab pos="1701800" algn="l"/>
              </a:tabLst>
            </a:pPr>
            <a:r>
              <a:rPr lang="zh-CN" altLang="en-US" sz="3600" dirty="0">
                <a:latin typeface="宋体" pitchFamily="2" charset="-122"/>
              </a:rPr>
              <a:t>中医自成体系，广义的说也是一门科学。但是中医理论的基本出发点（阴阳学说，天人合一假设）不具备证伪性，所以在西方的哲学观念下不认为是科学体系。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2388" y="1214652"/>
            <a:ext cx="10863618" cy="4576548"/>
          </a:xfrm>
        </p:spPr>
        <p:txBody>
          <a:bodyPr>
            <a:normAutofit lnSpcReduction="10000"/>
          </a:bodyPr>
          <a:lstStyle/>
          <a:p>
            <a:pPr marL="355600" indent="6350">
              <a:buNone/>
              <a:defRPr/>
            </a:pPr>
            <a:r>
              <a:rPr lang="zh-CN" altLang="en-US" dirty="0">
                <a:latin typeface="+mn-ea"/>
              </a:rPr>
              <a:t>③ </a:t>
            </a:r>
            <a:r>
              <a:rPr lang="zh-CN" altLang="en-US" sz="3200" b="1" dirty="0">
                <a:latin typeface="+mn-ea"/>
              </a:rPr>
              <a:t>计算思维</a:t>
            </a:r>
            <a:r>
              <a:rPr lang="zh-CN" altLang="en-US" sz="3200" dirty="0">
                <a:latin typeface="+mn-ea"/>
              </a:rPr>
              <a:t>：</a:t>
            </a:r>
            <a:endParaRPr lang="en-US" altLang="zh-CN" sz="3200" dirty="0">
              <a:latin typeface="+mn-ea"/>
            </a:endParaRPr>
          </a:p>
          <a:p>
            <a:pPr marL="708025" indent="4763">
              <a:buNone/>
              <a:defRPr/>
            </a:pPr>
            <a:r>
              <a:rPr lang="zh-CN" altLang="en-US" sz="3200" dirty="0">
                <a:latin typeface="+mn-ea"/>
              </a:rPr>
              <a:t>计算思维是运用</a:t>
            </a:r>
            <a:r>
              <a:rPr lang="zh-CN" altLang="en-US" sz="3200" b="1" dirty="0">
                <a:latin typeface="+mn-ea"/>
              </a:rPr>
              <a:t>计算机科学</a:t>
            </a:r>
            <a:r>
              <a:rPr lang="zh-CN" altLang="en-US" sz="3200" dirty="0">
                <a:latin typeface="+mn-ea"/>
              </a:rPr>
              <a:t>的基础概念进行问题求解、系统设计以及</a:t>
            </a:r>
            <a:r>
              <a:rPr lang="zh-CN" altLang="en-US" sz="3200">
                <a:latin typeface="+mn-ea"/>
              </a:rPr>
              <a:t>人类行为</a:t>
            </a:r>
            <a:r>
              <a:rPr lang="zh-CN" altLang="en-US" sz="3200" smtClean="0">
                <a:latin typeface="+mn-ea"/>
              </a:rPr>
              <a:t>理解</a:t>
            </a:r>
            <a:r>
              <a:rPr lang="zh-CN" altLang="en-US" sz="3200">
                <a:latin typeface="+mn-ea"/>
              </a:rPr>
              <a:t>等</a:t>
            </a:r>
            <a:r>
              <a:rPr lang="zh-CN" altLang="en-US" sz="3200" smtClean="0">
                <a:latin typeface="+mn-ea"/>
              </a:rPr>
              <a:t>涵盖</a:t>
            </a:r>
            <a:r>
              <a:rPr lang="zh-CN" altLang="en-US" sz="3200" dirty="0">
                <a:latin typeface="+mn-ea"/>
              </a:rPr>
              <a:t>了计算机科学之广度的一系列思维活动</a:t>
            </a:r>
            <a:r>
              <a:rPr lang="zh-CN" altLang="en-US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pPr marL="708025" indent="4763">
              <a:buNone/>
              <a:defRPr/>
            </a:pPr>
            <a:endParaRPr lang="en-US" altLang="zh-CN" sz="3200" dirty="0">
              <a:latin typeface="+mn-ea"/>
            </a:endParaRPr>
          </a:p>
          <a:p>
            <a:pPr marL="708025" indent="4763">
              <a:buNone/>
              <a:defRPr/>
            </a:pPr>
            <a:r>
              <a:rPr lang="zh-CN" altLang="en-US" dirty="0">
                <a:latin typeface="宋体" pitchFamily="2" charset="-122"/>
              </a:rPr>
              <a:t>美国华裔女科学家</a:t>
            </a:r>
            <a:r>
              <a:rPr lang="zh-CN" altLang="en-US" dirty="0" smtClean="0">
                <a:latin typeface="宋体" pitchFamily="2" charset="-122"/>
              </a:rPr>
              <a:t>（周以真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Jeannette M. Wing</a:t>
            </a:r>
            <a:r>
              <a:rPr lang="zh-CN" altLang="en-US" dirty="0">
                <a:latin typeface="宋体" pitchFamily="2" charset="-122"/>
              </a:rPr>
              <a:t>）教授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</a:rPr>
              <a:t>      现任</a:t>
            </a:r>
            <a:r>
              <a:rPr lang="zh-CN" altLang="en-US" dirty="0">
                <a:latin typeface="宋体" pitchFamily="2" charset="-122"/>
              </a:rPr>
              <a:t>美国国家科学基金计算机与信息科学与工程学部</a:t>
            </a:r>
            <a:r>
              <a:rPr lang="zh-CN" altLang="en-US" dirty="0" smtClean="0">
                <a:latin typeface="宋体" pitchFamily="2" charset="-122"/>
              </a:rPr>
              <a:t>负责人</a:t>
            </a:r>
            <a:endParaRPr lang="en-US" altLang="zh-CN" dirty="0" smtClean="0">
              <a:latin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     </a:t>
            </a:r>
            <a:r>
              <a:rPr lang="zh-CN" altLang="en-US" dirty="0" smtClean="0">
                <a:latin typeface="宋体" pitchFamily="2" charset="-122"/>
              </a:rPr>
              <a:t>美国国家科学院</a:t>
            </a:r>
            <a:r>
              <a:rPr lang="zh-CN" altLang="en-US" dirty="0">
                <a:latin typeface="宋体" pitchFamily="2" charset="-122"/>
              </a:rPr>
              <a:t>计算机科学与通讯部门</a:t>
            </a:r>
            <a:r>
              <a:rPr lang="zh-CN" altLang="en-US" dirty="0" smtClean="0">
                <a:latin typeface="宋体" pitchFamily="2" charset="-122"/>
              </a:rPr>
              <a:t>主席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9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sz="4000" dirty="0">
                <a:latin typeface="宋体" pitchFamily="2" charset="-122"/>
              </a:rPr>
              <a:t>没有计算机之前，就有了计算思维的萌芽和表现，只是在有了计算机之后，计算思维的问题才被真正关注，得到突飞猛进的发展，成为现代人类必须掌握的基本思维</a:t>
            </a:r>
            <a:r>
              <a:rPr lang="zh-CN" altLang="zh-CN" sz="4000" dirty="0" smtClean="0">
                <a:latin typeface="宋体" pitchFamily="2" charset="-122"/>
              </a:rPr>
              <a:t>能力</a:t>
            </a:r>
            <a:r>
              <a:rPr lang="zh-CN" altLang="en-US" sz="4000" dirty="0">
                <a:latin typeface="宋体" pitchFamily="2" charset="-122"/>
              </a:rPr>
              <a:t>。</a:t>
            </a:r>
            <a:endParaRPr lang="zh-CN" altLang="en-US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5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774825" y="188913"/>
            <a:ext cx="8713788" cy="698500"/>
          </a:xfrm>
        </p:spPr>
        <p:txBody>
          <a:bodyPr/>
          <a:lstStyle/>
          <a:p>
            <a:pPr algn="l" eaLnBrk="1" hangingPunct="1"/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计算思维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1228300" y="908051"/>
            <a:ext cx="10058400" cy="5949949"/>
          </a:xfrm>
          <a:prstGeom prst="rect">
            <a:avLst/>
          </a:prstGeom>
        </p:spPr>
        <p:txBody>
          <a:bodyPr/>
          <a:lstStyle/>
          <a:p>
            <a:pPr marL="361950" indent="-361950">
              <a:buFont typeface="+mj-lt"/>
              <a:buAutoNum type="arabicPeriod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计算思维的定义：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55600" indent="368300">
              <a:buNone/>
              <a:defRPr/>
            </a:pPr>
            <a:r>
              <a:rPr lang="zh-CN" altLang="en-US" sz="2400" b="1" dirty="0">
                <a:latin typeface="+mn-ea"/>
              </a:rPr>
              <a:t>计算思维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Computational Thinking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CT</a:t>
            </a:r>
            <a:r>
              <a:rPr lang="zh-CN" altLang="en-US" sz="2400" dirty="0">
                <a:latin typeface="+mn-ea"/>
              </a:rPr>
              <a:t>）是运用计算机科学的基础概念去求解问题、设计系统和理解人类行为。</a:t>
            </a:r>
            <a:r>
              <a:rPr lang="en-US" altLang="zh-CN" sz="2400" dirty="0">
                <a:latin typeface="+mn-ea"/>
              </a:rPr>
              <a:t>CT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b="1" dirty="0">
                <a:latin typeface="+mn-ea"/>
              </a:rPr>
              <a:t>本质</a:t>
            </a:r>
            <a:r>
              <a:rPr lang="zh-CN" altLang="en-US" sz="2400" dirty="0">
                <a:latin typeface="+mn-ea"/>
              </a:rPr>
              <a:t>是抽象和自动化。它是如同所有人都具备</a:t>
            </a:r>
            <a:r>
              <a:rPr lang="zh-CN" altLang="en-US" sz="2400" b="1" dirty="0">
                <a:latin typeface="+mn-ea"/>
              </a:rPr>
              <a:t>“读、写、算”（简称</a:t>
            </a:r>
            <a:r>
              <a:rPr lang="en-US" altLang="zh-CN" sz="2400" b="1" dirty="0">
                <a:latin typeface="+mn-ea"/>
              </a:rPr>
              <a:t>3R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能力一样，都必须具备的思维能力。</a:t>
            </a:r>
            <a:endParaRPr lang="en-US" altLang="zh-CN" sz="2400" dirty="0">
              <a:latin typeface="+mn-ea"/>
            </a:endParaRPr>
          </a:p>
          <a:p>
            <a:pPr marL="361950" indent="-361950">
              <a:buFont typeface="+mj-lt"/>
              <a:buAutoNum type="arabicPeriod" startAt="2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计算思维的例子：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08025" indent="-346075">
              <a:buFont typeface="+mj-ea"/>
              <a:buAutoNum type="circleNumDbPlain"/>
              <a:defRPr/>
            </a:pPr>
            <a:r>
              <a:rPr lang="zh-CN" altLang="en-US" dirty="0">
                <a:latin typeface="+mn-ea"/>
              </a:rPr>
              <a:t>计算思维是通过</a:t>
            </a:r>
            <a:r>
              <a:rPr lang="zh-CN" altLang="en-US" b="1" dirty="0">
                <a:latin typeface="+mn-ea"/>
              </a:rPr>
              <a:t>约简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b="1" dirty="0">
                <a:latin typeface="+mn-ea"/>
              </a:rPr>
              <a:t>嵌入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b="1" dirty="0">
                <a:latin typeface="+mn-ea"/>
              </a:rPr>
              <a:t>转化</a:t>
            </a:r>
            <a:r>
              <a:rPr lang="zh-CN" altLang="en-US" dirty="0">
                <a:latin typeface="+mn-ea"/>
              </a:rPr>
              <a:t>和</a:t>
            </a:r>
            <a:r>
              <a:rPr lang="zh-CN" altLang="en-US" b="1" dirty="0">
                <a:latin typeface="+mn-ea"/>
              </a:rPr>
              <a:t>仿真</a:t>
            </a:r>
            <a:r>
              <a:rPr lang="zh-CN" altLang="en-US" dirty="0">
                <a:latin typeface="+mn-ea"/>
              </a:rPr>
              <a:t>等方法，把一个困难的问题阐释成如何求解它的思维方法。</a:t>
            </a:r>
          </a:p>
          <a:p>
            <a:pPr marL="708025" indent="-346075">
              <a:buFont typeface="+mj-ea"/>
              <a:buAutoNum type="circleNumDbPlain"/>
              <a:defRPr/>
            </a:pPr>
            <a:r>
              <a:rPr lang="zh-CN" altLang="en-US" dirty="0">
                <a:latin typeface="+mn-ea"/>
              </a:rPr>
              <a:t>计算思维是一种</a:t>
            </a:r>
            <a:r>
              <a:rPr lang="zh-CN" altLang="en-US" b="1" dirty="0">
                <a:latin typeface="+mn-ea"/>
              </a:rPr>
              <a:t>递归思维</a:t>
            </a:r>
            <a:r>
              <a:rPr lang="zh-CN" altLang="en-US" dirty="0">
                <a:latin typeface="+mn-ea"/>
              </a:rPr>
              <a:t>，是一种</a:t>
            </a:r>
            <a:r>
              <a:rPr lang="zh-CN" altLang="en-US" b="1" dirty="0">
                <a:latin typeface="+mn-ea"/>
              </a:rPr>
              <a:t>并行处理</a:t>
            </a:r>
            <a:r>
              <a:rPr lang="zh-CN" altLang="en-US" dirty="0">
                <a:latin typeface="+mn-ea"/>
              </a:rPr>
              <a:t>，是一种把代码译成数据又能把数据译成代码，是一种多维分析推广的类型检查方法。</a:t>
            </a:r>
          </a:p>
          <a:p>
            <a:pPr marL="708025" indent="-346075">
              <a:buFont typeface="+mj-ea"/>
              <a:buAutoNum type="circleNumDbPlain"/>
              <a:defRPr/>
            </a:pPr>
            <a:r>
              <a:rPr lang="zh-CN" altLang="en-US" dirty="0">
                <a:latin typeface="+mn-ea"/>
              </a:rPr>
              <a:t>计算思维是一种采用</a:t>
            </a:r>
            <a:r>
              <a:rPr lang="zh-CN" altLang="en-US" b="1" dirty="0">
                <a:latin typeface="+mn-ea"/>
              </a:rPr>
              <a:t>抽象</a:t>
            </a:r>
            <a:r>
              <a:rPr lang="zh-CN" altLang="en-US" dirty="0">
                <a:latin typeface="+mn-ea"/>
              </a:rPr>
              <a:t>和</a:t>
            </a:r>
            <a:r>
              <a:rPr lang="zh-CN" altLang="en-US" b="1" dirty="0">
                <a:latin typeface="+mn-ea"/>
              </a:rPr>
              <a:t>分解</a:t>
            </a:r>
            <a:r>
              <a:rPr lang="zh-CN" altLang="en-US" dirty="0">
                <a:latin typeface="+mn-ea"/>
              </a:rPr>
              <a:t>的方法来控制庞杂的任务或进行巨型复杂系统的设计，是基于关注点分离的方法（</a:t>
            </a:r>
            <a:r>
              <a:rPr lang="en-US" altLang="zh-CN" dirty="0" err="1">
                <a:latin typeface="+mn-ea"/>
              </a:rPr>
              <a:t>SoC</a:t>
            </a:r>
            <a:r>
              <a:rPr lang="zh-CN" altLang="en-US" dirty="0">
                <a:latin typeface="+mn-ea"/>
              </a:rPr>
              <a:t>方法）。</a:t>
            </a:r>
          </a:p>
          <a:p>
            <a:pPr marL="708025" indent="-346075">
              <a:defRPr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TC104033925[[fn=水滴]]</Template>
  <TotalTime>54</TotalTime>
  <Words>1362</Words>
  <Application>Microsoft Office PowerPoint</Application>
  <PresentationFormat>宽屏</PresentationFormat>
  <Paragraphs>126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华文楷体</vt:lpstr>
      <vt:lpstr>华文新魏</vt:lpstr>
      <vt:lpstr>宋体</vt:lpstr>
      <vt:lpstr>Arial</vt:lpstr>
      <vt:lpstr>Calibri</vt:lpstr>
      <vt:lpstr>Tw Cen MT</vt:lpstr>
      <vt:lpstr>水滴</vt:lpstr>
      <vt:lpstr>计算思维</vt:lpstr>
      <vt:lpstr>PowerPoint 演示文稿</vt:lpstr>
      <vt:lpstr>一、科学与科学思维(1)</vt:lpstr>
      <vt:lpstr>PowerPoint 演示文稿</vt:lpstr>
      <vt:lpstr>四、科学与科学思维(2)</vt:lpstr>
      <vt:lpstr>PowerPoint 演示文稿</vt:lpstr>
      <vt:lpstr>PowerPoint 演示文稿</vt:lpstr>
      <vt:lpstr>PowerPoint 演示文稿</vt:lpstr>
      <vt:lpstr>二、计算思维(1)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计算机思维</dc:title>
  <dc:creator>ty g</dc:creator>
  <cp:lastModifiedBy>ty g</cp:lastModifiedBy>
  <cp:revision>10</cp:revision>
  <dcterms:created xsi:type="dcterms:W3CDTF">2014-09-16T01:52:29Z</dcterms:created>
  <dcterms:modified xsi:type="dcterms:W3CDTF">2014-09-22T11:51:43Z</dcterms:modified>
</cp:coreProperties>
</file>