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7" r:id="rId6"/>
    <p:sldId id="258" r:id="rId7"/>
    <p:sldId id="259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95" autoAdjust="0"/>
  </p:normalViewPr>
  <p:slideViewPr>
    <p:cSldViewPr snapToGrid="0" snapToObjects="1">
      <p:cViewPr varScale="1">
        <p:scale>
          <a:sx n="79" d="100"/>
          <a:sy n="79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22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99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9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0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7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9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24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6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04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4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C21C-0D3E-C74D-930B-1158478028EF}" type="datetimeFigureOut">
              <a:rPr kumimoji="1" lang="zh-CN" altLang="en-US" smtClean="0"/>
              <a:t>20/4/18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F64-BFAC-1045-8CAF-1A5BA7069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91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606" y="423600"/>
            <a:ext cx="80083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</a:t>
            </a:r>
            <a:r>
              <a:rPr lang="zh-CN" altLang="en-US" dirty="0" smtClean="0"/>
              <a:t>小纤维检查数据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有病理 </a:t>
            </a:r>
            <a:r>
              <a:rPr lang="en-US" altLang="zh-CN" dirty="0" smtClean="0"/>
              <a:t>n=17</a:t>
            </a:r>
          </a:p>
          <a:p>
            <a:r>
              <a:rPr lang="zh-CN" altLang="en-US" dirty="0" smtClean="0"/>
              <a:t>有小纤维检查数据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胆囊有标本未送检 </a:t>
            </a:r>
            <a:r>
              <a:rPr lang="en-US" altLang="zh-CN" dirty="0" smtClean="0"/>
              <a:t>n=2</a:t>
            </a:r>
            <a:r>
              <a:rPr lang="zh-CN" altLang="en-US" dirty="0" smtClean="0"/>
              <a:t>，将该二人认为是正常肝脏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 </a:t>
            </a:r>
            <a:r>
              <a:rPr lang="en-US" altLang="zh-CN" dirty="0" smtClean="0"/>
              <a:t>n=19</a:t>
            </a: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22864"/>
              </p:ext>
            </p:extLst>
          </p:nvPr>
        </p:nvGraphicFramePr>
        <p:xfrm>
          <a:off x="585606" y="33860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&lt;5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nas</a:t>
                      </a:r>
                      <a:r>
                        <a:rPr lang="en-US" altLang="zh-CN" dirty="0" smtClean="0"/>
                        <a:t>&gt;=5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7" y="1822816"/>
            <a:ext cx="4381500" cy="90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2457" y="14934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其中一人小纤维结果异常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745713" y="1043157"/>
            <a:ext cx="45361" cy="45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5606" y="5157261"/>
            <a:ext cx="3651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个人里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人有糖尿病情况数据：</a:t>
            </a:r>
            <a:endParaRPr lang="en-US" altLang="zh-CN" dirty="0" smtClean="0"/>
          </a:p>
          <a:p>
            <a:r>
              <a:rPr lang="en-US" altLang="zh-CN" dirty="0" smtClean="0"/>
              <a:t>NGT </a:t>
            </a:r>
            <a:r>
              <a:rPr lang="zh-CN" altLang="en-US" dirty="0" smtClean="0"/>
              <a:t> </a:t>
            </a:r>
            <a:r>
              <a:rPr lang="en-US" altLang="zh-CN" dirty="0" smtClean="0"/>
              <a:t>n=3</a:t>
            </a:r>
            <a:endParaRPr lang="en-US" altLang="zh-CN" dirty="0" smtClean="0"/>
          </a:p>
          <a:p>
            <a:r>
              <a:rPr lang="en-US" altLang="zh-CN" dirty="0" smtClean="0"/>
              <a:t>IGR   </a:t>
            </a:r>
            <a:r>
              <a:rPr lang="en-US" altLang="zh-CN" dirty="0" smtClean="0"/>
              <a:t>n=4</a:t>
            </a:r>
            <a:endParaRPr lang="en-US" altLang="zh-CN" dirty="0" smtClean="0"/>
          </a:p>
          <a:p>
            <a:r>
              <a:rPr lang="en-US" altLang="zh-CN" dirty="0" smtClean="0"/>
              <a:t>T2DM  </a:t>
            </a:r>
            <a:r>
              <a:rPr lang="en-US" altLang="zh-CN" dirty="0" smtClean="0"/>
              <a:t>n=3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5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6702" y="34304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1" y="424401"/>
            <a:ext cx="3126490" cy="28887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75" y="604728"/>
            <a:ext cx="2934456" cy="2632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9" y="3799818"/>
            <a:ext cx="2989912" cy="29412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675" y="3982998"/>
            <a:ext cx="2932396" cy="26794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12815" y="2980132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8,8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21880" y="3831968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P=0.3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8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18392" y="4399329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7,8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979" y="371874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4401" y="40536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6" y="741206"/>
            <a:ext cx="3162300" cy="3086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9" y="774692"/>
            <a:ext cx="317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62" y="221894"/>
            <a:ext cx="2963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电刺激左足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电刺激右足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电刺激左手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电刺激右手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</a:t>
            </a:r>
          </a:p>
          <a:p>
            <a:r>
              <a:rPr lang="en-US" altLang="zh-TW" dirty="0" smtClean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电刺激左足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电刺激右足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电刺激左手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电刺激右手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01" y="2581996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。无法比较。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1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405" y="453546"/>
            <a:ext cx="8195201" cy="58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总结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:</a:t>
            </a: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正常组一共就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3</a:t>
            </a:r>
            <a:r>
              <a:rPr kumimoji="1" lang="zh-CN" altLang="en-US" dirty="0" smtClean="0">
                <a:latin typeface="宋体"/>
                <a:ea typeface="宋体"/>
                <a:cs typeface="宋体"/>
              </a:rPr>
              <a:t>个人，其中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dirty="0" smtClean="0">
                <a:latin typeface="宋体"/>
                <a:ea typeface="宋体"/>
                <a:cs typeface="宋体"/>
              </a:rPr>
              <a:t>个是</a:t>
            </a:r>
            <a:r>
              <a:rPr lang="zh-CN" altLang="en-US" dirty="0" smtClean="0"/>
              <a:t>胆囊有标本未送检</a:t>
            </a:r>
            <a:r>
              <a:rPr lang="zh-CN" altLang="en-US" dirty="0" smtClean="0"/>
              <a:t>，一个是黄春凤</a:t>
            </a:r>
            <a:r>
              <a:rPr lang="zh-CN" altLang="zh-CN" dirty="0" smtClean="0"/>
              <a:t>（</a:t>
            </a:r>
            <a:r>
              <a:rPr lang="zh-CN" altLang="en-US" dirty="0" smtClean="0"/>
              <a:t>临床有脂肪肝，肝穿结果无脂肪肝），严格的说</a:t>
            </a:r>
            <a:r>
              <a:rPr kumimoji="1" lang="zh-CN" altLang="en-US" dirty="0" smtClean="0">
                <a:latin typeface="宋体"/>
                <a:cs typeface="宋体"/>
              </a:rPr>
              <a:t>正常组</a:t>
            </a:r>
            <a:r>
              <a:rPr kumimoji="1" lang="zh-CN" altLang="en-US" dirty="0" smtClean="0">
                <a:latin typeface="宋体"/>
                <a:cs typeface="宋体"/>
              </a:rPr>
              <a:t>完全不靠谱。</a:t>
            </a:r>
            <a:endParaRPr kumimoji="1" lang="en-US" altLang="zh-CN" dirty="0" smtClean="0">
              <a:latin typeface="宋体"/>
              <a:cs typeface="宋体"/>
            </a:endParaRP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r>
              <a:rPr kumimoji="1" lang="zh-CN" altLang="en-US" dirty="0" smtClean="0">
                <a:latin typeface="宋体"/>
                <a:cs typeface="宋体"/>
              </a:rPr>
              <a:t>虽然检查项目较多，因样本量太小，基本只能分析</a:t>
            </a:r>
            <a:r>
              <a:rPr kumimoji="1" lang="en-US" altLang="zh-CN" dirty="0" smtClean="0">
                <a:latin typeface="宋体"/>
                <a:cs typeface="宋体"/>
              </a:rPr>
              <a:t>1.</a:t>
            </a:r>
            <a:r>
              <a:rPr kumimoji="1" lang="zh-CN" altLang="en-US" dirty="0" smtClean="0">
                <a:latin typeface="宋体"/>
                <a:cs typeface="宋体"/>
              </a:rPr>
              <a:t>冷热觉</a:t>
            </a:r>
            <a:r>
              <a:rPr kumimoji="1" lang="zh-CN" altLang="en-US" dirty="0">
                <a:latin typeface="宋体"/>
                <a:cs typeface="宋体"/>
              </a:rPr>
              <a:t>、</a:t>
            </a:r>
            <a:r>
              <a:rPr kumimoji="1" lang="zh-CN" altLang="en-US" dirty="0" smtClean="0">
                <a:latin typeface="宋体"/>
                <a:cs typeface="宋体"/>
              </a:rPr>
              <a:t>冷热痛觉检查，</a:t>
            </a:r>
            <a:r>
              <a:rPr kumimoji="1" lang="en-US" altLang="zh-CN" dirty="0" smtClean="0">
                <a:latin typeface="宋体"/>
                <a:cs typeface="宋体"/>
              </a:rPr>
              <a:t>2.</a:t>
            </a:r>
            <a:r>
              <a:rPr kumimoji="1" lang="zh-CN" altLang="en-US" dirty="0" smtClean="0">
                <a:latin typeface="宋体"/>
                <a:cs typeface="宋体"/>
              </a:rPr>
              <a:t>振动感觉检查。</a:t>
            </a:r>
            <a:endParaRPr kumimoji="1" lang="en-US" altLang="zh-CN" dirty="0" smtClean="0">
              <a:latin typeface="宋体"/>
              <a:cs typeface="宋体"/>
            </a:endParaRPr>
          </a:p>
          <a:p>
            <a:pPr marL="1314450" lvl="2" indent="-400050">
              <a:lnSpc>
                <a:spcPct val="130000"/>
              </a:lnSpc>
              <a:buFont typeface="+mj-ea"/>
              <a:buAutoNum type="ea1JpnChsDbPeriod"/>
            </a:pPr>
            <a:r>
              <a:rPr kumimoji="1" lang="zh-CN" altLang="en-US" dirty="0" smtClean="0">
                <a:latin typeface="宋体"/>
                <a:cs typeface="宋体"/>
              </a:rPr>
              <a:t>诊断结果为异常者太少。</a:t>
            </a:r>
            <a:endParaRPr kumimoji="1" lang="en-US" altLang="zh-CN" dirty="0" smtClean="0">
              <a:latin typeface="宋体"/>
              <a:cs typeface="宋体"/>
            </a:endParaRPr>
          </a:p>
          <a:p>
            <a:pPr marL="1314450" lvl="2" indent="-400050">
              <a:lnSpc>
                <a:spcPct val="130000"/>
              </a:lnSpc>
              <a:buFont typeface="+mj-ea"/>
              <a:buAutoNum type="ea1JpnChsDbPeriod"/>
            </a:pPr>
            <a:r>
              <a:rPr kumimoji="1" lang="zh-CN" altLang="en-US" dirty="0" smtClean="0">
                <a:latin typeface="宋体"/>
                <a:cs typeface="宋体"/>
              </a:rPr>
              <a:t>计量资料分组比较统计学均无意义，趋势也不明显。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需要每个指标的正常参考范围：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marL="1314450" lvl="2" indent="-40005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因为许多报告中只有数值结果，没有诊断意见。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marL="1314450" lvl="2" indent="-40005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理论上异常诊断标准应为：冷觉和冷痛觉阈值低于正常参考值，热觉和热痛觉阈值高于正常参考值为异常。但郑玉林诊断结果为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下肢冷热觉阈值增高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”，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足背冷阈值均数实际明显低于其他人，可能实际上应描述为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下肢热觉阈值增高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，冷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觉阈值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减低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”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cs typeface="宋体"/>
              </a:rPr>
              <a:t>？</a:t>
            </a:r>
            <a:endParaRPr lang="en-US" altLang="zh-CN" dirty="0" smtClean="0">
              <a:solidFill>
                <a:srgbClr val="000000"/>
              </a:solidFill>
              <a:latin typeface="宋体"/>
              <a:cs typeface="宋体"/>
            </a:endParaRP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endParaRPr lang="en-US" altLang="zh-CN" dirty="0" smtClean="0">
              <a:solidFill>
                <a:srgbClr val="000000"/>
              </a:solidFill>
              <a:latin typeface="宋体"/>
              <a:cs typeface="宋体"/>
            </a:endParaRP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marL="400050" indent="-400050">
              <a:lnSpc>
                <a:spcPct val="130000"/>
              </a:lnSpc>
              <a:buFont typeface="+mj-ea"/>
              <a:buAutoNum type="ea1JpnChsDbPeriod"/>
            </a:pPr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249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56" y="1092850"/>
            <a:ext cx="6884044" cy="5765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0558" y="5555535"/>
            <a:ext cx="1727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其中有几份报告：</a:t>
            </a:r>
            <a:endParaRPr kumimoji="1" lang="en-US" altLang="zh-CN" sz="1400" dirty="0" smtClean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有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某项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检查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数据，但最后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无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该方面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诊断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，均作该检查正常来计算</a:t>
            </a:r>
            <a:endParaRPr kumimoji="1" lang="zh-CN" altLang="en-US" sz="1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557" y="154752"/>
            <a:ext cx="509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检查指标不齐全</a:t>
            </a:r>
            <a:r>
              <a:rPr kumimoji="1" lang="en-US" altLang="zh-CN" dirty="0" smtClean="0"/>
              <a:t>（</a:t>
            </a:r>
            <a:r>
              <a:rPr kumimoji="1" lang="zh-CN" altLang="en-US" dirty="0" smtClean="0"/>
              <a:t>见下一页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诊断意见不齐全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72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" y="2182432"/>
            <a:ext cx="5969000" cy="939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5641" y="1335849"/>
            <a:ext cx="4276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列代表分组：</a:t>
            </a:r>
            <a:r>
              <a:rPr lang="en-US" altLang="zh-CN" dirty="0" smtClean="0"/>
              <a:t>0=control,1=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&lt;5,2=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&gt;=5</a:t>
            </a:r>
          </a:p>
          <a:p>
            <a:r>
              <a:rPr lang="zh-CN" altLang="en-US" dirty="0" smtClean="0"/>
              <a:t>行代表 诊断结果描述：</a:t>
            </a:r>
            <a:r>
              <a:rPr lang="en-US" altLang="zh-CN" dirty="0" smtClean="0"/>
              <a:t>0=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1=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1" y="3365960"/>
            <a:ext cx="65405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41" y="4722568"/>
            <a:ext cx="5854700" cy="92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41" y="5916728"/>
            <a:ext cx="5156200" cy="901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941" y="0"/>
            <a:ext cx="6271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宋体"/>
                <a:ea typeface="宋体"/>
                <a:cs typeface="宋体"/>
              </a:rPr>
              <a:t>19</a:t>
            </a:r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人里</a:t>
            </a:r>
            <a:r>
              <a:rPr kumimoji="1" lang="zh-CN" altLang="zh-CN" sz="1600" dirty="0" smtClean="0">
                <a:latin typeface="宋体"/>
                <a:ea typeface="宋体"/>
                <a:cs typeface="宋体"/>
              </a:rPr>
              <a:t>：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行</a:t>
            </a:r>
            <a:r>
              <a:rPr kumimoji="1" lang="en-US" altLang="zh-CN" sz="16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冷热觉、冷痛觉和热痛觉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检查</a:t>
            </a:r>
            <a:r>
              <a:rPr lang="zh-CN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n=19</a:t>
            </a: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行 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振动感觉分析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检查</a:t>
            </a:r>
            <a:r>
              <a:rPr lang="zh-CN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n=15</a:t>
            </a: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行 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接触性热痛诱发电位（CHEP)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检查</a:t>
            </a:r>
            <a:r>
              <a:rPr lang="zh-CN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n=1</a:t>
            </a: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行 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SSR 电刺激</a:t>
            </a:r>
            <a:r>
              <a:rPr lang="zh-CN" altLang="en-US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检查：</a:t>
            </a:r>
            <a:r>
              <a:rPr lang="en-US" altLang="zh-CN" sz="1600" b="0" i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n=9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098" y="3995294"/>
            <a:ext cx="201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总数较少，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异常结果者更少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4" y="266566"/>
            <a:ext cx="3303497" cy="31129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67" y="451232"/>
            <a:ext cx="3360112" cy="31129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2815" y="2980132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3,4,12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3794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8809"/>
            <a:ext cx="3209520" cy="3053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911" y="4057879"/>
            <a:ext cx="3309862" cy="27447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90398" y="3542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12815" y="5317264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2,4,10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18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01" y="550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热阈值均数大鱼际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0" y="424401"/>
            <a:ext cx="3428099" cy="28089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01" y="247913"/>
            <a:ext cx="3594100" cy="307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6702" y="63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热阈值均数足背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78" y="3429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热痛阈值均数大鱼际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8332"/>
            <a:ext cx="3657600" cy="304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06702" y="37054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热痛阈值均数足背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307" y="4074781"/>
            <a:ext cx="3359394" cy="2719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90823" y="3613666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3,4,12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21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9" y="741206"/>
            <a:ext cx="3594100" cy="3124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8392" y="4399329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2,4,12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979" y="371874"/>
            <a:ext cx="16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01" y="792006"/>
            <a:ext cx="3695700" cy="307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4401" y="40536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振动感觉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踇趾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62" y="221894"/>
            <a:ext cx="2963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电刺激左足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电刺激右足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电刺激左手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电刺激右手</a:t>
            </a:r>
            <a:r>
              <a:rPr lang="en-US" altLang="zh-TW" dirty="0" err="1" smtClean="0">
                <a:latin typeface="宋体"/>
                <a:ea typeface="宋体"/>
                <a:cs typeface="宋体"/>
              </a:rPr>
              <a:t>Lat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"           </a:t>
            </a:r>
          </a:p>
          <a:p>
            <a:r>
              <a:rPr lang="en-US" altLang="zh-TW" dirty="0" smtClean="0">
                <a:latin typeface="宋体"/>
                <a:ea typeface="宋体"/>
                <a:cs typeface="宋体"/>
              </a:rPr>
              <a:t>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电刺激左足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电刺激右足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电刺激左手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           "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电刺激右手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Amp" 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01" y="2581996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2,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,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。无法比较。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73075"/>
              </p:ext>
            </p:extLst>
          </p:nvPr>
        </p:nvGraphicFramePr>
        <p:xfrm>
          <a:off x="2564284" y="603871"/>
          <a:ext cx="3918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050"/>
                <a:gridCol w="1959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FIBROSIS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F</a:t>
                      </a: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0091" y="1255300"/>
            <a:ext cx="225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总体纤维化情况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0091" y="4715785"/>
            <a:ext cx="225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N</a:t>
            </a:r>
            <a:r>
              <a:rPr kumimoji="1" lang="en-US" altLang="zh-CN" dirty="0" smtClean="0"/>
              <a:t>AFLD</a:t>
            </a:r>
            <a:r>
              <a:rPr kumimoji="1" lang="zh-CN" altLang="en-US" dirty="0" smtClean="0"/>
              <a:t>中纤维化情况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84683"/>
              </p:ext>
            </p:extLst>
          </p:nvPr>
        </p:nvGraphicFramePr>
        <p:xfrm>
          <a:off x="2716684" y="3972597"/>
          <a:ext cx="3918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050"/>
                <a:gridCol w="1959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FIBROSIS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F</a:t>
                      </a: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878151" y="5223616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下列结果分组方法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NAFLD F0-1</a:t>
            </a:r>
            <a:r>
              <a:rPr lang="zh-CN" altLang="en-US" dirty="0" smtClean="0"/>
              <a:t> </a:t>
            </a:r>
            <a:r>
              <a:rPr lang="en-US" altLang="zh-CN" dirty="0" smtClean="0"/>
              <a:t>n=8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NAFLD F2-3 </a:t>
            </a:r>
            <a:r>
              <a:rPr lang="en-US" altLang="zh-CN" dirty="0" smtClean="0"/>
              <a:t>n=8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1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20" y="81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冷阈值均数大鱼际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6060" y="819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冷阈值均数足背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12815" y="2980132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8,8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975" y="367900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冷痛阈值均数大鱼际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0398" y="36568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冷痛阈值均数足背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97695" y="5317264"/>
            <a:ext cx="32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每组例数：</a:t>
            </a:r>
            <a:r>
              <a:rPr kumimoji="1" lang="en-US" altLang="zh-CN" dirty="0" smtClean="0"/>
              <a:t>7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485"/>
            <a:ext cx="3416300" cy="306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98" y="485685"/>
            <a:ext cx="3238500" cy="298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0" y="4172627"/>
            <a:ext cx="2818247" cy="27151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79" y="4048335"/>
            <a:ext cx="3009418" cy="287753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506317" y="6047515"/>
            <a:ext cx="1565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杨宇彬</a:t>
            </a:r>
            <a:r>
              <a:rPr lang="zh-CN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</a:rPr>
              <a:t>NAS=4,F=0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有明确</a:t>
            </a:r>
            <a:r>
              <a:rPr lang="zh-CN" altLang="en-US" sz="1200" dirty="0" smtClean="0">
                <a:solidFill>
                  <a:srgbClr val="FF0000"/>
                </a:solidFill>
              </a:rPr>
              <a:t>足背冷痛觉减退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冷痛阈值均数</a:t>
            </a:r>
            <a:r>
              <a:rPr lang="zh-CN" altLang="en-US" sz="1200" dirty="0" smtClean="0">
                <a:solidFill>
                  <a:srgbClr val="FF0000"/>
                </a:solidFill>
              </a:rPr>
              <a:t>低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7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497</Words>
  <Application>Microsoft Macintosh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sunxy sun</dc:creator>
  <cp:lastModifiedBy>sunxy sun</cp:lastModifiedBy>
  <cp:revision>17</cp:revision>
  <dcterms:created xsi:type="dcterms:W3CDTF">2020-04-18T11:37:25Z</dcterms:created>
  <dcterms:modified xsi:type="dcterms:W3CDTF">2020-04-18T14:15:29Z</dcterms:modified>
</cp:coreProperties>
</file>