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04" autoAdjust="0"/>
  </p:normalViewPr>
  <p:slideViewPr>
    <p:cSldViewPr snapToGrid="0" snapToObjects="1">
      <p:cViewPr>
        <p:scale>
          <a:sx n="90" d="100"/>
          <a:sy n="90" d="100"/>
        </p:scale>
        <p:origin x="-63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0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4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8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3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59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0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6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7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8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1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1E33-4FB3-474B-8C39-56BC3EB09332}" type="datetimeFigureOut">
              <a:rPr kumimoji="1" lang="zh-CN" altLang="en-US" smtClean="0"/>
              <a:t>20/4/20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8472-F5ED-A340-BE04-5DE28752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3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5606" y="423600"/>
            <a:ext cx="8008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有小纤维检查数据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有病理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n=17</a:t>
            </a: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有小纤维检查数据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胆囊有标本未送检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69486"/>
              </p:ext>
            </p:extLst>
          </p:nvPr>
        </p:nvGraphicFramePr>
        <p:xfrm>
          <a:off x="723096" y="15211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nas</a:t>
                      </a:r>
                      <a:r>
                        <a:rPr lang="en-US" altLang="zh-CN" dirty="0" smtClean="0"/>
                        <a:t>&lt;5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nas</a:t>
                      </a:r>
                      <a:r>
                        <a:rPr lang="en-US" altLang="zh-CN" dirty="0" smtClean="0"/>
                        <a:t>&gt;=5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07636" y="1081307"/>
            <a:ext cx="1067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共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n=19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23871" y="3964794"/>
            <a:ext cx="281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AFLD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中纤维化情况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7750"/>
              </p:ext>
            </p:extLst>
          </p:nvPr>
        </p:nvGraphicFramePr>
        <p:xfrm>
          <a:off x="5923871" y="4478865"/>
          <a:ext cx="30024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203"/>
                <a:gridCol w="1501203"/>
              </a:tblGrid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FIBROSIS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F</a:t>
                      </a:r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401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05103"/>
              </p:ext>
            </p:extLst>
          </p:nvPr>
        </p:nvGraphicFramePr>
        <p:xfrm>
          <a:off x="739593" y="4478865"/>
          <a:ext cx="2790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90"/>
                <a:gridCol w="1395090"/>
              </a:tblGrid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NAS</a:t>
                      </a:r>
                      <a:r>
                        <a:rPr lang="zh-CN" altLang="en-US" dirty="0" smtClean="0"/>
                        <a:t>总分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445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39593" y="3931719"/>
            <a:ext cx="2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AFLD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NAS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总分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情况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9593" y="3609573"/>
            <a:ext cx="1983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AFLD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n=16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5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08878"/>
              </p:ext>
            </p:extLst>
          </p:nvPr>
        </p:nvGraphicFramePr>
        <p:xfrm>
          <a:off x="116417" y="1117582"/>
          <a:ext cx="8872360" cy="40805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1694"/>
                <a:gridCol w="1270000"/>
                <a:gridCol w="1255889"/>
                <a:gridCol w="1354667"/>
                <a:gridCol w="1298222"/>
                <a:gridCol w="1312333"/>
                <a:gridCol w="959555"/>
              </a:tblGrid>
              <a:tr h="180761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Total n=16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F0 n=2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F1 n=6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F2 n=3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F3 n=5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P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冷阈值均数大鱼际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29.86±0.92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29.74 ± 1.01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29.62 ± 1.18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30.23 ± 1.13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29.96 ± 0.59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冷阈值均数足背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28.79±1.68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29.84 ± 0.76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28.35 ± 1.49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30.57 ± 0.52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27.84 ± 1.77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5168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冷痛阈值均数大鱼际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12.87(9.21-14.66)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9.75 ( 7.29 - 12.21 )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12.93 ( 10.03 - 13.83 )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12.8 ( 11.12 - 15.05 )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11.88 ( 8.61 - 14.9 )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5168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冷痛阈值均数足背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15.05(12.27-17)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6.37 ( 4.38 - 8.35 )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15.93 ( 14.53 - 19.03 )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17.23 ( 16.4 - 17.45 )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12.43 ( 12.26 - 13.52 )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0.327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热阈值均数大鱼际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33.92±0.97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33.96 ± 0.58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33.77 ± 0.92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33.36 ± 0.31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34.41 ± 1.33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热阈值均数足背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36.83±2.05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35.14 ± 0.55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38.29 ± 1.85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35.25 ± 0.46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36.71 ± 2.19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热痛阈值均数大鱼际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46.92±1.23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47.55 ± 0.64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46.28 ± 1.33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47.09 ± 0.59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47.33 ± 1.45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热痛阈值均数足背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47.49±1.02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46.83 ± 0.33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47.59 ± 0.99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47.34 ± 0.56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47.73 ± 1.46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振动感觉中指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1.69±1.09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1.09 ± 0.21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2.07 ± 1.66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 ± 0.26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2.02 ± 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振动感觉踇趾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4.57(2.78-7.41)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4.56 ( 3.61 - 5.52 )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8.12 ( 7.16 - 8.47 )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2.98 ( 2.17 - 3.77 )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3.65 ( 2.9 - 4.76 )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0.307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6417" y="5444446"/>
            <a:ext cx="8675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/>
              <a:buChar char="•"/>
            </a:pP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组间均无显著差异</a:t>
            </a:r>
            <a:endParaRPr lang="en-US" altLang="zh-CN" sz="1600" u="none" strike="noStrike" dirty="0" smtClean="0">
              <a:effectLst/>
              <a:latin typeface="宋体"/>
              <a:ea typeface="宋体"/>
              <a:cs typeface="宋体"/>
            </a:endParaRPr>
          </a:p>
          <a:p>
            <a:pPr marL="171450" indent="-171450" fontAlgn="b">
              <a:buFont typeface="Arial"/>
              <a:buChar char="•"/>
            </a:pP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冷痛阈值均数大鱼际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、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冷痛阈值均数足背</a:t>
            </a:r>
            <a:r>
              <a:rPr lang="zh-CN" altLang="en-US" sz="1600" b="0" i="0" u="none" strike="noStrike" dirty="0" smtClean="0">
                <a:solidFill>
                  <a:srgbClr val="000000"/>
                </a:solidFill>
                <a:effectLst/>
                <a:latin typeface="宋体"/>
                <a:ea typeface="宋体"/>
                <a:cs typeface="宋体"/>
              </a:rPr>
              <a:t>、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振动感觉踇趾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 标准差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&gt;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均数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1/3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，故用四分位数表示。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冷痛阈值均数足背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和 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振动感觉踇趾</a:t>
            </a:r>
            <a:r>
              <a:rPr lang="zh-CN" altLang="en-US" sz="1600" u="none" strike="noStrike" dirty="0" smtClean="0">
                <a:effectLst/>
                <a:latin typeface="宋体"/>
                <a:ea typeface="宋体"/>
                <a:cs typeface="宋体"/>
              </a:rPr>
              <a:t> 是因为有异常值。</a:t>
            </a:r>
            <a:endParaRPr lang="zh-CN" altLang="en-US" sz="1600" b="0" i="0" u="none" strike="noStrike" dirty="0" smtClean="0">
              <a:solidFill>
                <a:srgbClr val="000000"/>
              </a:solidFill>
              <a:effectLst/>
              <a:latin typeface="宋体"/>
              <a:ea typeface="宋体"/>
              <a:cs typeface="宋体"/>
            </a:endParaRPr>
          </a:p>
          <a:p>
            <a:pPr marL="171450" indent="-171450" fontAlgn="b">
              <a:buFont typeface="Arial"/>
              <a:buChar char="•"/>
            </a:pPr>
            <a:endParaRPr lang="zh-CN" altLang="en-US" sz="1600" b="0" i="0" u="none" strike="noStrike" dirty="0">
              <a:solidFill>
                <a:srgbClr val="000000"/>
              </a:solidFill>
              <a:effectLst/>
              <a:latin typeface="宋体"/>
              <a:ea typeface="宋体"/>
              <a:cs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417" y="620889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NAFLD</a:t>
            </a:r>
            <a:r>
              <a:rPr kumimoji="1" lang="zh-CN" altLang="en-US" dirty="0" smtClean="0"/>
              <a:t>患者中纤维化程度与小纤维指标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3781778" y="620889"/>
            <a:ext cx="1227666" cy="66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09444" y="264447"/>
            <a:ext cx="275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N=2</a:t>
            </a:r>
            <a:r>
              <a:rPr kumimoji="1" lang="zh-CN" altLang="en-US" dirty="0" smtClean="0"/>
              <a:t> 无法单独和其他组比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97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20" y="81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冷阈值均数大鱼际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6060" y="81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冷阈值均数足背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1975" y="353518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冷痛阈值均数大鱼际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56060" y="34943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冷痛阈值均数足背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5" y="501387"/>
            <a:ext cx="3721715" cy="2898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690" y="589011"/>
            <a:ext cx="3621182" cy="2741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63" y="4048335"/>
            <a:ext cx="3507053" cy="2693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20" y="4048334"/>
            <a:ext cx="3514039" cy="26930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00563" y="132055"/>
            <a:ext cx="22336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NAFLD</a:t>
            </a:r>
            <a:r>
              <a:rPr kumimoji="1" lang="zh-CN" altLang="en-US" dirty="0" smtClean="0"/>
              <a:t>患者中，</a:t>
            </a:r>
            <a:r>
              <a:rPr kumimoji="1" lang="en-US" altLang="zh-CN" dirty="0" smtClean="0"/>
              <a:t>N=16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下降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56553" y="5486721"/>
            <a:ext cx="3344986" cy="338554"/>
          </a:xfrm>
          <a:prstGeom prst="rect">
            <a:avLst/>
          </a:prstGeom>
          <a:ln>
            <a:solidFill>
              <a:srgbClr val="95373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杨宇彬（</a:t>
            </a:r>
            <a:r>
              <a:rPr lang="en-US" altLang="zh-CN" sz="1600" dirty="0" smtClean="0">
                <a:solidFill>
                  <a:srgbClr val="000000"/>
                </a:solidFill>
              </a:rPr>
              <a:t>NAS=4,F=0</a:t>
            </a:r>
            <a:r>
              <a:rPr lang="zh-CN" altLang="en-US" sz="1600" dirty="0" smtClean="0">
                <a:solidFill>
                  <a:srgbClr val="000000"/>
                </a:solidFill>
              </a:rPr>
              <a:t>，糖代谢正常</a:t>
            </a:r>
            <a:r>
              <a:rPr lang="zh-CN" altLang="en-US" sz="1600" dirty="0" smtClean="0">
                <a:solidFill>
                  <a:srgbClr val="000000"/>
                </a:solidFill>
              </a:rPr>
              <a:t>）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536223" y="5825275"/>
            <a:ext cx="2612823" cy="3964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531007" y="2421844"/>
            <a:ext cx="2611612" cy="338554"/>
          </a:xfrm>
          <a:prstGeom prst="rect">
            <a:avLst/>
          </a:prstGeom>
          <a:ln>
            <a:solidFill>
              <a:srgbClr val="95373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顾金鹏（</a:t>
            </a:r>
            <a:r>
              <a:rPr lang="en-US" altLang="zh-CN" sz="1600" dirty="0" smtClean="0">
                <a:solidFill>
                  <a:srgbClr val="000000"/>
                </a:solidFill>
              </a:rPr>
              <a:t>NAS=</a:t>
            </a:r>
            <a:r>
              <a:rPr lang="en-US" altLang="zh-CN" sz="1600" dirty="0" smtClean="0">
                <a:solidFill>
                  <a:srgbClr val="000000"/>
                </a:solidFill>
              </a:rPr>
              <a:t>6</a:t>
            </a:r>
            <a:r>
              <a:rPr lang="en-US" altLang="zh-CN" sz="1600" dirty="0" smtClean="0">
                <a:solidFill>
                  <a:srgbClr val="000000"/>
                </a:solidFill>
              </a:rPr>
              <a:t>,F=</a:t>
            </a:r>
            <a:r>
              <a:rPr lang="en-US" altLang="zh-CN" sz="1600" dirty="0" smtClean="0">
                <a:solidFill>
                  <a:srgbClr val="000000"/>
                </a:solidFill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</a:rPr>
              <a:t>IGR</a:t>
            </a:r>
            <a:r>
              <a:rPr lang="zh-CN" altLang="en-US" sz="1600" dirty="0" smtClean="0">
                <a:solidFill>
                  <a:srgbClr val="000000"/>
                </a:solidFill>
              </a:rPr>
              <a:t>）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1767624" y="2760398"/>
            <a:ext cx="1153376" cy="1553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38778" y="6383766"/>
            <a:ext cx="894521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较离散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01" y="550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702" y="63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热阈值均数足背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78" y="3429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热痛阈值均数大鱼际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6702" y="34304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热痛阈值均数足背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1" y="432579"/>
            <a:ext cx="3379116" cy="2572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46" y="444614"/>
            <a:ext cx="3383570" cy="25711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54268"/>
            <a:ext cx="3608738" cy="2752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330" y="3834140"/>
            <a:ext cx="3694605" cy="290740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00563" y="65207"/>
            <a:ext cx="22336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NAFLD</a:t>
            </a:r>
            <a:r>
              <a:rPr kumimoji="1" lang="zh-CN" altLang="en-US" dirty="0" smtClean="0"/>
              <a:t>患者中，</a:t>
            </a:r>
            <a:r>
              <a:rPr kumimoji="1" lang="en-US" altLang="zh-CN" dirty="0" smtClean="0"/>
              <a:t>N=16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0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979" y="1475413"/>
            <a:ext cx="16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0856" y="150889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踇趾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73" y="2045790"/>
            <a:ext cx="4291721" cy="30541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7711"/>
            <a:ext cx="4321072" cy="3054161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H="1">
            <a:off x="1871409" y="1372222"/>
            <a:ext cx="1599924" cy="8169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6367461" y="1372222"/>
            <a:ext cx="0" cy="8169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74739" y="849002"/>
            <a:ext cx="4462467" cy="52322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徐清文 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NAS=6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F=1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T2DM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，振动觉数值高，但诊断未描述振动觉是否异常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最好有正常参考范围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10358" y="132055"/>
            <a:ext cx="22336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NAFLD</a:t>
            </a:r>
            <a:r>
              <a:rPr kumimoji="1" lang="zh-CN" altLang="en-US" dirty="0" smtClean="0"/>
              <a:t>患者中，</a:t>
            </a:r>
            <a:r>
              <a:rPr kumimoji="1" lang="en-US" altLang="zh-CN" dirty="0" smtClean="0"/>
              <a:t>N=15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233712" y="6383766"/>
            <a:ext cx="180049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理想趋势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上升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09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470</Words>
  <Application>Microsoft Macintosh PowerPoint</Application>
  <PresentationFormat>全屏显示(4:3)</PresentationFormat>
  <Paragraphs>138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sunxy sun</dc:creator>
  <cp:lastModifiedBy>sunxy sun</cp:lastModifiedBy>
  <cp:revision>10</cp:revision>
  <dcterms:created xsi:type="dcterms:W3CDTF">2020-04-20T09:46:34Z</dcterms:created>
  <dcterms:modified xsi:type="dcterms:W3CDTF">2020-04-20T11:50:54Z</dcterms:modified>
</cp:coreProperties>
</file>