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57" r:id="rId8"/>
    <p:sldId id="260" r:id="rId9"/>
    <p:sldId id="258" r:id="rId10"/>
    <p:sldId id="261" r:id="rId11"/>
    <p:sldId id="259" r:id="rId1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70" d="100"/>
          <a:sy n="70" d="100"/>
        </p:scale>
        <p:origin x="-176" y="-112"/>
      </p:cViewPr>
      <p:guideLst>
        <p:guide orient="horz" pos="431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B5DC-71C8-D642-A9A8-10ACF82229AA}" type="datetimeFigureOut">
              <a:rPr kumimoji="1" lang="zh-CN" altLang="en-US" smtClean="0"/>
              <a:t>20/4/21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9830-F64B-FF49-A4F9-AC62A391B0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9318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B5DC-71C8-D642-A9A8-10ACF82229AA}" type="datetimeFigureOut">
              <a:rPr kumimoji="1" lang="zh-CN" altLang="en-US" smtClean="0"/>
              <a:t>20/4/21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9830-F64B-FF49-A4F9-AC62A391B0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653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B5DC-71C8-D642-A9A8-10ACF82229AA}" type="datetimeFigureOut">
              <a:rPr kumimoji="1" lang="zh-CN" altLang="en-US" smtClean="0"/>
              <a:t>20/4/21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9830-F64B-FF49-A4F9-AC62A391B0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1509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B5DC-71C8-D642-A9A8-10ACF82229AA}" type="datetimeFigureOut">
              <a:rPr kumimoji="1" lang="zh-CN" altLang="en-US" smtClean="0"/>
              <a:t>20/4/21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9830-F64B-FF49-A4F9-AC62A391B0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5703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B5DC-71C8-D642-A9A8-10ACF82229AA}" type="datetimeFigureOut">
              <a:rPr kumimoji="1" lang="zh-CN" altLang="en-US" smtClean="0"/>
              <a:t>20/4/21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9830-F64B-FF49-A4F9-AC62A391B0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755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B5DC-71C8-D642-A9A8-10ACF82229AA}" type="datetimeFigureOut">
              <a:rPr kumimoji="1" lang="zh-CN" altLang="en-US" smtClean="0"/>
              <a:t>20/4/21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9830-F64B-FF49-A4F9-AC62A391B0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8619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B5DC-71C8-D642-A9A8-10ACF82229AA}" type="datetimeFigureOut">
              <a:rPr kumimoji="1" lang="zh-CN" altLang="en-US" smtClean="0"/>
              <a:t>20/4/21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9830-F64B-FF49-A4F9-AC62A391B0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344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B5DC-71C8-D642-A9A8-10ACF82229AA}" type="datetimeFigureOut">
              <a:rPr kumimoji="1" lang="zh-CN" altLang="en-US" smtClean="0"/>
              <a:t>20/4/21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9830-F64B-FF49-A4F9-AC62A391B0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483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B5DC-71C8-D642-A9A8-10ACF82229AA}" type="datetimeFigureOut">
              <a:rPr kumimoji="1" lang="zh-CN" altLang="en-US" smtClean="0"/>
              <a:t>20/4/21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9830-F64B-FF49-A4F9-AC62A391B0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532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B5DC-71C8-D642-A9A8-10ACF82229AA}" type="datetimeFigureOut">
              <a:rPr kumimoji="1" lang="zh-CN" altLang="en-US" smtClean="0"/>
              <a:t>20/4/21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9830-F64B-FF49-A4F9-AC62A391B0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9886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B5DC-71C8-D642-A9A8-10ACF82229AA}" type="datetimeFigureOut">
              <a:rPr kumimoji="1" lang="zh-CN" altLang="en-US" smtClean="0"/>
              <a:t>20/4/21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9830-F64B-FF49-A4F9-AC62A391B0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019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3B5DC-71C8-D642-A9A8-10ACF82229AA}" type="datetimeFigureOut">
              <a:rPr kumimoji="1" lang="zh-CN" altLang="en-US" smtClean="0"/>
              <a:t>20/4/21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89830-F64B-FF49-A4F9-AC62A391B0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0840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6066" y="6119"/>
            <a:ext cx="80083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有小纤维检查数据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+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有病理 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n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=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20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有小纤维检查数据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+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胆囊有标本未送检 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n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=1 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（排除杨宝华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MT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）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共 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n=21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233243"/>
              </p:ext>
            </p:extLst>
          </p:nvPr>
        </p:nvGraphicFramePr>
        <p:xfrm>
          <a:off x="231828" y="2937473"/>
          <a:ext cx="415945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9725"/>
                <a:gridCol w="2079725"/>
              </a:tblGrid>
              <a:tr h="33327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group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</a:tr>
              <a:tr h="33327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333278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nas</a:t>
                      </a:r>
                      <a:r>
                        <a:rPr lang="en-US" altLang="zh-CN" dirty="0" smtClean="0"/>
                        <a:t>&lt;5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333278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nas</a:t>
                      </a:r>
                      <a:r>
                        <a:rPr lang="en-US" altLang="zh-CN" dirty="0" smtClean="0"/>
                        <a:t>&gt;=5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81928"/>
              </p:ext>
            </p:extLst>
          </p:nvPr>
        </p:nvGraphicFramePr>
        <p:xfrm>
          <a:off x="3325422" y="4864244"/>
          <a:ext cx="300240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1203"/>
                <a:gridCol w="1501203"/>
              </a:tblGrid>
              <a:tr h="34012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FIBROSIS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</a:tr>
              <a:tr h="34012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40129"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F</a:t>
                      </a:r>
                      <a:r>
                        <a:rPr lang="en-US" altLang="zh-CN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  <a:tr h="34012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34012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44023"/>
              </p:ext>
            </p:extLst>
          </p:nvPr>
        </p:nvGraphicFramePr>
        <p:xfrm>
          <a:off x="240664" y="4858732"/>
          <a:ext cx="27901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5090"/>
                <a:gridCol w="1395090"/>
              </a:tblGrid>
              <a:tr h="34454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NAS</a:t>
                      </a:r>
                      <a:r>
                        <a:rPr lang="zh-CN" altLang="en-US" dirty="0" smtClean="0"/>
                        <a:t>总分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</a:tr>
              <a:tr h="34454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34454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34454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34454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40664" y="4400513"/>
            <a:ext cx="19838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N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AFLD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n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=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9</a:t>
            </a:r>
            <a:endParaRPr lang="zh-CN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26041"/>
              </p:ext>
            </p:extLst>
          </p:nvPr>
        </p:nvGraphicFramePr>
        <p:xfrm>
          <a:off x="231828" y="929449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group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NGT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IGR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T2DM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240664" y="2498561"/>
            <a:ext cx="2429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去除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T2DM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，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共 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n=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1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1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124101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15" y="1792514"/>
            <a:ext cx="3835400" cy="29464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34908" y="121233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热敏度阈值大鱼际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986" y="1792514"/>
            <a:ext cx="3784600" cy="29845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213896" y="1212334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热敏度阈值足背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269998" y="6492624"/>
            <a:ext cx="1800493" cy="369332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理想趋势</a:t>
            </a:r>
            <a:r>
              <a:rPr kumimoji="1" lang="zh-CN" altLang="zh-CN" dirty="0" smtClean="0"/>
              <a:t>：</a:t>
            </a:r>
            <a:r>
              <a:rPr kumimoji="1" lang="zh-CN" altLang="en-US" dirty="0" smtClean="0"/>
              <a:t>下降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latin typeface="宋体"/>
                <a:cs typeface="宋体"/>
              </a:rPr>
              <a:t>热</a:t>
            </a:r>
            <a:r>
              <a:rPr lang="zh-TW" altLang="en-US" dirty="0" smtClean="0">
                <a:latin typeface="宋体"/>
                <a:ea typeface="宋体"/>
                <a:cs typeface="宋体"/>
              </a:rPr>
              <a:t>痛阈值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-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热</a:t>
            </a:r>
            <a:r>
              <a:rPr lang="zh-TW" altLang="en-US" dirty="0" smtClean="0">
                <a:latin typeface="宋体"/>
                <a:ea typeface="宋体"/>
                <a:cs typeface="宋体"/>
              </a:rPr>
              <a:t>阈值</a:t>
            </a:r>
            <a:r>
              <a:rPr lang="en-US" altLang="zh-TW" dirty="0" smtClean="0">
                <a:latin typeface="宋体"/>
                <a:ea typeface="宋体"/>
                <a:cs typeface="宋体"/>
              </a:rPr>
              <a:t>=</a:t>
            </a:r>
            <a:r>
              <a:rPr lang="zh-CN" altLang="en-US" dirty="0" smtClean="0"/>
              <a:t>热</a:t>
            </a:r>
            <a:r>
              <a:rPr lang="zh-CN" altLang="en-US" dirty="0" smtClean="0"/>
              <a:t>敏度阈值</a:t>
            </a:r>
            <a:endParaRPr lang="zh-CN" altLang="en-US" dirty="0">
              <a:latin typeface="宋体"/>
              <a:ea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22284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6979" y="1475413"/>
            <a:ext cx="1640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振动感觉</a:t>
            </a:r>
            <a:r>
              <a:rPr lang="en-US" altLang="zh-CN" dirty="0" smtClean="0"/>
              <a:t>-</a:t>
            </a:r>
            <a:r>
              <a:rPr lang="zh-CN" altLang="en-US" dirty="0" smtClean="0"/>
              <a:t>中指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720856" y="1508899"/>
            <a:ext cx="164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振动感觉</a:t>
            </a:r>
            <a:r>
              <a:rPr lang="en-US" altLang="zh-CN" dirty="0" smtClean="0"/>
              <a:t>-</a:t>
            </a:r>
            <a:r>
              <a:rPr lang="zh-CN" altLang="en-US" dirty="0" smtClean="0"/>
              <a:t>踇趾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7233712" y="6383766"/>
            <a:ext cx="1800493" cy="369332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理想趋势</a:t>
            </a:r>
            <a:r>
              <a:rPr kumimoji="1" lang="zh-CN" altLang="zh-CN" dirty="0" smtClean="0"/>
              <a:t>：</a:t>
            </a:r>
            <a:r>
              <a:rPr kumimoji="1" lang="zh-CN" altLang="en-US" dirty="0" smtClean="0"/>
              <a:t>上升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9" y="2160691"/>
            <a:ext cx="3975100" cy="3302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856" y="2160691"/>
            <a:ext cx="40132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2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5520" y="8190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冷阈值均数大鱼际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056060" y="8190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冷阈值均数足背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71975" y="3535189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冷痛阈值均数大鱼际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056060" y="3494337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冷痛阈值均数足背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2638778" y="6383766"/>
            <a:ext cx="894521" cy="369332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较离散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0689"/>
            <a:ext cx="3860800" cy="2984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060" y="468086"/>
            <a:ext cx="3784600" cy="29972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46" y="3904521"/>
            <a:ext cx="3810000" cy="29845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6060" y="3904521"/>
            <a:ext cx="3860800" cy="303530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7269998" y="6492624"/>
            <a:ext cx="1800493" cy="369332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理想趋势</a:t>
            </a:r>
            <a:r>
              <a:rPr kumimoji="1" lang="zh-CN" altLang="zh-CN" dirty="0" smtClean="0"/>
              <a:t>：</a:t>
            </a:r>
            <a:r>
              <a:rPr kumimoji="1" lang="zh-CN" altLang="en-US" dirty="0" smtClean="0"/>
              <a:t>下降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3344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4337" y="68942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4BC5"/>
                </a:solidFill>
              </a:rPr>
              <a:t>冷敏度阈值大鱼际</a:t>
            </a:r>
            <a:endParaRPr lang="zh-CN" altLang="en-US" dirty="0">
              <a:solidFill>
                <a:srgbClr val="FF4BC5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09457" y="704333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冷敏度阈值足背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269998" y="6492624"/>
            <a:ext cx="1800493" cy="369332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理想趋势</a:t>
            </a:r>
            <a:r>
              <a:rPr kumimoji="1" lang="zh-CN" altLang="zh-CN" dirty="0" smtClean="0"/>
              <a:t>：</a:t>
            </a:r>
            <a:r>
              <a:rPr kumimoji="1" lang="zh-CN" altLang="en-US" dirty="0" smtClean="0"/>
              <a:t>下降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 smtClean="0">
                <a:latin typeface="宋体"/>
                <a:ea typeface="宋体"/>
                <a:cs typeface="宋体"/>
              </a:rPr>
              <a:t>冷阈值</a:t>
            </a:r>
            <a:r>
              <a:rPr lang="en-US" altLang="zh-TW" dirty="0" smtClean="0">
                <a:latin typeface="宋体"/>
                <a:ea typeface="宋体"/>
                <a:cs typeface="宋体"/>
              </a:rPr>
              <a:t>-</a:t>
            </a:r>
            <a:r>
              <a:rPr lang="zh-TW" altLang="en-US" dirty="0" smtClean="0">
                <a:latin typeface="宋体"/>
                <a:ea typeface="宋体"/>
                <a:cs typeface="宋体"/>
              </a:rPr>
              <a:t>冷痛阈值</a:t>
            </a:r>
            <a:r>
              <a:rPr lang="en-US" altLang="zh-TW" dirty="0" smtClean="0">
                <a:latin typeface="宋体"/>
                <a:ea typeface="宋体"/>
                <a:cs typeface="宋体"/>
              </a:rPr>
              <a:t>=</a:t>
            </a:r>
            <a:r>
              <a:rPr lang="zh-CN" altLang="en-US" dirty="0" smtClean="0"/>
              <a:t>冷敏度阈值</a:t>
            </a:r>
            <a:endParaRPr lang="zh-CN" altLang="en-US" dirty="0">
              <a:latin typeface="宋体"/>
              <a:ea typeface="宋体"/>
              <a:cs typeface="宋体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37" y="1531257"/>
            <a:ext cx="3822700" cy="29845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531257"/>
            <a:ext cx="38227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110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5801" y="5506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热阈值均数大鱼际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306702" y="63247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热阈值均数足背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7878" y="3429000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热痛阈值均数大鱼际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306702" y="343048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热痛阈值均数足背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76" y="432579"/>
            <a:ext cx="3848100" cy="30353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76" y="3823027"/>
            <a:ext cx="3822700" cy="2984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6702" y="424401"/>
            <a:ext cx="3848100" cy="29845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3116" y="3860800"/>
            <a:ext cx="3835400" cy="299720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7233712" y="6383766"/>
            <a:ext cx="1800493" cy="369332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理想趋势</a:t>
            </a:r>
            <a:r>
              <a:rPr kumimoji="1" lang="zh-CN" altLang="zh-CN" dirty="0" smtClean="0"/>
              <a:t>：</a:t>
            </a:r>
            <a:r>
              <a:rPr kumimoji="1" lang="zh-CN" altLang="en-US" dirty="0" smtClean="0"/>
              <a:t>上升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4872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34908" y="121233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热敏度阈值大鱼际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213896" y="1212334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热敏度阈值足背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269998" y="6492624"/>
            <a:ext cx="1800493" cy="369332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理想趋势</a:t>
            </a:r>
            <a:r>
              <a:rPr kumimoji="1" lang="zh-CN" altLang="zh-CN" dirty="0" smtClean="0"/>
              <a:t>：</a:t>
            </a:r>
            <a:r>
              <a:rPr kumimoji="1" lang="zh-CN" altLang="en-US" dirty="0" smtClean="0"/>
              <a:t>下降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latin typeface="宋体"/>
                <a:cs typeface="宋体"/>
              </a:rPr>
              <a:t>热</a:t>
            </a:r>
            <a:r>
              <a:rPr lang="zh-TW" altLang="en-US" dirty="0" smtClean="0">
                <a:latin typeface="宋体"/>
                <a:ea typeface="宋体"/>
                <a:cs typeface="宋体"/>
              </a:rPr>
              <a:t>痛阈值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-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热</a:t>
            </a:r>
            <a:r>
              <a:rPr lang="zh-TW" altLang="en-US" dirty="0" smtClean="0">
                <a:latin typeface="宋体"/>
                <a:ea typeface="宋体"/>
                <a:cs typeface="宋体"/>
              </a:rPr>
              <a:t>阈值</a:t>
            </a:r>
            <a:r>
              <a:rPr lang="en-US" altLang="zh-TW" dirty="0" smtClean="0">
                <a:latin typeface="宋体"/>
                <a:ea typeface="宋体"/>
                <a:cs typeface="宋体"/>
              </a:rPr>
              <a:t>=</a:t>
            </a:r>
            <a:r>
              <a:rPr lang="zh-CN" altLang="en-US" dirty="0" smtClean="0"/>
              <a:t>热</a:t>
            </a:r>
            <a:r>
              <a:rPr lang="zh-CN" altLang="en-US" dirty="0" smtClean="0"/>
              <a:t>敏度阈值</a:t>
            </a:r>
            <a:endParaRPr lang="zh-CN" altLang="en-US" dirty="0">
              <a:latin typeface="宋体"/>
              <a:ea typeface="宋体"/>
              <a:cs typeface="宋体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86" y="1581666"/>
            <a:ext cx="3810000" cy="29591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443" y="1581666"/>
            <a:ext cx="38354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803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6979" y="1475413"/>
            <a:ext cx="1640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振动感觉</a:t>
            </a:r>
            <a:r>
              <a:rPr lang="en-US" altLang="zh-CN" dirty="0" smtClean="0"/>
              <a:t>-</a:t>
            </a:r>
            <a:r>
              <a:rPr lang="zh-CN" altLang="en-US" dirty="0" smtClean="0"/>
              <a:t>中指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720856" y="1508899"/>
            <a:ext cx="164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振动感觉</a:t>
            </a:r>
            <a:r>
              <a:rPr lang="en-US" altLang="zh-CN" dirty="0" smtClean="0"/>
              <a:t>-</a:t>
            </a:r>
            <a:r>
              <a:rPr lang="zh-CN" altLang="en-US" dirty="0" smtClean="0"/>
              <a:t>踇趾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7233712" y="6383766"/>
            <a:ext cx="1800493" cy="369332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理想趋势</a:t>
            </a:r>
            <a:r>
              <a:rPr kumimoji="1" lang="zh-CN" altLang="zh-CN" dirty="0" smtClean="0"/>
              <a:t>：</a:t>
            </a:r>
            <a:r>
              <a:rPr kumimoji="1" lang="zh-CN" altLang="en-US" dirty="0" smtClean="0"/>
              <a:t>上升</a:t>
            </a:r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09" y="2082800"/>
            <a:ext cx="3759200" cy="2946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061" y="1961243"/>
            <a:ext cx="38608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079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5520" y="8190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冷阈值均数大鱼际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056060" y="8190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冷阈值均数足背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71975" y="3535189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冷痛阈值均数大鱼际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056060" y="3494337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冷痛阈值均数足背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269998" y="6492624"/>
            <a:ext cx="1800493" cy="369332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理想趋势</a:t>
            </a:r>
            <a:r>
              <a:rPr kumimoji="1" lang="zh-CN" altLang="zh-CN" dirty="0" smtClean="0"/>
              <a:t>：</a:t>
            </a:r>
            <a:r>
              <a:rPr kumimoji="1" lang="zh-CN" altLang="en-US" dirty="0" smtClean="0"/>
              <a:t>下降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2638778" y="6383766"/>
            <a:ext cx="894521" cy="369332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较离散</a:t>
            </a:r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" y="451232"/>
            <a:ext cx="3859669" cy="310951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085" y="535237"/>
            <a:ext cx="3784600" cy="29591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60" y="3849333"/>
            <a:ext cx="3822700" cy="29845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102" y="3849333"/>
            <a:ext cx="3443009" cy="266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992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4337" y="68942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冷敏度阈值大鱼际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37" y="1320800"/>
            <a:ext cx="3771900" cy="29464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457" y="1270000"/>
            <a:ext cx="3848100" cy="29972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909457" y="704333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冷敏度阈值足背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269998" y="6492624"/>
            <a:ext cx="1800493" cy="369332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理想趋势</a:t>
            </a:r>
            <a:r>
              <a:rPr kumimoji="1" lang="zh-CN" altLang="zh-CN" dirty="0" smtClean="0"/>
              <a:t>：</a:t>
            </a:r>
            <a:r>
              <a:rPr kumimoji="1" lang="zh-CN" altLang="en-US" dirty="0" smtClean="0"/>
              <a:t>下降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 smtClean="0">
                <a:latin typeface="宋体"/>
                <a:ea typeface="宋体"/>
                <a:cs typeface="宋体"/>
              </a:rPr>
              <a:t>冷阈值</a:t>
            </a:r>
            <a:r>
              <a:rPr lang="en-US" altLang="zh-TW" dirty="0" smtClean="0">
                <a:latin typeface="宋体"/>
                <a:ea typeface="宋体"/>
                <a:cs typeface="宋体"/>
              </a:rPr>
              <a:t>-</a:t>
            </a:r>
            <a:r>
              <a:rPr lang="zh-TW" altLang="en-US" dirty="0" smtClean="0">
                <a:latin typeface="宋体"/>
                <a:ea typeface="宋体"/>
                <a:cs typeface="宋体"/>
              </a:rPr>
              <a:t>冷痛阈值</a:t>
            </a:r>
            <a:r>
              <a:rPr lang="en-US" altLang="zh-TW" dirty="0" smtClean="0">
                <a:latin typeface="宋体"/>
                <a:ea typeface="宋体"/>
                <a:cs typeface="宋体"/>
              </a:rPr>
              <a:t>=</a:t>
            </a:r>
            <a:r>
              <a:rPr lang="zh-CN" altLang="en-US" dirty="0" smtClean="0"/>
              <a:t>冷敏度阈值</a:t>
            </a:r>
            <a:endParaRPr lang="zh-CN" altLang="en-US" dirty="0">
              <a:latin typeface="宋体"/>
              <a:ea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35564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5801" y="5506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热阈值均数大鱼际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306702" y="63247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热阈值均数足背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7878" y="3429000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热痛阈值均数大鱼际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306702" y="343048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热痛阈值均数足背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76" y="484086"/>
            <a:ext cx="3771900" cy="29464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96786"/>
            <a:ext cx="3810000" cy="29337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176" y="3799818"/>
            <a:ext cx="3835400" cy="29845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8500" y="3798332"/>
            <a:ext cx="3873500" cy="294640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7233712" y="6383766"/>
            <a:ext cx="1800493" cy="369332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理想趋势</a:t>
            </a:r>
            <a:r>
              <a:rPr kumimoji="1" lang="zh-CN" altLang="zh-CN" dirty="0" smtClean="0"/>
              <a:t>：</a:t>
            </a:r>
            <a:r>
              <a:rPr kumimoji="1" lang="zh-CN" altLang="en-US" dirty="0" smtClean="0"/>
              <a:t>上升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045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210</Words>
  <Application>Microsoft Macintosh PowerPoint</Application>
  <PresentationFormat>全屏显示(4:3)</PresentationFormat>
  <Paragraphs>85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sunxy sun</dc:creator>
  <cp:lastModifiedBy>sunxy sun</cp:lastModifiedBy>
  <cp:revision>7</cp:revision>
  <dcterms:created xsi:type="dcterms:W3CDTF">2020-04-21T12:17:57Z</dcterms:created>
  <dcterms:modified xsi:type="dcterms:W3CDTF">2020-04-21T13:04:47Z</dcterms:modified>
</cp:coreProperties>
</file>