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3" autoAdjust="0"/>
  </p:normalViewPr>
  <p:slideViewPr>
    <p:cSldViewPr snapToGrid="0" snapToObjects="1" showGuides="1">
      <p:cViewPr>
        <p:scale>
          <a:sx n="81" d="100"/>
          <a:sy n="81" d="100"/>
        </p:scale>
        <p:origin x="-784" y="-176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5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5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7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55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6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3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8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B5DC-71C8-D642-A9A8-10ACF82229AA}" type="datetimeFigureOut">
              <a:rPr kumimoji="1" lang="zh-CN" altLang="en-US" smtClean="0"/>
              <a:t>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9830-F64B-FF49-A4F9-AC62A391B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8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31828" y="1166433"/>
            <a:ext cx="8008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有病理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n=20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胆囊有标本未送检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（排除杨宝华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MT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共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n=21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13552"/>
              </p:ext>
            </p:extLst>
          </p:nvPr>
        </p:nvGraphicFramePr>
        <p:xfrm>
          <a:off x="367590" y="2622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T2DM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0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冷阈值均数足背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975" y="35351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6060" y="349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5" y="451232"/>
            <a:ext cx="3734169" cy="3043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35" y="451232"/>
            <a:ext cx="3644649" cy="3043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5" y="3904521"/>
            <a:ext cx="3313185" cy="27992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514" y="3863669"/>
            <a:ext cx="3639574" cy="303098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83912" y="95297"/>
            <a:ext cx="1986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陆磊</a:t>
            </a:r>
            <a:r>
              <a:rPr lang="en-US" altLang="zh-CN" dirty="0" smtClean="0"/>
              <a:t>-</a:t>
            </a:r>
            <a:r>
              <a:rPr lang="zh-CN" altLang="en-US" dirty="0" smtClean="0"/>
              <a:t>周启航 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38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337" y="6894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冷敏度阈值大鱼际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09457" y="7043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4BC5"/>
                </a:solidFill>
              </a:rPr>
              <a:t>冷敏度阈值足背</a:t>
            </a:r>
            <a:endParaRPr lang="zh-CN" altLang="en-US" dirty="0">
              <a:solidFill>
                <a:srgbClr val="FF4BC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冷阈值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-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冷痛阈值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冷敏度阈值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7" y="1304507"/>
            <a:ext cx="3873500" cy="322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93" y="1329907"/>
            <a:ext cx="3924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热阈值均数足背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8" y="432579"/>
            <a:ext cx="3619700" cy="2937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78" y="432580"/>
            <a:ext cx="3527183" cy="29373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4" y="3799818"/>
            <a:ext cx="3487464" cy="2842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578" y="3845560"/>
            <a:ext cx="3476134" cy="283697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061258" y="63248"/>
            <a:ext cx="22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马斌</a:t>
            </a:r>
            <a:r>
              <a:rPr lang="en-US" altLang="zh-CN" dirty="0"/>
              <a:t>-</a:t>
            </a:r>
            <a:r>
              <a:rPr lang="zh-CN" altLang="en-US" dirty="0" smtClean="0"/>
              <a:t>陈惠斌</a:t>
            </a:r>
            <a:r>
              <a:rPr lang="zh-CN" altLang="en-US" dirty="0" smtClean="0"/>
              <a:t> 异常</a:t>
            </a:r>
            <a:endParaRPr lang="en-US" altLang="zh-CN" dirty="0" smtClean="0"/>
          </a:p>
          <a:p>
            <a:r>
              <a:rPr lang="zh-CN" altLang="en-US" dirty="0"/>
              <a:t>黄春凤</a:t>
            </a:r>
            <a:r>
              <a:rPr lang="en-US" altLang="zh-CN" dirty="0"/>
              <a:t>-</a:t>
            </a:r>
            <a:r>
              <a:rPr lang="zh-CN" altLang="en-US" dirty="0"/>
              <a:t>焦雪英 异常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4908" y="1212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3896" y="1212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热敏度阈值足背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痛阈值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-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热敏度阈值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0" y="1816100"/>
            <a:ext cx="3822700" cy="322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6100"/>
            <a:ext cx="396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79" y="1475413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0856" y="15088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" y="2050376"/>
            <a:ext cx="391160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78" y="2037676"/>
            <a:ext cx="3848100" cy="3251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731" y="4813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趋势不明显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8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4526"/>
              </p:ext>
            </p:extLst>
          </p:nvPr>
        </p:nvGraphicFramePr>
        <p:xfrm>
          <a:off x="109744" y="680624"/>
          <a:ext cx="8387555" cy="6114656"/>
        </p:xfrm>
        <a:graphic>
          <a:graphicData uri="http://schemas.openxmlformats.org/drawingml/2006/table">
            <a:tbl>
              <a:tblPr/>
              <a:tblGrid>
                <a:gridCol w="762505"/>
                <a:gridCol w="762505"/>
                <a:gridCol w="762505"/>
                <a:gridCol w="762505"/>
                <a:gridCol w="762505"/>
                <a:gridCol w="762505"/>
                <a:gridCol w="762505"/>
                <a:gridCol w="762505"/>
                <a:gridCol w="762505"/>
                <a:gridCol w="762505"/>
                <a:gridCol w="762505"/>
              </a:tblGrid>
              <a:tr h="622913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性别（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男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女）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年龄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bmi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1NGT 2IGR 3T2DM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糖尿病病程（单位年）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空腹血糖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fibrosis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黄春凤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二人小纤维结果很接近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焦雪英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31.8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林晨昱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部分趋势符合预期，部分相反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顾金鹏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41.2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陆磊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36.9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部分趋势符合预期，部分相反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周启航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马斌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宋体"/>
                        </a:rPr>
                        <a:t>大部分趋势符合预期，部分相反</a:t>
                      </a:r>
                      <a:endParaRPr lang="en-US" altLang="zh-CN" sz="1200" b="0" i="0" u="none" strike="noStrike" dirty="0" smtClean="0">
                        <a:solidFill>
                          <a:srgbClr val="008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陈惠斌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潘尚特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宋体"/>
                        </a:rPr>
                        <a:t>大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宋体"/>
                        </a:rPr>
                        <a:t>部分趋势符合预期，部分相反</a:t>
                      </a:r>
                      <a:endParaRPr lang="en-US" altLang="zh-CN" sz="1200" b="0" i="0" u="none" strike="noStrike" dirty="0" smtClean="0">
                        <a:solidFill>
                          <a:srgbClr val="008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郑玉林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30.7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唐丽君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23.7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4.8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部分趋势符合预期，部分相反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陈丽莺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21.6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徐海燕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宋体"/>
                        </a:rPr>
                        <a:t>趋势基本符合预期，差异较大</a:t>
                      </a:r>
                      <a:endParaRPr lang="en-US" altLang="zh-CN" sz="1200" b="0" i="0" u="none" strike="noStrike" dirty="0">
                        <a:solidFill>
                          <a:srgbClr val="008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王梦蕾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744" y="3112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61983" y="1197199"/>
            <a:ext cx="791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3366FF"/>
                </a:solidFill>
              </a:rPr>
              <a:t>黄春凤临床诊断脂肪肝，病理正常</a:t>
            </a:r>
          </a:p>
        </p:txBody>
      </p:sp>
    </p:spTree>
    <p:extLst>
      <p:ext uri="{BB962C8B-B14F-4D97-AF65-F5344CB8AC3E}">
        <p14:creationId xmlns:p14="http://schemas.microsoft.com/office/powerpoint/2010/main" val="149790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44" y="13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44" y="382704"/>
            <a:ext cx="501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趋势：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下肢比上肢明显，冷觉异常比热觉异常明显。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振动觉</a:t>
            </a:r>
            <a:r>
              <a:rPr kumimoji="1" lang="zh-CN" altLang="en-US" dirty="0" smtClean="0"/>
              <a:t>趋势不明显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44" y="16039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冷阈值均数足背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" y="1973286"/>
            <a:ext cx="3644649" cy="30431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6351" y="16039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冷敏度阈值足背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93" y="2018650"/>
            <a:ext cx="3675801" cy="29977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919" y="5095933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43437" y="5134137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82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036" y="153194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热阈值均数足背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2" y="1901276"/>
            <a:ext cx="3527183" cy="2937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99546" y="153194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热敏度阈值足背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46" y="1901275"/>
            <a:ext cx="3522759" cy="28791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99546" y="4911267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912" y="4911267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744" y="13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9744" y="382704"/>
            <a:ext cx="501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趋势：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下肢比上肢明显，冷觉异常比热觉异常明显。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振动觉</a:t>
            </a:r>
            <a:r>
              <a:rPr kumimoji="1" lang="zh-CN" altLang="en-US" dirty="0" smtClean="0"/>
              <a:t>趋势不明显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7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44" y="13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44" y="382704"/>
            <a:ext cx="8309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统计学差异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未做。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由于大部分图都是几个人趋势符合预期，几个人趋势相反，样本量较少，不一定能做出显著性。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匹配方式是否合理？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Ø"/>
            </a:pPr>
            <a:r>
              <a:rPr kumimoji="1" lang="zh-CN" altLang="en-US" dirty="0" smtClean="0"/>
              <a:t>是否可以男配女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Ø"/>
            </a:pPr>
            <a:r>
              <a:rPr kumimoji="1" lang="zh-CN" altLang="en-US" dirty="0" smtClean="0"/>
              <a:t>是否需要将</a:t>
            </a:r>
            <a:r>
              <a:rPr kumimoji="1" lang="en-US" altLang="zh-CN" dirty="0" smtClean="0"/>
              <a:t>BMI</a:t>
            </a:r>
            <a:r>
              <a:rPr kumimoji="1" lang="zh-CN" altLang="en-US" dirty="0" smtClean="0"/>
              <a:t>录入完再考虑</a:t>
            </a:r>
            <a:r>
              <a:rPr kumimoji="1" lang="en-US" altLang="zh-CN" dirty="0" smtClean="0"/>
              <a:t>?</a:t>
            </a:r>
          </a:p>
          <a:p>
            <a:pPr marL="1200150" lvl="2" indent="-285750">
              <a:buFont typeface="Wingdings" charset="2"/>
              <a:buChar char="Ø"/>
            </a:pPr>
            <a:r>
              <a:rPr kumimoji="1" lang="zh-CN" altLang="en-US" dirty="0" smtClean="0"/>
              <a:t>正常人是否与</a:t>
            </a:r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混合分析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（目前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个正常人，一个是</a:t>
            </a:r>
            <a:r>
              <a:rPr lang="zh-CN" altLang="en-US" dirty="0">
                <a:solidFill>
                  <a:srgbClr val="3366FF"/>
                </a:solidFill>
              </a:rPr>
              <a:t>临床诊断脂肪肝，病理</a:t>
            </a:r>
            <a:r>
              <a:rPr lang="zh-CN" altLang="en-US" dirty="0" smtClean="0">
                <a:solidFill>
                  <a:srgbClr val="3366FF"/>
                </a:solidFill>
              </a:rPr>
              <a:t>正常</a:t>
            </a:r>
            <a:r>
              <a:rPr lang="zh-CN" altLang="en-US" dirty="0" smtClean="0">
                <a:solidFill>
                  <a:srgbClr val="3366FF"/>
                </a:solidFill>
              </a:rPr>
              <a:t>，</a:t>
            </a:r>
            <a:r>
              <a:rPr lang="zh-CN" altLang="en-US" dirty="0" smtClean="0"/>
              <a:t>一个是</a:t>
            </a:r>
            <a:r>
              <a:rPr lang="zh-CN" altLang="en-US" dirty="0" smtClean="0">
                <a:solidFill>
                  <a:srgbClr val="008000"/>
                </a:solidFill>
              </a:rPr>
              <a:t>胆囊标本未送检，均已加入配对</a:t>
            </a:r>
            <a:r>
              <a:rPr lang="zh-CN" altLang="zh-CN" dirty="0" smtClean="0">
                <a:solidFill>
                  <a:srgbClr val="000000"/>
                </a:solidFill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最好能再找出几个结果，比如：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41835"/>
              </p:ext>
            </p:extLst>
          </p:nvPr>
        </p:nvGraphicFramePr>
        <p:xfrm>
          <a:off x="1344514" y="3557182"/>
          <a:ext cx="4785454" cy="1026160"/>
        </p:xfrm>
        <a:graphic>
          <a:graphicData uri="http://schemas.openxmlformats.org/drawingml/2006/table">
            <a:tbl>
              <a:tblPr/>
              <a:tblGrid>
                <a:gridCol w="1068916"/>
                <a:gridCol w="1068916"/>
                <a:gridCol w="2647622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住院号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病理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1227391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金磊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胆囊手术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有标本，未送检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1233749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刘天辉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胆囊手术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有标本，未送检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1253282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杨艺斌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有肝穿报告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NAS=5,F1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95113"/>
              </p:ext>
            </p:extLst>
          </p:nvPr>
        </p:nvGraphicFramePr>
        <p:xfrm>
          <a:off x="0" y="881607"/>
          <a:ext cx="6984360" cy="5468774"/>
        </p:xfrm>
        <a:graphic>
          <a:graphicData uri="http://schemas.openxmlformats.org/drawingml/2006/table">
            <a:tbl>
              <a:tblPr/>
              <a:tblGrid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</a:tblGrid>
              <a:tr h="797888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性别（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男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女）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年龄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bmi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1NGT 2IGR 3T2DM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糖尿病病程（单位年）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空腹血糖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fibrosis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黄春凤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焦雪英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31.8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李俊毅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33.2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顾金鹏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41.2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林晨昱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郭勇根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陆磊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36.9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周启航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马斌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陈惠斌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潘尚特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郑玉林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30.7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唐丽君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23.7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陈丽莺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21.6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徐海燕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王梦蕾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984360" y="1707360"/>
            <a:ext cx="1729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黄春凤临床诊断脂肪肝，病理正常</a:t>
            </a:r>
          </a:p>
        </p:txBody>
      </p:sp>
      <p:sp>
        <p:nvSpPr>
          <p:cNvPr id="4" name="矩形 3"/>
          <p:cNvSpPr/>
          <p:nvPr/>
        </p:nvSpPr>
        <p:spPr>
          <a:xfrm>
            <a:off x="6984360" y="3498648"/>
            <a:ext cx="18745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周启航空腹</a:t>
            </a:r>
            <a:r>
              <a:rPr lang="en-US" altLang="zh-CN" sz="1100" dirty="0"/>
              <a:t>4</a:t>
            </a:r>
            <a:r>
              <a:rPr lang="zh-CN" altLang="en-US" sz="1100" dirty="0"/>
              <a:t>，餐后</a:t>
            </a:r>
            <a:r>
              <a:rPr lang="en-US" altLang="zh-CN" sz="1100" dirty="0"/>
              <a:t>9.4</a:t>
            </a:r>
            <a:r>
              <a:rPr lang="zh-CN" altLang="en-US" sz="1100" dirty="0"/>
              <a:t>，糖化</a:t>
            </a:r>
            <a:r>
              <a:rPr lang="en-US" altLang="zh-CN" sz="1100" dirty="0"/>
              <a:t>5.1</a:t>
            </a:r>
            <a:r>
              <a:rPr lang="zh-CN" altLang="en-US" sz="1100" dirty="0"/>
              <a:t>，血糖还可以就先和</a:t>
            </a:r>
            <a:r>
              <a:rPr lang="en-US" altLang="zh-CN" sz="1100" dirty="0"/>
              <a:t>NGT</a:t>
            </a:r>
            <a:r>
              <a:rPr lang="zh-CN" altLang="en-US" sz="1100" dirty="0"/>
              <a:t>匹配了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1015" y="150404"/>
            <a:ext cx="760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按性别、年龄、糖代谢情况尽量匹配。</a:t>
            </a:r>
            <a:r>
              <a:rPr kumimoji="1" lang="en-US" altLang="zh-CN" dirty="0" smtClean="0"/>
              <a:t>BMI</a:t>
            </a:r>
            <a:r>
              <a:rPr kumimoji="1" lang="zh-CN" altLang="en-US" dirty="0" smtClean="0"/>
              <a:t>由于数据未录全，无法完全匹配（更严重的</a:t>
            </a:r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肯定更容易胖）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先匹配了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对观察趋势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40801"/>
              </p:ext>
            </p:extLst>
          </p:nvPr>
        </p:nvGraphicFramePr>
        <p:xfrm>
          <a:off x="568544" y="1936130"/>
          <a:ext cx="8007351" cy="34518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4454"/>
                <a:gridCol w="784454"/>
                <a:gridCol w="784454"/>
                <a:gridCol w="784454"/>
                <a:gridCol w="784454"/>
                <a:gridCol w="947265"/>
                <a:gridCol w="784454"/>
                <a:gridCol w="784454"/>
                <a:gridCol w="784454"/>
                <a:gridCol w="78445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姓名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性别（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男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女）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年龄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bmi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1NGT 2IGR 3T2DM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糖尿病病程（单位年）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空腹血糖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Nas_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总分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fibrosis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曹敏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脂肪肝均较严重，性别、病程难以匹配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李萍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#N/A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#N/A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李秀华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#N/A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#N/A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徐清文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杨宇彬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25.4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脂肪肝不严重但小纤维结果很异常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68544" y="1372641"/>
            <a:ext cx="307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未加入</a:t>
            </a:r>
            <a:r>
              <a:rPr kumimoji="1" lang="zh-CN" altLang="en-US" dirty="0" smtClean="0"/>
              <a:t>匹配</a:t>
            </a:r>
            <a:r>
              <a:rPr kumimoji="1" lang="zh-CN" altLang="en-US" dirty="0" smtClean="0"/>
              <a:t>的剩余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人情况：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3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5351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6060" y="349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5" y="411167"/>
            <a:ext cx="3890445" cy="31278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72" y="411168"/>
            <a:ext cx="3831553" cy="3124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5" y="3880933"/>
            <a:ext cx="3656168" cy="298102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926589" y="5556645"/>
            <a:ext cx="22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李俊毅</a:t>
            </a:r>
            <a:r>
              <a:rPr lang="en-US" altLang="zh-CN" dirty="0" smtClean="0"/>
              <a:t>-</a:t>
            </a:r>
            <a:r>
              <a:rPr lang="zh-CN" altLang="en-US" dirty="0" smtClean="0"/>
              <a:t>顾金鹏 异常</a:t>
            </a:r>
            <a:endParaRPr lang="en-US" altLang="zh-CN" dirty="0" smtClean="0"/>
          </a:p>
          <a:p>
            <a:r>
              <a:rPr lang="zh-CN" altLang="en-US" dirty="0" smtClean="0"/>
              <a:t>陆磊</a:t>
            </a:r>
            <a:r>
              <a:rPr lang="en-US" altLang="zh-CN" dirty="0" smtClean="0"/>
              <a:t>-</a:t>
            </a:r>
            <a:r>
              <a:rPr lang="zh-CN" altLang="en-US" dirty="0" smtClean="0"/>
              <a:t>周启航 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337" y="6894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冷敏度阈值大鱼际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09457" y="7043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4BC5"/>
                </a:solidFill>
              </a:rPr>
              <a:t>冷敏度阈值足背</a:t>
            </a:r>
            <a:endParaRPr lang="zh-CN" altLang="en-US" dirty="0">
              <a:solidFill>
                <a:srgbClr val="FF4BC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冷阈值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-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冷痛阈值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冷敏度阈值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600200"/>
            <a:ext cx="4432300" cy="364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" y="1600200"/>
            <a:ext cx="4470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" y="450722"/>
            <a:ext cx="3478295" cy="28758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30" y="493128"/>
            <a:ext cx="3443670" cy="2869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1" y="3863120"/>
            <a:ext cx="3610429" cy="29948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422" y="3944640"/>
            <a:ext cx="3390290" cy="280845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51147" y="-19605"/>
            <a:ext cx="1992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李俊毅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顾金鹏 异常</a:t>
            </a:r>
            <a:endParaRPr lang="en-US" altLang="zh-CN" sz="1600" dirty="0" smtClean="0"/>
          </a:p>
          <a:p>
            <a:r>
              <a:rPr lang="zh-CN" altLang="en-US" sz="1600" dirty="0" smtClean="0"/>
              <a:t>马斌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陈惠斌 异常</a:t>
            </a:r>
            <a:endParaRPr lang="en-US" altLang="zh-CN" sz="1600" dirty="0" smtClean="0"/>
          </a:p>
          <a:p>
            <a:r>
              <a:rPr lang="zh-CN" altLang="en-US" sz="1600" dirty="0" smtClean="0"/>
              <a:t>黄春凤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焦雪英 异常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487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4908" y="1212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热敏度阈值大鱼际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3896" y="1212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热敏度阈值足背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9998" y="6492624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痛阈值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-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热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阈值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=</a:t>
            </a:r>
            <a:r>
              <a:rPr lang="zh-CN" altLang="en-US" dirty="0" smtClean="0"/>
              <a:t>热敏度阈值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1778000"/>
            <a:ext cx="3835400" cy="328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4200"/>
            <a:ext cx="3873500" cy="3213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51147" y="-19605"/>
            <a:ext cx="1992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李俊毅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顾金鹏 异常</a:t>
            </a:r>
            <a:endParaRPr lang="en-US" altLang="zh-CN" sz="1600" dirty="0" smtClean="0"/>
          </a:p>
          <a:p>
            <a:r>
              <a:rPr lang="zh-CN" altLang="en-US" sz="1600" dirty="0" smtClean="0"/>
              <a:t>林晨昱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郭勇根 异常</a:t>
            </a:r>
            <a:endParaRPr lang="en-US" altLang="zh-CN" sz="1600" dirty="0" smtClean="0"/>
          </a:p>
          <a:p>
            <a:r>
              <a:rPr lang="zh-CN" altLang="en-US" sz="1600" dirty="0" smtClean="0"/>
              <a:t>马斌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陈惠斌 异常</a:t>
            </a:r>
            <a:endParaRPr lang="en-US" altLang="zh-CN" sz="1600" dirty="0" smtClean="0"/>
          </a:p>
          <a:p>
            <a:r>
              <a:rPr lang="zh-CN" altLang="en-US" sz="1600" dirty="0" smtClean="0"/>
              <a:t>黄春凤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焦雪英 异常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08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79" y="1475413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0856" y="15088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1878231"/>
            <a:ext cx="392430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1" y="1844745"/>
            <a:ext cx="3860800" cy="3213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731" y="4813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趋势不明显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428" y="850203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李俊毅</a:t>
            </a:r>
            <a:r>
              <a:rPr lang="en-US" altLang="zh-CN" dirty="0"/>
              <a:t>-</a:t>
            </a:r>
            <a:r>
              <a:rPr lang="zh-CN" altLang="en-US" dirty="0"/>
              <a:t>顾金鹏</a:t>
            </a:r>
          </a:p>
        </p:txBody>
      </p:sp>
      <p:sp>
        <p:nvSpPr>
          <p:cNvPr id="3" name="矩形 2"/>
          <p:cNvSpPr/>
          <p:nvPr/>
        </p:nvSpPr>
        <p:spPr>
          <a:xfrm>
            <a:off x="176428" y="1219535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林晨昱</a:t>
            </a:r>
            <a:r>
              <a:rPr lang="en-US" altLang="zh-CN" dirty="0" smtClean="0"/>
              <a:t>-</a:t>
            </a:r>
            <a:r>
              <a:rPr lang="zh-CN" altLang="en-US" dirty="0" smtClean="0"/>
              <a:t>郭勇根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834" y="85333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林晨昱</a:t>
            </a:r>
            <a:r>
              <a:rPr lang="en-US" altLang="zh-CN" dirty="0"/>
              <a:t>-</a:t>
            </a:r>
            <a:r>
              <a:rPr lang="zh-CN" altLang="en-US" dirty="0"/>
              <a:t>顾金鹏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428" y="477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去除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0542" y="47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改为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1641"/>
              </p:ext>
            </p:extLst>
          </p:nvPr>
        </p:nvGraphicFramePr>
        <p:xfrm>
          <a:off x="0" y="1708745"/>
          <a:ext cx="6984360" cy="4859528"/>
        </p:xfrm>
        <a:graphic>
          <a:graphicData uri="http://schemas.openxmlformats.org/drawingml/2006/table">
            <a:tbl>
              <a:tblPr/>
              <a:tblGrid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  <a:gridCol w="698436"/>
              </a:tblGrid>
              <a:tr h="797888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性别（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男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女）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年龄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bmi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1NGT 2IGR 3T2DM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糖尿病病程（单位年）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空腹血糖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总分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fibrosis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黄春凤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焦雪英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31.8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林晨昱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顾金鹏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41.2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陆磊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36.9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周启航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马斌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陈惠斌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潘尚特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郑玉林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30.7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唐丽君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23.7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4.8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陈丽莺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21.6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徐海燕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王梦蕾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#N/A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73" marR="9573" marT="9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84360" y="2473661"/>
            <a:ext cx="1729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黄春凤临床诊断脂肪肝，病理正常</a:t>
            </a:r>
          </a:p>
        </p:txBody>
      </p:sp>
      <p:sp>
        <p:nvSpPr>
          <p:cNvPr id="9" name="矩形 8"/>
          <p:cNvSpPr/>
          <p:nvPr/>
        </p:nvSpPr>
        <p:spPr>
          <a:xfrm>
            <a:off x="6984360" y="3633707"/>
            <a:ext cx="18745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周启航空腹</a:t>
            </a:r>
            <a:r>
              <a:rPr lang="en-US" altLang="zh-CN" sz="1100" dirty="0"/>
              <a:t>4</a:t>
            </a:r>
            <a:r>
              <a:rPr lang="zh-CN" altLang="en-US" sz="1100" dirty="0"/>
              <a:t>，餐后</a:t>
            </a:r>
            <a:r>
              <a:rPr lang="en-US" altLang="zh-CN" sz="1100" dirty="0"/>
              <a:t>9.4</a:t>
            </a:r>
            <a:r>
              <a:rPr lang="zh-CN" altLang="en-US" sz="1100" dirty="0"/>
              <a:t>，糖化</a:t>
            </a:r>
            <a:r>
              <a:rPr lang="en-US" altLang="zh-CN" sz="1100" dirty="0"/>
              <a:t>5.1</a:t>
            </a:r>
            <a:r>
              <a:rPr lang="zh-CN" altLang="en-US" sz="1100" dirty="0"/>
              <a:t>，血糖还可以就先和</a:t>
            </a:r>
            <a:r>
              <a:rPr lang="en-US" altLang="zh-CN" sz="1100" dirty="0"/>
              <a:t>NGT</a:t>
            </a:r>
            <a:r>
              <a:rPr lang="zh-CN" altLang="en-US" sz="1100" dirty="0"/>
              <a:t>匹配了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6428" y="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因</a:t>
            </a:r>
            <a:r>
              <a:rPr lang="zh-CN" altLang="en-US" dirty="0" smtClean="0"/>
              <a:t>李俊毅</a:t>
            </a:r>
            <a:r>
              <a:rPr lang="zh-CN" altLang="en-US" dirty="0" smtClean="0"/>
              <a:t>小纤维结果较异常，去除。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428" y="1727919"/>
            <a:ext cx="122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剩余</a:t>
            </a:r>
            <a:r>
              <a:rPr lang="en-US" altLang="zh-CN" dirty="0" smtClean="0"/>
              <a:t>7</a:t>
            </a:r>
            <a:r>
              <a:rPr lang="zh-CN" altLang="en-US" dirty="0" smtClean="0"/>
              <a:t>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9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1227</Words>
  <Application>Microsoft Macintosh PowerPoint</Application>
  <PresentationFormat>全屏显示(4:3)</PresentationFormat>
  <Paragraphs>629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sunxy sun</dc:creator>
  <cp:lastModifiedBy>sunxy sun</cp:lastModifiedBy>
  <cp:revision>30</cp:revision>
  <dcterms:created xsi:type="dcterms:W3CDTF">2020-04-21T12:17:57Z</dcterms:created>
  <dcterms:modified xsi:type="dcterms:W3CDTF">2020-04-23T05:55:53Z</dcterms:modified>
</cp:coreProperties>
</file>