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5" r:id="rId8"/>
    <p:sldId id="262" r:id="rId9"/>
    <p:sldId id="266" r:id="rId10"/>
    <p:sldId id="267" r:id="rId11"/>
    <p:sldId id="268" r:id="rId12"/>
    <p:sldId id="269" r:id="rId13"/>
    <p:sldId id="263" r:id="rId14"/>
    <p:sldId id="26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32" autoAdjust="0"/>
    <p:restoredTop sz="95184" autoAdjust="0"/>
  </p:normalViewPr>
  <p:slideViewPr>
    <p:cSldViewPr snapToGrid="0">
      <p:cViewPr>
        <p:scale>
          <a:sx n="75" d="100"/>
          <a:sy n="75" d="100"/>
        </p:scale>
        <p:origin x="112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7A485-D821-42DA-A9CC-DBE83E9A21A0}" type="datetimeFigureOut">
              <a:rPr lang="zh-CN" altLang="en-US" smtClean="0"/>
              <a:t>2023/9/21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532CC-7451-4486-A1FE-595BAC5C5220}" type="slidenum">
              <a:rPr lang="zh-CN" altLang="en-US" smtClean="0"/>
              <a:t>‹#›</a:t>
            </a:fld>
            <a:endParaRPr lang="zh-CN" altLang="en-US"/>
          </a:p>
        </p:txBody>
      </p:sp>
    </p:spTree>
    <p:extLst>
      <p:ext uri="{BB962C8B-B14F-4D97-AF65-F5344CB8AC3E}">
        <p14:creationId xmlns:p14="http://schemas.microsoft.com/office/powerpoint/2010/main" val="113047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2532CC-7451-4486-A1FE-595BAC5C5220}" type="slidenum">
              <a:rPr lang="zh-CN" altLang="en-US" smtClean="0"/>
              <a:t>1</a:t>
            </a:fld>
            <a:endParaRPr lang="zh-CN" altLang="en-US"/>
          </a:p>
        </p:txBody>
      </p:sp>
    </p:spTree>
    <p:extLst>
      <p:ext uri="{BB962C8B-B14F-4D97-AF65-F5344CB8AC3E}">
        <p14:creationId xmlns:p14="http://schemas.microsoft.com/office/powerpoint/2010/main" val="1536404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Helvetica Neue"/>
              </a:rPr>
              <a:t>未来的价值折现到现在</a:t>
            </a:r>
            <a:endParaRPr lang="en-US" altLang="zh-CN" b="0" i="0" dirty="0">
              <a:solidFill>
                <a:srgbClr val="4D4D4D"/>
              </a:solidFill>
              <a:effectLst/>
              <a:latin typeface="KaTeX_Main"/>
            </a:endParaRPr>
          </a:p>
          <a:p>
            <a:r>
              <a:rPr lang="en-US" altLang="zh-CN" b="0" i="0" dirty="0">
                <a:solidFill>
                  <a:srgbClr val="4D4D4D"/>
                </a:solidFill>
                <a:effectLst/>
                <a:latin typeface="KaTeX_Main"/>
              </a:rPr>
              <a:t>γ \</a:t>
            </a:r>
            <a:r>
              <a:rPr lang="en-US" altLang="zh-CN" b="0" i="0" dirty="0" err="1">
                <a:solidFill>
                  <a:srgbClr val="4D4D4D"/>
                </a:solidFill>
                <a:effectLst/>
                <a:latin typeface="KaTeX_Main"/>
              </a:rPr>
              <a:t>gammaγ</a:t>
            </a:r>
            <a:r>
              <a:rPr lang="zh-CN" altLang="en-US" b="0" i="0" dirty="0">
                <a:solidFill>
                  <a:srgbClr val="4D4D4D"/>
                </a:solidFill>
                <a:effectLst/>
                <a:latin typeface="-apple-system"/>
              </a:rPr>
              <a:t>是</a:t>
            </a:r>
            <a:r>
              <a:rPr lang="zh-CN" altLang="en-US" b="1" i="0" dirty="0">
                <a:solidFill>
                  <a:srgbClr val="4D4D4D"/>
                </a:solidFill>
                <a:effectLst/>
                <a:latin typeface="-apple-system"/>
              </a:rPr>
              <a:t>折扣因子</a:t>
            </a:r>
            <a:r>
              <a:rPr lang="zh-CN" altLang="en-US" b="0" i="0" dirty="0">
                <a:solidFill>
                  <a:srgbClr val="4D4D4D"/>
                </a:solidFill>
                <a:effectLst/>
                <a:latin typeface="-apple-system"/>
              </a:rPr>
              <a:t>，含义是看重近期收益，弱化远期收益，同时也保证</a:t>
            </a:r>
            <a:r>
              <a:rPr lang="en-US" altLang="zh-CN" b="0" i="0" dirty="0">
                <a:solidFill>
                  <a:srgbClr val="4D4D4D"/>
                </a:solidFill>
                <a:effectLst/>
                <a:latin typeface="-apple-system"/>
              </a:rPr>
              <a:t>Q</a:t>
            </a:r>
            <a:r>
              <a:rPr lang="zh-CN" altLang="en-US" b="0" i="0" dirty="0">
                <a:solidFill>
                  <a:srgbClr val="4D4D4D"/>
                </a:solidFill>
                <a:effectLst/>
                <a:latin typeface="-apple-system"/>
              </a:rPr>
              <a:t>函数收敛。</a:t>
            </a:r>
            <a:endParaRPr lang="en-US" altLang="zh-CN" b="0" i="0" dirty="0">
              <a:solidFill>
                <a:srgbClr val="4D4D4D"/>
              </a:solidFill>
              <a:effectLst/>
              <a:latin typeface="-apple-system"/>
            </a:endParaRPr>
          </a:p>
          <a:p>
            <a:r>
              <a:rPr lang="en-US" altLang="zh-CN" b="0" i="0" dirty="0">
                <a:solidFill>
                  <a:srgbClr val="FF0000"/>
                </a:solidFill>
                <a:effectLst/>
                <a:latin typeface="KaTeX_Main"/>
              </a:rPr>
              <a:t>rt+1​</a:t>
            </a:r>
            <a:r>
              <a:rPr lang="en-US" altLang="zh-CN" b="0" i="0" dirty="0">
                <a:solidFill>
                  <a:srgbClr val="4D4D4D"/>
                </a:solidFill>
                <a:effectLst/>
                <a:latin typeface="-apple-system"/>
              </a:rPr>
              <a:t> </a:t>
            </a:r>
            <a:r>
              <a:rPr lang="zh-CN" altLang="en-US" b="0" i="0" dirty="0">
                <a:solidFill>
                  <a:srgbClr val="4D4D4D"/>
                </a:solidFill>
                <a:effectLst/>
                <a:latin typeface="-apple-system"/>
              </a:rPr>
              <a:t>是在状态</a:t>
            </a:r>
            <a:r>
              <a:rPr lang="en-US" altLang="zh-CN" b="0" i="0" dirty="0">
                <a:solidFill>
                  <a:srgbClr val="4D4D4D"/>
                </a:solidFill>
                <a:effectLst/>
                <a:latin typeface="-apple-system"/>
              </a:rPr>
              <a:t>s</a:t>
            </a:r>
            <a:r>
              <a:rPr lang="zh-CN" altLang="en-US" b="0" i="0" dirty="0">
                <a:solidFill>
                  <a:srgbClr val="4D4D4D"/>
                </a:solidFill>
                <a:effectLst/>
                <a:latin typeface="-apple-system"/>
              </a:rPr>
              <a:t>下执行动作</a:t>
            </a:r>
            <a:r>
              <a:rPr lang="en-US" altLang="zh-CN" b="0" i="0" dirty="0">
                <a:solidFill>
                  <a:srgbClr val="4D4D4D"/>
                </a:solidFill>
                <a:effectLst/>
                <a:latin typeface="KaTeX_Main"/>
              </a:rPr>
              <a:t>a​</a:t>
            </a:r>
            <a:r>
              <a:rPr lang="zh-CN" altLang="en-US" b="0" i="0" dirty="0">
                <a:solidFill>
                  <a:srgbClr val="4D4D4D"/>
                </a:solidFill>
                <a:effectLst/>
                <a:latin typeface="-apple-system"/>
              </a:rPr>
              <a:t>得到的回报</a:t>
            </a:r>
            <a:r>
              <a:rPr lang="en-US" altLang="zh-CN" b="0" i="0" dirty="0">
                <a:solidFill>
                  <a:srgbClr val="4D4D4D"/>
                </a:solidFill>
                <a:effectLst/>
                <a:latin typeface="-apple-system"/>
              </a:rPr>
              <a:t>reward</a:t>
            </a:r>
          </a:p>
          <a:p>
            <a:r>
              <a:rPr lang="zh-CN" altLang="en-US" b="0" i="0" dirty="0">
                <a:solidFill>
                  <a:srgbClr val="4D4D4D"/>
                </a:solidFill>
                <a:effectLst/>
                <a:latin typeface="-apple-system"/>
              </a:rPr>
              <a:t>当目标值和估计值的差值趋于</a:t>
            </a:r>
            <a:r>
              <a:rPr lang="en-US" altLang="zh-CN" b="0" i="0" dirty="0">
                <a:solidFill>
                  <a:srgbClr val="4D4D4D"/>
                </a:solidFill>
                <a:effectLst/>
                <a:latin typeface="-apple-system"/>
              </a:rPr>
              <a:t>0</a:t>
            </a:r>
            <a:r>
              <a:rPr lang="zh-CN" altLang="en-US" b="0" i="0" dirty="0">
                <a:solidFill>
                  <a:srgbClr val="4D4D4D"/>
                </a:solidFill>
                <a:effectLst/>
                <a:latin typeface="-apple-system"/>
              </a:rPr>
              <a:t>的时候，</a:t>
            </a:r>
            <a:r>
              <a:rPr lang="en-US" altLang="zh-CN" b="0" i="0" dirty="0">
                <a:solidFill>
                  <a:srgbClr val="4D4D4D"/>
                </a:solidFill>
                <a:effectLst/>
                <a:latin typeface="-apple-system"/>
              </a:rPr>
              <a:t>Q(</a:t>
            </a:r>
            <a:r>
              <a:rPr lang="en-US" altLang="zh-CN" b="0" i="0" dirty="0" err="1">
                <a:solidFill>
                  <a:srgbClr val="4D4D4D"/>
                </a:solidFill>
                <a:effectLst/>
                <a:latin typeface="-apple-system"/>
              </a:rPr>
              <a:t>s,a</a:t>
            </a:r>
            <a:r>
              <a:rPr lang="en-US" altLang="zh-CN" b="0" i="0" dirty="0">
                <a:solidFill>
                  <a:srgbClr val="4D4D4D"/>
                </a:solidFill>
                <a:effectLst/>
                <a:latin typeface="-apple-system"/>
              </a:rPr>
              <a:t>)</a:t>
            </a:r>
            <a:r>
              <a:rPr lang="zh-CN" altLang="en-US" b="0" i="0" dirty="0">
                <a:solidFill>
                  <a:srgbClr val="4D4D4D"/>
                </a:solidFill>
                <a:effectLst/>
                <a:latin typeface="-apple-system"/>
              </a:rPr>
              <a:t>就不再继续变化，</a:t>
            </a:r>
            <a:r>
              <a:rPr lang="en-US" altLang="zh-CN" b="0" i="0" dirty="0">
                <a:solidFill>
                  <a:srgbClr val="4D4D4D"/>
                </a:solidFill>
                <a:effectLst/>
                <a:latin typeface="-apple-system"/>
              </a:rPr>
              <a:t>Q </a:t>
            </a:r>
            <a:r>
              <a:rPr lang="zh-CN" altLang="en-US" b="0" i="0" dirty="0">
                <a:solidFill>
                  <a:srgbClr val="4D4D4D"/>
                </a:solidFill>
                <a:effectLst/>
                <a:latin typeface="-apple-system"/>
              </a:rPr>
              <a:t>表趋于稳定，说明得到了一个收敛的结果</a:t>
            </a:r>
            <a:endParaRPr lang="en-US" altLang="zh-CN" b="0" i="0" dirty="0">
              <a:solidFill>
                <a:srgbClr val="4D4D4D"/>
              </a:solidFill>
              <a:effectLst/>
              <a:latin typeface="-apple-system"/>
            </a:endParaRPr>
          </a:p>
          <a:p>
            <a:r>
              <a:rPr lang="en-US" altLang="zh-CN" dirty="0"/>
              <a:t>state</a:t>
            </a:r>
            <a:r>
              <a:rPr lang="zh-CN" altLang="en-US" dirty="0"/>
              <a:t>需要处理为离散的。</a:t>
            </a:r>
          </a:p>
          <a:p>
            <a:endParaRPr lang="zh-CN" altLang="en-US" dirty="0"/>
          </a:p>
        </p:txBody>
      </p:sp>
      <p:sp>
        <p:nvSpPr>
          <p:cNvPr id="4" name="灯片编号占位符 3"/>
          <p:cNvSpPr>
            <a:spLocks noGrp="1"/>
          </p:cNvSpPr>
          <p:nvPr>
            <p:ph type="sldNum" sz="quarter" idx="5"/>
          </p:nvPr>
        </p:nvSpPr>
        <p:spPr/>
        <p:txBody>
          <a:bodyPr/>
          <a:lstStyle/>
          <a:p>
            <a:fld id="{DF2532CC-7451-4486-A1FE-595BAC5C5220}" type="slidenum">
              <a:rPr lang="zh-CN" altLang="en-US" smtClean="0"/>
              <a:t>3</a:t>
            </a:fld>
            <a:endParaRPr lang="zh-CN" altLang="en-US"/>
          </a:p>
        </p:txBody>
      </p:sp>
    </p:spTree>
    <p:extLst>
      <p:ext uri="{BB962C8B-B14F-4D97-AF65-F5344CB8AC3E}">
        <p14:creationId xmlns:p14="http://schemas.microsoft.com/office/powerpoint/2010/main" val="353128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构造状态和动作的函数</a:t>
            </a:r>
          </a:p>
        </p:txBody>
      </p:sp>
      <p:sp>
        <p:nvSpPr>
          <p:cNvPr id="4" name="灯片编号占位符 3"/>
          <p:cNvSpPr>
            <a:spLocks noGrp="1"/>
          </p:cNvSpPr>
          <p:nvPr>
            <p:ph type="sldNum" sz="quarter" idx="5"/>
          </p:nvPr>
        </p:nvSpPr>
        <p:spPr/>
        <p:txBody>
          <a:bodyPr/>
          <a:lstStyle/>
          <a:p>
            <a:fld id="{DF2532CC-7451-4486-A1FE-595BAC5C5220}" type="slidenum">
              <a:rPr lang="zh-CN" altLang="en-US" smtClean="0"/>
              <a:t>4</a:t>
            </a:fld>
            <a:endParaRPr lang="zh-CN" altLang="en-US"/>
          </a:p>
        </p:txBody>
      </p:sp>
    </p:spTree>
    <p:extLst>
      <p:ext uri="{BB962C8B-B14F-4D97-AF65-F5344CB8AC3E}">
        <p14:creationId xmlns:p14="http://schemas.microsoft.com/office/powerpoint/2010/main" val="16605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强大的神经网络就可以去拟合输入输出的一个关系</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神经网络本身之所以可以求出来，是通过这个</a:t>
            </a:r>
            <a:r>
              <a:rPr lang="en-US" altLang="zh-CN" dirty="0"/>
              <a:t>weights</a:t>
            </a:r>
            <a:r>
              <a:rPr lang="zh-CN" altLang="en-US" dirty="0"/>
              <a:t>，也就是神经网络每个神经网络节点的一个权重，那么它可以求出来</a:t>
            </a:r>
            <a:r>
              <a:rPr lang="en-US" altLang="zh-CN" dirty="0"/>
              <a:t>N</a:t>
            </a:r>
            <a:r>
              <a:rPr lang="zh-CN" altLang="en-US" dirty="0"/>
              <a:t>个。通过这种神经网络的结构，你输入一个</a:t>
            </a:r>
            <a:r>
              <a:rPr lang="en-US" altLang="zh-CN" dirty="0"/>
              <a:t>state</a:t>
            </a:r>
            <a:r>
              <a:rPr lang="zh-CN" altLang="en-US" dirty="0"/>
              <a:t>以后，它会求出对于当前</a:t>
            </a:r>
            <a:r>
              <a:rPr lang="en-US" altLang="zh-CN" dirty="0"/>
              <a:t>state</a:t>
            </a:r>
            <a:r>
              <a:rPr lang="zh-CN" altLang="en-US" dirty="0"/>
              <a:t>在所有</a:t>
            </a:r>
            <a:r>
              <a:rPr lang="en-US" altLang="zh-CN" dirty="0"/>
              <a:t>action</a:t>
            </a:r>
            <a:r>
              <a:rPr lang="zh-CN" altLang="en-US" dirty="0"/>
              <a:t>里面对应的</a:t>
            </a:r>
            <a:r>
              <a:rPr lang="en-US" altLang="zh-CN" dirty="0"/>
              <a:t>Q value</a:t>
            </a:r>
          </a:p>
          <a:p>
            <a:endParaRPr lang="zh-CN" altLang="en-US" dirty="0"/>
          </a:p>
        </p:txBody>
      </p:sp>
      <p:sp>
        <p:nvSpPr>
          <p:cNvPr id="4" name="灯片编号占位符 3"/>
          <p:cNvSpPr>
            <a:spLocks noGrp="1"/>
          </p:cNvSpPr>
          <p:nvPr>
            <p:ph type="sldNum" sz="quarter" idx="5"/>
          </p:nvPr>
        </p:nvSpPr>
        <p:spPr/>
        <p:txBody>
          <a:bodyPr/>
          <a:lstStyle/>
          <a:p>
            <a:fld id="{DF2532CC-7451-4486-A1FE-595BAC5C5220}" type="slidenum">
              <a:rPr lang="zh-CN" altLang="en-US" smtClean="0"/>
              <a:t>5</a:t>
            </a:fld>
            <a:endParaRPr lang="zh-CN" altLang="en-US"/>
          </a:p>
        </p:txBody>
      </p:sp>
    </p:spTree>
    <p:extLst>
      <p:ext uri="{BB962C8B-B14F-4D97-AF65-F5344CB8AC3E}">
        <p14:creationId xmlns:p14="http://schemas.microsoft.com/office/powerpoint/2010/main" val="286492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收集了很多样本的功能</a:t>
            </a:r>
          </a:p>
        </p:txBody>
      </p:sp>
      <p:sp>
        <p:nvSpPr>
          <p:cNvPr id="4" name="灯片编号占位符 3"/>
          <p:cNvSpPr>
            <a:spLocks noGrp="1"/>
          </p:cNvSpPr>
          <p:nvPr>
            <p:ph type="sldNum" sz="quarter" idx="5"/>
          </p:nvPr>
        </p:nvSpPr>
        <p:spPr/>
        <p:txBody>
          <a:bodyPr/>
          <a:lstStyle/>
          <a:p>
            <a:fld id="{DF2532CC-7451-4486-A1FE-595BAC5C5220}" type="slidenum">
              <a:rPr lang="zh-CN" altLang="en-US" smtClean="0"/>
              <a:t>6</a:t>
            </a:fld>
            <a:endParaRPr lang="zh-CN" altLang="en-US"/>
          </a:p>
        </p:txBody>
      </p:sp>
    </p:spTree>
    <p:extLst>
      <p:ext uri="{BB962C8B-B14F-4D97-AF65-F5344CB8AC3E}">
        <p14:creationId xmlns:p14="http://schemas.microsoft.com/office/powerpoint/2010/main" val="1788446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用来解决深度强化学习稳定性的问题</a:t>
            </a:r>
            <a:endParaRPr lang="en-US" altLang="zh-CN" dirty="0"/>
          </a:p>
          <a:p>
            <a:r>
              <a:rPr lang="zh-CN" altLang="en-US" dirty="0"/>
              <a:t>提取的不是一个样本而是批次化的</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德尔塔</a:t>
            </a:r>
            <a:endParaRPr lang="en-US" altLang="zh-CN" dirty="0"/>
          </a:p>
          <a:p>
            <a:r>
              <a:rPr lang="zh-CN" altLang="en-US" b="0" i="0" dirty="0">
                <a:solidFill>
                  <a:srgbClr val="374151"/>
                </a:solidFill>
                <a:effectLst/>
                <a:latin typeface="Söhne"/>
              </a:rPr>
              <a:t>它在预测误差较小的情况下采用</a:t>
            </a:r>
            <a:r>
              <a:rPr lang="zh-CN" altLang="en-US" b="1" i="0" dirty="0">
                <a:effectLst/>
                <a:latin typeface="system-ui"/>
              </a:rPr>
              <a:t>均方误差</a:t>
            </a:r>
            <a:r>
              <a:rPr lang="zh-CN" altLang="en-US" b="0" i="0" dirty="0">
                <a:solidFill>
                  <a:srgbClr val="374151"/>
                </a:solidFill>
                <a:effectLst/>
                <a:latin typeface="Söhne"/>
              </a:rPr>
              <a:t>，但在误差较大的情况下采用绝对值误差（也就是</a:t>
            </a:r>
            <a:r>
              <a:rPr lang="en-US" altLang="zh-CN" b="0" i="0" dirty="0">
                <a:solidFill>
                  <a:srgbClr val="374151"/>
                </a:solidFill>
                <a:effectLst/>
                <a:latin typeface="Söhne"/>
              </a:rPr>
              <a:t>L1</a:t>
            </a:r>
            <a:r>
              <a:rPr lang="zh-CN" altLang="en-US" b="0" i="0" dirty="0">
                <a:solidFill>
                  <a:srgbClr val="374151"/>
                </a:solidFill>
                <a:effectLst/>
                <a:latin typeface="Söhne"/>
              </a:rPr>
              <a:t>损失）</a:t>
            </a:r>
            <a:endParaRPr lang="en-US" altLang="zh-CN" b="0" i="0" dirty="0">
              <a:solidFill>
                <a:srgbClr val="374151"/>
              </a:solidFill>
              <a:effectLst/>
              <a:latin typeface="Söhne"/>
            </a:endParaRPr>
          </a:p>
          <a:p>
            <a:r>
              <a:rPr lang="en-US" altLang="zh-CN" b="0" i="0" dirty="0">
                <a:solidFill>
                  <a:srgbClr val="121212"/>
                </a:solidFill>
                <a:effectLst/>
                <a:latin typeface="-apple-system"/>
              </a:rPr>
              <a:t>MAE</a:t>
            </a:r>
            <a:r>
              <a:rPr lang="zh-CN" altLang="en-US" b="0" i="0" dirty="0">
                <a:solidFill>
                  <a:srgbClr val="121212"/>
                </a:solidFill>
                <a:effectLst/>
                <a:latin typeface="-apple-system"/>
              </a:rPr>
              <a:t>较</a:t>
            </a:r>
            <a:r>
              <a:rPr lang="en-US" altLang="zh-CN" b="0" i="0" dirty="0">
                <a:solidFill>
                  <a:srgbClr val="121212"/>
                </a:solidFill>
                <a:effectLst/>
                <a:latin typeface="-apple-system"/>
              </a:rPr>
              <a:t>MSE</a:t>
            </a:r>
            <a:r>
              <a:rPr lang="zh-CN" altLang="en-US" b="0" i="0" dirty="0">
                <a:solidFill>
                  <a:srgbClr val="121212"/>
                </a:solidFill>
                <a:effectLst/>
                <a:latin typeface="-apple-system"/>
              </a:rPr>
              <a:t>更加鲁棒</a:t>
            </a:r>
            <a:endParaRPr lang="zh-CN" altLang="en-US" dirty="0"/>
          </a:p>
        </p:txBody>
      </p:sp>
      <p:sp>
        <p:nvSpPr>
          <p:cNvPr id="4" name="灯片编号占位符 3"/>
          <p:cNvSpPr>
            <a:spLocks noGrp="1"/>
          </p:cNvSpPr>
          <p:nvPr>
            <p:ph type="sldNum" sz="quarter" idx="5"/>
          </p:nvPr>
        </p:nvSpPr>
        <p:spPr/>
        <p:txBody>
          <a:bodyPr/>
          <a:lstStyle/>
          <a:p>
            <a:fld id="{DF2532CC-7451-4486-A1FE-595BAC5C5220}" type="slidenum">
              <a:rPr lang="zh-CN" altLang="en-US" smtClean="0"/>
              <a:t>8</a:t>
            </a:fld>
            <a:endParaRPr lang="zh-CN" altLang="en-US"/>
          </a:p>
        </p:txBody>
      </p:sp>
    </p:spTree>
    <p:extLst>
      <p:ext uri="{BB962C8B-B14F-4D97-AF65-F5344CB8AC3E}">
        <p14:creationId xmlns:p14="http://schemas.microsoft.com/office/powerpoint/2010/main" val="4218644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42424"/>
                </a:solidFill>
                <a:effectLst/>
                <a:latin typeface="source-serif-pro"/>
              </a:rPr>
              <a:t>我们已经看到</a:t>
            </a:r>
            <a:r>
              <a:rPr lang="en-US" altLang="zh-CN" b="0" i="0" dirty="0">
                <a:solidFill>
                  <a:srgbClr val="242424"/>
                </a:solidFill>
                <a:effectLst/>
                <a:latin typeface="source-serif-pro"/>
              </a:rPr>
              <a:t>Q-Learning</a:t>
            </a:r>
            <a:r>
              <a:rPr lang="zh-CN" altLang="en-US" b="0" i="0" dirty="0">
                <a:solidFill>
                  <a:srgbClr val="242424"/>
                </a:solidFill>
                <a:effectLst/>
                <a:latin typeface="source-serif-pro"/>
              </a:rPr>
              <a:t>使用目标</a:t>
            </a:r>
            <a:r>
              <a:rPr lang="en-US" altLang="zh-CN" b="0" i="0" dirty="0">
                <a:solidFill>
                  <a:srgbClr val="242424"/>
                </a:solidFill>
                <a:effectLst/>
                <a:latin typeface="source-serif-pro"/>
              </a:rPr>
              <a:t>Q</a:t>
            </a:r>
            <a:r>
              <a:rPr lang="zh-CN" altLang="en-US" b="0" i="0" dirty="0">
                <a:solidFill>
                  <a:srgbClr val="242424"/>
                </a:solidFill>
                <a:effectLst/>
                <a:latin typeface="source-serif-pro"/>
              </a:rPr>
              <a:t>值、当前</a:t>
            </a:r>
            <a:r>
              <a:rPr lang="en-US" altLang="zh-CN" b="0" i="0" dirty="0">
                <a:solidFill>
                  <a:srgbClr val="242424"/>
                </a:solidFill>
                <a:effectLst/>
                <a:latin typeface="source-serif-pro"/>
              </a:rPr>
              <a:t>Q</a:t>
            </a:r>
            <a:r>
              <a:rPr lang="zh-CN" altLang="en-US" b="0" i="0" dirty="0">
                <a:solidFill>
                  <a:srgbClr val="242424"/>
                </a:solidFill>
                <a:effectLst/>
                <a:latin typeface="source-serif-pro"/>
              </a:rPr>
              <a:t>值和观察奖励来使用其更新等式更新当前</a:t>
            </a:r>
            <a:r>
              <a:rPr lang="en-US" altLang="zh-CN" b="0" i="0" dirty="0">
                <a:solidFill>
                  <a:srgbClr val="242424"/>
                </a:solidFill>
                <a:effectLst/>
                <a:latin typeface="source-serif-pro"/>
              </a:rPr>
              <a:t>Q</a:t>
            </a:r>
            <a:r>
              <a:rPr lang="zh-CN" altLang="en-US" b="0" i="0" dirty="0">
                <a:solidFill>
                  <a:srgbClr val="242424"/>
                </a:solidFill>
                <a:effectLst/>
                <a:latin typeface="source-serif-pro"/>
              </a:rPr>
              <a:t>值。</a:t>
            </a:r>
            <a:endParaRPr lang="en-US" altLang="zh-CN" b="0" i="0" dirty="0">
              <a:solidFill>
                <a:srgbClr val="242424"/>
              </a:solidFill>
              <a:effectLst/>
              <a:latin typeface="source-serif-pro"/>
            </a:endParaRPr>
          </a:p>
          <a:p>
            <a:r>
              <a:rPr lang="en-US" altLang="zh-CN" b="0" i="0" dirty="0">
                <a:solidFill>
                  <a:srgbClr val="242424"/>
                </a:solidFill>
                <a:effectLst/>
                <a:latin typeface="source-serif-pro"/>
              </a:rPr>
              <a:t>DQN</a:t>
            </a:r>
            <a:r>
              <a:rPr lang="zh-CN" altLang="en-US" b="0" i="0" dirty="0">
                <a:solidFill>
                  <a:srgbClr val="242424"/>
                </a:solidFill>
                <a:effectLst/>
                <a:latin typeface="source-serif-pro"/>
              </a:rPr>
              <a:t>以类似的方式工作。由于它是一个神经网络，因此它使用</a:t>
            </a:r>
            <a:r>
              <a:rPr lang="en-US" altLang="zh-CN" b="0" i="0" dirty="0">
                <a:solidFill>
                  <a:srgbClr val="242424"/>
                </a:solidFill>
                <a:effectLst/>
                <a:latin typeface="source-serif-pro"/>
              </a:rPr>
              <a:t>Loss</a:t>
            </a:r>
            <a:r>
              <a:rPr lang="zh-CN" altLang="en-US" b="0" i="0" dirty="0">
                <a:solidFill>
                  <a:srgbClr val="242424"/>
                </a:solidFill>
                <a:effectLst/>
                <a:latin typeface="source-serif-pro"/>
              </a:rPr>
              <a:t>函数而不是方程。它还使用预测当前</a:t>
            </a:r>
            <a:r>
              <a:rPr lang="en-US" altLang="zh-CN" b="0" i="0" dirty="0">
                <a:solidFill>
                  <a:srgbClr val="242424"/>
                </a:solidFill>
                <a:effectLst/>
                <a:latin typeface="source-serif-pro"/>
              </a:rPr>
              <a:t>Q</a:t>
            </a:r>
            <a:r>
              <a:rPr lang="zh-CN" altLang="en-US" b="0" i="0" dirty="0">
                <a:solidFill>
                  <a:srgbClr val="242424"/>
                </a:solidFill>
                <a:effectLst/>
                <a:latin typeface="source-serif-pro"/>
              </a:rPr>
              <a:t>值、目标</a:t>
            </a:r>
            <a:r>
              <a:rPr lang="en-US" altLang="zh-CN" b="0" i="0" dirty="0">
                <a:solidFill>
                  <a:srgbClr val="242424"/>
                </a:solidFill>
                <a:effectLst/>
                <a:latin typeface="source-serif-pro"/>
              </a:rPr>
              <a:t>Q</a:t>
            </a:r>
            <a:r>
              <a:rPr lang="zh-CN" altLang="en-US" b="0" i="0" dirty="0">
                <a:solidFill>
                  <a:srgbClr val="242424"/>
                </a:solidFill>
                <a:effectLst/>
                <a:latin typeface="source-serif-pro"/>
              </a:rPr>
              <a:t>值和观察到的奖励来计算训练网络的损失，从而改进其预测。</a:t>
            </a:r>
            <a:endParaRPr lang="zh-CN" altLang="en-US" dirty="0"/>
          </a:p>
        </p:txBody>
      </p:sp>
      <p:sp>
        <p:nvSpPr>
          <p:cNvPr id="4" name="灯片编号占位符 3"/>
          <p:cNvSpPr>
            <a:spLocks noGrp="1"/>
          </p:cNvSpPr>
          <p:nvPr>
            <p:ph type="sldNum" sz="quarter" idx="5"/>
          </p:nvPr>
        </p:nvSpPr>
        <p:spPr/>
        <p:txBody>
          <a:bodyPr/>
          <a:lstStyle/>
          <a:p>
            <a:fld id="{DF2532CC-7451-4486-A1FE-595BAC5C5220}" type="slidenum">
              <a:rPr lang="zh-CN" altLang="en-US" smtClean="0"/>
              <a:t>11</a:t>
            </a:fld>
            <a:endParaRPr lang="zh-CN" altLang="en-US"/>
          </a:p>
        </p:txBody>
      </p:sp>
    </p:spTree>
    <p:extLst>
      <p:ext uri="{BB962C8B-B14F-4D97-AF65-F5344CB8AC3E}">
        <p14:creationId xmlns:p14="http://schemas.microsoft.com/office/powerpoint/2010/main" val="1939362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8DBC2-6DE2-460D-18E7-CCB5B9B9C2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0B90B97-87E6-F2F6-5338-C219186B22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5FC0BE-6BD5-B251-62DD-234E7271D7F9}"/>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AD53FF9F-D232-2680-784A-1C8143396C8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F87327-7191-EA32-B7EF-AE4563862781}"/>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145684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D0C29F-F9E6-76EC-AB18-05B743DA2CA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8A49BEC-2744-0C54-0F0C-4C980048178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9CFD5C-2B10-F70F-1661-D359F7C3C8DC}"/>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DF3DB1E4-8BEB-E33D-F92C-1FE0EBADD2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EA1397-B642-3CFB-98FA-34C1B9B4BDA9}"/>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840488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B7EEFF0-491F-1F33-918D-057C2707DD3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3888276-7764-A2F0-2444-5FFDE792E2F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645230-577B-6395-CEB9-9321A3D08B86}"/>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F92435C6-D6B2-E81E-0019-20386174FD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40CB48-3733-730E-BFCD-E4D533257108}"/>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3069807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D78AA-12A1-6565-055C-97BE03DCBF1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72BFFB-24C2-5EEE-184F-380116D81BF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9C7656-4792-14B3-B6B8-908ADA7E111D}"/>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509E3E01-FDD3-85DF-6A6B-224289655F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271383-6815-3D92-E440-C3B0C1CE7E5E}"/>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288639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DCA81-DCE4-7C72-22E9-D47090301BA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854F30-B74E-538D-E7F6-61BCBD1593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AE364C-43A8-5D8E-D1E4-256056BB80F7}"/>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39F4216E-782A-22A2-BCA7-5DE7F08690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4BFD95-B227-D83B-0F1C-386C7EB64867}"/>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170051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76FAC-65C9-2D16-E4F6-E1AD4CBB50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1DFB528-E49A-4DAD-974F-EDF2EA774AA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641A7E3-3CB7-687F-14DD-3191652CD34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E34DC57-D43E-AABD-26CA-5EBDE5A035A6}"/>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374CD893-14E0-0ED8-4617-ECBECF5831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3212642-E50E-FEE5-19B1-0BDBAE54A250}"/>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1595439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46822-E1CD-034D-D140-31021CEE84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0B96760-CE4F-C46F-9FD1-A20C9F247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453B59-2664-34D5-0580-E0C5D62435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5E1CF7E-2C39-B99A-0D82-CBB9D5116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F0B9BFB-4102-54B7-4E53-CFB2E5658AD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A0A3260-EA74-5036-18A8-3FC4EDB32DC1}"/>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8" name="页脚占位符 7">
            <a:extLst>
              <a:ext uri="{FF2B5EF4-FFF2-40B4-BE49-F238E27FC236}">
                <a16:creationId xmlns:a16="http://schemas.microsoft.com/office/drawing/2014/main" id="{F9D21982-0AEA-B22C-31F3-75E27F225F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5B1C5C2-A33D-E64E-9255-F5B0FFE78264}"/>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359234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4A3919-8759-62C5-B84F-54AF86F1746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FDB93A0-6A09-FA57-1D96-E4E84E6187CC}"/>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4" name="页脚占位符 3">
            <a:extLst>
              <a:ext uri="{FF2B5EF4-FFF2-40B4-BE49-F238E27FC236}">
                <a16:creationId xmlns:a16="http://schemas.microsoft.com/office/drawing/2014/main" id="{96248DB4-838C-3D89-711F-16A9D489E27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4DC1951-E81D-D7C2-4E6E-4A46276CD6C2}"/>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30861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46A35FF-E338-3C90-980E-0F64CD8DD21E}"/>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3" name="页脚占位符 2">
            <a:extLst>
              <a:ext uri="{FF2B5EF4-FFF2-40B4-BE49-F238E27FC236}">
                <a16:creationId xmlns:a16="http://schemas.microsoft.com/office/drawing/2014/main" id="{E83265F1-4354-8C52-191A-84633B41AE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4665993-0D5A-8F12-2A67-A3A99A81FE3E}"/>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74732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F42BF-8E41-4527-EFA8-E30FABBEAD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783BB82-01F1-618A-8D27-62AB6C12D5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AA7FCB4-BAD4-8F14-723E-D3BAA7184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5412B7C-662E-B567-4A47-8AE8357EB62C}"/>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C726A6E0-A030-99AC-7769-781F8147E7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E6765C-6C26-CE65-0CCB-1156A9FDFFBC}"/>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3759690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0313BE-4875-BD36-6BDA-CDFF4DFDA9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00732A6-B972-38FB-0B32-54BED6779A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02DD080-024F-7A9B-3705-AFEF70C1B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A5A53D-D648-D8C0-B439-71ACCAF05502}"/>
              </a:ext>
            </a:extLst>
          </p:cNvPr>
          <p:cNvSpPr>
            <a:spLocks noGrp="1"/>
          </p:cNvSpPr>
          <p:nvPr>
            <p:ph type="dt" sz="half" idx="10"/>
          </p:nvPr>
        </p:nvSpPr>
        <p:spPr/>
        <p:txBody>
          <a:bodyPr/>
          <a:lstStyle/>
          <a:p>
            <a:fld id="{0F2445DB-0EA2-4F00-85A4-5E073D1B26FF}" type="datetimeFigureOut">
              <a:rPr lang="zh-CN" altLang="en-US" smtClean="0"/>
              <a:t>2023/9/21</a:t>
            </a:fld>
            <a:endParaRPr lang="zh-CN" altLang="en-US"/>
          </a:p>
        </p:txBody>
      </p:sp>
      <p:sp>
        <p:nvSpPr>
          <p:cNvPr id="6" name="页脚占位符 5">
            <a:extLst>
              <a:ext uri="{FF2B5EF4-FFF2-40B4-BE49-F238E27FC236}">
                <a16:creationId xmlns:a16="http://schemas.microsoft.com/office/drawing/2014/main" id="{CFEECCDA-E1C4-FC98-2C24-23109E9CCE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3A3F2-89C6-4E03-85A8-50C39605AB9C}"/>
              </a:ext>
            </a:extLst>
          </p:cNvPr>
          <p:cNvSpPr>
            <a:spLocks noGrp="1"/>
          </p:cNvSpPr>
          <p:nvPr>
            <p:ph type="sldNum" sz="quarter" idx="12"/>
          </p:nvPr>
        </p:nvSpPr>
        <p:spPr/>
        <p:txBody>
          <a:body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1493745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11A7A6-D110-7BF1-376B-D8BDF9CA1E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1E6E2C2-D4D4-5D98-C783-F63881299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CA37478-6302-5B55-233C-8091BB6B45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2445DB-0EA2-4F00-85A4-5E073D1B26FF}" type="datetimeFigureOut">
              <a:rPr lang="zh-CN" altLang="en-US" smtClean="0"/>
              <a:t>2023/9/21</a:t>
            </a:fld>
            <a:endParaRPr lang="zh-CN" altLang="en-US"/>
          </a:p>
        </p:txBody>
      </p:sp>
      <p:sp>
        <p:nvSpPr>
          <p:cNvPr id="5" name="页脚占位符 4">
            <a:extLst>
              <a:ext uri="{FF2B5EF4-FFF2-40B4-BE49-F238E27FC236}">
                <a16:creationId xmlns:a16="http://schemas.microsoft.com/office/drawing/2014/main" id="{34E8A985-D96E-18FB-4BAE-B17C51942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FF58A2-AA6E-4069-DFB5-E78B65ACC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83733-9ADD-4DD4-B3C6-FC1E7EC6C2CF}" type="slidenum">
              <a:rPr lang="zh-CN" altLang="en-US" smtClean="0"/>
              <a:t>‹#›</a:t>
            </a:fld>
            <a:endParaRPr lang="zh-CN" altLang="en-US"/>
          </a:p>
        </p:txBody>
      </p:sp>
    </p:spTree>
    <p:extLst>
      <p:ext uri="{BB962C8B-B14F-4D97-AF65-F5344CB8AC3E}">
        <p14:creationId xmlns:p14="http://schemas.microsoft.com/office/powerpoint/2010/main" val="1470639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towardsdatascience.com/reinforcement-learning-explained-visually-part-5-deep-q-networks-step-by-step-5a5317197f4b"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19CA2C1-3195-1EF8-AB78-2E3335B036E9}"/>
              </a:ext>
            </a:extLst>
          </p:cNvPr>
          <p:cNvSpPr txBox="1"/>
          <p:nvPr/>
        </p:nvSpPr>
        <p:spPr>
          <a:xfrm>
            <a:off x="1750219" y="2447925"/>
            <a:ext cx="8691562" cy="646331"/>
          </a:xfrm>
          <a:prstGeom prst="rect">
            <a:avLst/>
          </a:prstGeom>
          <a:noFill/>
        </p:spPr>
        <p:txBody>
          <a:bodyPr wrap="square" rtlCol="0">
            <a:spAutoFit/>
          </a:bodyPr>
          <a:lstStyle/>
          <a:p>
            <a:r>
              <a:rPr lang="zh-CN" altLang="en-US" sz="3600" b="1" dirty="0">
                <a:latin typeface="宋体" panose="02010600030101010101" pitchFamily="2" charset="-122"/>
                <a:ea typeface="宋体" panose="02010600030101010101" pitchFamily="2" charset="-122"/>
              </a:rPr>
              <a:t>强化学习研讨会</a:t>
            </a:r>
            <a:r>
              <a:rPr lang="en-US" altLang="zh-CN" sz="3600" b="1" dirty="0">
                <a:latin typeface="宋体" panose="02010600030101010101" pitchFamily="2" charset="-122"/>
                <a:ea typeface="宋体" panose="02010600030101010101" pitchFamily="2" charset="-122"/>
              </a:rPr>
              <a:t>——DQN(</a:t>
            </a:r>
            <a:r>
              <a:rPr lang="en-US" altLang="zh-CN" sz="3600" b="0" i="0" dirty="0">
                <a:effectLst/>
                <a:latin typeface="Söhne"/>
              </a:rPr>
              <a:t>Deep Q-Network</a:t>
            </a:r>
            <a:r>
              <a:rPr lang="en-US" altLang="zh-CN" sz="3600" b="1" dirty="0">
                <a:latin typeface="宋体" panose="02010600030101010101" pitchFamily="2" charset="-122"/>
                <a:ea typeface="宋体" panose="02010600030101010101" pitchFamily="2" charset="-122"/>
              </a:rPr>
              <a:t>)</a:t>
            </a:r>
            <a:endParaRPr lang="zh-CN" altLang="en-US" sz="3600" b="1"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B4782DB1-1A0E-B095-ACC5-31FBACEEC723}"/>
              </a:ext>
            </a:extLst>
          </p:cNvPr>
          <p:cNvSpPr txBox="1"/>
          <p:nvPr/>
        </p:nvSpPr>
        <p:spPr>
          <a:xfrm>
            <a:off x="8172450" y="4581525"/>
            <a:ext cx="1800225" cy="369332"/>
          </a:xfrm>
          <a:prstGeom prst="rect">
            <a:avLst/>
          </a:prstGeom>
          <a:noFill/>
        </p:spPr>
        <p:txBody>
          <a:bodyPr wrap="square" rtlCol="0">
            <a:spAutoFit/>
          </a:bodyPr>
          <a:lstStyle/>
          <a:p>
            <a:r>
              <a:rPr lang="zh-CN" altLang="en-US" b="1" dirty="0"/>
              <a:t>汇报人：颜勇君</a:t>
            </a:r>
          </a:p>
        </p:txBody>
      </p:sp>
    </p:spTree>
    <p:extLst>
      <p:ext uri="{BB962C8B-B14F-4D97-AF65-F5344CB8AC3E}">
        <p14:creationId xmlns:p14="http://schemas.microsoft.com/office/powerpoint/2010/main" val="100802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519A839-5E94-FD4C-E24E-DD73768F54D3}"/>
              </a:ext>
            </a:extLst>
          </p:cNvPr>
          <p:cNvSpPr txBox="1"/>
          <p:nvPr/>
        </p:nvSpPr>
        <p:spPr>
          <a:xfrm>
            <a:off x="443909" y="224412"/>
            <a:ext cx="6097772" cy="646331"/>
          </a:xfrm>
          <a:prstGeom prst="rect">
            <a:avLst/>
          </a:prstGeom>
          <a:noFill/>
        </p:spPr>
        <p:txBody>
          <a:bodyPr wrap="square">
            <a:spAutoFit/>
          </a:bodyPr>
          <a:lstStyle/>
          <a:p>
            <a:pPr algn="l"/>
            <a:r>
              <a:rPr lang="en-US" altLang="zh-CN" b="1" i="0" dirty="0">
                <a:solidFill>
                  <a:srgbClr val="242424"/>
                </a:solidFill>
                <a:effectLst/>
                <a:latin typeface="sohne"/>
              </a:rPr>
              <a:t>Why do we need a second neural network (Target Network)?</a:t>
            </a:r>
            <a:br>
              <a:rPr lang="en-US" altLang="zh-CN" b="1" i="0" dirty="0">
                <a:solidFill>
                  <a:srgbClr val="242424"/>
                </a:solidFill>
                <a:effectLst/>
                <a:latin typeface="sohne"/>
              </a:rPr>
            </a:br>
            <a:r>
              <a:rPr lang="zh-CN" altLang="en-US" b="1" i="0" dirty="0">
                <a:solidFill>
                  <a:srgbClr val="242424"/>
                </a:solidFill>
                <a:effectLst/>
                <a:latin typeface="sohne"/>
              </a:rPr>
              <a:t>为什么我们需要第二个神经网络（</a:t>
            </a:r>
            <a:r>
              <a:rPr lang="en-US" altLang="zh-CN" b="1" i="0" dirty="0">
                <a:solidFill>
                  <a:srgbClr val="242424"/>
                </a:solidFill>
                <a:effectLst/>
                <a:latin typeface="sohne"/>
              </a:rPr>
              <a:t>Target Network</a:t>
            </a:r>
            <a:r>
              <a:rPr lang="zh-CN" altLang="en-US" b="1" i="0" dirty="0">
                <a:solidFill>
                  <a:srgbClr val="242424"/>
                </a:solidFill>
                <a:effectLst/>
                <a:latin typeface="sohne"/>
              </a:rPr>
              <a:t>）？</a:t>
            </a:r>
            <a:endParaRPr lang="en-US" altLang="zh-CN" b="1" i="0" dirty="0">
              <a:solidFill>
                <a:srgbClr val="242424"/>
              </a:solidFill>
              <a:effectLst/>
              <a:latin typeface="sohne"/>
            </a:endParaRPr>
          </a:p>
        </p:txBody>
      </p:sp>
      <p:sp>
        <p:nvSpPr>
          <p:cNvPr id="5" name="文本框 4">
            <a:extLst>
              <a:ext uri="{FF2B5EF4-FFF2-40B4-BE49-F238E27FC236}">
                <a16:creationId xmlns:a16="http://schemas.microsoft.com/office/drawing/2014/main" id="{F77081EC-5E68-C8A3-6853-2DB6D55C9028}"/>
              </a:ext>
            </a:extLst>
          </p:cNvPr>
          <p:cNvSpPr txBox="1"/>
          <p:nvPr/>
        </p:nvSpPr>
        <p:spPr>
          <a:xfrm>
            <a:off x="2436185" y="1443841"/>
            <a:ext cx="7319630" cy="3970318"/>
          </a:xfrm>
          <a:prstGeom prst="rect">
            <a:avLst/>
          </a:prstGeom>
          <a:noFill/>
        </p:spPr>
        <p:txBody>
          <a:bodyPr wrap="square">
            <a:spAutoFit/>
          </a:bodyPr>
          <a:lstStyle/>
          <a:p>
            <a:pPr algn="l">
              <a:buFont typeface="+mj-lt"/>
              <a:buAutoNum type="arabicPeriod"/>
            </a:pPr>
            <a:r>
              <a:rPr lang="zh-CN" altLang="en-US" b="1" i="0" dirty="0">
                <a:solidFill>
                  <a:srgbClr val="374151"/>
                </a:solidFill>
                <a:effectLst/>
                <a:latin typeface="Söhne"/>
              </a:rPr>
              <a:t>评估网络（</a:t>
            </a:r>
            <a:r>
              <a:rPr lang="en-US" altLang="zh-CN" b="1" i="0" dirty="0">
                <a:solidFill>
                  <a:srgbClr val="374151"/>
                </a:solidFill>
                <a:effectLst/>
                <a:latin typeface="Söhne"/>
              </a:rPr>
              <a:t>Online Network</a:t>
            </a:r>
            <a:r>
              <a:rPr lang="zh-CN" altLang="en-US" b="1" i="0" dirty="0">
                <a:solidFill>
                  <a:srgbClr val="374151"/>
                </a:solidFill>
                <a:effectLst/>
                <a:latin typeface="Söhne"/>
              </a:rPr>
              <a:t>）</a:t>
            </a:r>
            <a:r>
              <a:rPr lang="zh-CN" altLang="en-US" b="0" i="0" dirty="0">
                <a:solidFill>
                  <a:srgbClr val="374151"/>
                </a:solidFill>
                <a:effectLst/>
                <a:latin typeface="Söhne"/>
              </a:rPr>
              <a:t>：</a:t>
            </a:r>
          </a:p>
          <a:p>
            <a:pPr marL="742950" lvl="1" indent="-285750" algn="l">
              <a:buFont typeface="+mj-lt"/>
              <a:buAutoNum type="arabicPeriod"/>
            </a:pPr>
            <a:r>
              <a:rPr lang="zh-CN" altLang="en-US" b="0" i="0" dirty="0">
                <a:effectLst/>
                <a:latin typeface="Söhne"/>
              </a:rPr>
              <a:t>评估网络是</a:t>
            </a:r>
            <a:r>
              <a:rPr lang="en-US" altLang="zh-CN" b="0" i="0" dirty="0">
                <a:effectLst/>
                <a:latin typeface="Söhne"/>
              </a:rPr>
              <a:t>DQN</a:t>
            </a:r>
            <a:r>
              <a:rPr lang="zh-CN" altLang="en-US" b="0" i="0" dirty="0">
                <a:effectLst/>
                <a:latin typeface="Söhne"/>
              </a:rPr>
              <a:t>中的主要神经网络，用于选择在给定状态下采取哪个动作。</a:t>
            </a:r>
          </a:p>
          <a:p>
            <a:pPr marL="742950" lvl="1" indent="-285750" algn="l">
              <a:buFont typeface="+mj-lt"/>
              <a:buAutoNum type="arabicPeriod"/>
            </a:pPr>
            <a:r>
              <a:rPr lang="zh-CN" altLang="en-US" b="0" i="0" dirty="0">
                <a:effectLst/>
                <a:latin typeface="Söhne"/>
              </a:rPr>
              <a:t>这个网络的参数在训练过程中不断更新，以使其逼近最优的</a:t>
            </a:r>
            <a:r>
              <a:rPr lang="en-US" altLang="zh-CN" b="0" i="0" dirty="0">
                <a:effectLst/>
                <a:latin typeface="Söhne"/>
              </a:rPr>
              <a:t>Q</a:t>
            </a:r>
            <a:r>
              <a:rPr lang="zh-CN" altLang="en-US" b="0" i="0" dirty="0">
                <a:effectLst/>
                <a:latin typeface="Söhne"/>
              </a:rPr>
              <a:t>值函数。</a:t>
            </a:r>
          </a:p>
          <a:p>
            <a:pPr marL="742950" lvl="1" indent="-285750" algn="l">
              <a:buFont typeface="+mj-lt"/>
              <a:buAutoNum type="arabicPeriod"/>
            </a:pPr>
            <a:r>
              <a:rPr lang="zh-CN" altLang="en-US" b="0" i="0" dirty="0">
                <a:effectLst/>
                <a:latin typeface="Söhne"/>
              </a:rPr>
              <a:t>在每个训练步骤中，评估网络根据当前状态选择动作，并且用来计算</a:t>
            </a:r>
            <a:r>
              <a:rPr lang="en-US" altLang="zh-CN" b="0" i="0" dirty="0">
                <a:effectLst/>
                <a:latin typeface="Söhne"/>
              </a:rPr>
              <a:t>Q</a:t>
            </a:r>
            <a:r>
              <a:rPr lang="zh-CN" altLang="en-US" b="0" i="0" dirty="0">
                <a:effectLst/>
                <a:latin typeface="Söhne"/>
              </a:rPr>
              <a:t>值。</a:t>
            </a:r>
          </a:p>
          <a:p>
            <a:pPr algn="l">
              <a:buFont typeface="+mj-lt"/>
              <a:buAutoNum type="arabicPeriod"/>
            </a:pPr>
            <a:r>
              <a:rPr lang="zh-CN" altLang="en-US" b="1" i="0" dirty="0">
                <a:solidFill>
                  <a:srgbClr val="374151"/>
                </a:solidFill>
                <a:effectLst/>
                <a:latin typeface="Söhne"/>
              </a:rPr>
              <a:t>目标网络（</a:t>
            </a:r>
            <a:r>
              <a:rPr lang="en-US" altLang="zh-CN" b="1" i="0" dirty="0">
                <a:solidFill>
                  <a:srgbClr val="374151"/>
                </a:solidFill>
                <a:effectLst/>
                <a:latin typeface="Söhne"/>
              </a:rPr>
              <a:t>Target Network</a:t>
            </a:r>
            <a:r>
              <a:rPr lang="zh-CN" altLang="en-US" b="1" i="0" dirty="0">
                <a:solidFill>
                  <a:srgbClr val="374151"/>
                </a:solidFill>
                <a:effectLst/>
                <a:latin typeface="Söhne"/>
              </a:rPr>
              <a:t>）</a:t>
            </a:r>
            <a:r>
              <a:rPr lang="zh-CN" altLang="en-US" b="0" i="0" dirty="0">
                <a:solidFill>
                  <a:srgbClr val="374151"/>
                </a:solidFill>
                <a:effectLst/>
                <a:latin typeface="Söhne"/>
              </a:rPr>
              <a:t>：</a:t>
            </a:r>
          </a:p>
          <a:p>
            <a:pPr marL="742950" lvl="1" indent="-285750" algn="l">
              <a:buFont typeface="+mj-lt"/>
              <a:buAutoNum type="arabicPeriod"/>
            </a:pPr>
            <a:r>
              <a:rPr lang="zh-CN" altLang="en-US" b="0" i="0" dirty="0">
                <a:effectLst/>
                <a:latin typeface="Söhne"/>
              </a:rPr>
              <a:t>目标网络也是一个神经网络，但其参数在训练过程中不同步更新，而是以较低的频率更新。</a:t>
            </a:r>
          </a:p>
          <a:p>
            <a:pPr marL="742950" lvl="1" indent="-285750" algn="l">
              <a:buFont typeface="+mj-lt"/>
              <a:buAutoNum type="arabicPeriod"/>
            </a:pPr>
            <a:r>
              <a:rPr lang="zh-CN" altLang="en-US" b="0" i="0" dirty="0">
                <a:effectLst/>
                <a:latin typeface="Söhne"/>
              </a:rPr>
              <a:t>目标网络的目的是稳定训练，减少因为</a:t>
            </a:r>
            <a:r>
              <a:rPr lang="en-US" altLang="zh-CN" b="0" i="0" dirty="0">
                <a:effectLst/>
                <a:latin typeface="Söhne"/>
              </a:rPr>
              <a:t>Q</a:t>
            </a:r>
            <a:r>
              <a:rPr lang="zh-CN" altLang="en-US" b="0" i="0" dirty="0">
                <a:effectLst/>
                <a:latin typeface="Söhne"/>
              </a:rPr>
              <a:t>值目标的频繁变化而引起的不稳定性。</a:t>
            </a:r>
          </a:p>
          <a:p>
            <a:pPr marL="742950" lvl="1" indent="-285750" algn="l">
              <a:buFont typeface="+mj-lt"/>
              <a:buAutoNum type="arabicPeriod"/>
            </a:pPr>
            <a:r>
              <a:rPr lang="zh-CN" altLang="en-US" b="0" i="0" dirty="0">
                <a:effectLst/>
                <a:latin typeface="Söhne"/>
              </a:rPr>
              <a:t>目标网络的参数定期从评估网络的参数复制而来，通常以一定的频率进行同步。</a:t>
            </a:r>
          </a:p>
        </p:txBody>
      </p:sp>
    </p:spTree>
    <p:extLst>
      <p:ext uri="{BB962C8B-B14F-4D97-AF65-F5344CB8AC3E}">
        <p14:creationId xmlns:p14="http://schemas.microsoft.com/office/powerpoint/2010/main" val="308678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636AFEC-A2A1-CABC-C0CD-A3F60B9E35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9767" y="377456"/>
            <a:ext cx="7234470" cy="6103088"/>
          </a:xfrm>
          <a:prstGeom prst="rect">
            <a:avLst/>
          </a:prstGeom>
        </p:spPr>
      </p:pic>
      <p:sp>
        <p:nvSpPr>
          <p:cNvPr id="4" name="文本框 3">
            <a:extLst>
              <a:ext uri="{FF2B5EF4-FFF2-40B4-BE49-F238E27FC236}">
                <a16:creationId xmlns:a16="http://schemas.microsoft.com/office/drawing/2014/main" id="{84D53282-60B3-CDAF-95C4-1237CDA3DF34}"/>
              </a:ext>
            </a:extLst>
          </p:cNvPr>
          <p:cNvSpPr txBox="1"/>
          <p:nvPr/>
        </p:nvSpPr>
        <p:spPr>
          <a:xfrm>
            <a:off x="723014" y="192790"/>
            <a:ext cx="1307805" cy="369332"/>
          </a:xfrm>
          <a:prstGeom prst="rect">
            <a:avLst/>
          </a:prstGeom>
          <a:noFill/>
        </p:spPr>
        <p:txBody>
          <a:bodyPr wrap="square" rtlCol="0">
            <a:spAutoFit/>
          </a:bodyPr>
          <a:lstStyle/>
          <a:p>
            <a:r>
              <a:rPr lang="en-US" altLang="zh-CN" b="1" dirty="0"/>
              <a:t>DQN</a:t>
            </a:r>
            <a:r>
              <a:rPr lang="zh-CN" altLang="en-US" b="1" dirty="0"/>
              <a:t>总结</a:t>
            </a:r>
          </a:p>
        </p:txBody>
      </p:sp>
    </p:spTree>
    <p:extLst>
      <p:ext uri="{BB962C8B-B14F-4D97-AF65-F5344CB8AC3E}">
        <p14:creationId xmlns:p14="http://schemas.microsoft.com/office/powerpoint/2010/main" val="3519894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4FD21FE-2888-D384-AF5E-CC940F688DA6}"/>
              </a:ext>
            </a:extLst>
          </p:cNvPr>
          <p:cNvSpPr txBox="1"/>
          <p:nvPr/>
        </p:nvSpPr>
        <p:spPr>
          <a:xfrm>
            <a:off x="723014" y="192790"/>
            <a:ext cx="1307805" cy="369332"/>
          </a:xfrm>
          <a:prstGeom prst="rect">
            <a:avLst/>
          </a:prstGeom>
          <a:noFill/>
        </p:spPr>
        <p:txBody>
          <a:bodyPr wrap="square" rtlCol="0">
            <a:spAutoFit/>
          </a:bodyPr>
          <a:lstStyle/>
          <a:p>
            <a:r>
              <a:rPr lang="en-US" altLang="zh-CN" b="1" dirty="0"/>
              <a:t>DQN</a:t>
            </a:r>
            <a:r>
              <a:rPr lang="zh-CN" altLang="en-US" b="1" dirty="0"/>
              <a:t>总结</a:t>
            </a:r>
          </a:p>
        </p:txBody>
      </p:sp>
      <p:sp>
        <p:nvSpPr>
          <p:cNvPr id="4" name="文本框 3">
            <a:extLst>
              <a:ext uri="{FF2B5EF4-FFF2-40B4-BE49-F238E27FC236}">
                <a16:creationId xmlns:a16="http://schemas.microsoft.com/office/drawing/2014/main" id="{94C226D3-C7E0-1AF0-DBC7-68133746663D}"/>
              </a:ext>
            </a:extLst>
          </p:cNvPr>
          <p:cNvSpPr txBox="1"/>
          <p:nvPr/>
        </p:nvSpPr>
        <p:spPr>
          <a:xfrm>
            <a:off x="3982720" y="944880"/>
            <a:ext cx="3616960" cy="369332"/>
          </a:xfrm>
          <a:prstGeom prst="rect">
            <a:avLst/>
          </a:prstGeom>
          <a:noFill/>
        </p:spPr>
        <p:txBody>
          <a:bodyPr wrap="square" rtlCol="0">
            <a:spAutoFit/>
          </a:bodyPr>
          <a:lstStyle/>
          <a:p>
            <a:r>
              <a:rPr lang="en-US" altLang="zh-CN" b="1" i="0" dirty="0">
                <a:solidFill>
                  <a:srgbClr val="121212"/>
                </a:solidFill>
                <a:effectLst/>
                <a:latin typeface="-apple-system"/>
              </a:rPr>
              <a:t>DQN</a:t>
            </a:r>
            <a:r>
              <a:rPr lang="zh-CN" altLang="en-US" b="1" i="0" dirty="0">
                <a:solidFill>
                  <a:srgbClr val="121212"/>
                </a:solidFill>
                <a:effectLst/>
                <a:latin typeface="-apple-system"/>
              </a:rPr>
              <a:t>（</a:t>
            </a:r>
            <a:r>
              <a:rPr lang="en-US" altLang="zh-CN" b="1" i="0" dirty="0">
                <a:solidFill>
                  <a:srgbClr val="121212"/>
                </a:solidFill>
                <a:effectLst/>
                <a:latin typeface="-apple-system"/>
              </a:rPr>
              <a:t>Deep Q Networks</a:t>
            </a:r>
            <a:r>
              <a:rPr lang="zh-CN" altLang="en-US" b="1" i="0" dirty="0">
                <a:solidFill>
                  <a:srgbClr val="121212"/>
                </a:solidFill>
                <a:effectLst/>
                <a:latin typeface="-apple-system"/>
              </a:rPr>
              <a:t>）的</a:t>
            </a:r>
            <a:r>
              <a:rPr lang="zh-CN" altLang="en-US" b="1" dirty="0"/>
              <a:t>重点</a:t>
            </a:r>
          </a:p>
        </p:txBody>
      </p:sp>
      <p:sp>
        <p:nvSpPr>
          <p:cNvPr id="6" name="文本框 5">
            <a:extLst>
              <a:ext uri="{FF2B5EF4-FFF2-40B4-BE49-F238E27FC236}">
                <a16:creationId xmlns:a16="http://schemas.microsoft.com/office/drawing/2014/main" id="{83C39050-1536-940B-57E1-66B898A4DFBC}"/>
              </a:ext>
            </a:extLst>
          </p:cNvPr>
          <p:cNvSpPr txBox="1"/>
          <p:nvPr/>
        </p:nvSpPr>
        <p:spPr>
          <a:xfrm>
            <a:off x="3048000" y="1997839"/>
            <a:ext cx="6096000" cy="3139321"/>
          </a:xfrm>
          <a:prstGeom prst="rect">
            <a:avLst/>
          </a:prstGeom>
          <a:noFill/>
        </p:spPr>
        <p:txBody>
          <a:bodyPr wrap="square">
            <a:spAutoFit/>
          </a:bodyPr>
          <a:lstStyle/>
          <a:p>
            <a:pPr marL="285750" indent="-285750">
              <a:buFont typeface="Arial" panose="020B0604020202020204" pitchFamily="34" charset="0"/>
              <a:buChar char="•"/>
            </a:pPr>
            <a:r>
              <a:rPr lang="zh-CN" altLang="en-US" dirty="0">
                <a:solidFill>
                  <a:srgbClr val="FF0000"/>
                </a:solidFill>
                <a:latin typeface="黑体" panose="02010609060101010101" pitchFamily="49" charset="-122"/>
                <a:ea typeface="黑体" panose="02010609060101010101" pitchFamily="49" charset="-122"/>
              </a:rPr>
              <a:t>设置奖励（</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Reward</a:t>
            </a:r>
            <a:r>
              <a:rPr lang="zh-CN" altLang="en-US" dirty="0">
                <a:solidFill>
                  <a:srgbClr val="FF0000"/>
                </a:solidFill>
                <a:latin typeface="黑体" panose="02010609060101010101" pitchFamily="49" charset="-122"/>
                <a:ea typeface="黑体" panose="02010609060101010101" pitchFamily="49" charset="-122"/>
              </a:rPr>
              <a:t>)</a:t>
            </a:r>
            <a:endParaRPr lang="en-US" altLang="zh-CN" dirty="0">
              <a:solidFill>
                <a:srgbClr val="FF0000"/>
              </a:solidFill>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评估每一步的效果，为</a:t>
            </a:r>
            <a:r>
              <a:rPr lang="en-US" altLang="zh-CN" dirty="0">
                <a:latin typeface="黑体" panose="02010609060101010101" pitchFamily="49" charset="-122"/>
                <a:ea typeface="黑体" panose="02010609060101010101" pitchFamily="49" charset="-122"/>
              </a:rPr>
              <a:t>agent</a:t>
            </a:r>
            <a:r>
              <a:rPr lang="zh-CN" altLang="en-US" dirty="0">
                <a:latin typeface="黑体" panose="02010609060101010101" pitchFamily="49" charset="-122"/>
                <a:ea typeface="黑体" panose="02010609060101010101" pitchFamily="49" charset="-122"/>
              </a:rPr>
              <a:t>建立目标</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dirty="0">
                <a:solidFill>
                  <a:srgbClr val="FF0000"/>
                </a:solidFill>
                <a:latin typeface="黑体" panose="02010609060101010101" pitchFamily="49" charset="-122"/>
                <a:ea typeface="黑体" panose="02010609060101010101" pitchFamily="49" charset="-122"/>
              </a:rPr>
              <a:t>利用经验回放进行学习（</a:t>
            </a: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experience replay</a:t>
            </a:r>
            <a:r>
              <a:rPr lang="zh-CN" altLang="en-US" dirty="0">
                <a:solidFill>
                  <a:srgbClr val="FF0000"/>
                </a:solidFill>
                <a:latin typeface="黑体" panose="02010609060101010101" pitchFamily="49" charset="-122"/>
                <a:ea typeface="黑体" panose="02010609060101010101" pitchFamily="49" charset="-122"/>
              </a:rPr>
              <a:t>）</a:t>
            </a:r>
          </a:p>
          <a:p>
            <a:r>
              <a:rPr lang="zh-CN" altLang="en-US" dirty="0">
                <a:latin typeface="黑体" panose="02010609060101010101" pitchFamily="49" charset="-122"/>
                <a:ea typeface="黑体" panose="02010609060101010101" pitchFamily="49" charset="-122"/>
              </a:rPr>
              <a:t>将经验按（s，a，s_，r)的形式存储在记忆库中</a:t>
            </a:r>
          </a:p>
          <a:p>
            <a:r>
              <a:rPr lang="zh-CN" altLang="en-US" dirty="0">
                <a:latin typeface="黑体" panose="02010609060101010101" pitchFamily="49" charset="-122"/>
                <a:ea typeface="黑体" panose="02010609060101010101" pitchFamily="49" charset="-122"/>
              </a:rPr>
              <a:t>每次随机抽出一个</a:t>
            </a:r>
            <a:r>
              <a:rPr lang="en-US" altLang="zh-CN" dirty="0">
                <a:latin typeface="黑体" panose="02010609060101010101" pitchFamily="49" charset="-122"/>
                <a:ea typeface="黑体" panose="02010609060101010101" pitchFamily="49" charset="-122"/>
              </a:rPr>
              <a:t>batch</a:t>
            </a:r>
            <a:r>
              <a:rPr lang="zh-CN" altLang="en-US" dirty="0">
                <a:latin typeface="黑体" panose="02010609060101010101" pitchFamily="49" charset="-122"/>
                <a:ea typeface="黑体" panose="02010609060101010101" pitchFamily="49" charset="-122"/>
              </a:rPr>
              <a:t>大小的</a:t>
            </a:r>
            <a:r>
              <a:rPr lang="en-US" altLang="zh-CN" dirty="0">
                <a:latin typeface="黑体" panose="02010609060101010101" pitchFamily="49" charset="-122"/>
                <a:ea typeface="黑体" panose="02010609060101010101" pitchFamily="49" charset="-122"/>
              </a:rPr>
              <a:t>transition</a:t>
            </a:r>
            <a:r>
              <a:rPr lang="zh-CN" altLang="en-US" dirty="0">
                <a:latin typeface="黑体" panose="02010609060101010101" pitchFamily="49" charset="-122"/>
                <a:ea typeface="黑体" panose="02010609060101010101" pitchFamily="49" charset="-122"/>
              </a:rPr>
              <a:t>数据训练网络</a:t>
            </a:r>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pPr marL="285750" indent="-285750">
              <a:buFont typeface="Arial" panose="020B0604020202020204" pitchFamily="34" charset="0"/>
              <a:buChar char="•"/>
            </a:pPr>
            <a:r>
              <a:rPr lang="zh-CN" altLang="en-US" dirty="0">
                <a:solidFill>
                  <a:srgbClr val="FF0000"/>
                </a:solidFill>
                <a:latin typeface="黑体" panose="02010609060101010101" pitchFamily="49" charset="-122"/>
                <a:ea typeface="黑体" panose="02010609060101010101" pitchFamily="49" charset="-122"/>
              </a:rPr>
              <a:t>更新目标网络（</a:t>
            </a: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Target Network</a:t>
            </a:r>
            <a:r>
              <a:rPr lang="zh-CN" altLang="en-US" dirty="0">
                <a:solidFill>
                  <a:srgbClr val="FF0000"/>
                </a:solidFill>
                <a:latin typeface="黑体" panose="02010609060101010101" pitchFamily="49" charset="-122"/>
                <a:ea typeface="黑体" panose="02010609060101010101" pitchFamily="49" charset="-122"/>
              </a:rPr>
              <a:t>）</a:t>
            </a:r>
          </a:p>
          <a:p>
            <a:r>
              <a:rPr lang="zh-CN" altLang="en-US" dirty="0">
                <a:latin typeface="黑体" panose="02010609060101010101" pitchFamily="49" charset="-122"/>
                <a:ea typeface="黑体" panose="02010609060101010101" pitchFamily="49" charset="-122"/>
              </a:rPr>
              <a:t>目标网络与原有的评估网络同构</a:t>
            </a:r>
          </a:p>
          <a:p>
            <a:r>
              <a:rPr lang="zh-CN" altLang="en-US" dirty="0">
                <a:latin typeface="黑体" panose="02010609060101010101" pitchFamily="49" charset="-122"/>
                <a:ea typeface="黑体" panose="02010609060101010101" pitchFamily="49" charset="-122"/>
              </a:rPr>
              <a:t>学习一定次数后，再将评估网络的权重赋给目标网络</a:t>
            </a:r>
          </a:p>
          <a:p>
            <a:r>
              <a:rPr lang="zh-CN" altLang="en-US" dirty="0">
                <a:latin typeface="黑体" panose="02010609060101010101" pitchFamily="49" charset="-122"/>
                <a:ea typeface="黑体" panose="02010609060101010101" pitchFamily="49" charset="-122"/>
              </a:rPr>
              <a:t>目标网络的引入增加了学习的稳定性</a:t>
            </a:r>
          </a:p>
        </p:txBody>
      </p:sp>
    </p:spTree>
    <p:extLst>
      <p:ext uri="{BB962C8B-B14F-4D97-AF65-F5344CB8AC3E}">
        <p14:creationId xmlns:p14="http://schemas.microsoft.com/office/powerpoint/2010/main" val="2516106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98B70AC-AD46-2C39-BFC7-7D190B01FCBA}"/>
              </a:ext>
            </a:extLst>
          </p:cNvPr>
          <p:cNvSpPr txBox="1"/>
          <p:nvPr/>
        </p:nvSpPr>
        <p:spPr>
          <a:xfrm>
            <a:off x="3048000" y="707159"/>
            <a:ext cx="6096000" cy="1384995"/>
          </a:xfrm>
          <a:prstGeom prst="rect">
            <a:avLst/>
          </a:prstGeom>
          <a:noFill/>
        </p:spPr>
        <p:txBody>
          <a:bodyPr wrap="square">
            <a:spAutoFit/>
          </a:bodyPr>
          <a:lstStyle/>
          <a:p>
            <a:pPr algn="ctr"/>
            <a:r>
              <a:rPr lang="zh-CN" altLang="en-US" sz="4800" b="1" i="0" dirty="0">
                <a:solidFill>
                  <a:srgbClr val="242424"/>
                </a:solidFill>
                <a:effectLst/>
                <a:latin typeface="sohne"/>
              </a:rPr>
              <a:t>②</a:t>
            </a:r>
            <a:endParaRPr lang="en-US" altLang="zh-CN" sz="4800" b="1" i="0" dirty="0">
              <a:solidFill>
                <a:srgbClr val="242424"/>
              </a:solidFill>
              <a:effectLst/>
              <a:latin typeface="sohne"/>
            </a:endParaRPr>
          </a:p>
          <a:p>
            <a:pPr algn="ctr"/>
            <a:r>
              <a:rPr lang="en-US" altLang="zh-CN" b="1" i="0" dirty="0">
                <a:solidFill>
                  <a:srgbClr val="242424"/>
                </a:solidFill>
                <a:effectLst/>
                <a:latin typeface="sohne"/>
              </a:rPr>
              <a:t>DQN</a:t>
            </a:r>
            <a:r>
              <a:rPr lang="zh-CN" altLang="en-US" b="1" i="0" dirty="0">
                <a:solidFill>
                  <a:srgbClr val="242424"/>
                </a:solidFill>
                <a:effectLst/>
                <a:latin typeface="sohne"/>
              </a:rPr>
              <a:t>实现</a:t>
            </a:r>
            <a:endParaRPr lang="en-US" altLang="zh-CN" b="1" i="0" dirty="0">
              <a:solidFill>
                <a:srgbClr val="242424"/>
              </a:solidFill>
              <a:effectLst/>
              <a:latin typeface="sohne"/>
            </a:endParaRPr>
          </a:p>
          <a:p>
            <a:pPr algn="ctr"/>
            <a:r>
              <a:rPr lang="zh-CN" altLang="en-US" b="1" dirty="0">
                <a:solidFill>
                  <a:srgbClr val="242424"/>
                </a:solidFill>
                <a:latin typeface="sohne"/>
              </a:rPr>
              <a:t>环境：</a:t>
            </a:r>
            <a:r>
              <a:rPr lang="en-US" altLang="zh-CN" b="1" dirty="0">
                <a:solidFill>
                  <a:srgbClr val="242424"/>
                </a:solidFill>
                <a:latin typeface="sohne"/>
              </a:rPr>
              <a:t>gym--</a:t>
            </a:r>
            <a:r>
              <a:rPr lang="en-US" altLang="zh-CN" b="1" i="0" dirty="0">
                <a:effectLst/>
                <a:latin typeface="PingFang SC"/>
              </a:rPr>
              <a:t>CartPole</a:t>
            </a:r>
          </a:p>
        </p:txBody>
      </p:sp>
      <p:pic>
        <p:nvPicPr>
          <p:cNvPr id="6" name="图片 5">
            <a:extLst>
              <a:ext uri="{FF2B5EF4-FFF2-40B4-BE49-F238E27FC236}">
                <a16:creationId xmlns:a16="http://schemas.microsoft.com/office/drawing/2014/main" id="{BB9A66CA-86AE-03FF-9B33-96CC004992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316773"/>
            <a:ext cx="6858000" cy="2905125"/>
          </a:xfrm>
          <a:prstGeom prst="rect">
            <a:avLst/>
          </a:prstGeom>
        </p:spPr>
      </p:pic>
      <p:pic>
        <p:nvPicPr>
          <p:cNvPr id="8" name="图片 7">
            <a:extLst>
              <a:ext uri="{FF2B5EF4-FFF2-40B4-BE49-F238E27FC236}">
                <a16:creationId xmlns:a16="http://schemas.microsoft.com/office/drawing/2014/main" id="{FE0E90CE-3D00-C28D-8E20-A682EDEE0408}"/>
              </a:ext>
            </a:extLst>
          </p:cNvPr>
          <p:cNvPicPr>
            <a:picLocks noChangeAspect="1"/>
          </p:cNvPicPr>
          <p:nvPr/>
        </p:nvPicPr>
        <p:blipFill>
          <a:blip r:embed="rId3"/>
          <a:stretch>
            <a:fillRect/>
          </a:stretch>
        </p:blipFill>
        <p:spPr>
          <a:xfrm>
            <a:off x="2495088" y="2092154"/>
            <a:ext cx="7201824" cy="449414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181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9CAA8C4-4E46-E414-B953-58550C97B81E}"/>
              </a:ext>
            </a:extLst>
          </p:cNvPr>
          <p:cNvPicPr>
            <a:picLocks noChangeAspect="1"/>
          </p:cNvPicPr>
          <p:nvPr/>
        </p:nvPicPr>
        <p:blipFill>
          <a:blip r:embed="rId2"/>
          <a:stretch>
            <a:fillRect/>
          </a:stretch>
        </p:blipFill>
        <p:spPr>
          <a:xfrm>
            <a:off x="2357437" y="3429000"/>
            <a:ext cx="8648700" cy="1971675"/>
          </a:xfrm>
          <a:prstGeom prst="rect">
            <a:avLst/>
          </a:prstGeom>
        </p:spPr>
      </p:pic>
      <p:pic>
        <p:nvPicPr>
          <p:cNvPr id="5" name="图片 4">
            <a:extLst>
              <a:ext uri="{FF2B5EF4-FFF2-40B4-BE49-F238E27FC236}">
                <a16:creationId xmlns:a16="http://schemas.microsoft.com/office/drawing/2014/main" id="{8560382D-EC4B-4001-0977-1B50CBF188E8}"/>
              </a:ext>
            </a:extLst>
          </p:cNvPr>
          <p:cNvPicPr>
            <a:picLocks noChangeAspect="1"/>
          </p:cNvPicPr>
          <p:nvPr/>
        </p:nvPicPr>
        <p:blipFill>
          <a:blip r:embed="rId3"/>
          <a:stretch>
            <a:fillRect/>
          </a:stretch>
        </p:blipFill>
        <p:spPr>
          <a:xfrm>
            <a:off x="2357437" y="370035"/>
            <a:ext cx="7477125" cy="2247900"/>
          </a:xfrm>
          <a:prstGeom prst="rect">
            <a:avLst/>
          </a:prstGeom>
        </p:spPr>
      </p:pic>
      <p:sp>
        <p:nvSpPr>
          <p:cNvPr id="6" name="文本框 5">
            <a:extLst>
              <a:ext uri="{FF2B5EF4-FFF2-40B4-BE49-F238E27FC236}">
                <a16:creationId xmlns:a16="http://schemas.microsoft.com/office/drawing/2014/main" id="{AF880603-671B-60C1-5151-471C3659B77E}"/>
              </a:ext>
            </a:extLst>
          </p:cNvPr>
          <p:cNvSpPr txBox="1"/>
          <p:nvPr/>
        </p:nvSpPr>
        <p:spPr>
          <a:xfrm>
            <a:off x="5165650" y="2248603"/>
            <a:ext cx="1860697" cy="369332"/>
          </a:xfrm>
          <a:prstGeom prst="rect">
            <a:avLst/>
          </a:prstGeom>
          <a:noFill/>
        </p:spPr>
        <p:txBody>
          <a:bodyPr wrap="square" rtlCol="0">
            <a:spAutoFit/>
          </a:bodyPr>
          <a:lstStyle/>
          <a:p>
            <a:r>
              <a:rPr lang="zh-CN" altLang="en-US" dirty="0">
                <a:solidFill>
                  <a:srgbClr val="FF0000"/>
                </a:solidFill>
                <a:latin typeface="黑体" panose="02010609060101010101" pitchFamily="49" charset="-122"/>
                <a:ea typeface="黑体" panose="02010609060101010101" pitchFamily="49" charset="-122"/>
              </a:rPr>
              <a:t>共</a:t>
            </a:r>
            <a:r>
              <a:rPr lang="en-US" altLang="zh-CN" dirty="0">
                <a:solidFill>
                  <a:srgbClr val="FF0000"/>
                </a:solidFill>
                <a:latin typeface="黑体" panose="02010609060101010101" pitchFamily="49" charset="-122"/>
                <a:ea typeface="黑体" panose="02010609060101010101" pitchFamily="49" charset="-122"/>
              </a:rPr>
              <a:t>4</a:t>
            </a:r>
            <a:r>
              <a:rPr lang="zh-CN" altLang="en-US" dirty="0">
                <a:solidFill>
                  <a:srgbClr val="FF0000"/>
                </a:solidFill>
                <a:latin typeface="黑体" panose="02010609060101010101" pitchFamily="49" charset="-122"/>
                <a:ea typeface="黑体" panose="02010609060101010101" pitchFamily="49" charset="-122"/>
              </a:rPr>
              <a:t>项输入参数</a:t>
            </a:r>
          </a:p>
        </p:txBody>
      </p:sp>
    </p:spTree>
    <p:extLst>
      <p:ext uri="{BB962C8B-B14F-4D97-AF65-F5344CB8AC3E}">
        <p14:creationId xmlns:p14="http://schemas.microsoft.com/office/powerpoint/2010/main" val="3053836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3B86144-3A2A-FE38-301F-16F1805DB863}"/>
              </a:ext>
            </a:extLst>
          </p:cNvPr>
          <p:cNvSpPr txBox="1"/>
          <p:nvPr/>
        </p:nvSpPr>
        <p:spPr>
          <a:xfrm>
            <a:off x="3048000" y="2642285"/>
            <a:ext cx="6096000" cy="1384995"/>
          </a:xfrm>
          <a:prstGeom prst="rect">
            <a:avLst/>
          </a:prstGeom>
          <a:noFill/>
        </p:spPr>
        <p:txBody>
          <a:bodyPr wrap="square">
            <a:spAutoFit/>
          </a:bodyPr>
          <a:lstStyle/>
          <a:p>
            <a:pPr algn="ctr"/>
            <a:r>
              <a:rPr lang="zh-CN" altLang="en-US" sz="4800" b="1" dirty="0">
                <a:solidFill>
                  <a:srgbClr val="242424"/>
                </a:solidFill>
                <a:latin typeface="sohne"/>
              </a:rPr>
              <a:t>①</a:t>
            </a:r>
            <a:endParaRPr lang="en-US" altLang="zh-CN" sz="4800" b="1" i="0" dirty="0">
              <a:solidFill>
                <a:srgbClr val="242424"/>
              </a:solidFill>
              <a:effectLst/>
              <a:latin typeface="sohne"/>
            </a:endParaRPr>
          </a:p>
          <a:p>
            <a:pPr algn="ctr"/>
            <a:r>
              <a:rPr lang="en-US" altLang="zh-CN" b="1" i="0" dirty="0">
                <a:solidFill>
                  <a:srgbClr val="242424"/>
                </a:solidFill>
                <a:effectLst/>
                <a:latin typeface="sohne"/>
              </a:rPr>
              <a:t>Overview of Deep Q Networks</a:t>
            </a:r>
            <a:br>
              <a:rPr lang="en-US" altLang="zh-CN" b="1" i="0" dirty="0">
                <a:solidFill>
                  <a:srgbClr val="242424"/>
                </a:solidFill>
                <a:effectLst/>
                <a:latin typeface="sohne"/>
              </a:rPr>
            </a:br>
            <a:r>
              <a:rPr lang="zh-CN" altLang="en-US" b="1" i="0" dirty="0">
                <a:solidFill>
                  <a:srgbClr val="242424"/>
                </a:solidFill>
                <a:effectLst/>
                <a:latin typeface="sohne"/>
              </a:rPr>
              <a:t>深度</a:t>
            </a:r>
            <a:r>
              <a:rPr lang="en-US" altLang="zh-CN" b="1" i="0" dirty="0">
                <a:solidFill>
                  <a:srgbClr val="242424"/>
                </a:solidFill>
                <a:effectLst/>
                <a:latin typeface="sohne"/>
              </a:rPr>
              <a:t>Q</a:t>
            </a:r>
            <a:r>
              <a:rPr lang="zh-CN" altLang="en-US" b="1" i="0" dirty="0">
                <a:solidFill>
                  <a:srgbClr val="242424"/>
                </a:solidFill>
                <a:effectLst/>
                <a:latin typeface="sohne"/>
              </a:rPr>
              <a:t>网络概述</a:t>
            </a:r>
          </a:p>
        </p:txBody>
      </p:sp>
      <p:sp>
        <p:nvSpPr>
          <p:cNvPr id="9" name="文本框 8">
            <a:extLst>
              <a:ext uri="{FF2B5EF4-FFF2-40B4-BE49-F238E27FC236}">
                <a16:creationId xmlns:a16="http://schemas.microsoft.com/office/drawing/2014/main" id="{22A890E7-584B-A766-9775-CE2B073E8FB4}"/>
              </a:ext>
            </a:extLst>
          </p:cNvPr>
          <p:cNvSpPr txBox="1"/>
          <p:nvPr/>
        </p:nvSpPr>
        <p:spPr>
          <a:xfrm>
            <a:off x="2057400" y="287794"/>
            <a:ext cx="8407400" cy="2554545"/>
          </a:xfrm>
          <a:prstGeom prst="rect">
            <a:avLst/>
          </a:prstGeom>
          <a:noFill/>
        </p:spPr>
        <p:txBody>
          <a:bodyPr wrap="square">
            <a:spAutoFit/>
          </a:bodyPr>
          <a:lstStyle/>
          <a:p>
            <a:r>
              <a:rPr lang="zh-CN" altLang="en-US" sz="2400" b="0" i="0" dirty="0">
                <a:solidFill>
                  <a:srgbClr val="18191C"/>
                </a:solidFill>
                <a:effectLst/>
                <a:latin typeface="PingFang SC"/>
              </a:rPr>
              <a:t>文章标题：</a:t>
            </a:r>
            <a:r>
              <a:rPr lang="en-US" altLang="zh-CN" sz="2400" b="0" i="0" dirty="0">
                <a:solidFill>
                  <a:srgbClr val="18191C"/>
                </a:solidFill>
                <a:effectLst/>
                <a:latin typeface="PingFang SC"/>
              </a:rPr>
              <a:t>Reinforcement Learning Explained Visually (Part 5): Deep Q Networks, step-by-step. </a:t>
            </a:r>
          </a:p>
          <a:p>
            <a:r>
              <a:rPr lang="en-US" altLang="zh-CN" sz="2400" b="0" i="0" dirty="0">
                <a:solidFill>
                  <a:srgbClr val="18191C"/>
                </a:solidFill>
                <a:effectLst/>
                <a:latin typeface="PingFang SC"/>
              </a:rPr>
              <a:t>A Gentle Guide to DQNs with Experience Replay, in Plain English </a:t>
            </a:r>
          </a:p>
          <a:p>
            <a:r>
              <a:rPr lang="zh-CN" altLang="en-US" sz="2400" b="0" i="0" dirty="0">
                <a:solidFill>
                  <a:srgbClr val="18191C"/>
                </a:solidFill>
                <a:effectLst/>
                <a:latin typeface="PingFang SC"/>
              </a:rPr>
              <a:t>作者：</a:t>
            </a:r>
            <a:r>
              <a:rPr lang="en-US" altLang="zh-CN" sz="2400" b="0" i="0" dirty="0">
                <a:solidFill>
                  <a:srgbClr val="18191C"/>
                </a:solidFill>
                <a:effectLst/>
                <a:latin typeface="PingFang SC"/>
              </a:rPr>
              <a:t>Ketan Doshi Ketan Doshi</a:t>
            </a:r>
          </a:p>
          <a:p>
            <a:r>
              <a:rPr lang="zh-CN" altLang="en-US" sz="2000" b="0" i="0" dirty="0">
                <a:solidFill>
                  <a:srgbClr val="18191C"/>
                </a:solidFill>
                <a:effectLst/>
                <a:latin typeface="PingFang SC"/>
              </a:rPr>
              <a:t>文章地址：</a:t>
            </a:r>
            <a:r>
              <a:rPr lang="en-US" altLang="zh-CN" sz="2000" b="0" i="0" dirty="0">
                <a:solidFill>
                  <a:srgbClr val="18191C"/>
                </a:solidFill>
                <a:effectLst/>
                <a:latin typeface="PingFang SC"/>
                <a:hlinkClick r:id="rId2"/>
              </a:rPr>
              <a:t>https://towardsdatascience.com/reinforcement-learning-explained-visually-part-5-deep-q-networks-step-by-step-5a5317197f4b</a:t>
            </a:r>
            <a:endParaRPr lang="en-US" altLang="zh-CN" sz="2000" dirty="0">
              <a:solidFill>
                <a:srgbClr val="18191C"/>
              </a:solidFill>
              <a:latin typeface="PingFang SC"/>
            </a:endParaRPr>
          </a:p>
          <a:p>
            <a:endParaRPr lang="zh-CN" altLang="en-US" sz="2400" dirty="0"/>
          </a:p>
        </p:txBody>
      </p:sp>
    </p:spTree>
    <p:extLst>
      <p:ext uri="{BB962C8B-B14F-4D97-AF65-F5344CB8AC3E}">
        <p14:creationId xmlns:p14="http://schemas.microsoft.com/office/powerpoint/2010/main" val="205727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DEC2C742-0591-04F9-5A25-D9779C60ADEB}"/>
              </a:ext>
            </a:extLst>
          </p:cNvPr>
          <p:cNvSpPr txBox="1"/>
          <p:nvPr/>
        </p:nvSpPr>
        <p:spPr>
          <a:xfrm>
            <a:off x="411592" y="283043"/>
            <a:ext cx="6096000" cy="646331"/>
          </a:xfrm>
          <a:prstGeom prst="rect">
            <a:avLst/>
          </a:prstGeom>
          <a:noFill/>
        </p:spPr>
        <p:txBody>
          <a:bodyPr wrap="square">
            <a:spAutoFit/>
          </a:bodyPr>
          <a:lstStyle/>
          <a:p>
            <a:r>
              <a:rPr lang="en-US" altLang="zh-CN" b="1" i="0" dirty="0">
                <a:solidFill>
                  <a:srgbClr val="242424"/>
                </a:solidFill>
                <a:effectLst/>
                <a:latin typeface="sohne"/>
              </a:rPr>
              <a:t>Q-table can handle simple problems with few states</a:t>
            </a:r>
          </a:p>
          <a:p>
            <a:pPr algn="l"/>
            <a:r>
              <a:rPr lang="en-US" altLang="zh-CN" b="1" i="0" dirty="0">
                <a:solidFill>
                  <a:srgbClr val="242424"/>
                </a:solidFill>
                <a:effectLst/>
                <a:latin typeface="sohne"/>
              </a:rPr>
              <a:t>Q</a:t>
            </a:r>
            <a:r>
              <a:rPr lang="zh-CN" altLang="en-US" b="1" i="0" dirty="0">
                <a:solidFill>
                  <a:srgbClr val="242424"/>
                </a:solidFill>
                <a:effectLst/>
                <a:latin typeface="sohne"/>
              </a:rPr>
              <a:t>表可以处理几个状态的简单问题</a:t>
            </a:r>
          </a:p>
        </p:txBody>
      </p:sp>
      <p:sp>
        <p:nvSpPr>
          <p:cNvPr id="7" name="文本框 6">
            <a:extLst>
              <a:ext uri="{FF2B5EF4-FFF2-40B4-BE49-F238E27FC236}">
                <a16:creationId xmlns:a16="http://schemas.microsoft.com/office/drawing/2014/main" id="{3232B7B3-B242-C44F-6FE2-1AD0523E0E70}"/>
              </a:ext>
            </a:extLst>
          </p:cNvPr>
          <p:cNvSpPr txBox="1"/>
          <p:nvPr/>
        </p:nvSpPr>
        <p:spPr>
          <a:xfrm>
            <a:off x="2084867" y="1083183"/>
            <a:ext cx="8324850" cy="646331"/>
          </a:xfrm>
          <a:prstGeom prst="rect">
            <a:avLst/>
          </a:prstGeom>
          <a:noFill/>
        </p:spPr>
        <p:txBody>
          <a:bodyPr wrap="square">
            <a:spAutoFit/>
          </a:bodyPr>
          <a:lstStyle/>
          <a:p>
            <a:r>
              <a:rPr lang="en-US" altLang="zh-CN" b="0" i="0" dirty="0">
                <a:solidFill>
                  <a:srgbClr val="242424"/>
                </a:solidFill>
                <a:effectLst/>
                <a:latin typeface="source-serif-pro"/>
              </a:rPr>
              <a:t>Q-Learning</a:t>
            </a:r>
            <a:r>
              <a:rPr lang="zh-CN" altLang="en-US" b="0" i="0" dirty="0">
                <a:solidFill>
                  <a:srgbClr val="242424"/>
                </a:solidFill>
                <a:effectLst/>
                <a:latin typeface="source-serif-pro"/>
              </a:rPr>
              <a:t>构建了一个状态</a:t>
            </a:r>
            <a:r>
              <a:rPr lang="en-US" altLang="zh-CN" b="0" i="0" dirty="0">
                <a:solidFill>
                  <a:srgbClr val="242424"/>
                </a:solidFill>
                <a:effectLst/>
                <a:latin typeface="source-serif-pro"/>
              </a:rPr>
              <a:t>-</a:t>
            </a:r>
            <a:r>
              <a:rPr lang="zh-CN" altLang="en-US" b="0" i="0" dirty="0">
                <a:solidFill>
                  <a:srgbClr val="242424"/>
                </a:solidFill>
                <a:effectLst/>
                <a:latin typeface="source-serif-pro"/>
              </a:rPr>
              <a:t>动作值的</a:t>
            </a:r>
            <a:r>
              <a:rPr lang="en-US" altLang="zh-CN" b="0" i="0" dirty="0">
                <a:solidFill>
                  <a:srgbClr val="242424"/>
                </a:solidFill>
                <a:effectLst/>
                <a:latin typeface="source-serif-pro"/>
              </a:rPr>
              <a:t>Q</a:t>
            </a:r>
            <a:r>
              <a:rPr lang="zh-CN" altLang="en-US" b="0" i="0" dirty="0">
                <a:solidFill>
                  <a:srgbClr val="242424"/>
                </a:solidFill>
                <a:effectLst/>
                <a:latin typeface="source-serif-pro"/>
              </a:rPr>
              <a:t>表，维度为（</a:t>
            </a:r>
            <a:r>
              <a:rPr lang="en-US" altLang="zh-CN" b="0" i="0" dirty="0">
                <a:solidFill>
                  <a:srgbClr val="242424"/>
                </a:solidFill>
                <a:effectLst/>
                <a:latin typeface="source-serif-pro"/>
              </a:rPr>
              <a:t>s</a:t>
            </a:r>
            <a:r>
              <a:rPr lang="zh-CN" altLang="en-US" b="0" i="0" dirty="0">
                <a:solidFill>
                  <a:srgbClr val="242424"/>
                </a:solidFill>
                <a:effectLst/>
                <a:latin typeface="source-serif-pro"/>
              </a:rPr>
              <a:t>，</a:t>
            </a:r>
            <a:r>
              <a:rPr lang="en-US" altLang="zh-CN" b="0" i="0" dirty="0">
                <a:solidFill>
                  <a:srgbClr val="242424"/>
                </a:solidFill>
                <a:effectLst/>
                <a:latin typeface="source-serif-pro"/>
              </a:rPr>
              <a:t>a</a:t>
            </a:r>
            <a:r>
              <a:rPr lang="zh-CN" altLang="en-US" b="0" i="0" dirty="0">
                <a:solidFill>
                  <a:srgbClr val="242424"/>
                </a:solidFill>
                <a:effectLst/>
                <a:latin typeface="source-serif-pro"/>
              </a:rPr>
              <a:t>），其中</a:t>
            </a:r>
            <a:r>
              <a:rPr lang="en-US" altLang="zh-CN" b="0" i="0" dirty="0">
                <a:solidFill>
                  <a:srgbClr val="242424"/>
                </a:solidFill>
                <a:effectLst/>
                <a:latin typeface="source-serif-pro"/>
              </a:rPr>
              <a:t>s</a:t>
            </a:r>
            <a:r>
              <a:rPr lang="zh-CN" altLang="en-US" b="0" i="0" dirty="0">
                <a:solidFill>
                  <a:srgbClr val="242424"/>
                </a:solidFill>
                <a:effectLst/>
                <a:latin typeface="source-serif-pro"/>
              </a:rPr>
              <a:t>是状态的数量，</a:t>
            </a:r>
            <a:r>
              <a:rPr lang="en-US" altLang="zh-CN" b="0" i="0" dirty="0">
                <a:solidFill>
                  <a:srgbClr val="242424"/>
                </a:solidFill>
                <a:effectLst/>
                <a:latin typeface="source-serif-pro"/>
              </a:rPr>
              <a:t>a</a:t>
            </a:r>
            <a:r>
              <a:rPr lang="zh-CN" altLang="en-US" b="0" i="0" dirty="0">
                <a:solidFill>
                  <a:srgbClr val="242424"/>
                </a:solidFill>
                <a:effectLst/>
                <a:latin typeface="source-serif-pro"/>
              </a:rPr>
              <a:t>是动作的数量。基本上，</a:t>
            </a:r>
            <a:r>
              <a:rPr lang="en-US" altLang="zh-CN" b="0" i="0" dirty="0">
                <a:solidFill>
                  <a:srgbClr val="242424"/>
                </a:solidFill>
                <a:effectLst/>
                <a:latin typeface="source-serif-pro"/>
              </a:rPr>
              <a:t>Q</a:t>
            </a:r>
            <a:r>
              <a:rPr lang="zh-CN" altLang="en-US" b="0" i="0" dirty="0">
                <a:solidFill>
                  <a:srgbClr val="242424"/>
                </a:solidFill>
                <a:effectLst/>
                <a:latin typeface="source-serif-pro"/>
              </a:rPr>
              <a:t>表将状态和动作对映射到</a:t>
            </a:r>
            <a:r>
              <a:rPr lang="en-US" altLang="zh-CN" b="0" i="0" dirty="0">
                <a:solidFill>
                  <a:srgbClr val="242424"/>
                </a:solidFill>
                <a:effectLst/>
                <a:latin typeface="source-serif-pro"/>
              </a:rPr>
              <a:t>Q</a:t>
            </a:r>
            <a:r>
              <a:rPr lang="zh-CN" altLang="en-US" b="0" i="0" dirty="0">
                <a:solidFill>
                  <a:srgbClr val="242424"/>
                </a:solidFill>
                <a:effectLst/>
                <a:latin typeface="source-serif-pro"/>
              </a:rPr>
              <a:t>值。</a:t>
            </a:r>
            <a:endParaRPr lang="en-US" altLang="zh-CN" b="0" i="0" dirty="0">
              <a:solidFill>
                <a:srgbClr val="242424"/>
              </a:solidFill>
              <a:effectLst/>
              <a:latin typeface="source-serif-pro"/>
            </a:endParaRPr>
          </a:p>
        </p:txBody>
      </p:sp>
      <p:pic>
        <p:nvPicPr>
          <p:cNvPr id="11" name="图片 10">
            <a:extLst>
              <a:ext uri="{FF2B5EF4-FFF2-40B4-BE49-F238E27FC236}">
                <a16:creationId xmlns:a16="http://schemas.microsoft.com/office/drawing/2014/main" id="{A45C1E89-BE29-0418-7D46-3EEFD8D423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8381" y="2413127"/>
            <a:ext cx="6895238" cy="2031746"/>
          </a:xfrm>
          <a:prstGeom prst="rect">
            <a:avLst/>
          </a:prstGeom>
        </p:spPr>
      </p:pic>
      <p:sp>
        <p:nvSpPr>
          <p:cNvPr id="13" name="文本框 12">
            <a:extLst>
              <a:ext uri="{FF2B5EF4-FFF2-40B4-BE49-F238E27FC236}">
                <a16:creationId xmlns:a16="http://schemas.microsoft.com/office/drawing/2014/main" id="{7C6D2BC0-444B-05A9-731C-C379933F15BC}"/>
              </a:ext>
            </a:extLst>
          </p:cNvPr>
          <p:cNvSpPr txBox="1"/>
          <p:nvPr/>
        </p:nvSpPr>
        <p:spPr>
          <a:xfrm>
            <a:off x="4171950" y="4423396"/>
            <a:ext cx="6096000" cy="369332"/>
          </a:xfrm>
          <a:prstGeom prst="rect">
            <a:avLst/>
          </a:prstGeom>
          <a:noFill/>
        </p:spPr>
        <p:txBody>
          <a:bodyPr wrap="square">
            <a:spAutoFit/>
          </a:bodyPr>
          <a:lstStyle/>
          <a:p>
            <a:r>
              <a:rPr lang="en-US" altLang="zh-CN" dirty="0">
                <a:solidFill>
                  <a:srgbClr val="6B6B6B"/>
                </a:solidFill>
                <a:latin typeface="sohne"/>
              </a:rPr>
              <a:t>Q-Learning</a:t>
            </a:r>
            <a:r>
              <a:rPr lang="zh-CN" altLang="en-US" dirty="0">
                <a:solidFill>
                  <a:srgbClr val="6B6B6B"/>
                </a:solidFill>
                <a:latin typeface="sohne"/>
              </a:rPr>
              <a:t>在</a:t>
            </a:r>
            <a:r>
              <a:rPr lang="en-US" altLang="zh-CN" dirty="0">
                <a:solidFill>
                  <a:srgbClr val="6B6B6B"/>
                </a:solidFill>
                <a:latin typeface="sohne"/>
              </a:rPr>
              <a:t>Q</a:t>
            </a:r>
            <a:r>
              <a:rPr lang="zh-CN" altLang="en-US" dirty="0">
                <a:solidFill>
                  <a:srgbClr val="6B6B6B"/>
                </a:solidFill>
                <a:latin typeface="sohne"/>
              </a:rPr>
              <a:t>表中查找状态</a:t>
            </a:r>
            <a:r>
              <a:rPr lang="en-US" altLang="zh-CN" dirty="0">
                <a:solidFill>
                  <a:srgbClr val="6B6B6B"/>
                </a:solidFill>
                <a:latin typeface="sohne"/>
              </a:rPr>
              <a:t>-</a:t>
            </a:r>
            <a:r>
              <a:rPr lang="zh-CN" altLang="en-US" dirty="0">
                <a:solidFill>
                  <a:srgbClr val="6B6B6B"/>
                </a:solidFill>
                <a:latin typeface="sohne"/>
              </a:rPr>
              <a:t>动作对</a:t>
            </a:r>
          </a:p>
        </p:txBody>
      </p:sp>
      <p:sp>
        <p:nvSpPr>
          <p:cNvPr id="15" name="文本框 14">
            <a:extLst>
              <a:ext uri="{FF2B5EF4-FFF2-40B4-BE49-F238E27FC236}">
                <a16:creationId xmlns:a16="http://schemas.microsoft.com/office/drawing/2014/main" id="{F871C714-8702-F6BC-8BB7-FF8DA06F2495}"/>
              </a:ext>
            </a:extLst>
          </p:cNvPr>
          <p:cNvSpPr txBox="1"/>
          <p:nvPr/>
        </p:nvSpPr>
        <p:spPr>
          <a:xfrm>
            <a:off x="1819274" y="5509915"/>
            <a:ext cx="9210675" cy="369332"/>
          </a:xfrm>
          <a:prstGeom prst="rect">
            <a:avLst/>
          </a:prstGeom>
          <a:noFill/>
        </p:spPr>
        <p:txBody>
          <a:bodyPr wrap="square">
            <a:spAutoFit/>
          </a:bodyPr>
          <a:lstStyle/>
          <a:p>
            <a:r>
              <a:rPr lang="zh-CN" altLang="en-US" b="0" i="0" dirty="0">
                <a:solidFill>
                  <a:srgbClr val="FF0000"/>
                </a:solidFill>
                <a:effectLst/>
                <a:latin typeface="source-serif-pro"/>
              </a:rPr>
              <a:t>问题</a:t>
            </a:r>
            <a:r>
              <a:rPr lang="zh-CN" altLang="en-US" b="0" i="0" dirty="0">
                <a:solidFill>
                  <a:srgbClr val="242424"/>
                </a:solidFill>
                <a:effectLst/>
                <a:latin typeface="source-serif-pro"/>
              </a:rPr>
              <a:t>：在现实世界的场景中，状态的数量可能是巨大的，使得构建表在计算上变得困难。</a:t>
            </a:r>
            <a:endParaRPr lang="zh-CN" altLang="en-US" dirty="0"/>
          </a:p>
        </p:txBody>
      </p:sp>
      <p:pic>
        <p:nvPicPr>
          <p:cNvPr id="6" name="图片 5">
            <a:extLst>
              <a:ext uri="{FF2B5EF4-FFF2-40B4-BE49-F238E27FC236}">
                <a16:creationId xmlns:a16="http://schemas.microsoft.com/office/drawing/2014/main" id="{EE9D9644-CF03-80D1-B18C-9876F738B277}"/>
              </a:ext>
            </a:extLst>
          </p:cNvPr>
          <p:cNvPicPr>
            <a:picLocks noChangeAspect="1"/>
          </p:cNvPicPr>
          <p:nvPr/>
        </p:nvPicPr>
        <p:blipFill>
          <a:blip r:embed="rId4"/>
          <a:stretch>
            <a:fillRect/>
          </a:stretch>
        </p:blipFill>
        <p:spPr>
          <a:xfrm>
            <a:off x="3356190" y="1782114"/>
            <a:ext cx="5479619" cy="511651"/>
          </a:xfrm>
          <a:prstGeom prst="rect">
            <a:avLst/>
          </a:prstGeom>
        </p:spPr>
      </p:pic>
      <p:pic>
        <p:nvPicPr>
          <p:cNvPr id="12" name="图片 11">
            <a:extLst>
              <a:ext uri="{FF2B5EF4-FFF2-40B4-BE49-F238E27FC236}">
                <a16:creationId xmlns:a16="http://schemas.microsoft.com/office/drawing/2014/main" id="{B5933783-2E15-5426-C8AD-C5AC30C3A61A}"/>
              </a:ext>
            </a:extLst>
          </p:cNvPr>
          <p:cNvPicPr>
            <a:picLocks noChangeAspect="1"/>
          </p:cNvPicPr>
          <p:nvPr/>
        </p:nvPicPr>
        <p:blipFill rotWithShape="1">
          <a:blip r:embed="rId5"/>
          <a:srcRect t="10195"/>
          <a:stretch/>
        </p:blipFill>
        <p:spPr>
          <a:xfrm>
            <a:off x="2737329" y="2259468"/>
            <a:ext cx="7019925" cy="273727"/>
          </a:xfrm>
          <a:prstGeom prst="rect">
            <a:avLst/>
          </a:prstGeom>
        </p:spPr>
      </p:pic>
    </p:spTree>
    <p:extLst>
      <p:ext uri="{BB962C8B-B14F-4D97-AF65-F5344CB8AC3E}">
        <p14:creationId xmlns:p14="http://schemas.microsoft.com/office/powerpoint/2010/main" val="2902727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2C283BB-9D0E-6280-26E2-DC7827C1C16B}"/>
              </a:ext>
            </a:extLst>
          </p:cNvPr>
          <p:cNvSpPr txBox="1"/>
          <p:nvPr/>
        </p:nvSpPr>
        <p:spPr>
          <a:xfrm>
            <a:off x="571500" y="406179"/>
            <a:ext cx="4406900" cy="646331"/>
          </a:xfrm>
          <a:prstGeom prst="rect">
            <a:avLst/>
          </a:prstGeom>
          <a:noFill/>
        </p:spPr>
        <p:txBody>
          <a:bodyPr wrap="square">
            <a:spAutoFit/>
          </a:bodyPr>
          <a:lstStyle/>
          <a:p>
            <a:r>
              <a:rPr lang="en-US" altLang="zh-CN" b="1" i="0" dirty="0">
                <a:solidFill>
                  <a:srgbClr val="242424"/>
                </a:solidFill>
                <a:effectLst/>
                <a:latin typeface="sohne"/>
              </a:rPr>
              <a:t>Use a Q-Function for real-world problems</a:t>
            </a:r>
          </a:p>
          <a:p>
            <a:pPr algn="l"/>
            <a:r>
              <a:rPr lang="zh-CN" altLang="en-US" b="1" i="0" dirty="0">
                <a:solidFill>
                  <a:srgbClr val="242424"/>
                </a:solidFill>
                <a:effectLst/>
                <a:latin typeface="sohne"/>
              </a:rPr>
              <a:t>使用</a:t>
            </a:r>
            <a:r>
              <a:rPr lang="en-US" altLang="zh-CN" b="1" i="0" dirty="0">
                <a:solidFill>
                  <a:srgbClr val="242424"/>
                </a:solidFill>
                <a:effectLst/>
                <a:latin typeface="sohne"/>
              </a:rPr>
              <a:t>Q</a:t>
            </a:r>
            <a:r>
              <a:rPr lang="zh-CN" altLang="en-US" b="1" i="0" dirty="0">
                <a:solidFill>
                  <a:srgbClr val="242424"/>
                </a:solidFill>
                <a:effectLst/>
                <a:latin typeface="sohne"/>
              </a:rPr>
              <a:t>函数解决实际问题</a:t>
            </a:r>
          </a:p>
        </p:txBody>
      </p:sp>
      <p:sp>
        <p:nvSpPr>
          <p:cNvPr id="6" name="文本框 5">
            <a:extLst>
              <a:ext uri="{FF2B5EF4-FFF2-40B4-BE49-F238E27FC236}">
                <a16:creationId xmlns:a16="http://schemas.microsoft.com/office/drawing/2014/main" id="{B92AB2D9-7908-572B-A2E9-4DB52BCA8356}"/>
              </a:ext>
            </a:extLst>
          </p:cNvPr>
          <p:cNvSpPr txBox="1"/>
          <p:nvPr/>
        </p:nvSpPr>
        <p:spPr>
          <a:xfrm>
            <a:off x="1219200" y="1860207"/>
            <a:ext cx="10109200" cy="369332"/>
          </a:xfrm>
          <a:prstGeom prst="rect">
            <a:avLst/>
          </a:prstGeom>
          <a:noFill/>
        </p:spPr>
        <p:txBody>
          <a:bodyPr wrap="square">
            <a:spAutoFit/>
          </a:bodyPr>
          <a:lstStyle/>
          <a:p>
            <a:r>
              <a:rPr lang="zh-CN" altLang="en-US" b="0" i="0" dirty="0">
                <a:solidFill>
                  <a:srgbClr val="242424"/>
                </a:solidFill>
                <a:effectLst/>
                <a:latin typeface="source-serif-pro"/>
              </a:rPr>
              <a:t>为了解决这个限制，我们使用</a:t>
            </a:r>
            <a:r>
              <a:rPr lang="en-US" altLang="zh-CN" b="0" i="0" dirty="0">
                <a:solidFill>
                  <a:srgbClr val="242424"/>
                </a:solidFill>
                <a:effectLst/>
                <a:latin typeface="source-serif-pro"/>
              </a:rPr>
              <a:t>Q</a:t>
            </a:r>
            <a:r>
              <a:rPr lang="zh-CN" altLang="en-US" b="0" i="0" dirty="0">
                <a:solidFill>
                  <a:srgbClr val="242424"/>
                </a:solidFill>
                <a:effectLst/>
                <a:latin typeface="source-serif-pro"/>
              </a:rPr>
              <a:t>函数而不是</a:t>
            </a:r>
            <a:r>
              <a:rPr lang="en-US" altLang="zh-CN" b="0" i="0" dirty="0">
                <a:solidFill>
                  <a:srgbClr val="242424"/>
                </a:solidFill>
                <a:effectLst/>
                <a:latin typeface="source-serif-pro"/>
              </a:rPr>
              <a:t>Q</a:t>
            </a:r>
            <a:r>
              <a:rPr lang="zh-CN" altLang="en-US" b="0" i="0" dirty="0">
                <a:solidFill>
                  <a:srgbClr val="242424"/>
                </a:solidFill>
                <a:effectLst/>
                <a:latin typeface="source-serif-pro"/>
              </a:rPr>
              <a:t>表，其实现了将状态和动作对映射到</a:t>
            </a:r>
            <a:r>
              <a:rPr lang="en-US" altLang="zh-CN" b="0" i="0" dirty="0">
                <a:solidFill>
                  <a:srgbClr val="242424"/>
                </a:solidFill>
                <a:effectLst/>
                <a:latin typeface="source-serif-pro"/>
              </a:rPr>
              <a:t>Q</a:t>
            </a:r>
            <a:r>
              <a:rPr lang="zh-CN" altLang="en-US" b="0" i="0" dirty="0">
                <a:solidFill>
                  <a:srgbClr val="242424"/>
                </a:solidFill>
                <a:effectLst/>
                <a:latin typeface="source-serif-pro"/>
              </a:rPr>
              <a:t>值的相同结果。</a:t>
            </a:r>
            <a:endParaRPr lang="zh-CN" altLang="en-US" dirty="0"/>
          </a:p>
        </p:txBody>
      </p:sp>
      <p:pic>
        <p:nvPicPr>
          <p:cNvPr id="8" name="图片 7">
            <a:extLst>
              <a:ext uri="{FF2B5EF4-FFF2-40B4-BE49-F238E27FC236}">
                <a16:creationId xmlns:a16="http://schemas.microsoft.com/office/drawing/2014/main" id="{8F77B3A1-C704-C496-3AF4-B182B52BA4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381" y="2736936"/>
            <a:ext cx="6095238" cy="1384127"/>
          </a:xfrm>
          <a:prstGeom prst="rect">
            <a:avLst/>
          </a:prstGeom>
        </p:spPr>
      </p:pic>
      <p:sp>
        <p:nvSpPr>
          <p:cNvPr id="10" name="文本框 9">
            <a:extLst>
              <a:ext uri="{FF2B5EF4-FFF2-40B4-BE49-F238E27FC236}">
                <a16:creationId xmlns:a16="http://schemas.microsoft.com/office/drawing/2014/main" id="{DAE7C509-F435-3F0B-761C-D92EEA235DC0}"/>
              </a:ext>
            </a:extLst>
          </p:cNvPr>
          <p:cNvSpPr txBox="1"/>
          <p:nvPr/>
        </p:nvSpPr>
        <p:spPr>
          <a:xfrm>
            <a:off x="3225800" y="4121063"/>
            <a:ext cx="6096000" cy="369332"/>
          </a:xfrm>
          <a:prstGeom prst="rect">
            <a:avLst/>
          </a:prstGeom>
          <a:noFill/>
        </p:spPr>
        <p:txBody>
          <a:bodyPr wrap="square">
            <a:spAutoFit/>
          </a:bodyPr>
          <a:lstStyle/>
          <a:p>
            <a:r>
              <a:rPr lang="zh-CN" altLang="en-US" b="0" i="0" dirty="0">
                <a:solidFill>
                  <a:srgbClr val="6B6B6B"/>
                </a:solidFill>
                <a:effectLst/>
                <a:latin typeface="sohne"/>
              </a:rPr>
              <a:t>需要状态</a:t>
            </a:r>
            <a:r>
              <a:rPr lang="en-US" altLang="zh-CN" b="0" i="0" dirty="0">
                <a:solidFill>
                  <a:srgbClr val="6B6B6B"/>
                </a:solidFill>
                <a:effectLst/>
                <a:latin typeface="sohne"/>
              </a:rPr>
              <a:t>-</a:t>
            </a:r>
            <a:r>
              <a:rPr lang="zh-CN" altLang="en-US" b="0" i="0" dirty="0">
                <a:solidFill>
                  <a:srgbClr val="6B6B6B"/>
                </a:solidFill>
                <a:effectLst/>
                <a:latin typeface="sohne"/>
              </a:rPr>
              <a:t>动作函数来处理具有大状态空间的真实世界场景</a:t>
            </a:r>
            <a:endParaRPr lang="zh-CN" altLang="en-US" dirty="0"/>
          </a:p>
        </p:txBody>
      </p:sp>
    </p:spTree>
    <p:extLst>
      <p:ext uri="{BB962C8B-B14F-4D97-AF65-F5344CB8AC3E}">
        <p14:creationId xmlns:p14="http://schemas.microsoft.com/office/powerpoint/2010/main" val="1870036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8BC1F6EF-1EB9-945C-C2CC-1D4422AF840F}"/>
              </a:ext>
            </a:extLst>
          </p:cNvPr>
          <p:cNvSpPr txBox="1"/>
          <p:nvPr/>
        </p:nvSpPr>
        <p:spPr>
          <a:xfrm>
            <a:off x="660400" y="464235"/>
            <a:ext cx="6096000" cy="646331"/>
          </a:xfrm>
          <a:prstGeom prst="rect">
            <a:avLst/>
          </a:prstGeom>
          <a:noFill/>
        </p:spPr>
        <p:txBody>
          <a:bodyPr wrap="square">
            <a:spAutoFit/>
          </a:bodyPr>
          <a:lstStyle/>
          <a:p>
            <a:pPr algn="l"/>
            <a:r>
              <a:rPr lang="en-US" altLang="zh-CN" b="1" i="0" dirty="0">
                <a:solidFill>
                  <a:srgbClr val="242424"/>
                </a:solidFill>
                <a:effectLst/>
                <a:latin typeface="sohne"/>
              </a:rPr>
              <a:t>Neural Nets are the best Function Approximators</a:t>
            </a:r>
            <a:br>
              <a:rPr lang="en-US" altLang="zh-CN" b="1" i="0" dirty="0">
                <a:solidFill>
                  <a:srgbClr val="242424"/>
                </a:solidFill>
                <a:effectLst/>
                <a:latin typeface="sohne"/>
              </a:rPr>
            </a:br>
            <a:r>
              <a:rPr lang="zh-CN" altLang="en-US" b="1" i="0" dirty="0">
                <a:solidFill>
                  <a:srgbClr val="242424"/>
                </a:solidFill>
                <a:effectLst/>
                <a:latin typeface="sohne"/>
              </a:rPr>
              <a:t>神经网络是最好的函数逼近器</a:t>
            </a:r>
          </a:p>
        </p:txBody>
      </p:sp>
      <p:sp>
        <p:nvSpPr>
          <p:cNvPr id="5" name="文本框 4">
            <a:extLst>
              <a:ext uri="{FF2B5EF4-FFF2-40B4-BE49-F238E27FC236}">
                <a16:creationId xmlns:a16="http://schemas.microsoft.com/office/drawing/2014/main" id="{3DB4F0BD-2B36-8B09-6CA6-5D9B0C335C3A}"/>
              </a:ext>
            </a:extLst>
          </p:cNvPr>
          <p:cNvSpPr txBox="1"/>
          <p:nvPr/>
        </p:nvSpPr>
        <p:spPr>
          <a:xfrm>
            <a:off x="1460500" y="1569135"/>
            <a:ext cx="9842500" cy="923330"/>
          </a:xfrm>
          <a:prstGeom prst="rect">
            <a:avLst/>
          </a:prstGeom>
          <a:noFill/>
        </p:spPr>
        <p:txBody>
          <a:bodyPr wrap="square">
            <a:spAutoFit/>
          </a:bodyPr>
          <a:lstStyle/>
          <a:p>
            <a:r>
              <a:rPr lang="zh-CN" altLang="en-US" b="0" i="0" dirty="0">
                <a:solidFill>
                  <a:srgbClr val="242424"/>
                </a:solidFill>
                <a:effectLst/>
                <a:latin typeface="source-serif-pro"/>
              </a:rPr>
              <a:t>由于神经网络在建模复杂函数方面非常出色，我们可以使用神经网络（我们称之为深度</a:t>
            </a:r>
            <a:r>
              <a:rPr lang="en-US" altLang="zh-CN" b="0" i="0" dirty="0">
                <a:solidFill>
                  <a:srgbClr val="242424"/>
                </a:solidFill>
                <a:effectLst/>
                <a:latin typeface="source-serif-pro"/>
              </a:rPr>
              <a:t>Q</a:t>
            </a:r>
            <a:r>
              <a:rPr lang="zh-CN" altLang="en-US" b="0" i="0" dirty="0">
                <a:solidFill>
                  <a:srgbClr val="242424"/>
                </a:solidFill>
                <a:effectLst/>
                <a:latin typeface="source-serif-pro"/>
              </a:rPr>
              <a:t>网络）来估计这个</a:t>
            </a:r>
            <a:r>
              <a:rPr lang="en-US" altLang="zh-CN" b="0" i="0" dirty="0">
                <a:solidFill>
                  <a:srgbClr val="242424"/>
                </a:solidFill>
                <a:effectLst/>
                <a:latin typeface="source-serif-pro"/>
              </a:rPr>
              <a:t>Q</a:t>
            </a:r>
            <a:r>
              <a:rPr lang="zh-CN" altLang="en-US" b="0" i="0" dirty="0">
                <a:solidFill>
                  <a:srgbClr val="242424"/>
                </a:solidFill>
                <a:effectLst/>
                <a:latin typeface="source-serif-pro"/>
              </a:rPr>
              <a:t>函数。</a:t>
            </a:r>
            <a:endParaRPr lang="en-US" altLang="zh-CN" b="0" i="0" dirty="0">
              <a:solidFill>
                <a:srgbClr val="242424"/>
              </a:solidFill>
              <a:effectLst/>
              <a:latin typeface="source-serif-pro"/>
            </a:endParaRPr>
          </a:p>
          <a:p>
            <a:r>
              <a:rPr lang="zh-CN" altLang="en-US" b="0" i="0" dirty="0">
                <a:solidFill>
                  <a:srgbClr val="242424"/>
                </a:solidFill>
                <a:effectLst/>
                <a:latin typeface="source-serif-pro"/>
              </a:rPr>
              <a:t>此函数将状态映射到可以从该状态采取的所有操作的</a:t>
            </a:r>
            <a:r>
              <a:rPr lang="en-US" altLang="zh-CN" b="0" i="0" dirty="0">
                <a:solidFill>
                  <a:srgbClr val="242424"/>
                </a:solidFill>
                <a:effectLst/>
                <a:latin typeface="source-serif-pro"/>
              </a:rPr>
              <a:t>Q</a:t>
            </a:r>
            <a:r>
              <a:rPr lang="zh-CN" altLang="en-US" b="0" i="0" dirty="0">
                <a:solidFill>
                  <a:srgbClr val="242424"/>
                </a:solidFill>
                <a:effectLst/>
                <a:latin typeface="source-serif-pro"/>
              </a:rPr>
              <a:t>值。</a:t>
            </a:r>
            <a:endParaRPr lang="zh-CN" altLang="en-US" dirty="0"/>
          </a:p>
        </p:txBody>
      </p:sp>
      <p:pic>
        <p:nvPicPr>
          <p:cNvPr id="7" name="图片 6">
            <a:extLst>
              <a:ext uri="{FF2B5EF4-FFF2-40B4-BE49-F238E27FC236}">
                <a16:creationId xmlns:a16="http://schemas.microsoft.com/office/drawing/2014/main" id="{7C3EBD3C-D611-A853-CF08-C495D841B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571" y="2492465"/>
            <a:ext cx="9142857" cy="2539682"/>
          </a:xfrm>
          <a:prstGeom prst="rect">
            <a:avLst/>
          </a:prstGeom>
        </p:spPr>
      </p:pic>
      <p:sp>
        <p:nvSpPr>
          <p:cNvPr id="4" name="文本框 3">
            <a:extLst>
              <a:ext uri="{FF2B5EF4-FFF2-40B4-BE49-F238E27FC236}">
                <a16:creationId xmlns:a16="http://schemas.microsoft.com/office/drawing/2014/main" id="{F9ED7029-8C40-C167-2DD4-4D4FD5121EA3}"/>
              </a:ext>
            </a:extLst>
          </p:cNvPr>
          <p:cNvSpPr txBox="1"/>
          <p:nvPr/>
        </p:nvSpPr>
        <p:spPr>
          <a:xfrm>
            <a:off x="4252357" y="5148208"/>
            <a:ext cx="3687283" cy="369332"/>
          </a:xfrm>
          <a:prstGeom prst="rect">
            <a:avLst/>
          </a:prstGeom>
          <a:noFill/>
        </p:spPr>
        <p:txBody>
          <a:bodyPr wrap="square">
            <a:spAutoFit/>
          </a:bodyPr>
          <a:lstStyle/>
          <a:p>
            <a:pPr algn="l"/>
            <a:r>
              <a:rPr lang="en-US" altLang="zh-CN" b="1" i="0" dirty="0">
                <a:solidFill>
                  <a:srgbClr val="121212"/>
                </a:solidFill>
                <a:effectLst/>
                <a:latin typeface="-apple-system"/>
              </a:rPr>
              <a:t>Deep network + Q-learning = DQN</a:t>
            </a:r>
          </a:p>
        </p:txBody>
      </p:sp>
      <p:pic>
        <p:nvPicPr>
          <p:cNvPr id="8" name="图片 7">
            <a:extLst>
              <a:ext uri="{FF2B5EF4-FFF2-40B4-BE49-F238E27FC236}">
                <a16:creationId xmlns:a16="http://schemas.microsoft.com/office/drawing/2014/main" id="{7B3419F7-B292-018A-B131-03CBA531B2B0}"/>
              </a:ext>
            </a:extLst>
          </p:cNvPr>
          <p:cNvPicPr>
            <a:picLocks noChangeAspect="1"/>
          </p:cNvPicPr>
          <p:nvPr/>
        </p:nvPicPr>
        <p:blipFill>
          <a:blip r:embed="rId4"/>
          <a:stretch>
            <a:fillRect/>
          </a:stretch>
        </p:blipFill>
        <p:spPr>
          <a:xfrm>
            <a:off x="2394429" y="5633601"/>
            <a:ext cx="7403140" cy="643751"/>
          </a:xfrm>
          <a:prstGeom prst="rect">
            <a:avLst/>
          </a:prstGeom>
        </p:spPr>
      </p:pic>
    </p:spTree>
    <p:extLst>
      <p:ext uri="{BB962C8B-B14F-4D97-AF65-F5344CB8AC3E}">
        <p14:creationId xmlns:p14="http://schemas.microsoft.com/office/powerpoint/2010/main" val="2521581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B0A3CCE-005F-E540-2CE2-519EF869B77E}"/>
              </a:ext>
            </a:extLst>
          </p:cNvPr>
          <p:cNvSpPr txBox="1"/>
          <p:nvPr/>
        </p:nvSpPr>
        <p:spPr>
          <a:xfrm>
            <a:off x="869212" y="362635"/>
            <a:ext cx="6097772" cy="646331"/>
          </a:xfrm>
          <a:prstGeom prst="rect">
            <a:avLst/>
          </a:prstGeom>
          <a:noFill/>
        </p:spPr>
        <p:txBody>
          <a:bodyPr wrap="square">
            <a:spAutoFit/>
          </a:bodyPr>
          <a:lstStyle/>
          <a:p>
            <a:pPr algn="l"/>
            <a:r>
              <a:rPr lang="en-US" altLang="zh-CN" b="1" i="0" dirty="0">
                <a:solidFill>
                  <a:srgbClr val="242424"/>
                </a:solidFill>
                <a:effectLst/>
                <a:latin typeface="sohne"/>
              </a:rPr>
              <a:t>DQN Architecture Components</a:t>
            </a:r>
            <a:br>
              <a:rPr lang="en-US" altLang="zh-CN" b="1" i="0" dirty="0">
                <a:solidFill>
                  <a:srgbClr val="242424"/>
                </a:solidFill>
                <a:effectLst/>
                <a:latin typeface="sohne"/>
              </a:rPr>
            </a:br>
            <a:r>
              <a:rPr lang="en-US" altLang="zh-CN" b="1" i="0" dirty="0">
                <a:solidFill>
                  <a:srgbClr val="242424"/>
                </a:solidFill>
                <a:effectLst/>
                <a:latin typeface="sohne"/>
              </a:rPr>
              <a:t>DQN</a:t>
            </a:r>
            <a:r>
              <a:rPr lang="zh-CN" altLang="en-US" b="1" i="0" dirty="0">
                <a:solidFill>
                  <a:srgbClr val="242424"/>
                </a:solidFill>
                <a:effectLst/>
                <a:latin typeface="sohne"/>
              </a:rPr>
              <a:t>架构组件</a:t>
            </a:r>
          </a:p>
        </p:txBody>
      </p:sp>
      <p:pic>
        <p:nvPicPr>
          <p:cNvPr id="5" name="图片 4">
            <a:extLst>
              <a:ext uri="{FF2B5EF4-FFF2-40B4-BE49-F238E27FC236}">
                <a16:creationId xmlns:a16="http://schemas.microsoft.com/office/drawing/2014/main" id="{FE5C5484-29C8-F062-7534-F2A3D624F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131" y="1493381"/>
            <a:ext cx="8467567" cy="4468994"/>
          </a:xfrm>
          <a:prstGeom prst="rect">
            <a:avLst/>
          </a:prstGeom>
        </p:spPr>
      </p:pic>
      <p:sp>
        <p:nvSpPr>
          <p:cNvPr id="7" name="文本框 6">
            <a:extLst>
              <a:ext uri="{FF2B5EF4-FFF2-40B4-BE49-F238E27FC236}">
                <a16:creationId xmlns:a16="http://schemas.microsoft.com/office/drawing/2014/main" id="{BB4D7168-DF8F-8010-FBD3-CC650AE7F891}"/>
              </a:ext>
            </a:extLst>
          </p:cNvPr>
          <p:cNvSpPr txBox="1"/>
          <p:nvPr/>
        </p:nvSpPr>
        <p:spPr>
          <a:xfrm>
            <a:off x="1987826" y="1066507"/>
            <a:ext cx="8216348" cy="369332"/>
          </a:xfrm>
          <a:prstGeom prst="rect">
            <a:avLst/>
          </a:prstGeom>
          <a:noFill/>
        </p:spPr>
        <p:txBody>
          <a:bodyPr wrap="square">
            <a:spAutoFit/>
          </a:bodyPr>
          <a:lstStyle/>
          <a:p>
            <a:r>
              <a:rPr lang="en-US" altLang="zh-CN" b="0" i="0" dirty="0">
                <a:solidFill>
                  <a:srgbClr val="242424"/>
                </a:solidFill>
                <a:effectLst/>
                <a:latin typeface="source-serif-pro"/>
              </a:rPr>
              <a:t>DQN</a:t>
            </a:r>
            <a:r>
              <a:rPr lang="zh-CN" altLang="en-US" b="0" i="0" dirty="0">
                <a:solidFill>
                  <a:srgbClr val="242424"/>
                </a:solidFill>
                <a:effectLst/>
                <a:latin typeface="source-serif-pro"/>
              </a:rPr>
              <a:t>架构有两个神经网络，</a:t>
            </a:r>
            <a:r>
              <a:rPr lang="en-US" altLang="zh-CN" b="0" i="0" dirty="0">
                <a:solidFill>
                  <a:srgbClr val="242424"/>
                </a:solidFill>
                <a:effectLst/>
                <a:latin typeface="source-serif-pro"/>
              </a:rPr>
              <a:t>Q</a:t>
            </a:r>
            <a:r>
              <a:rPr lang="zh-CN" altLang="en-US" b="0" i="0" dirty="0">
                <a:solidFill>
                  <a:srgbClr val="242424"/>
                </a:solidFill>
                <a:effectLst/>
                <a:latin typeface="source-serif-pro"/>
              </a:rPr>
              <a:t>网络和目标网络，以及一个名为</a:t>
            </a:r>
            <a:r>
              <a:rPr lang="zh-CN" altLang="en-US" dirty="0">
                <a:solidFill>
                  <a:srgbClr val="242424"/>
                </a:solidFill>
                <a:latin typeface="source-serif-pro"/>
              </a:rPr>
              <a:t>经验</a:t>
            </a:r>
            <a:r>
              <a:rPr lang="zh-CN" altLang="en-US" b="0" i="0" dirty="0">
                <a:solidFill>
                  <a:srgbClr val="242424"/>
                </a:solidFill>
                <a:effectLst/>
                <a:latin typeface="source-serif-pro"/>
              </a:rPr>
              <a:t>回放的组件。</a:t>
            </a:r>
            <a:endParaRPr lang="zh-CN" altLang="en-US" dirty="0"/>
          </a:p>
        </p:txBody>
      </p:sp>
    </p:spTree>
    <p:extLst>
      <p:ext uri="{BB962C8B-B14F-4D97-AF65-F5344CB8AC3E}">
        <p14:creationId xmlns:p14="http://schemas.microsoft.com/office/powerpoint/2010/main" val="235756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7AE51B5-AE93-9F58-E9C0-5225DE9C100B}"/>
              </a:ext>
            </a:extLst>
          </p:cNvPr>
          <p:cNvSpPr txBox="1"/>
          <p:nvPr/>
        </p:nvSpPr>
        <p:spPr>
          <a:xfrm>
            <a:off x="530087" y="318917"/>
            <a:ext cx="6096000" cy="369332"/>
          </a:xfrm>
          <a:prstGeom prst="rect">
            <a:avLst/>
          </a:prstGeom>
          <a:noFill/>
        </p:spPr>
        <p:txBody>
          <a:bodyPr wrap="square">
            <a:spAutoFit/>
          </a:bodyPr>
          <a:lstStyle/>
          <a:p>
            <a:pPr algn="l"/>
            <a:r>
              <a:rPr lang="en-US" altLang="zh-CN" b="1" i="0" dirty="0">
                <a:solidFill>
                  <a:srgbClr val="242424"/>
                </a:solidFill>
                <a:effectLst/>
                <a:latin typeface="sohne"/>
              </a:rPr>
              <a:t>High-level DQN Workflow </a:t>
            </a:r>
            <a:r>
              <a:rPr lang="zh-CN" altLang="en-US" b="1" i="0" dirty="0">
                <a:solidFill>
                  <a:srgbClr val="242424"/>
                </a:solidFill>
                <a:effectLst/>
                <a:latin typeface="sohne"/>
              </a:rPr>
              <a:t>高级</a:t>
            </a:r>
            <a:r>
              <a:rPr lang="en-US" altLang="zh-CN" b="1" i="0" dirty="0">
                <a:solidFill>
                  <a:srgbClr val="242424"/>
                </a:solidFill>
                <a:effectLst/>
                <a:latin typeface="sohne"/>
              </a:rPr>
              <a:t>DQN</a:t>
            </a:r>
            <a:r>
              <a:rPr lang="zh-CN" altLang="en-US" b="1" i="0" dirty="0">
                <a:solidFill>
                  <a:srgbClr val="242424"/>
                </a:solidFill>
                <a:effectLst/>
                <a:latin typeface="sohne"/>
              </a:rPr>
              <a:t>工作流</a:t>
            </a:r>
          </a:p>
        </p:txBody>
      </p:sp>
      <p:pic>
        <p:nvPicPr>
          <p:cNvPr id="5" name="图片 4">
            <a:extLst>
              <a:ext uri="{FF2B5EF4-FFF2-40B4-BE49-F238E27FC236}">
                <a16:creationId xmlns:a16="http://schemas.microsoft.com/office/drawing/2014/main" id="{70871A39-2984-D9C5-13B4-EA91942B9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276" y="897503"/>
            <a:ext cx="11251095" cy="5062993"/>
          </a:xfrm>
          <a:prstGeom prst="rect">
            <a:avLst/>
          </a:prstGeom>
        </p:spPr>
      </p:pic>
    </p:spTree>
    <p:extLst>
      <p:ext uri="{BB962C8B-B14F-4D97-AF65-F5344CB8AC3E}">
        <p14:creationId xmlns:p14="http://schemas.microsoft.com/office/powerpoint/2010/main" val="336707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2754579-49DA-04C8-9AC3-45F513609BA3}"/>
              </a:ext>
            </a:extLst>
          </p:cNvPr>
          <p:cNvPicPr>
            <a:picLocks noChangeAspect="1"/>
          </p:cNvPicPr>
          <p:nvPr/>
        </p:nvPicPr>
        <p:blipFill>
          <a:blip r:embed="rId3"/>
          <a:stretch>
            <a:fillRect/>
          </a:stretch>
        </p:blipFill>
        <p:spPr>
          <a:xfrm>
            <a:off x="0" y="798570"/>
            <a:ext cx="12192000" cy="4282663"/>
          </a:xfrm>
          <a:prstGeom prst="rect">
            <a:avLst/>
          </a:prstGeom>
        </p:spPr>
      </p:pic>
      <p:sp>
        <p:nvSpPr>
          <p:cNvPr id="4" name="文本框 3">
            <a:extLst>
              <a:ext uri="{FF2B5EF4-FFF2-40B4-BE49-F238E27FC236}">
                <a16:creationId xmlns:a16="http://schemas.microsoft.com/office/drawing/2014/main" id="{D027DBB0-FCFA-7280-F4E7-DFCF5E6D38D1}"/>
              </a:ext>
            </a:extLst>
          </p:cNvPr>
          <p:cNvSpPr txBox="1"/>
          <p:nvPr/>
        </p:nvSpPr>
        <p:spPr>
          <a:xfrm>
            <a:off x="7825563" y="4274288"/>
            <a:ext cx="754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MSE</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FDFB65E-77DB-5654-CBA3-47B49C82A3E2}"/>
              </a:ext>
            </a:extLst>
          </p:cNvPr>
          <p:cNvSpPr txBox="1"/>
          <p:nvPr/>
        </p:nvSpPr>
        <p:spPr>
          <a:xfrm>
            <a:off x="7825562" y="4640812"/>
            <a:ext cx="754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MAE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920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AAD1902-BE72-C7F4-4F0F-D7F02F48AF10}"/>
              </a:ext>
            </a:extLst>
          </p:cNvPr>
          <p:cNvSpPr txBox="1"/>
          <p:nvPr/>
        </p:nvSpPr>
        <p:spPr>
          <a:xfrm>
            <a:off x="622852" y="246678"/>
            <a:ext cx="6096000" cy="646331"/>
          </a:xfrm>
          <a:prstGeom prst="rect">
            <a:avLst/>
          </a:prstGeom>
          <a:noFill/>
        </p:spPr>
        <p:txBody>
          <a:bodyPr wrap="square">
            <a:spAutoFit/>
          </a:bodyPr>
          <a:lstStyle/>
          <a:p>
            <a:pPr algn="l"/>
            <a:r>
              <a:rPr lang="en-US" altLang="zh-CN" b="1" i="0" dirty="0">
                <a:solidFill>
                  <a:srgbClr val="242424"/>
                </a:solidFill>
                <a:effectLst/>
                <a:latin typeface="sohne"/>
              </a:rPr>
              <a:t>Why do we need Experience Replay?</a:t>
            </a:r>
            <a:br>
              <a:rPr lang="en-US" altLang="zh-CN" b="1" i="0" dirty="0">
                <a:solidFill>
                  <a:srgbClr val="242424"/>
                </a:solidFill>
                <a:effectLst/>
                <a:latin typeface="sohne"/>
              </a:rPr>
            </a:br>
            <a:r>
              <a:rPr lang="zh-CN" altLang="en-US" b="1" i="0" dirty="0">
                <a:solidFill>
                  <a:srgbClr val="242424"/>
                </a:solidFill>
                <a:effectLst/>
                <a:latin typeface="sohne"/>
              </a:rPr>
              <a:t>为什么我们需要经验回放？</a:t>
            </a:r>
          </a:p>
        </p:txBody>
      </p:sp>
      <p:sp>
        <p:nvSpPr>
          <p:cNvPr id="5" name="文本框 4">
            <a:extLst>
              <a:ext uri="{FF2B5EF4-FFF2-40B4-BE49-F238E27FC236}">
                <a16:creationId xmlns:a16="http://schemas.microsoft.com/office/drawing/2014/main" id="{FE212213-C3DB-07B2-3397-49C83780F335}"/>
              </a:ext>
            </a:extLst>
          </p:cNvPr>
          <p:cNvSpPr txBox="1"/>
          <p:nvPr/>
        </p:nvSpPr>
        <p:spPr>
          <a:xfrm>
            <a:off x="622852" y="1203823"/>
            <a:ext cx="7156174" cy="646331"/>
          </a:xfrm>
          <a:prstGeom prst="rect">
            <a:avLst/>
          </a:prstGeom>
          <a:noFill/>
        </p:spPr>
        <p:txBody>
          <a:bodyPr wrap="square">
            <a:spAutoFit/>
          </a:bodyPr>
          <a:lstStyle/>
          <a:p>
            <a:pPr marL="285750" indent="-285750">
              <a:buFont typeface="Arial" panose="020B0604020202020204" pitchFamily="34" charset="0"/>
              <a:buChar char="•"/>
            </a:pPr>
            <a:r>
              <a:rPr lang="zh-CN" altLang="en-US" b="0" i="0" dirty="0">
                <a:solidFill>
                  <a:srgbClr val="242424"/>
                </a:solidFill>
                <a:effectLst/>
                <a:latin typeface="source-serif-pro"/>
              </a:rPr>
              <a:t>神经网络通常需要一批数据。如果我们用单个样本来训练它，每个样本和相应的梯度就会有太大的方差，并且网络权重永远不会收敛。</a:t>
            </a:r>
            <a:endParaRPr lang="en-US" altLang="zh-CN" b="0" i="0" dirty="0">
              <a:solidFill>
                <a:srgbClr val="242424"/>
              </a:solidFill>
              <a:effectLst/>
              <a:latin typeface="source-serif-pro"/>
            </a:endParaRPr>
          </a:p>
        </p:txBody>
      </p:sp>
      <p:sp>
        <p:nvSpPr>
          <p:cNvPr id="13" name="矩形: 圆角 12">
            <a:extLst>
              <a:ext uri="{FF2B5EF4-FFF2-40B4-BE49-F238E27FC236}">
                <a16:creationId xmlns:a16="http://schemas.microsoft.com/office/drawing/2014/main" id="{EFA6CD0B-74CD-2F57-B4CF-CC34578A5E9A}"/>
              </a:ext>
            </a:extLst>
          </p:cNvPr>
          <p:cNvSpPr/>
          <p:nvPr/>
        </p:nvSpPr>
        <p:spPr>
          <a:xfrm>
            <a:off x="424069" y="2190011"/>
            <a:ext cx="11463130" cy="33395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AA327CC-54AF-C178-DF38-79120CA6A6BD}"/>
              </a:ext>
            </a:extLst>
          </p:cNvPr>
          <p:cNvSpPr txBox="1"/>
          <p:nvPr/>
        </p:nvSpPr>
        <p:spPr>
          <a:xfrm>
            <a:off x="662606" y="2345635"/>
            <a:ext cx="4810539" cy="369332"/>
          </a:xfrm>
          <a:prstGeom prst="rect">
            <a:avLst/>
          </a:prstGeom>
          <a:noFill/>
        </p:spPr>
        <p:txBody>
          <a:bodyPr wrap="square" rtlCol="0">
            <a:spAutoFit/>
          </a:bodyPr>
          <a:lstStyle/>
          <a:p>
            <a:r>
              <a:rPr lang="en-US" altLang="zh-CN" b="1" dirty="0">
                <a:solidFill>
                  <a:schemeClr val="bg1"/>
                </a:solidFill>
              </a:rPr>
              <a:t>Example</a:t>
            </a:r>
            <a:r>
              <a:rPr lang="zh-CN" altLang="en-US" b="1" dirty="0">
                <a:solidFill>
                  <a:schemeClr val="bg1"/>
                </a:solidFill>
              </a:rPr>
              <a:t>：</a:t>
            </a:r>
            <a:r>
              <a:rPr lang="zh-CN" altLang="en-US" b="0" i="0" dirty="0">
                <a:solidFill>
                  <a:schemeClr val="bg1"/>
                </a:solidFill>
                <a:effectLst/>
                <a:latin typeface="source-serif-pro"/>
              </a:rPr>
              <a:t>机器人学习在工厂车间导航的场景</a:t>
            </a:r>
            <a:endParaRPr lang="zh-CN" altLang="en-US" b="1" dirty="0">
              <a:solidFill>
                <a:schemeClr val="bg1"/>
              </a:solidFill>
            </a:endParaRPr>
          </a:p>
        </p:txBody>
      </p:sp>
      <p:sp>
        <p:nvSpPr>
          <p:cNvPr id="8" name="文本框 7">
            <a:extLst>
              <a:ext uri="{FF2B5EF4-FFF2-40B4-BE49-F238E27FC236}">
                <a16:creationId xmlns:a16="http://schemas.microsoft.com/office/drawing/2014/main" id="{FC0A6895-8479-F2DA-32E5-90668930C84A}"/>
              </a:ext>
            </a:extLst>
          </p:cNvPr>
          <p:cNvSpPr txBox="1"/>
          <p:nvPr/>
        </p:nvSpPr>
        <p:spPr>
          <a:xfrm>
            <a:off x="662607" y="2967335"/>
            <a:ext cx="11224592" cy="646331"/>
          </a:xfrm>
          <a:prstGeom prst="rect">
            <a:avLst/>
          </a:prstGeom>
          <a:noFill/>
        </p:spPr>
        <p:txBody>
          <a:bodyPr wrap="square">
            <a:spAutoFit/>
          </a:bodyPr>
          <a:lstStyle/>
          <a:p>
            <a:r>
              <a:rPr lang="zh-CN" altLang="en-US" b="0" i="0" dirty="0">
                <a:solidFill>
                  <a:schemeClr val="bg1"/>
                </a:solidFill>
                <a:effectLst/>
                <a:latin typeface="source-serif-pro"/>
              </a:rPr>
              <a:t>假设在某个时间点，它试图在工厂的某个特定角落找到自己的路。接下来的几次</a:t>
            </a:r>
            <a:r>
              <a:rPr lang="zh-CN" altLang="en-US" dirty="0">
                <a:solidFill>
                  <a:schemeClr val="bg1"/>
                </a:solidFill>
                <a:latin typeface="source-serif-pro"/>
              </a:rPr>
              <a:t>移动</a:t>
            </a:r>
            <a:r>
              <a:rPr lang="zh-CN" altLang="en-US" b="0" i="0" dirty="0">
                <a:solidFill>
                  <a:schemeClr val="bg1"/>
                </a:solidFill>
                <a:effectLst/>
                <a:latin typeface="source-serif-pro"/>
              </a:rPr>
              <a:t>，它所采取的所有行动都将局限于工厂的这一部分。</a:t>
            </a:r>
            <a:endParaRPr lang="zh-CN" altLang="en-US" dirty="0">
              <a:solidFill>
                <a:schemeClr val="bg1"/>
              </a:solidFill>
            </a:endParaRPr>
          </a:p>
        </p:txBody>
      </p:sp>
      <p:sp>
        <p:nvSpPr>
          <p:cNvPr id="10" name="文本框 9">
            <a:extLst>
              <a:ext uri="{FF2B5EF4-FFF2-40B4-BE49-F238E27FC236}">
                <a16:creationId xmlns:a16="http://schemas.microsoft.com/office/drawing/2014/main" id="{26768FC8-D9E1-516B-4952-7D6117EB23A3}"/>
              </a:ext>
            </a:extLst>
          </p:cNvPr>
          <p:cNvSpPr txBox="1"/>
          <p:nvPr/>
        </p:nvSpPr>
        <p:spPr>
          <a:xfrm>
            <a:off x="662606" y="4327699"/>
            <a:ext cx="11131827" cy="923330"/>
          </a:xfrm>
          <a:prstGeom prst="rect">
            <a:avLst/>
          </a:prstGeom>
          <a:noFill/>
        </p:spPr>
        <p:txBody>
          <a:bodyPr wrap="square">
            <a:spAutoFit/>
          </a:bodyPr>
          <a:lstStyle/>
          <a:p>
            <a:r>
              <a:rPr lang="zh-CN" altLang="en-US" b="0" i="0" dirty="0">
                <a:solidFill>
                  <a:schemeClr val="bg1"/>
                </a:solidFill>
                <a:effectLst/>
                <a:latin typeface="source-serif-pro"/>
              </a:rPr>
              <a:t>如果网络试图从这批操作中学习，它会更新其权重，以专门导航去工厂中的那个位置。但它不会了解工厂的其他部分。如果稍后某个时候，机器人移动到另一个位置，它的所有动作以及网络在一段时间内的学习都将狭隘地集中在那个新位置。然后，它可能会撤销从原始位置学到的东西。</a:t>
            </a:r>
            <a:endParaRPr lang="zh-CN" altLang="en-US" dirty="0">
              <a:solidFill>
                <a:schemeClr val="bg1"/>
              </a:solidFill>
            </a:endParaRPr>
          </a:p>
        </p:txBody>
      </p:sp>
      <p:sp>
        <p:nvSpPr>
          <p:cNvPr id="12" name="文本框 11">
            <a:extLst>
              <a:ext uri="{FF2B5EF4-FFF2-40B4-BE49-F238E27FC236}">
                <a16:creationId xmlns:a16="http://schemas.microsoft.com/office/drawing/2014/main" id="{CA55B82F-FBD5-FAD9-A04B-2DB64E75B921}"/>
              </a:ext>
            </a:extLst>
          </p:cNvPr>
          <p:cNvSpPr txBox="1"/>
          <p:nvPr/>
        </p:nvSpPr>
        <p:spPr>
          <a:xfrm>
            <a:off x="755372" y="5793361"/>
            <a:ext cx="10747513" cy="646331"/>
          </a:xfrm>
          <a:prstGeom prst="rect">
            <a:avLst/>
          </a:prstGeom>
          <a:noFill/>
        </p:spPr>
        <p:txBody>
          <a:bodyPr wrap="square">
            <a:spAutoFit/>
          </a:bodyPr>
          <a:lstStyle/>
          <a:p>
            <a:r>
              <a:rPr lang="zh-CN" altLang="en-US" b="1" dirty="0">
                <a:solidFill>
                  <a:srgbClr val="FF0000"/>
                </a:solidFill>
              </a:rPr>
              <a:t>问题</a:t>
            </a:r>
            <a:r>
              <a:rPr lang="zh-CN" altLang="en-US" dirty="0"/>
              <a:t>：顺序动作彼此高度相关，不会像网络所希望的那样随机打乱。这导致了一个名为灾难性遗忘的问题，即网络忘记了它不久前学到的东西。</a:t>
            </a:r>
          </a:p>
        </p:txBody>
      </p:sp>
    </p:spTree>
    <p:extLst>
      <p:ext uri="{BB962C8B-B14F-4D97-AF65-F5344CB8AC3E}">
        <p14:creationId xmlns:p14="http://schemas.microsoft.com/office/powerpoint/2010/main" val="29950904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TotalTime>
  <Words>1154</Words>
  <Application>Microsoft Office PowerPoint</Application>
  <PresentationFormat>宽屏</PresentationFormat>
  <Paragraphs>82</Paragraphs>
  <Slides>14</Slides>
  <Notes>7</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14</vt:i4>
      </vt:variant>
    </vt:vector>
  </HeadingPairs>
  <TitlesOfParts>
    <vt:vector size="30" baseType="lpstr">
      <vt:lpstr>-apple-system</vt:lpstr>
      <vt:lpstr>Helvetica Neue</vt:lpstr>
      <vt:lpstr>KaTeX_Main</vt:lpstr>
      <vt:lpstr>PingFang SC</vt:lpstr>
      <vt:lpstr>sohne</vt:lpstr>
      <vt:lpstr>Söhne</vt:lpstr>
      <vt:lpstr>source-serif-pro</vt:lpstr>
      <vt:lpstr>system-ui</vt:lpstr>
      <vt:lpstr>等线</vt:lpstr>
      <vt:lpstr>等线 Light</vt:lpstr>
      <vt:lpstr>黑体</vt:lpstr>
      <vt:lpstr>宋体</vt:lpstr>
      <vt:lpstr>微软雅黑</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YOG YAN</dc:creator>
  <cp:lastModifiedBy>YOG YAN</cp:lastModifiedBy>
  <cp:revision>3</cp:revision>
  <dcterms:created xsi:type="dcterms:W3CDTF">2023-09-21T08:21:21Z</dcterms:created>
  <dcterms:modified xsi:type="dcterms:W3CDTF">2023-09-22T06:41:49Z</dcterms:modified>
</cp:coreProperties>
</file>