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7" r:id="rId3"/>
    <p:sldId id="259" r:id="rId4"/>
    <p:sldId id="261"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637F4-321F-44A8-A034-56C25F79C9C2}"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D41D1-3F95-4DB4-BCF5-33E1D7BF217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41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637F4-321F-44A8-A034-56C25F79C9C2}"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192182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637F4-321F-44A8-A034-56C25F79C9C2}"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176538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637F4-321F-44A8-A034-56C25F79C9C2}"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2876433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637F4-321F-44A8-A034-56C25F79C9C2}"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D41D1-3F95-4DB4-BCF5-33E1D7BF217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252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F637F4-321F-44A8-A034-56C25F79C9C2}" type="datetimeFigureOut">
              <a:rPr lang="en-IN" smtClean="0"/>
              <a:t>04-02-2024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2128460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637F4-321F-44A8-A034-56C25F79C9C2}" type="datetimeFigureOut">
              <a:rPr lang="en-IN" smtClean="0"/>
              <a:t>04-02-2024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801543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F637F4-321F-44A8-A034-56C25F79C9C2}" type="datetimeFigureOut">
              <a:rPr lang="en-IN" smtClean="0"/>
              <a:t>04-02-2024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362599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F637F4-321F-44A8-A034-56C25F79C9C2}" type="datetimeFigureOut">
              <a:rPr lang="en-IN" smtClean="0"/>
              <a:t>04-02-2024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234019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F637F4-321F-44A8-A034-56C25F79C9C2}" type="datetimeFigureOut">
              <a:rPr lang="en-IN" smtClean="0"/>
              <a:t>04-02-2024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3D41D1-3F95-4DB4-BCF5-33E1D7BF217B}" type="slidenum">
              <a:rPr lang="en-IN" smtClean="0"/>
              <a:t>‹#›</a:t>
            </a:fld>
            <a:endParaRPr lang="en-IN"/>
          </a:p>
        </p:txBody>
      </p:sp>
    </p:spTree>
    <p:extLst>
      <p:ext uri="{BB962C8B-B14F-4D97-AF65-F5344CB8AC3E}">
        <p14:creationId xmlns:p14="http://schemas.microsoft.com/office/powerpoint/2010/main" val="3205795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637F4-321F-44A8-A034-56C25F79C9C2}" type="datetimeFigureOut">
              <a:rPr lang="en-IN" smtClean="0"/>
              <a:t>04-02-2024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385287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F637F4-321F-44A8-A034-56C25F79C9C2}" type="datetimeFigureOut">
              <a:rPr lang="en-IN" smtClean="0"/>
              <a:t>04-02-2024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3D41D1-3F95-4DB4-BCF5-33E1D7BF217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546554"/>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C363-5B76-A090-C6F9-227E722BFADC}"/>
              </a:ext>
            </a:extLst>
          </p:cNvPr>
          <p:cNvSpPr>
            <a:spLocks noGrp="1"/>
          </p:cNvSpPr>
          <p:nvPr>
            <p:ph type="ctrTitle"/>
          </p:nvPr>
        </p:nvSpPr>
        <p:spPr>
          <a:xfrm>
            <a:off x="1505843" y="2393004"/>
            <a:ext cx="10058400" cy="1601367"/>
          </a:xfrm>
        </p:spPr>
        <p:txBody>
          <a:bodyPr>
            <a:normAutofit/>
          </a:bodyPr>
          <a:lstStyle/>
          <a:p>
            <a:r>
              <a:rPr lang="en-IN" sz="5400" dirty="0">
                <a:latin typeface="Times New Roman" panose="02020603050405020304" pitchFamily="18" charset="0"/>
                <a:cs typeface="Times New Roman" panose="02020603050405020304" pitchFamily="18" charset="0"/>
              </a:rPr>
              <a:t>Joint Probability Data Association</a:t>
            </a:r>
          </a:p>
        </p:txBody>
      </p:sp>
    </p:spTree>
    <p:extLst>
      <p:ext uri="{BB962C8B-B14F-4D97-AF65-F5344CB8AC3E}">
        <p14:creationId xmlns:p14="http://schemas.microsoft.com/office/powerpoint/2010/main" val="246801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B030-5C23-0FB1-161C-B7ED8F806D21}"/>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80D5187B-F416-7AE5-3335-677BFEA71351}"/>
              </a:ext>
            </a:extLst>
          </p:cNvPr>
          <p:cNvSpPr>
            <a:spLocks noGrp="1"/>
          </p:cNvSpPr>
          <p:nvPr>
            <p:ph idx="1"/>
          </p:nvPr>
        </p:nvSpPr>
        <p:spPr/>
        <p:txBody>
          <a:bodyPr/>
          <a:lstStyle/>
          <a:p>
            <a:pPr>
              <a:buFont typeface="Wingdings" panose="05000000000000000000" pitchFamily="2" charset="2"/>
              <a:buChar char="Ø"/>
            </a:pPr>
            <a:r>
              <a:rPr lang="en-IN" dirty="0"/>
              <a:t>Introduction </a:t>
            </a:r>
          </a:p>
          <a:p>
            <a:pPr>
              <a:buFont typeface="Wingdings" panose="05000000000000000000" pitchFamily="2" charset="2"/>
              <a:buChar char="Ø"/>
            </a:pPr>
            <a:r>
              <a:rPr lang="en-IN" dirty="0"/>
              <a:t>Working</a:t>
            </a:r>
          </a:p>
          <a:p>
            <a:pPr>
              <a:buFont typeface="Wingdings" panose="05000000000000000000" pitchFamily="2" charset="2"/>
              <a:buChar char="Ø"/>
            </a:pPr>
            <a:r>
              <a:rPr lang="en-IN" dirty="0"/>
              <a:t>Difference between PDA and JPDA</a:t>
            </a:r>
          </a:p>
          <a:p>
            <a:pPr>
              <a:buFont typeface="Wingdings" panose="05000000000000000000" pitchFamily="2" charset="2"/>
              <a:buChar char="Ø"/>
            </a:pPr>
            <a:r>
              <a:rPr lang="en-IN" dirty="0"/>
              <a:t>Advantages</a:t>
            </a:r>
          </a:p>
          <a:p>
            <a:pPr>
              <a:buFont typeface="Wingdings" panose="05000000000000000000" pitchFamily="2" charset="2"/>
              <a:buChar char="Ø"/>
            </a:pPr>
            <a:r>
              <a:rPr lang="en-IN" dirty="0"/>
              <a:t>Disadvantages</a:t>
            </a:r>
          </a:p>
          <a:p>
            <a:pPr>
              <a:buFont typeface="Wingdings" panose="05000000000000000000" pitchFamily="2" charset="2"/>
              <a:buChar char="Ø"/>
            </a:pPr>
            <a:r>
              <a:rPr lang="en-IN" dirty="0"/>
              <a:t>Conclusion</a:t>
            </a:r>
          </a:p>
          <a:p>
            <a:pPr>
              <a:buFont typeface="Wingdings" panose="05000000000000000000" pitchFamily="2" charset="2"/>
              <a:buChar char="Ø"/>
            </a:pPr>
            <a:r>
              <a:rPr lang="en-IN" dirty="0"/>
              <a:t>References</a:t>
            </a:r>
          </a:p>
          <a:p>
            <a:endParaRPr lang="en-IN" dirty="0"/>
          </a:p>
        </p:txBody>
      </p:sp>
    </p:spTree>
    <p:extLst>
      <p:ext uri="{BB962C8B-B14F-4D97-AF65-F5344CB8AC3E}">
        <p14:creationId xmlns:p14="http://schemas.microsoft.com/office/powerpoint/2010/main" val="1389520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56627-5A9C-FCB4-D5D0-047685179FBC}"/>
              </a:ext>
            </a:extLst>
          </p:cNvPr>
          <p:cNvSpPr>
            <a:spLocks noGrp="1"/>
          </p:cNvSpPr>
          <p:nvPr>
            <p:ph type="title"/>
          </p:nvPr>
        </p:nvSpPr>
        <p:spPr/>
        <p:txBody>
          <a:bodyPr/>
          <a:lstStyle/>
          <a:p>
            <a:r>
              <a:rPr lang="en-IN" dirty="0"/>
              <a:t>Introduction</a:t>
            </a:r>
          </a:p>
        </p:txBody>
      </p:sp>
      <p:sp>
        <p:nvSpPr>
          <p:cNvPr id="3" name="TextBox 2">
            <a:extLst>
              <a:ext uri="{FF2B5EF4-FFF2-40B4-BE49-F238E27FC236}">
                <a16:creationId xmlns:a16="http://schemas.microsoft.com/office/drawing/2014/main" id="{3489F08A-B859-9265-583A-0855AB4E5CBE}"/>
              </a:ext>
            </a:extLst>
          </p:cNvPr>
          <p:cNvSpPr txBox="1"/>
          <p:nvPr/>
        </p:nvSpPr>
        <p:spPr>
          <a:xfrm>
            <a:off x="1097280" y="1984443"/>
            <a:ext cx="10058400" cy="1200329"/>
          </a:xfrm>
          <a:prstGeom prst="rect">
            <a:avLst/>
          </a:prstGeom>
          <a:noFill/>
        </p:spPr>
        <p:txBody>
          <a:bodyPr wrap="square" rtlCol="0">
            <a:spAutoFit/>
          </a:bodyPr>
          <a:lstStyle/>
          <a:p>
            <a:pPr algn="just"/>
            <a:r>
              <a:rPr lang="en-GB" b="0" i="0" dirty="0">
                <a:solidFill>
                  <a:srgbClr val="212121"/>
                </a:solidFill>
                <a:effectLst/>
              </a:rPr>
              <a:t>The Joint Probabilistic Data Association Multi Object Tracker block is capable of processing detections of multiple targets from multiple sensors. The tracker uses joint probabilistic data association to assign detections to each track.</a:t>
            </a:r>
            <a:r>
              <a:rPr lang="en-GB" b="0" i="0" dirty="0">
                <a:effectLst/>
              </a:rPr>
              <a:t> The JPDA algorithm helps in associating these measurements with existing tracks by considering the joint probability of multiple associations.</a:t>
            </a:r>
            <a:endParaRPr lang="en-IN" dirty="0"/>
          </a:p>
        </p:txBody>
      </p:sp>
    </p:spTree>
    <p:extLst>
      <p:ext uri="{BB962C8B-B14F-4D97-AF65-F5344CB8AC3E}">
        <p14:creationId xmlns:p14="http://schemas.microsoft.com/office/powerpoint/2010/main" val="1925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41507C-2BC9-09D3-A53E-472135DACE82}"/>
              </a:ext>
            </a:extLst>
          </p:cNvPr>
          <p:cNvSpPr>
            <a:spLocks noGrp="1"/>
          </p:cNvSpPr>
          <p:nvPr>
            <p:ph type="title"/>
          </p:nvPr>
        </p:nvSpPr>
        <p:spPr/>
        <p:txBody>
          <a:bodyPr/>
          <a:lstStyle/>
          <a:p>
            <a:r>
              <a:rPr lang="en-IN" dirty="0"/>
              <a:t>Working</a:t>
            </a:r>
          </a:p>
        </p:txBody>
      </p:sp>
      <p:sp>
        <p:nvSpPr>
          <p:cNvPr id="5" name="Rectangle 1">
            <a:extLst>
              <a:ext uri="{FF2B5EF4-FFF2-40B4-BE49-F238E27FC236}">
                <a16:creationId xmlns:a16="http://schemas.microsoft.com/office/drawing/2014/main" id="{366CD002-4780-A855-433D-ECC383E22653}"/>
              </a:ext>
            </a:extLst>
          </p:cNvPr>
          <p:cNvSpPr>
            <a:spLocks noGrp="1" noChangeArrowheads="1"/>
          </p:cNvSpPr>
          <p:nvPr>
            <p:ph idx="1"/>
          </p:nvPr>
        </p:nvSpPr>
        <p:spPr bwMode="auto">
          <a:xfrm>
            <a:off x="1097280" y="1874658"/>
            <a:ext cx="10147894" cy="2834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64"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mn-lt"/>
              </a:rPr>
              <a:t>You can enable different JPDA tracking modes by specifying the </a:t>
            </a:r>
            <a:r>
              <a:rPr kumimoji="0" lang="en-US" altLang="en-US" b="1" i="0" u="none" strike="noStrike" cap="none" normalizeH="0" baseline="0" dirty="0">
                <a:ln>
                  <a:noFill/>
                </a:ln>
                <a:solidFill>
                  <a:srgbClr val="212121"/>
                </a:solidFill>
                <a:effectLst/>
                <a:latin typeface="+mn-lt"/>
              </a:rPr>
              <a:t>Type of track confirmation and deletion logic</a:t>
            </a:r>
            <a:r>
              <a:rPr kumimoji="0" lang="en-US" altLang="en-US" b="0" i="0" u="none" strike="noStrike" cap="none" normalizeH="0" baseline="0" dirty="0">
                <a:ln>
                  <a:noFill/>
                </a:ln>
                <a:solidFill>
                  <a:srgbClr val="212121"/>
                </a:solidFill>
                <a:effectLst/>
                <a:latin typeface="+mn-lt"/>
              </a:rPr>
              <a:t> and </a:t>
            </a:r>
            <a:r>
              <a:rPr kumimoji="0" lang="en-US" altLang="en-US" b="1" i="0" u="none" strike="noStrike" cap="none" normalizeH="0" baseline="0" dirty="0">
                <a:ln>
                  <a:noFill/>
                </a:ln>
                <a:solidFill>
                  <a:srgbClr val="212121"/>
                </a:solidFill>
                <a:effectLst/>
                <a:latin typeface="+mn-lt"/>
              </a:rPr>
              <a:t>Value of k for k-best JPDA</a:t>
            </a:r>
            <a:r>
              <a:rPr kumimoji="0" lang="en-US" altLang="en-US" b="0" i="0" u="none" strike="noStrike" cap="none" normalizeH="0" baseline="0" dirty="0">
                <a:ln>
                  <a:noFill/>
                </a:ln>
                <a:solidFill>
                  <a:srgbClr val="212121"/>
                </a:solidFill>
                <a:effectLst/>
                <a:latin typeface="+mn-lt"/>
              </a:rPr>
              <a:t> parameters.</a:t>
            </a:r>
            <a:endParaRPr kumimoji="0" lang="en-US" altLang="en-US"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12121"/>
                </a:solidFill>
                <a:effectLst/>
                <a:latin typeface="+mn-lt"/>
              </a:rPr>
              <a:t>Setting the </a:t>
            </a:r>
            <a:r>
              <a:rPr kumimoji="0" lang="en-US" altLang="en-US" b="1" i="0" u="none" strike="noStrike" cap="none" normalizeH="0" baseline="0" dirty="0">
                <a:ln>
                  <a:noFill/>
                </a:ln>
                <a:solidFill>
                  <a:srgbClr val="212121"/>
                </a:solidFill>
                <a:effectLst/>
                <a:latin typeface="+mn-lt"/>
              </a:rPr>
              <a:t>Type of track confirmation and deletion logic</a:t>
            </a:r>
            <a:r>
              <a:rPr kumimoji="0" lang="en-US" altLang="en-US" b="0" i="0" u="none" strike="noStrike" cap="none" normalizeH="0" baseline="0" dirty="0">
                <a:ln>
                  <a:noFill/>
                </a:ln>
                <a:solidFill>
                  <a:srgbClr val="212121"/>
                </a:solidFill>
                <a:effectLst/>
                <a:latin typeface="+mn-lt"/>
              </a:rPr>
              <a:t> parameter to 'Integrated' to enable the joint integrated data association (JIPDA) tracker, in which track confirmation and deletion is based on the probability of track existence.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12121"/>
                </a:solidFill>
                <a:effectLst/>
                <a:latin typeface="+mn-lt"/>
              </a:rPr>
              <a:t>Setting the </a:t>
            </a:r>
            <a:r>
              <a:rPr kumimoji="0" lang="en-US" altLang="en-US" b="1" i="0" u="none" strike="noStrike" cap="none" normalizeH="0" baseline="0" dirty="0">
                <a:ln>
                  <a:noFill/>
                </a:ln>
                <a:solidFill>
                  <a:srgbClr val="212121"/>
                </a:solidFill>
                <a:effectLst/>
                <a:latin typeface="+mn-lt"/>
              </a:rPr>
              <a:t>Value of k for k-best JPDA</a:t>
            </a:r>
            <a:r>
              <a:rPr kumimoji="0" lang="en-US" altLang="en-US" b="0" i="0" u="none" strike="noStrike" cap="none" normalizeH="0" baseline="0" dirty="0">
                <a:ln>
                  <a:noFill/>
                </a:ln>
                <a:solidFill>
                  <a:srgbClr val="212121"/>
                </a:solidFill>
                <a:effectLst/>
                <a:latin typeface="+mn-lt"/>
              </a:rPr>
              <a:t> parameter to a finite integer to enable the k-best joint integrated data association (k-best JPDA) tracker, which generates a maximum of k events per cluster.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5598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A98D-2D3B-044E-2AA2-89885A360753}"/>
              </a:ext>
            </a:extLst>
          </p:cNvPr>
          <p:cNvSpPr>
            <a:spLocks noGrp="1"/>
          </p:cNvSpPr>
          <p:nvPr>
            <p:ph type="title"/>
          </p:nvPr>
        </p:nvSpPr>
        <p:spPr>
          <a:xfrm>
            <a:off x="1066799" y="2762655"/>
            <a:ext cx="7357353" cy="1945531"/>
          </a:xfrm>
        </p:spPr>
        <p:txBody>
          <a:bodyPr>
            <a:noAutofit/>
          </a:bodyPr>
          <a:lstStyle/>
          <a:p>
            <a:pPr algn="just"/>
            <a:r>
              <a:rPr lang="en-GB" sz="1800" b="0" i="0" dirty="0">
                <a:solidFill>
                  <a:srgbClr val="404040"/>
                </a:solidFill>
                <a:effectLst/>
                <a:latin typeface="+mn-lt"/>
              </a:rPr>
              <a:t>When we have multiple targets, we’re going to want to arrive at a globally-consistent collection of associations for PDA, in much the same way as we did for the global nearest neighbour associator. This is the purpose of the </a:t>
            </a:r>
            <a:r>
              <a:rPr lang="en-GB" sz="1800" b="0" i="1" dirty="0">
                <a:solidFill>
                  <a:srgbClr val="404040"/>
                </a:solidFill>
                <a:effectLst/>
                <a:latin typeface="+mn-lt"/>
              </a:rPr>
              <a:t>joint</a:t>
            </a:r>
            <a:r>
              <a:rPr lang="en-GB" sz="1800" b="0" i="0" dirty="0">
                <a:solidFill>
                  <a:srgbClr val="404040"/>
                </a:solidFill>
                <a:effectLst/>
                <a:latin typeface="+mn-lt"/>
              </a:rPr>
              <a:t> probabilistic data association (JPDA) filter. Similar to the PDA, the JPDA algorithm calculates hypothesis pairs for every measurement for every track. The probability of a track-measurement hypothesis is calculated by the sum of normalised conditional probabilities that every other track is associated to every other measurement (including missed detection)</a:t>
            </a:r>
            <a:endParaRPr lang="en-IN" sz="1800" dirty="0">
              <a:latin typeface="+mn-lt"/>
            </a:endParaRPr>
          </a:p>
        </p:txBody>
      </p:sp>
    </p:spTree>
    <p:extLst>
      <p:ext uri="{BB962C8B-B14F-4D97-AF65-F5344CB8AC3E}">
        <p14:creationId xmlns:p14="http://schemas.microsoft.com/office/powerpoint/2010/main" val="404139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EB64-4ED5-24B9-CFB7-486B970479E5}"/>
              </a:ext>
            </a:extLst>
          </p:cNvPr>
          <p:cNvSpPr>
            <a:spLocks noGrp="1"/>
          </p:cNvSpPr>
          <p:nvPr>
            <p:ph type="title"/>
          </p:nvPr>
        </p:nvSpPr>
        <p:spPr/>
        <p:txBody>
          <a:bodyPr/>
          <a:lstStyle/>
          <a:p>
            <a:r>
              <a:rPr lang="en-IN" dirty="0"/>
              <a:t>Difference B/W PDA and JPDA</a:t>
            </a:r>
          </a:p>
        </p:txBody>
      </p:sp>
      <p:sp>
        <p:nvSpPr>
          <p:cNvPr id="3" name="Text Placeholder 2">
            <a:extLst>
              <a:ext uri="{FF2B5EF4-FFF2-40B4-BE49-F238E27FC236}">
                <a16:creationId xmlns:a16="http://schemas.microsoft.com/office/drawing/2014/main" id="{B3FFF8B7-4B04-3628-D281-A2765F590B64}"/>
              </a:ext>
            </a:extLst>
          </p:cNvPr>
          <p:cNvSpPr>
            <a:spLocks noGrp="1"/>
          </p:cNvSpPr>
          <p:nvPr>
            <p:ph type="body" idx="1"/>
          </p:nvPr>
        </p:nvSpPr>
        <p:spPr/>
        <p:txBody>
          <a:bodyPr/>
          <a:lstStyle/>
          <a:p>
            <a:r>
              <a:rPr lang="en-IN" dirty="0"/>
              <a:t>Probability Data Association</a:t>
            </a:r>
          </a:p>
        </p:txBody>
      </p:sp>
      <p:sp>
        <p:nvSpPr>
          <p:cNvPr id="4" name="Content Placeholder 3">
            <a:extLst>
              <a:ext uri="{FF2B5EF4-FFF2-40B4-BE49-F238E27FC236}">
                <a16:creationId xmlns:a16="http://schemas.microsoft.com/office/drawing/2014/main" id="{E28850E0-F8D7-A0B3-34A6-1D7760DB1E5E}"/>
              </a:ext>
            </a:extLst>
          </p:cNvPr>
          <p:cNvSpPr>
            <a:spLocks noGrp="1"/>
          </p:cNvSpPr>
          <p:nvPr>
            <p:ph sz="half" idx="2"/>
          </p:nvPr>
        </p:nvSpPr>
        <p:spPr/>
        <p:txBody>
          <a:bodyPr/>
          <a:lstStyle/>
          <a:p>
            <a:pPr algn="just"/>
            <a:r>
              <a:rPr lang="en-GB" dirty="0"/>
              <a:t>Probabilistic Data Association Filter Updating single track based on new observations. General idea: Instead of matching a single best observation to the track, we update based on all observations (in gating window), weighted by their likelihoods.</a:t>
            </a:r>
            <a:endParaRPr lang="en-IN" dirty="0"/>
          </a:p>
        </p:txBody>
      </p:sp>
      <p:sp>
        <p:nvSpPr>
          <p:cNvPr id="5" name="Text Placeholder 4">
            <a:extLst>
              <a:ext uri="{FF2B5EF4-FFF2-40B4-BE49-F238E27FC236}">
                <a16:creationId xmlns:a16="http://schemas.microsoft.com/office/drawing/2014/main" id="{EC1104DB-8D44-C984-9E2C-42E3D9C73078}"/>
              </a:ext>
            </a:extLst>
          </p:cNvPr>
          <p:cNvSpPr>
            <a:spLocks noGrp="1"/>
          </p:cNvSpPr>
          <p:nvPr>
            <p:ph type="body" sz="quarter" idx="3"/>
          </p:nvPr>
        </p:nvSpPr>
        <p:spPr/>
        <p:txBody>
          <a:bodyPr/>
          <a:lstStyle/>
          <a:p>
            <a:r>
              <a:rPr lang="en-IN" dirty="0"/>
              <a:t>Joint Probability Data Association</a:t>
            </a:r>
          </a:p>
        </p:txBody>
      </p:sp>
      <p:sp>
        <p:nvSpPr>
          <p:cNvPr id="6" name="Content Placeholder 5">
            <a:extLst>
              <a:ext uri="{FF2B5EF4-FFF2-40B4-BE49-F238E27FC236}">
                <a16:creationId xmlns:a16="http://schemas.microsoft.com/office/drawing/2014/main" id="{BBFC3349-7069-0DDF-2E82-45DF50754DB5}"/>
              </a:ext>
            </a:extLst>
          </p:cNvPr>
          <p:cNvSpPr>
            <a:spLocks noGrp="1"/>
          </p:cNvSpPr>
          <p:nvPr>
            <p:ph sz="quarter" idx="4"/>
          </p:nvPr>
        </p:nvSpPr>
        <p:spPr/>
        <p:txBody>
          <a:bodyPr/>
          <a:lstStyle/>
          <a:p>
            <a:pPr algn="just"/>
            <a:r>
              <a:rPr lang="en-GB" dirty="0"/>
              <a:t>Joint Probabilistic Data Association Filter If maintaining multiple tracks, doing PDAF on each one independently is nonoptimal, since observations in overlapping gate regions will be counted more than once (contribute to more than one track). JPDAF reasons over possible combinations of matches, in a principled way.</a:t>
            </a:r>
            <a:endParaRPr lang="en-IN" dirty="0"/>
          </a:p>
        </p:txBody>
      </p:sp>
    </p:spTree>
    <p:extLst>
      <p:ext uri="{BB962C8B-B14F-4D97-AF65-F5344CB8AC3E}">
        <p14:creationId xmlns:p14="http://schemas.microsoft.com/office/powerpoint/2010/main" val="42702294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356</TotalTime>
  <Words>384</Words>
  <Application>Microsoft Office PowerPoint</Application>
  <PresentationFormat>Widescreen</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Retrospect</vt:lpstr>
      <vt:lpstr>Joint Probability Data Association</vt:lpstr>
      <vt:lpstr>Contents:</vt:lpstr>
      <vt:lpstr>Introduction</vt:lpstr>
      <vt:lpstr>Working</vt:lpstr>
      <vt:lpstr>When we have multiple targets, we’re going to want to arrive at a globally-consistent collection of associations for PDA, in much the same way as we did for the global nearest neighbour associator. This is the purpose of the joint probabilistic data association (JPDA) filter. Similar to the PDA, the JPDA algorithm calculates hypothesis pairs for every measurement for every track. The probability of a track-measurement hypothesis is calculated by the sum of normalised conditional probabilities that every other track is associated to every other measurement (including missed detection)</vt:lpstr>
      <vt:lpstr>Difference B/W PDA and JPDA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Probability Data Association</dc:title>
  <dc:creator>Ananya Kulshrestha</dc:creator>
  <cp:lastModifiedBy>Ananya Kulshrestha</cp:lastModifiedBy>
  <cp:revision>2</cp:revision>
  <dcterms:created xsi:type="dcterms:W3CDTF">2024-02-01T13:57:44Z</dcterms:created>
  <dcterms:modified xsi:type="dcterms:W3CDTF">2024-02-04T14:25:58Z</dcterms:modified>
</cp:coreProperties>
</file>